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80" r:id="rId2"/>
    <p:sldId id="297" r:id="rId3"/>
    <p:sldId id="279" r:id="rId4"/>
    <p:sldId id="265" r:id="rId5"/>
    <p:sldId id="266" r:id="rId6"/>
    <p:sldId id="300" r:id="rId7"/>
    <p:sldId id="298" r:id="rId8"/>
    <p:sldId id="299" r:id="rId9"/>
    <p:sldId id="301" r:id="rId10"/>
    <p:sldId id="302" r:id="rId11"/>
    <p:sldId id="270" r:id="rId12"/>
    <p:sldId id="271" r:id="rId13"/>
    <p:sldId id="292" r:id="rId14"/>
    <p:sldId id="306" r:id="rId15"/>
    <p:sldId id="285" r:id="rId16"/>
    <p:sldId id="286" r:id="rId17"/>
    <p:sldId id="273" r:id="rId18"/>
    <p:sldId id="289" r:id="rId19"/>
    <p:sldId id="288" r:id="rId20"/>
    <p:sldId id="296" r:id="rId21"/>
    <p:sldId id="295" r:id="rId22"/>
    <p:sldId id="304" r:id="rId23"/>
    <p:sldId id="305" r:id="rId24"/>
    <p:sldId id="291" r:id="rId25"/>
    <p:sldId id="293" r:id="rId26"/>
  </p:sldIdLst>
  <p:sldSz cx="9144000" cy="6858000" type="screen4x3"/>
  <p:notesSz cx="7099300" cy="10234613"/>
  <p:defaultTextStyle>
    <a:defPPr>
      <a:defRPr lang="en-AU"/>
    </a:defPPr>
    <a:lvl1pPr algn="ctr" rtl="0" fontAlgn="base">
      <a:spcBef>
        <a:spcPct val="2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0" autoAdjust="0"/>
    <p:restoredTop sz="90929"/>
  </p:normalViewPr>
  <p:slideViewPr>
    <p:cSldViewPr>
      <p:cViewPr varScale="1">
        <p:scale>
          <a:sx n="92" d="100"/>
          <a:sy n="92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en-AU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en-AU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en-AU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AE443C50-B6BA-49C2-9017-C5BB49AD00E8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701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en-A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en-AU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en-A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9B819E86-9783-42AC-805B-ED4F0A942346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1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Open Systems Interconnection </a:t>
            </a:r>
            <a:r>
              <a:rPr lang="en-US" dirty="0" smtClean="0"/>
              <a:t>(OSI) model is a product of the Open Systems Interconnection effort at the </a:t>
            </a:r>
            <a:r>
              <a:rPr lang="en-US" i="1" dirty="0" smtClean="0"/>
              <a:t>International Organization for Standardization </a:t>
            </a:r>
            <a:r>
              <a:rPr lang="en-US" i="0" dirty="0" smtClean="0"/>
              <a:t>(ISO).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9E86-9783-42AC-805B-ED4F0A94234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85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>
              <a:latin typeface="Times New Roman" pitchFamily="18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>
              <a:latin typeface="Times New Roman" pitchFamily="18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922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4" name="Rectangle 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spcBef>
                <a:spcPct val="0"/>
              </a:spcBef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AF9AFCC5-87C0-4C64-8230-EC6AD77A7584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#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AU"/>
              <a:t>Institute for Computer Science, University of Freiburg</a:t>
            </a:r>
          </a:p>
          <a:p>
            <a:r>
              <a:rPr lang="en-AU"/>
              <a:t>Western Australian Interactive Virtual Environments Centre (IVEC)</a:t>
            </a:r>
          </a:p>
          <a:p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326393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334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#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AU"/>
              <a:t>Institute for Computer Science, University of Freiburg</a:t>
            </a:r>
          </a:p>
          <a:p>
            <a:r>
              <a:rPr lang="en-AU"/>
              <a:t>Western Australian Interactive Virtual Environments Centre (IVEC)</a:t>
            </a:r>
          </a:p>
          <a:p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47717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#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AU"/>
              <a:t>Institute for Computer Science, University of Freiburg</a:t>
            </a:r>
          </a:p>
          <a:p>
            <a:r>
              <a:rPr lang="en-AU"/>
              <a:t>Western Australian Interactive Virtual Environments Centre (IVEC)</a:t>
            </a:r>
          </a:p>
          <a:p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14474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#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AU"/>
              <a:t>Institute for Computer Science, University of Freiburg</a:t>
            </a:r>
          </a:p>
          <a:p>
            <a:r>
              <a:rPr lang="en-AU"/>
              <a:t>Western Australian Interactive Virtual Environments Centre (IVEC)</a:t>
            </a:r>
          </a:p>
          <a:p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402841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#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AU"/>
              <a:t>Institute for Computer Science, University of Freiburg</a:t>
            </a:r>
          </a:p>
          <a:p>
            <a:r>
              <a:rPr lang="en-AU"/>
              <a:t>Western Australian Interactive Virtual Environments Centre (IVEC)</a:t>
            </a:r>
          </a:p>
          <a:p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317779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#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AU"/>
              <a:t>Institute for Computer Science, University of Freiburg</a:t>
            </a:r>
          </a:p>
          <a:p>
            <a:r>
              <a:rPr lang="en-AU"/>
              <a:t>Western Australian Interactive Virtual Environments Centre (IVEC)</a:t>
            </a:r>
          </a:p>
          <a:p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11645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#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AU"/>
              <a:t>Institute for Computer Science, University of Freiburg</a:t>
            </a:r>
          </a:p>
          <a:p>
            <a:r>
              <a:rPr lang="en-AU"/>
              <a:t>Western Australian Interactive Virtual Environments Centre (IVEC)</a:t>
            </a:r>
          </a:p>
          <a:p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261903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#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AU"/>
              <a:t>Institute for Computer Science, University of Freiburg</a:t>
            </a:r>
          </a:p>
          <a:p>
            <a:r>
              <a:rPr lang="en-AU"/>
              <a:t>Western Australian Interactive Virtual Environments Centre (IVEC)</a:t>
            </a:r>
          </a:p>
          <a:p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64892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#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AU"/>
              <a:t>Institute for Computer Science, University of Freiburg</a:t>
            </a:r>
          </a:p>
          <a:p>
            <a:r>
              <a:rPr lang="en-AU"/>
              <a:t>Western Australian Interactive Virtual Environments Centre (IVEC)</a:t>
            </a:r>
          </a:p>
          <a:p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193891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#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AU"/>
              <a:t>Institute for Computer Science, University of Freiburg</a:t>
            </a:r>
          </a:p>
          <a:p>
            <a:r>
              <a:rPr lang="en-AU"/>
              <a:t>Western Australian Interactive Virtual Environments Centre (IVEC)</a:t>
            </a:r>
          </a:p>
          <a:p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218992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81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AU"/>
              <a:t>#</a:t>
            </a:r>
          </a:p>
        </p:txBody>
      </p: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609600" y="1295400"/>
            <a:ext cx="5105400" cy="90488"/>
            <a:chOff x="144" y="1248"/>
            <a:chExt cx="4656" cy="201"/>
          </a:xfrm>
        </p:grpSpPr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8207" name="Text Box 15"/>
          <p:cNvSpPr txBox="1">
            <a:spLocks noChangeArrowheads="1"/>
          </p:cNvSpPr>
          <p:nvPr userDrawn="1"/>
        </p:nvSpPr>
        <p:spPr bwMode="auto">
          <a:xfrm>
            <a:off x="3336925" y="955675"/>
            <a:ext cx="390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8209" name="Text Box 17"/>
          <p:cNvSpPr txBox="1">
            <a:spLocks noChangeArrowheads="1"/>
          </p:cNvSpPr>
          <p:nvPr userDrawn="1"/>
        </p:nvSpPr>
        <p:spPr bwMode="auto">
          <a:xfrm>
            <a:off x="3336925" y="574675"/>
            <a:ext cx="474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8210" name="Text Box 18"/>
          <p:cNvSpPr txBox="1">
            <a:spLocks noChangeArrowheads="1"/>
          </p:cNvSpPr>
          <p:nvPr userDrawn="1"/>
        </p:nvSpPr>
        <p:spPr bwMode="auto">
          <a:xfrm>
            <a:off x="685800" y="6096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8214" name="Text Box 22"/>
          <p:cNvSpPr txBox="1"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685800" y="6248400"/>
            <a:ext cx="4114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50000"/>
              </a:spcBef>
              <a:buClrTx/>
              <a:buSzTx/>
              <a:buFontTx/>
              <a:buNone/>
              <a:defRPr sz="1400" b="1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r>
              <a:rPr lang="en-AU" sz="1000"/>
              <a:t>Institute for Computer Science, University of Freiburg</a:t>
            </a:r>
          </a:p>
          <a:p>
            <a:r>
              <a:rPr lang="en-AU" sz="1000"/>
              <a:t>Western Australian Interactive Virtual Environments Centre (IVEC)</a:t>
            </a:r>
          </a:p>
          <a:p>
            <a:endParaRPr lang="en-AU"/>
          </a:p>
        </p:txBody>
      </p:sp>
      <p:sp>
        <p:nvSpPr>
          <p:cNvPr id="8216" name="Line 24"/>
          <p:cNvSpPr>
            <a:spLocks noChangeShapeType="1"/>
          </p:cNvSpPr>
          <p:nvPr userDrawn="1"/>
        </p:nvSpPr>
        <p:spPr bwMode="auto">
          <a:xfrm>
            <a:off x="685800" y="6248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400"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defRPr sz="24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defRPr sz="24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defRPr sz="24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defRPr sz="24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defRPr sz="24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i="1" dirty="0" smtClean="0"/>
              <a:t>Hidden Terminal Problem</a:t>
            </a:r>
            <a:r>
              <a:rPr lang="en-US" sz="4000" dirty="0" smtClean="0"/>
              <a:t> and </a:t>
            </a:r>
            <a:r>
              <a:rPr lang="en-US" sz="4000" i="1" dirty="0" smtClean="0"/>
              <a:t>Exposed Terminal Problem</a:t>
            </a:r>
            <a:r>
              <a:rPr lang="en-US" sz="4000" dirty="0" smtClean="0"/>
              <a:t> in Wireless MAC Protocols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57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 Division Multiplexing</a:t>
            </a: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CDMA has ben adopted for the 3G mobile phone technology. </a:t>
            </a:r>
          </a:p>
          <a:p>
            <a:endParaRPr lang="de-DE"/>
          </a:p>
          <a:p>
            <a:r>
              <a:rPr lang="de-DE"/>
              <a:t>CDMA is not very suitable for ad hoc networking as we cannot expect specialized hardware/software support at the nodes. </a:t>
            </a:r>
          </a:p>
          <a:p>
            <a:endParaRPr lang="de-DE"/>
          </a:p>
          <a:p>
            <a:r>
              <a:rPr lang="de-DE"/>
              <a:t>TDMA and its variations are most suitable for ad hoc networking.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 example of </a:t>
            </a:r>
            <a:r>
              <a:rPr lang="de-DE" dirty="0" smtClean="0"/>
              <a:t>Time Division Multiplexing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de-DE" dirty="0" smtClean="0">
                <a:solidFill>
                  <a:srgbClr val="FF0000"/>
                </a:solidFill>
              </a:rPr>
              <a:t>CSMA/CD: C</a:t>
            </a:r>
            <a:r>
              <a:rPr lang="de-DE" dirty="0" smtClean="0">
                <a:solidFill>
                  <a:schemeClr val="bg2"/>
                </a:solidFill>
              </a:rPr>
              <a:t>arrier </a:t>
            </a:r>
            <a:r>
              <a:rPr lang="de-DE" dirty="0">
                <a:solidFill>
                  <a:srgbClr val="FF0000"/>
                </a:solidFill>
              </a:rPr>
              <a:t>S</a:t>
            </a:r>
            <a:r>
              <a:rPr lang="de-DE" dirty="0">
                <a:solidFill>
                  <a:schemeClr val="bg2"/>
                </a:solidFill>
              </a:rPr>
              <a:t>ense </a:t>
            </a:r>
            <a:r>
              <a:rPr lang="de-DE" dirty="0">
                <a:solidFill>
                  <a:srgbClr val="FF0000"/>
                </a:solidFill>
              </a:rPr>
              <a:t>M</a:t>
            </a:r>
            <a:r>
              <a:rPr lang="de-DE" dirty="0">
                <a:solidFill>
                  <a:schemeClr val="bg2"/>
                </a:solidFill>
              </a:rPr>
              <a:t>ultiple </a:t>
            </a:r>
            <a:r>
              <a:rPr lang="de-DE" dirty="0">
                <a:solidFill>
                  <a:srgbClr val="FF0000"/>
                </a:solidFill>
              </a:rPr>
              <a:t>A</a:t>
            </a:r>
            <a:r>
              <a:rPr lang="de-DE" dirty="0">
                <a:solidFill>
                  <a:schemeClr val="bg2"/>
                </a:solidFill>
              </a:rPr>
              <a:t>ccess with </a:t>
            </a:r>
            <a:r>
              <a:rPr lang="de-DE" dirty="0">
                <a:solidFill>
                  <a:srgbClr val="FF0000"/>
                </a:solidFill>
              </a:rPr>
              <a:t>C</a:t>
            </a:r>
            <a:r>
              <a:rPr lang="de-DE" dirty="0">
                <a:solidFill>
                  <a:schemeClr val="bg2"/>
                </a:solidFill>
              </a:rPr>
              <a:t>ollision </a:t>
            </a:r>
            <a:r>
              <a:rPr lang="de-DE" dirty="0" smtClean="0">
                <a:solidFill>
                  <a:srgbClr val="FF0000"/>
                </a:solidFill>
              </a:rPr>
              <a:t>D</a:t>
            </a:r>
            <a:r>
              <a:rPr lang="de-DE" dirty="0" smtClean="0">
                <a:solidFill>
                  <a:schemeClr val="bg2"/>
                </a:solidFill>
              </a:rPr>
              <a:t>etection</a:t>
            </a:r>
          </a:p>
          <a:p>
            <a:pPr algn="just"/>
            <a:endParaRPr lang="de-DE" dirty="0">
              <a:solidFill>
                <a:schemeClr val="bg2"/>
              </a:solidFill>
            </a:endParaRPr>
          </a:p>
          <a:p>
            <a:pPr algn="just"/>
            <a:r>
              <a:rPr lang="de-DE" dirty="0"/>
              <a:t>When a node wants to broadcast, it checks whether any other node is broadcasting (senses the carrier).</a:t>
            </a:r>
          </a:p>
          <a:p>
            <a:pPr algn="just"/>
            <a:endParaRPr lang="de-DE" dirty="0"/>
          </a:p>
          <a:p>
            <a:pPr algn="just"/>
            <a:r>
              <a:rPr lang="de-DE" dirty="0"/>
              <a:t>A node broadcasts when no other node is broadcasting. Otherwise, it tries later at a random interval.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CSMA Problems in Wireless Medium</a:t>
            </a: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5800" cy="4953000"/>
          </a:xfrm>
        </p:spPr>
        <p:txBody>
          <a:bodyPr/>
          <a:lstStyle/>
          <a:p>
            <a:r>
              <a:rPr lang="de-DE" sz="2600" dirty="0"/>
              <a:t>Collision detection is easy in wired networks but difficult in </a:t>
            </a:r>
            <a:r>
              <a:rPr lang="de-DE" sz="2600" dirty="0" smtClean="0"/>
              <a:t>wireless </a:t>
            </a:r>
            <a:r>
              <a:rPr lang="de-DE" sz="2600" dirty="0"/>
              <a:t>medium</a:t>
            </a:r>
            <a:r>
              <a:rPr lang="de-DE" sz="2600" dirty="0" smtClean="0"/>
              <a:t>.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en-US" sz="2600" dirty="0" smtClean="0"/>
          </a:p>
          <a:p>
            <a:r>
              <a:rPr lang="en-US" sz="2600" dirty="0" smtClean="0"/>
              <a:t>Collision </a:t>
            </a:r>
            <a:r>
              <a:rPr lang="en-US" sz="2600" dirty="0"/>
              <a:t>avoidance to reduce wasted transmissions</a:t>
            </a:r>
          </a:p>
          <a:p>
            <a:pPr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4" name="Oval 209"/>
          <p:cNvSpPr>
            <a:spLocks noChangeAspect="1" noChangeArrowheads="1"/>
          </p:cNvSpPr>
          <p:nvPr/>
        </p:nvSpPr>
        <p:spPr bwMode="auto">
          <a:xfrm>
            <a:off x="5162266" y="2318616"/>
            <a:ext cx="3448332" cy="332018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ext Box 218"/>
          <p:cNvSpPr txBox="1">
            <a:spLocks noChangeArrowheads="1"/>
          </p:cNvSpPr>
          <p:nvPr/>
        </p:nvSpPr>
        <p:spPr bwMode="auto">
          <a:xfrm>
            <a:off x="6865651" y="4285042"/>
            <a:ext cx="3722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2200" dirty="0" smtClean="0"/>
              <a:t>S</a:t>
            </a:r>
            <a:endParaRPr lang="en-US" sz="2200" dirty="0"/>
          </a:p>
        </p:txBody>
      </p:sp>
      <p:pic>
        <p:nvPicPr>
          <p:cNvPr id="16" name="Picture 210" descr="mica2Mo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64" y="3771364"/>
            <a:ext cx="502939" cy="58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562475" y="3518767"/>
            <a:ext cx="268636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/>
              <a:t>Transmission </a:t>
            </a:r>
          </a:p>
          <a:p>
            <a:pPr>
              <a:buNone/>
            </a:pPr>
            <a:r>
              <a:rPr lang="en-US" sz="1800" dirty="0" smtClean="0"/>
              <a:t>Range of S</a:t>
            </a:r>
            <a:endParaRPr lang="en-US" sz="1800" baseline="-25000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5791201" y="2699616"/>
            <a:ext cx="1121701" cy="136336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 descr="C:\Users\Selena\AppData\Local\Microsoft\Windows\Temporary Internet Files\Content.IE5\5U44B6KJ\MC90005679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95" y="2318616"/>
            <a:ext cx="3198705" cy="316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10" descr="mica2Mo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97" y="4517822"/>
            <a:ext cx="502939" cy="58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0" descr="mica2Mo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964" y="4797702"/>
            <a:ext cx="502939" cy="58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10" descr="mica2Mo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61" y="3340524"/>
            <a:ext cx="502939" cy="58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10" descr="mica2Mo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63" y="2471016"/>
            <a:ext cx="502939" cy="58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10" descr="mica2Mo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31" y="2975841"/>
            <a:ext cx="502939" cy="58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AutoShape 240"/>
          <p:cNvCxnSpPr>
            <a:cxnSpLocks noChangeShapeType="1"/>
          </p:cNvCxnSpPr>
          <p:nvPr/>
        </p:nvCxnSpPr>
        <p:spPr bwMode="auto">
          <a:xfrm rot="16200000" flipH="1" flipV="1">
            <a:off x="7285371" y="3165087"/>
            <a:ext cx="485974" cy="907183"/>
          </a:xfrm>
          <a:prstGeom prst="curvedConnector3">
            <a:avLst>
              <a:gd name="adj1" fmla="val -30417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rc 18"/>
          <p:cNvSpPr/>
          <p:nvPr/>
        </p:nvSpPr>
        <p:spPr bwMode="auto">
          <a:xfrm>
            <a:off x="7215702" y="4147416"/>
            <a:ext cx="457201" cy="838200"/>
          </a:xfrm>
          <a:prstGeom prst="arc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95238" name="Arc 95237"/>
          <p:cNvSpPr/>
          <p:nvPr/>
        </p:nvSpPr>
        <p:spPr bwMode="auto">
          <a:xfrm>
            <a:off x="6821487" y="4258968"/>
            <a:ext cx="851416" cy="1837032"/>
          </a:xfrm>
          <a:prstGeom prst="arc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5240" name="Arc 95239"/>
          <p:cNvSpPr/>
          <p:nvPr/>
        </p:nvSpPr>
        <p:spPr bwMode="auto">
          <a:xfrm rot="20189861" flipH="1">
            <a:off x="6777812" y="2454210"/>
            <a:ext cx="1029200" cy="2169475"/>
          </a:xfrm>
          <a:prstGeom prst="arc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5241" name="Arc 95240"/>
          <p:cNvSpPr/>
          <p:nvPr/>
        </p:nvSpPr>
        <p:spPr bwMode="auto">
          <a:xfrm rot="15710567">
            <a:off x="6311238" y="3530298"/>
            <a:ext cx="1228092" cy="1686555"/>
          </a:xfrm>
          <a:prstGeom prst="arc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5242" name="Arc 95241"/>
          <p:cNvSpPr/>
          <p:nvPr/>
        </p:nvSpPr>
        <p:spPr bwMode="auto">
          <a:xfrm>
            <a:off x="4686300" y="2975841"/>
            <a:ext cx="2062704" cy="1524644"/>
          </a:xfrm>
          <a:prstGeom prst="arc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Text Box 218"/>
          <p:cNvSpPr txBox="1">
            <a:spLocks noChangeArrowheads="1"/>
          </p:cNvSpPr>
          <p:nvPr/>
        </p:nvSpPr>
        <p:spPr bwMode="auto">
          <a:xfrm>
            <a:off x="7999420" y="3842616"/>
            <a:ext cx="38824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2200" dirty="0" smtClean="0"/>
              <a:t>R</a:t>
            </a:r>
            <a:endParaRPr lang="en-US" sz="22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95238" grpId="0" animBg="1"/>
      <p:bldP spid="95240" grpId="0" animBg="1"/>
      <p:bldP spid="95241" grpId="0" animBg="1"/>
      <p:bldP spid="95242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CSMA Problems in Wireless Medium</a:t>
            </a: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953000"/>
          </a:xfrm>
        </p:spPr>
        <p:txBody>
          <a:bodyPr/>
          <a:lstStyle/>
          <a:p>
            <a:r>
              <a:rPr lang="de-DE" dirty="0" smtClean="0"/>
              <a:t>With </a:t>
            </a:r>
            <a:r>
              <a:rPr lang="de-DE" dirty="0"/>
              <a:t>only one </a:t>
            </a:r>
            <a:r>
              <a:rPr lang="de-DE" dirty="0" smtClean="0"/>
              <a:t>antenna/radio, </a:t>
            </a:r>
            <a:r>
              <a:rPr lang="de-DE" dirty="0"/>
              <a:t>nodes can only listen or send</a:t>
            </a:r>
            <a:r>
              <a:rPr lang="de-DE" dirty="0" smtClean="0"/>
              <a:t>. </a:t>
            </a:r>
          </a:p>
          <a:p>
            <a:endParaRPr lang="de-DE" dirty="0"/>
          </a:p>
          <a:p>
            <a:r>
              <a:rPr lang="de-DE" dirty="0"/>
              <a:t>Full duplex radios are extremely expensive.</a:t>
            </a:r>
          </a:p>
          <a:p>
            <a:endParaRPr lang="de-DE" dirty="0"/>
          </a:p>
          <a:p>
            <a:r>
              <a:rPr lang="de-DE" dirty="0"/>
              <a:t>CSMA gives rise to </a:t>
            </a:r>
            <a:r>
              <a:rPr lang="de-DE" dirty="0">
                <a:solidFill>
                  <a:srgbClr val="FF0000"/>
                </a:solidFill>
              </a:rPr>
              <a:t>hidden terminal</a:t>
            </a:r>
            <a:r>
              <a:rPr lang="de-DE" dirty="0">
                <a:solidFill>
                  <a:srgbClr val="0099CC"/>
                </a:solidFill>
              </a:rPr>
              <a:t> </a:t>
            </a:r>
            <a:r>
              <a:rPr lang="de-DE" dirty="0">
                <a:solidFill>
                  <a:schemeClr val="bg2"/>
                </a:solidFill>
              </a:rPr>
              <a:t>and </a:t>
            </a:r>
            <a:r>
              <a:rPr lang="de-DE" dirty="0">
                <a:solidFill>
                  <a:srgbClr val="FF0000"/>
                </a:solidFill>
              </a:rPr>
              <a:t>exposed</a:t>
            </a:r>
            <a:r>
              <a:rPr lang="de-DE" dirty="0">
                <a:solidFill>
                  <a:srgbClr val="0099CC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terminal</a:t>
            </a:r>
            <a:r>
              <a:rPr lang="de-DE" dirty="0">
                <a:solidFill>
                  <a:srgbClr val="0099CC"/>
                </a:solidFill>
              </a:rPr>
              <a:t> </a:t>
            </a:r>
            <a:r>
              <a:rPr lang="de-DE" dirty="0">
                <a:solidFill>
                  <a:schemeClr val="bg2"/>
                </a:solidFill>
              </a:rPr>
              <a:t>problems. </a:t>
            </a:r>
            <a:endParaRPr lang="en-US" dirty="0"/>
          </a:p>
        </p:txBody>
      </p:sp>
      <p:sp>
        <p:nvSpPr>
          <p:cNvPr id="19" name="Arc 18"/>
          <p:cNvSpPr/>
          <p:nvPr/>
        </p:nvSpPr>
        <p:spPr bwMode="auto">
          <a:xfrm>
            <a:off x="7215702" y="4343400"/>
            <a:ext cx="457201" cy="838200"/>
          </a:xfrm>
          <a:prstGeom prst="arc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53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Message Loss due to Collision</a:t>
            </a: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Using CSMA in wireless medium results in message loss and requires retransmission of lost messages. </a:t>
            </a:r>
          </a:p>
          <a:p>
            <a:endParaRPr lang="de-DE" dirty="0"/>
          </a:p>
          <a:p>
            <a:r>
              <a:rPr lang="de-DE" dirty="0"/>
              <a:t>A node spends much more energy while </a:t>
            </a:r>
            <a:r>
              <a:rPr lang="de-DE" dirty="0">
                <a:solidFill>
                  <a:srgbClr val="FF0000"/>
                </a:solidFill>
              </a:rPr>
              <a:t>receiving</a:t>
            </a:r>
            <a:r>
              <a:rPr lang="de-DE" dirty="0">
                <a:solidFill>
                  <a:srgbClr val="0099CC"/>
                </a:solidFill>
              </a:rPr>
              <a:t> </a:t>
            </a:r>
            <a:r>
              <a:rPr lang="de-DE" dirty="0">
                <a:solidFill>
                  <a:schemeClr val="bg2"/>
                </a:solidFill>
              </a:rPr>
              <a:t>or </a:t>
            </a:r>
            <a:r>
              <a:rPr lang="de-DE" dirty="0">
                <a:solidFill>
                  <a:srgbClr val="FF0000"/>
                </a:solidFill>
              </a:rPr>
              <a:t>transmitting </a:t>
            </a:r>
            <a:r>
              <a:rPr lang="de-DE" dirty="0">
                <a:solidFill>
                  <a:schemeClr val="bg2"/>
                </a:solidFill>
              </a:rPr>
              <a:t>messages. Hence, retransmission wastes a lot of energy. </a:t>
            </a:r>
          </a:p>
          <a:p>
            <a:pPr>
              <a:buFont typeface="Wingdings" pitchFamily="2" charset="2"/>
              <a:buNone/>
            </a:pP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6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Hidden Terminal Problem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78164" y="2895600"/>
            <a:ext cx="2606053" cy="2512890"/>
            <a:chOff x="3878164" y="2978946"/>
            <a:chExt cx="2606053" cy="2512890"/>
          </a:xfrm>
        </p:grpSpPr>
        <p:sp>
          <p:nvSpPr>
            <p:cNvPr id="30" name="Oval 216"/>
            <p:cNvSpPr>
              <a:spLocks noChangeAspect="1" noChangeArrowheads="1"/>
            </p:cNvSpPr>
            <p:nvPr/>
          </p:nvSpPr>
          <p:spPr bwMode="auto">
            <a:xfrm>
              <a:off x="3878164" y="2978946"/>
              <a:ext cx="2606053" cy="251289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pic>
          <p:nvPicPr>
            <p:cNvPr id="31" name="Picture 217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9942" y="4078461"/>
              <a:ext cx="380093" cy="4414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 Box 220"/>
            <p:cNvSpPr txBox="1">
              <a:spLocks noChangeArrowheads="1"/>
            </p:cNvSpPr>
            <p:nvPr/>
          </p:nvSpPr>
          <p:spPr bwMode="auto">
            <a:xfrm>
              <a:off x="5078414" y="4436868"/>
              <a:ext cx="388248" cy="4308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200" b="1" dirty="0">
                  <a:solidFill>
                    <a:srgbClr val="92D050"/>
                  </a:solidFill>
                </a:rPr>
                <a:t>R</a:t>
              </a:r>
            </a:p>
          </p:txBody>
        </p:sp>
      </p:grpSp>
      <p:grpSp>
        <p:nvGrpSpPr>
          <p:cNvPr id="35" name="Group 237"/>
          <p:cNvGrpSpPr>
            <a:grpSpLocks/>
          </p:cNvGrpSpPr>
          <p:nvPr/>
        </p:nvGrpSpPr>
        <p:grpSpPr bwMode="auto">
          <a:xfrm rot="20867972">
            <a:off x="5087742" y="3187184"/>
            <a:ext cx="344394" cy="917275"/>
            <a:chOff x="748" y="1955"/>
            <a:chExt cx="320" cy="885"/>
          </a:xfrm>
        </p:grpSpPr>
        <p:sp>
          <p:nvSpPr>
            <p:cNvPr id="36" name="Freeform 238"/>
            <p:cNvSpPr>
              <a:spLocks/>
            </p:cNvSpPr>
            <p:nvPr/>
          </p:nvSpPr>
          <p:spPr bwMode="auto">
            <a:xfrm>
              <a:off x="748" y="1955"/>
              <a:ext cx="320" cy="885"/>
            </a:xfrm>
            <a:custGeom>
              <a:avLst/>
              <a:gdLst>
                <a:gd name="T0" fmla="*/ 1 w 640"/>
                <a:gd name="T1" fmla="*/ 1 h 1769"/>
                <a:gd name="T2" fmla="*/ 1 w 640"/>
                <a:gd name="T3" fmla="*/ 1 h 1769"/>
                <a:gd name="T4" fmla="*/ 1 w 640"/>
                <a:gd name="T5" fmla="*/ 0 h 1769"/>
                <a:gd name="T6" fmla="*/ 0 w 640"/>
                <a:gd name="T7" fmla="*/ 1 h 1769"/>
                <a:gd name="T8" fmla="*/ 1 w 640"/>
                <a:gd name="T9" fmla="*/ 1 h 1769"/>
                <a:gd name="T10" fmla="*/ 1 w 640"/>
                <a:gd name="T11" fmla="*/ 1 h 1769"/>
                <a:gd name="T12" fmla="*/ 1 w 640"/>
                <a:gd name="T13" fmla="*/ 1 h 1769"/>
                <a:gd name="T14" fmla="*/ 1 w 640"/>
                <a:gd name="T15" fmla="*/ 1 h 1769"/>
                <a:gd name="T16" fmla="*/ 1 w 640"/>
                <a:gd name="T17" fmla="*/ 1 h 17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0"/>
                <a:gd name="T28" fmla="*/ 0 h 1769"/>
                <a:gd name="T29" fmla="*/ 640 w 640"/>
                <a:gd name="T30" fmla="*/ 1769 h 17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" h="1769">
                  <a:moveTo>
                    <a:pt x="360" y="760"/>
                  </a:moveTo>
                  <a:lnTo>
                    <a:pt x="503" y="4"/>
                  </a:lnTo>
                  <a:lnTo>
                    <a:pt x="488" y="0"/>
                  </a:lnTo>
                  <a:lnTo>
                    <a:pt x="0" y="1042"/>
                  </a:lnTo>
                  <a:lnTo>
                    <a:pt x="226" y="1022"/>
                  </a:lnTo>
                  <a:lnTo>
                    <a:pt x="43" y="1763"/>
                  </a:lnTo>
                  <a:lnTo>
                    <a:pt x="58" y="1769"/>
                  </a:lnTo>
                  <a:lnTo>
                    <a:pt x="640" y="708"/>
                  </a:lnTo>
                  <a:lnTo>
                    <a:pt x="360" y="7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39"/>
            <p:cNvSpPr>
              <a:spLocks/>
            </p:cNvSpPr>
            <p:nvPr/>
          </p:nvSpPr>
          <p:spPr bwMode="auto">
            <a:xfrm>
              <a:off x="787" y="2055"/>
              <a:ext cx="236" cy="659"/>
            </a:xfrm>
            <a:custGeom>
              <a:avLst/>
              <a:gdLst>
                <a:gd name="T0" fmla="*/ 0 w 473"/>
                <a:gd name="T1" fmla="*/ 0 h 1319"/>
                <a:gd name="T2" fmla="*/ 0 w 473"/>
                <a:gd name="T3" fmla="*/ 0 h 1319"/>
                <a:gd name="T4" fmla="*/ 0 w 473"/>
                <a:gd name="T5" fmla="*/ 0 h 1319"/>
                <a:gd name="T6" fmla="*/ 0 w 473"/>
                <a:gd name="T7" fmla="*/ 0 h 1319"/>
                <a:gd name="T8" fmla="*/ 0 w 473"/>
                <a:gd name="T9" fmla="*/ 0 h 1319"/>
                <a:gd name="T10" fmla="*/ 0 w 473"/>
                <a:gd name="T11" fmla="*/ 0 h 1319"/>
                <a:gd name="T12" fmla="*/ 0 w 473"/>
                <a:gd name="T13" fmla="*/ 0 h 13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3"/>
                <a:gd name="T22" fmla="*/ 0 h 1319"/>
                <a:gd name="T23" fmla="*/ 473 w 473"/>
                <a:gd name="T24" fmla="*/ 1319 h 13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3" h="1319">
                  <a:moveTo>
                    <a:pt x="353" y="0"/>
                  </a:moveTo>
                  <a:lnTo>
                    <a:pt x="0" y="788"/>
                  </a:lnTo>
                  <a:lnTo>
                    <a:pt x="214" y="768"/>
                  </a:lnTo>
                  <a:lnTo>
                    <a:pt x="69" y="1319"/>
                  </a:lnTo>
                  <a:lnTo>
                    <a:pt x="473" y="575"/>
                  </a:lnTo>
                  <a:lnTo>
                    <a:pt x="220" y="621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" name="AutoShape 240"/>
          <p:cNvCxnSpPr>
            <a:cxnSpLocks noChangeShapeType="1"/>
          </p:cNvCxnSpPr>
          <p:nvPr/>
        </p:nvCxnSpPr>
        <p:spPr bwMode="auto">
          <a:xfrm rot="16200000" flipH="1" flipV="1">
            <a:off x="4491961" y="3784510"/>
            <a:ext cx="485974" cy="907183"/>
          </a:xfrm>
          <a:prstGeom prst="curvedConnector3">
            <a:avLst>
              <a:gd name="adj1" fmla="val -30417"/>
            </a:avLst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241"/>
          <p:cNvCxnSpPr>
            <a:cxnSpLocks noChangeShapeType="1"/>
          </p:cNvCxnSpPr>
          <p:nvPr/>
        </p:nvCxnSpPr>
        <p:spPr bwMode="auto">
          <a:xfrm rot="5400000" flipV="1">
            <a:off x="5402748" y="3881706"/>
            <a:ext cx="680363" cy="907183"/>
          </a:xfrm>
          <a:prstGeom prst="curvedConnector3">
            <a:avLst>
              <a:gd name="adj1" fmla="val -22028"/>
            </a:avLst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8"/>
          <p:cNvGrpSpPr/>
          <p:nvPr/>
        </p:nvGrpSpPr>
        <p:grpSpPr>
          <a:xfrm>
            <a:off x="4785347" y="3575963"/>
            <a:ext cx="2606053" cy="2512890"/>
            <a:chOff x="4785347" y="3659309"/>
            <a:chExt cx="2606053" cy="2512890"/>
          </a:xfrm>
        </p:grpSpPr>
        <p:sp>
          <p:nvSpPr>
            <p:cNvPr id="29" name="Oval 213"/>
            <p:cNvSpPr>
              <a:spLocks noChangeAspect="1" noChangeArrowheads="1"/>
            </p:cNvSpPr>
            <p:nvPr/>
          </p:nvSpPr>
          <p:spPr bwMode="auto">
            <a:xfrm>
              <a:off x="4785347" y="3659309"/>
              <a:ext cx="2606053" cy="251289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Text Box 219"/>
            <p:cNvSpPr txBox="1">
              <a:spLocks noChangeArrowheads="1"/>
            </p:cNvSpPr>
            <p:nvPr/>
          </p:nvSpPr>
          <p:spPr bwMode="auto">
            <a:xfrm>
              <a:off x="5915065" y="5147604"/>
              <a:ext cx="52931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200" dirty="0">
                  <a:solidFill>
                    <a:srgbClr val="00B0F0"/>
                  </a:solidFill>
                </a:rPr>
                <a:t>S2</a:t>
              </a:r>
            </a:p>
          </p:txBody>
        </p:sp>
        <p:pic>
          <p:nvPicPr>
            <p:cNvPr id="41" name="Picture 214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126" y="4758825"/>
              <a:ext cx="380093" cy="441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970981" y="3381574"/>
            <a:ext cx="2606053" cy="2512890"/>
            <a:chOff x="2970981" y="3464920"/>
            <a:chExt cx="2606053" cy="2512890"/>
          </a:xfrm>
        </p:grpSpPr>
        <p:sp>
          <p:nvSpPr>
            <p:cNvPr id="28" name="Oval 209"/>
            <p:cNvSpPr>
              <a:spLocks noChangeAspect="1" noChangeArrowheads="1"/>
            </p:cNvSpPr>
            <p:nvPr/>
          </p:nvSpPr>
          <p:spPr bwMode="auto">
            <a:xfrm>
              <a:off x="2970981" y="3464920"/>
              <a:ext cx="2606053" cy="251289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Text Box 218"/>
            <p:cNvSpPr txBox="1">
              <a:spLocks noChangeArrowheads="1"/>
            </p:cNvSpPr>
            <p:nvPr/>
          </p:nvSpPr>
          <p:spPr bwMode="auto">
            <a:xfrm>
              <a:off x="4134298" y="4953215"/>
              <a:ext cx="529312" cy="4308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200" dirty="0">
                  <a:solidFill>
                    <a:srgbClr val="7030A0"/>
                  </a:solidFill>
                </a:rPr>
                <a:t>S1</a:t>
              </a:r>
            </a:p>
          </p:txBody>
        </p:sp>
        <p:pic>
          <p:nvPicPr>
            <p:cNvPr id="39" name="Picture 210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759" y="4564436"/>
              <a:ext cx="380093" cy="4414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841756" y="1409286"/>
            <a:ext cx="784504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90000"/>
              </a:lnSpc>
            </a:pPr>
            <a:r>
              <a:rPr lang="en-US" altLang="zh-CN" sz="2800" dirty="0" smtClean="0"/>
              <a:t> Other </a:t>
            </a:r>
            <a:r>
              <a:rPr lang="en-US" altLang="zh-CN" sz="2800" dirty="0"/>
              <a:t>senders’ information are hidden from the current sender, so that transmissions at the same receiver cause collisions.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98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MACA – Multiple Access Collision Avoidance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1" y="1447800"/>
            <a:ext cx="6006209" cy="17478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Use of additional signaling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Sender asks receiver whether it is able to receive a transmission - </a:t>
            </a:r>
            <a:r>
              <a:rPr lang="en-US" sz="1600" b="1" i="1" dirty="0" smtClean="0">
                <a:solidFill>
                  <a:srgbClr val="FF0000"/>
                </a:solidFill>
              </a:rPr>
              <a:t>Request to Send (RTS)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Receiver agrees, sends out a </a:t>
            </a:r>
            <a:r>
              <a:rPr lang="en-US" sz="1600" b="1" i="1" dirty="0" smtClean="0">
                <a:solidFill>
                  <a:srgbClr val="FF0000"/>
                </a:solidFill>
              </a:rPr>
              <a:t>Clear to Send </a:t>
            </a:r>
            <a:r>
              <a:rPr lang="en-US" sz="1600" b="1" dirty="0" smtClean="0">
                <a:solidFill>
                  <a:srgbClr val="FF0000"/>
                </a:solidFill>
              </a:rPr>
              <a:t>(</a:t>
            </a:r>
            <a:r>
              <a:rPr lang="en-US" sz="1600" b="1" i="1" dirty="0" smtClean="0">
                <a:solidFill>
                  <a:srgbClr val="FF0000"/>
                </a:solidFill>
              </a:rPr>
              <a:t>CTS</a:t>
            </a:r>
            <a:r>
              <a:rPr lang="en-US" sz="1600" b="1" dirty="0" smtClean="0">
                <a:solidFill>
                  <a:srgbClr val="FF0000"/>
                </a:solidFill>
              </a:rPr>
              <a:t>)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Sender sends, receiver </a:t>
            </a:r>
            <a:r>
              <a:rPr lang="en-US" sz="1600" b="1" dirty="0" smtClean="0">
                <a:solidFill>
                  <a:srgbClr val="FF0000"/>
                </a:solidFill>
              </a:rPr>
              <a:t>Acknowledgements (ACKs)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990600" y="5950877"/>
            <a:ext cx="74962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990600" y="4928585"/>
            <a:ext cx="74962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990600" y="3906293"/>
            <a:ext cx="74962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Text Box 14"/>
          <p:cNvSpPr txBox="1">
            <a:spLocks noChangeArrowheads="1"/>
          </p:cNvSpPr>
          <p:nvPr/>
        </p:nvSpPr>
        <p:spPr bwMode="auto">
          <a:xfrm>
            <a:off x="1084533" y="3414316"/>
            <a:ext cx="651302" cy="53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 smtClean="0"/>
              <a:t>S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15371" name="Text Box 15"/>
          <p:cNvSpPr txBox="1">
            <a:spLocks noChangeArrowheads="1"/>
          </p:cNvSpPr>
          <p:nvPr/>
        </p:nvSpPr>
        <p:spPr bwMode="auto">
          <a:xfrm>
            <a:off x="1084533" y="4417439"/>
            <a:ext cx="545914" cy="53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15372" name="Text Box 16"/>
          <p:cNvSpPr txBox="1">
            <a:spLocks noChangeArrowheads="1"/>
          </p:cNvSpPr>
          <p:nvPr/>
        </p:nvSpPr>
        <p:spPr bwMode="auto">
          <a:xfrm>
            <a:off x="1084533" y="5439731"/>
            <a:ext cx="651302" cy="53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 smtClean="0"/>
              <a:t>S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15374" name="Line 18"/>
          <p:cNvSpPr>
            <a:spLocks noChangeShapeType="1"/>
          </p:cNvSpPr>
          <p:nvPr/>
        </p:nvSpPr>
        <p:spPr bwMode="auto">
          <a:xfrm>
            <a:off x="2679907" y="3906293"/>
            <a:ext cx="739072" cy="10222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20"/>
          <p:cNvSpPr>
            <a:spLocks noChangeShapeType="1"/>
          </p:cNvSpPr>
          <p:nvPr/>
        </p:nvSpPr>
        <p:spPr bwMode="auto">
          <a:xfrm>
            <a:off x="3841305" y="4928585"/>
            <a:ext cx="739072" cy="1022292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21"/>
          <p:cNvSpPr>
            <a:spLocks noChangeShapeType="1"/>
          </p:cNvSpPr>
          <p:nvPr/>
        </p:nvSpPr>
        <p:spPr bwMode="auto">
          <a:xfrm flipV="1">
            <a:off x="3841305" y="3906293"/>
            <a:ext cx="739072" cy="10222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Text Box 22"/>
          <p:cNvSpPr txBox="1">
            <a:spLocks noChangeArrowheads="1"/>
          </p:cNvSpPr>
          <p:nvPr/>
        </p:nvSpPr>
        <p:spPr bwMode="auto">
          <a:xfrm>
            <a:off x="2667000" y="3411792"/>
            <a:ext cx="888432" cy="48464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400" dirty="0"/>
              <a:t>RTS</a:t>
            </a:r>
          </a:p>
        </p:txBody>
      </p:sp>
      <p:sp>
        <p:nvSpPr>
          <p:cNvPr id="15378" name="Text Box 23"/>
          <p:cNvSpPr txBox="1">
            <a:spLocks noChangeArrowheads="1"/>
          </p:cNvSpPr>
          <p:nvPr/>
        </p:nvSpPr>
        <p:spPr bwMode="auto">
          <a:xfrm>
            <a:off x="4290557" y="4381234"/>
            <a:ext cx="893808" cy="48464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400" dirty="0"/>
              <a:t>CTS</a:t>
            </a:r>
          </a:p>
        </p:txBody>
      </p:sp>
      <p:sp>
        <p:nvSpPr>
          <p:cNvPr id="15379" name="Line 24"/>
          <p:cNvSpPr>
            <a:spLocks noChangeShapeType="1"/>
          </p:cNvSpPr>
          <p:nvPr/>
        </p:nvSpPr>
        <p:spPr bwMode="auto">
          <a:xfrm>
            <a:off x="5002703" y="3906293"/>
            <a:ext cx="739072" cy="102229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26"/>
          <p:cNvSpPr>
            <a:spLocks noChangeShapeType="1"/>
          </p:cNvSpPr>
          <p:nvPr/>
        </p:nvSpPr>
        <p:spPr bwMode="auto">
          <a:xfrm>
            <a:off x="5213866" y="3906293"/>
            <a:ext cx="739072" cy="102229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27"/>
          <p:cNvSpPr>
            <a:spLocks noChangeShapeType="1"/>
          </p:cNvSpPr>
          <p:nvPr/>
        </p:nvSpPr>
        <p:spPr bwMode="auto">
          <a:xfrm>
            <a:off x="5425030" y="3906293"/>
            <a:ext cx="739072" cy="102229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Line 28"/>
          <p:cNvSpPr>
            <a:spLocks noChangeShapeType="1"/>
          </p:cNvSpPr>
          <p:nvPr/>
        </p:nvSpPr>
        <p:spPr bwMode="auto">
          <a:xfrm>
            <a:off x="5636193" y="3906293"/>
            <a:ext cx="739072" cy="102229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29"/>
          <p:cNvSpPr>
            <a:spLocks noChangeShapeType="1"/>
          </p:cNvSpPr>
          <p:nvPr/>
        </p:nvSpPr>
        <p:spPr bwMode="auto">
          <a:xfrm flipV="1">
            <a:off x="6692010" y="3906293"/>
            <a:ext cx="739072" cy="10222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Text Box 30"/>
          <p:cNvSpPr txBox="1">
            <a:spLocks noChangeArrowheads="1"/>
          </p:cNvSpPr>
          <p:nvPr/>
        </p:nvSpPr>
        <p:spPr bwMode="auto">
          <a:xfrm>
            <a:off x="7149557" y="4381234"/>
            <a:ext cx="912253" cy="48464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400" dirty="0"/>
              <a:t>ACK</a:t>
            </a:r>
          </a:p>
        </p:txBody>
      </p:sp>
      <p:sp>
        <p:nvSpPr>
          <p:cNvPr id="15385" name="Text Box 31"/>
          <p:cNvSpPr txBox="1">
            <a:spLocks noChangeArrowheads="1"/>
          </p:cNvSpPr>
          <p:nvPr/>
        </p:nvSpPr>
        <p:spPr bwMode="auto">
          <a:xfrm>
            <a:off x="4926168" y="3408102"/>
            <a:ext cx="1047589" cy="48464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400" dirty="0"/>
              <a:t>DATA</a:t>
            </a:r>
          </a:p>
        </p:txBody>
      </p:sp>
      <p:sp>
        <p:nvSpPr>
          <p:cNvPr id="15390" name="Text Box 40"/>
          <p:cNvSpPr txBox="1">
            <a:spLocks noChangeArrowheads="1"/>
          </p:cNvSpPr>
          <p:nvPr/>
        </p:nvSpPr>
        <p:spPr bwMode="auto">
          <a:xfrm>
            <a:off x="7310329" y="5950877"/>
            <a:ext cx="1605071" cy="53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 smtClean="0"/>
              <a:t>       time</a:t>
            </a:r>
            <a:endParaRPr lang="en-US" sz="1600" dirty="0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6697482" y="4923268"/>
            <a:ext cx="711566" cy="1027609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595636" y="1295400"/>
            <a:ext cx="2395964" cy="1757551"/>
            <a:chOff x="2970981" y="2978946"/>
            <a:chExt cx="4420419" cy="3193253"/>
          </a:xfrm>
        </p:grpSpPr>
        <p:grpSp>
          <p:nvGrpSpPr>
            <p:cNvPr id="25" name="Group 24"/>
            <p:cNvGrpSpPr/>
            <p:nvPr/>
          </p:nvGrpSpPr>
          <p:grpSpPr>
            <a:xfrm>
              <a:off x="3878164" y="2978946"/>
              <a:ext cx="2606053" cy="2512890"/>
              <a:chOff x="3878164" y="2978946"/>
              <a:chExt cx="2606053" cy="2512890"/>
            </a:xfrm>
          </p:grpSpPr>
          <p:sp>
            <p:nvSpPr>
              <p:cNvPr id="26" name="Oval 216"/>
              <p:cNvSpPr>
                <a:spLocks noChangeAspect="1" noChangeArrowheads="1"/>
              </p:cNvSpPr>
              <p:nvPr/>
            </p:nvSpPr>
            <p:spPr bwMode="auto">
              <a:xfrm>
                <a:off x="3878164" y="2978946"/>
                <a:ext cx="2606053" cy="2512890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pic>
            <p:nvPicPr>
              <p:cNvPr id="27" name="Picture 217" descr="mica2Mot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9942" y="4078461"/>
                <a:ext cx="380093" cy="441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Text Box 220"/>
              <p:cNvSpPr txBox="1">
                <a:spLocks noChangeArrowheads="1"/>
              </p:cNvSpPr>
              <p:nvPr/>
            </p:nvSpPr>
            <p:spPr bwMode="auto">
              <a:xfrm>
                <a:off x="4966146" y="4436868"/>
                <a:ext cx="612783" cy="615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sz="1600" b="1" dirty="0">
                    <a:solidFill>
                      <a:srgbClr val="92D050"/>
                    </a:solidFill>
                  </a:rPr>
                  <a:t>R</a:t>
                </a:r>
              </a:p>
            </p:txBody>
          </p:sp>
        </p:grpSp>
        <p:cxnSp>
          <p:nvCxnSpPr>
            <p:cNvPr id="34" name="AutoShape 240"/>
            <p:cNvCxnSpPr>
              <a:cxnSpLocks noChangeShapeType="1"/>
            </p:cNvCxnSpPr>
            <p:nvPr/>
          </p:nvCxnSpPr>
          <p:spPr bwMode="auto">
            <a:xfrm rot="16200000" flipH="1" flipV="1">
              <a:off x="4491961" y="3867856"/>
              <a:ext cx="485974" cy="907183"/>
            </a:xfrm>
            <a:prstGeom prst="curvedConnector3">
              <a:avLst>
                <a:gd name="adj1" fmla="val -30417"/>
              </a:avLst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6" name="Group 35"/>
            <p:cNvGrpSpPr/>
            <p:nvPr/>
          </p:nvGrpSpPr>
          <p:grpSpPr>
            <a:xfrm>
              <a:off x="4785347" y="3659309"/>
              <a:ext cx="2606053" cy="2512890"/>
              <a:chOff x="4785347" y="3659309"/>
              <a:chExt cx="2606053" cy="2512890"/>
            </a:xfrm>
          </p:grpSpPr>
          <p:sp>
            <p:nvSpPr>
              <p:cNvPr id="37" name="Oval 213"/>
              <p:cNvSpPr>
                <a:spLocks noChangeAspect="1" noChangeArrowheads="1"/>
              </p:cNvSpPr>
              <p:nvPr/>
            </p:nvSpPr>
            <p:spPr bwMode="auto">
              <a:xfrm>
                <a:off x="4785347" y="3659309"/>
                <a:ext cx="2606053" cy="251289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8" name="Text Box 219"/>
              <p:cNvSpPr txBox="1">
                <a:spLocks noChangeArrowheads="1"/>
              </p:cNvSpPr>
              <p:nvPr/>
            </p:nvSpPr>
            <p:spPr bwMode="auto">
              <a:xfrm>
                <a:off x="5778690" y="5147604"/>
                <a:ext cx="802062" cy="615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sz="1600" b="1" dirty="0">
                    <a:solidFill>
                      <a:srgbClr val="00B0F0"/>
                    </a:solidFill>
                  </a:rPr>
                  <a:t>S2</a:t>
                </a:r>
              </a:p>
            </p:txBody>
          </p:sp>
          <p:pic>
            <p:nvPicPr>
              <p:cNvPr id="39" name="Picture 214" descr="mica2Mot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126" y="4758825"/>
                <a:ext cx="380093" cy="441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2970981" y="3464920"/>
              <a:ext cx="2606053" cy="2512890"/>
              <a:chOff x="2970981" y="3464920"/>
              <a:chExt cx="2606053" cy="2512890"/>
            </a:xfrm>
          </p:grpSpPr>
          <p:sp>
            <p:nvSpPr>
              <p:cNvPr id="41" name="Oval 209"/>
              <p:cNvSpPr>
                <a:spLocks noChangeAspect="1" noChangeArrowheads="1"/>
              </p:cNvSpPr>
              <p:nvPr/>
            </p:nvSpPr>
            <p:spPr bwMode="auto">
              <a:xfrm>
                <a:off x="2970981" y="3464920"/>
                <a:ext cx="2606053" cy="2512890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" name="Text Box 218"/>
              <p:cNvSpPr txBox="1">
                <a:spLocks noChangeArrowheads="1"/>
              </p:cNvSpPr>
              <p:nvPr/>
            </p:nvSpPr>
            <p:spPr bwMode="auto">
              <a:xfrm>
                <a:off x="3997923" y="4953215"/>
                <a:ext cx="802062" cy="615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S1</a:t>
                </a:r>
              </a:p>
            </p:txBody>
          </p:sp>
          <p:pic>
            <p:nvPicPr>
              <p:cNvPr id="43" name="Picture 210" descr="mica2Mot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2759" y="4564436"/>
                <a:ext cx="380093" cy="441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2438400" y="4186606"/>
            <a:ext cx="546307" cy="461665"/>
            <a:chOff x="2503136" y="4186606"/>
            <a:chExt cx="546307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2503136" y="4186606"/>
              <a:ext cx="546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Oval 209"/>
            <p:cNvSpPr>
              <a:spLocks noChangeAspect="1" noChangeArrowheads="1"/>
            </p:cNvSpPr>
            <p:nvPr/>
          </p:nvSpPr>
          <p:spPr bwMode="auto">
            <a:xfrm>
              <a:off x="2600309" y="4231957"/>
              <a:ext cx="372911" cy="36513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492293" y="4339006"/>
            <a:ext cx="546307" cy="461665"/>
            <a:chOff x="2503136" y="4186606"/>
            <a:chExt cx="546307" cy="461665"/>
          </a:xfrm>
        </p:grpSpPr>
        <p:sp>
          <p:nvSpPr>
            <p:cNvPr id="48" name="TextBox 47"/>
            <p:cNvSpPr txBox="1"/>
            <p:nvPr/>
          </p:nvSpPr>
          <p:spPr>
            <a:xfrm>
              <a:off x="2503136" y="4186606"/>
              <a:ext cx="546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Oval 209"/>
            <p:cNvSpPr>
              <a:spLocks noChangeAspect="1" noChangeArrowheads="1"/>
            </p:cNvSpPr>
            <p:nvPr/>
          </p:nvSpPr>
          <p:spPr bwMode="auto">
            <a:xfrm>
              <a:off x="2600309" y="4231957"/>
              <a:ext cx="372911" cy="36513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06693" y="3452750"/>
            <a:ext cx="546307" cy="461665"/>
            <a:chOff x="2503136" y="4186606"/>
            <a:chExt cx="546307" cy="461665"/>
          </a:xfrm>
        </p:grpSpPr>
        <p:sp>
          <p:nvSpPr>
            <p:cNvPr id="51" name="TextBox 50"/>
            <p:cNvSpPr txBox="1"/>
            <p:nvPr/>
          </p:nvSpPr>
          <p:spPr>
            <a:xfrm>
              <a:off x="2503136" y="4186606"/>
              <a:ext cx="546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2" name="Oval 209"/>
            <p:cNvSpPr>
              <a:spLocks noChangeAspect="1" noChangeArrowheads="1"/>
            </p:cNvSpPr>
            <p:nvPr/>
          </p:nvSpPr>
          <p:spPr bwMode="auto">
            <a:xfrm>
              <a:off x="2600309" y="4231957"/>
              <a:ext cx="372911" cy="36513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376018" y="4343400"/>
            <a:ext cx="546307" cy="461665"/>
            <a:chOff x="2503136" y="4186606"/>
            <a:chExt cx="546307" cy="461665"/>
          </a:xfrm>
        </p:grpSpPr>
        <p:sp>
          <p:nvSpPr>
            <p:cNvPr id="54" name="TextBox 53"/>
            <p:cNvSpPr txBox="1"/>
            <p:nvPr/>
          </p:nvSpPr>
          <p:spPr>
            <a:xfrm>
              <a:off x="2503136" y="4186606"/>
              <a:ext cx="546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Oval 209"/>
            <p:cNvSpPr>
              <a:spLocks noChangeAspect="1" noChangeArrowheads="1"/>
            </p:cNvSpPr>
            <p:nvPr/>
          </p:nvSpPr>
          <p:spPr bwMode="auto">
            <a:xfrm>
              <a:off x="2600309" y="4231957"/>
              <a:ext cx="372911" cy="36513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841304" y="5990898"/>
            <a:ext cx="1530935" cy="83715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Detect </a:t>
            </a:r>
          </a:p>
          <a:p>
            <a:pPr eaLnBrk="1" hangingPunct="1">
              <a:buNone/>
            </a:pPr>
            <a:r>
              <a:rPr lang="en-US" sz="2200" dirty="0">
                <a:solidFill>
                  <a:srgbClr val="FF0000"/>
                </a:solidFill>
              </a:rPr>
              <a:t>C</a:t>
            </a:r>
            <a:r>
              <a:rPr lang="en-US" sz="2200" dirty="0" smtClean="0">
                <a:solidFill>
                  <a:srgbClr val="FF0000"/>
                </a:solidFill>
              </a:rPr>
              <a:t>ollision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6164102" y="5988268"/>
            <a:ext cx="2708573" cy="83715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Find Transmission </a:t>
            </a:r>
          </a:p>
          <a:p>
            <a:pPr eaLnBrk="1" hangingPunct="1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Complete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15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6" grpId="0" animBg="1"/>
      <p:bldP spid="15367" grpId="0" animBg="1"/>
      <p:bldP spid="15370" grpId="0"/>
      <p:bldP spid="15371" grpId="0"/>
      <p:bldP spid="15372" grpId="0"/>
      <p:bldP spid="15374" grpId="0" animBg="1"/>
      <p:bldP spid="15375" grpId="0" animBg="1"/>
      <p:bldP spid="15376" grpId="0" animBg="1"/>
      <p:bldP spid="15377" grpId="0" animBg="1"/>
      <p:bldP spid="15378" grpId="0" animBg="1"/>
      <p:bldP spid="15379" grpId="0" animBg="1"/>
      <p:bldP spid="15380" grpId="0" animBg="1"/>
      <p:bldP spid="15381" grpId="0" animBg="1"/>
      <p:bldP spid="15382" grpId="0" animBg="1"/>
      <p:bldP spid="15383" grpId="0" animBg="1"/>
      <p:bldP spid="15384" grpId="0" animBg="1"/>
      <p:bldP spid="15385" grpId="0" animBg="1"/>
      <p:bldP spid="15390" grpId="0"/>
      <p:bldP spid="31" grpId="0" animBg="1"/>
      <p:bldP spid="56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Exposed Terminal Problem</a:t>
            </a:r>
            <a:endParaRPr lang="en-US"/>
          </a:p>
        </p:txBody>
      </p:sp>
      <p:cxnSp>
        <p:nvCxnSpPr>
          <p:cNvPr id="28" name="AutoShape 242"/>
          <p:cNvCxnSpPr>
            <a:cxnSpLocks noChangeShapeType="1"/>
          </p:cNvCxnSpPr>
          <p:nvPr/>
        </p:nvCxnSpPr>
        <p:spPr bwMode="auto">
          <a:xfrm rot="16200000">
            <a:off x="5915603" y="2168281"/>
            <a:ext cx="405558" cy="671284"/>
          </a:xfrm>
          <a:prstGeom prst="curvedConnector3">
            <a:avLst>
              <a:gd name="adj1" fmla="val 160000"/>
            </a:avLst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4648200" y="1789127"/>
            <a:ext cx="2169437" cy="2097073"/>
            <a:chOff x="1905000" y="3288569"/>
            <a:chExt cx="2937158" cy="2807430"/>
          </a:xfrm>
        </p:grpSpPr>
        <p:sp>
          <p:nvSpPr>
            <p:cNvPr id="20" name="Oval 222"/>
            <p:cNvSpPr>
              <a:spLocks noChangeAspect="1" noChangeArrowheads="1"/>
            </p:cNvSpPr>
            <p:nvPr/>
          </p:nvSpPr>
          <p:spPr bwMode="auto">
            <a:xfrm>
              <a:off x="1905000" y="3288569"/>
              <a:ext cx="2937158" cy="280743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Text Box 233"/>
            <p:cNvSpPr txBox="1">
              <a:spLocks noChangeArrowheads="1"/>
            </p:cNvSpPr>
            <p:nvPr/>
          </p:nvSpPr>
          <p:spPr bwMode="auto">
            <a:xfrm>
              <a:off x="3182932" y="4917377"/>
              <a:ext cx="603771" cy="4532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b="1" dirty="0">
                  <a:solidFill>
                    <a:srgbClr val="7030A0"/>
                  </a:solidFill>
                </a:rPr>
                <a:t>R1</a:t>
              </a:r>
            </a:p>
          </p:txBody>
        </p:sp>
        <p:pic>
          <p:nvPicPr>
            <p:cNvPr id="29" name="Picture 223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655" y="4516961"/>
              <a:ext cx="428385" cy="4931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5319484" y="1383569"/>
            <a:ext cx="2169437" cy="2097073"/>
            <a:chOff x="2813838" y="2745633"/>
            <a:chExt cx="2937158" cy="2807430"/>
          </a:xfrm>
        </p:grpSpPr>
        <p:sp>
          <p:nvSpPr>
            <p:cNvPr id="21" name="Oval 225"/>
            <p:cNvSpPr>
              <a:spLocks noChangeAspect="1" noChangeArrowheads="1"/>
            </p:cNvSpPr>
            <p:nvPr/>
          </p:nvSpPr>
          <p:spPr bwMode="auto">
            <a:xfrm>
              <a:off x="2813838" y="2745633"/>
              <a:ext cx="2937158" cy="280743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Text Box 235"/>
            <p:cNvSpPr txBox="1">
              <a:spLocks noChangeArrowheads="1"/>
            </p:cNvSpPr>
            <p:nvPr/>
          </p:nvSpPr>
          <p:spPr bwMode="auto">
            <a:xfrm>
              <a:off x="4091082" y="4374441"/>
              <a:ext cx="588578" cy="453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b="1" dirty="0">
                  <a:solidFill>
                    <a:srgbClr val="92D050"/>
                  </a:solidFill>
                </a:rPr>
                <a:t>S1</a:t>
              </a:r>
            </a:p>
          </p:txBody>
        </p:sp>
        <p:pic>
          <p:nvPicPr>
            <p:cNvPr id="30" name="Picture 226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494" y="3974025"/>
              <a:ext cx="428385" cy="493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6074678" y="1464681"/>
            <a:ext cx="2169437" cy="2097073"/>
            <a:chOff x="3836281" y="2854221"/>
            <a:chExt cx="2937158" cy="2807430"/>
          </a:xfrm>
        </p:grpSpPr>
        <p:sp>
          <p:nvSpPr>
            <p:cNvPr id="22" name="Oval 228"/>
            <p:cNvSpPr>
              <a:spLocks noChangeAspect="1" noChangeArrowheads="1"/>
            </p:cNvSpPr>
            <p:nvPr/>
          </p:nvSpPr>
          <p:spPr bwMode="auto">
            <a:xfrm>
              <a:off x="3836281" y="2854221"/>
              <a:ext cx="2937158" cy="280743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Text Box 236"/>
            <p:cNvSpPr txBox="1">
              <a:spLocks noChangeArrowheads="1"/>
            </p:cNvSpPr>
            <p:nvPr/>
          </p:nvSpPr>
          <p:spPr bwMode="auto">
            <a:xfrm>
              <a:off x="5113525" y="4483028"/>
              <a:ext cx="588578" cy="453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b="1" dirty="0">
                  <a:solidFill>
                    <a:srgbClr val="00B0F0"/>
                  </a:solidFill>
                </a:rPr>
                <a:t>S2</a:t>
              </a:r>
            </a:p>
          </p:txBody>
        </p:sp>
        <p:pic>
          <p:nvPicPr>
            <p:cNvPr id="31" name="Picture 229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937" y="4082612"/>
              <a:ext cx="428385" cy="493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6745962" y="1789127"/>
            <a:ext cx="2169437" cy="2097073"/>
            <a:chOff x="4745119" y="3288569"/>
            <a:chExt cx="2937158" cy="2807430"/>
          </a:xfrm>
        </p:grpSpPr>
        <p:sp>
          <p:nvSpPr>
            <p:cNvPr id="23" name="Oval 231"/>
            <p:cNvSpPr>
              <a:spLocks noChangeAspect="1" noChangeArrowheads="1"/>
            </p:cNvSpPr>
            <p:nvPr/>
          </p:nvSpPr>
          <p:spPr bwMode="auto">
            <a:xfrm>
              <a:off x="4745119" y="3288569"/>
              <a:ext cx="2937158" cy="280743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Text Box 234"/>
            <p:cNvSpPr txBox="1">
              <a:spLocks noChangeArrowheads="1"/>
            </p:cNvSpPr>
            <p:nvPr/>
          </p:nvSpPr>
          <p:spPr bwMode="auto">
            <a:xfrm>
              <a:off x="6023051" y="4917377"/>
              <a:ext cx="603771" cy="453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b="1" dirty="0">
                  <a:solidFill>
                    <a:srgbClr val="FFC000"/>
                  </a:solidFill>
                </a:rPr>
                <a:t>R2</a:t>
              </a:r>
            </a:p>
          </p:txBody>
        </p:sp>
        <p:pic>
          <p:nvPicPr>
            <p:cNvPr id="32" name="Picture 232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75" y="4516961"/>
              <a:ext cx="428385" cy="493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3" name="AutoShape 243"/>
          <p:cNvCxnSpPr>
            <a:cxnSpLocks noChangeShapeType="1"/>
          </p:cNvCxnSpPr>
          <p:nvPr/>
        </p:nvCxnSpPr>
        <p:spPr bwMode="auto">
          <a:xfrm rot="5400000" flipH="1">
            <a:off x="7382638" y="2208837"/>
            <a:ext cx="324447" cy="671284"/>
          </a:xfrm>
          <a:prstGeom prst="curvedConnector3">
            <a:avLst>
              <a:gd name="adj1" fmla="val 175000"/>
            </a:avLst>
          </a:prstGeom>
          <a:noFill/>
          <a:ln w="50800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457199" y="1566208"/>
            <a:ext cx="4105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 algn="just"/>
            <a:r>
              <a:rPr lang="en-US" dirty="0"/>
              <a:t>The sender mistakenly think the medium is in use, so that it unnecessarily defers the transmission.</a:t>
            </a: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flipV="1">
            <a:off x="1600200" y="4367006"/>
            <a:ext cx="804845" cy="6062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2909748" y="4367006"/>
            <a:ext cx="804845" cy="6062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1600200" y="4973296"/>
            <a:ext cx="804845" cy="606289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2092586" y="4648200"/>
            <a:ext cx="565924" cy="32316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500" dirty="0"/>
              <a:t>RTS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2986552" y="4032723"/>
            <a:ext cx="569387" cy="32316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500" dirty="0"/>
              <a:t>CTS</a:t>
            </a:r>
          </a:p>
        </p:txBody>
      </p: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4227845" y="4633567"/>
            <a:ext cx="669029" cy="32316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500" dirty="0" smtClean="0"/>
              <a:t>DATA</a:t>
            </a:r>
            <a:endParaRPr lang="en-US" sz="15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066799" y="3962400"/>
            <a:ext cx="7924800" cy="2590800"/>
            <a:chOff x="1066799" y="3962400"/>
            <a:chExt cx="7924800" cy="2590800"/>
          </a:xfrm>
        </p:grpSpPr>
        <p:sp>
          <p:nvSpPr>
            <p:cNvPr id="58" name="Line 6"/>
            <p:cNvSpPr>
              <a:spLocks noChangeShapeType="1"/>
            </p:cNvSpPr>
            <p:nvPr/>
          </p:nvSpPr>
          <p:spPr bwMode="auto">
            <a:xfrm>
              <a:off x="1070102" y="6185874"/>
              <a:ext cx="7358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7"/>
            <p:cNvSpPr>
              <a:spLocks noChangeShapeType="1"/>
            </p:cNvSpPr>
            <p:nvPr/>
          </p:nvSpPr>
          <p:spPr bwMode="auto">
            <a:xfrm>
              <a:off x="1070102" y="5579585"/>
              <a:ext cx="7358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>
              <a:off x="1070102" y="4973296"/>
              <a:ext cx="7358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9"/>
            <p:cNvSpPr>
              <a:spLocks noChangeShapeType="1"/>
            </p:cNvSpPr>
            <p:nvPr/>
          </p:nvSpPr>
          <p:spPr bwMode="auto">
            <a:xfrm>
              <a:off x="1070102" y="4367006"/>
              <a:ext cx="7358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1066799" y="3962400"/>
              <a:ext cx="4651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000" dirty="0" smtClean="0"/>
                <a:t>R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86" name="Text Box 47"/>
            <p:cNvSpPr txBox="1">
              <a:spLocks noChangeArrowheads="1"/>
            </p:cNvSpPr>
            <p:nvPr/>
          </p:nvSpPr>
          <p:spPr bwMode="auto">
            <a:xfrm>
              <a:off x="7834944" y="6185874"/>
              <a:ext cx="1156655" cy="367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dirty="0"/>
                <a:t>time</a:t>
              </a:r>
            </a:p>
          </p:txBody>
        </p:sp>
        <p:sp>
          <p:nvSpPr>
            <p:cNvPr id="92" name="Text Box 10"/>
            <p:cNvSpPr txBox="1">
              <a:spLocks noChangeArrowheads="1"/>
            </p:cNvSpPr>
            <p:nvPr/>
          </p:nvSpPr>
          <p:spPr bwMode="auto">
            <a:xfrm>
              <a:off x="1070747" y="4561212"/>
              <a:ext cx="4651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000" dirty="0" smtClean="0"/>
                <a:t>S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93" name="Text Box 10"/>
            <p:cNvSpPr txBox="1">
              <a:spLocks noChangeArrowheads="1"/>
            </p:cNvSpPr>
            <p:nvPr/>
          </p:nvSpPr>
          <p:spPr bwMode="auto">
            <a:xfrm>
              <a:off x="1082409" y="5173219"/>
              <a:ext cx="4651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000" dirty="0" smtClean="0"/>
                <a:t>S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1082409" y="5776100"/>
              <a:ext cx="4651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000" dirty="0" smtClean="0"/>
                <a:t>R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</p:grpSp>
      <p:sp>
        <p:nvSpPr>
          <p:cNvPr id="98" name="Line 27"/>
          <p:cNvSpPr>
            <a:spLocks noChangeShapeType="1"/>
          </p:cNvSpPr>
          <p:nvPr/>
        </p:nvSpPr>
        <p:spPr bwMode="auto">
          <a:xfrm flipV="1">
            <a:off x="4945447" y="4354292"/>
            <a:ext cx="769553" cy="602439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27"/>
          <p:cNvSpPr>
            <a:spLocks noChangeShapeType="1"/>
          </p:cNvSpPr>
          <p:nvPr/>
        </p:nvSpPr>
        <p:spPr bwMode="auto">
          <a:xfrm flipV="1">
            <a:off x="5174047" y="4365434"/>
            <a:ext cx="769553" cy="602439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27"/>
          <p:cNvSpPr>
            <a:spLocks noChangeShapeType="1"/>
          </p:cNvSpPr>
          <p:nvPr/>
        </p:nvSpPr>
        <p:spPr bwMode="auto">
          <a:xfrm flipV="1">
            <a:off x="5402647" y="4365434"/>
            <a:ext cx="769553" cy="602439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27"/>
          <p:cNvSpPr>
            <a:spLocks noChangeShapeType="1"/>
          </p:cNvSpPr>
          <p:nvPr/>
        </p:nvSpPr>
        <p:spPr bwMode="auto">
          <a:xfrm flipV="1">
            <a:off x="5631247" y="4364515"/>
            <a:ext cx="769553" cy="602439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20"/>
          <p:cNvSpPr>
            <a:spLocks noChangeShapeType="1"/>
          </p:cNvSpPr>
          <p:nvPr/>
        </p:nvSpPr>
        <p:spPr bwMode="auto">
          <a:xfrm>
            <a:off x="5638800" y="4953000"/>
            <a:ext cx="555783" cy="626585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21"/>
          <p:cNvSpPr>
            <a:spLocks noChangeShapeType="1"/>
          </p:cNvSpPr>
          <p:nvPr/>
        </p:nvSpPr>
        <p:spPr bwMode="auto">
          <a:xfrm>
            <a:off x="4953000" y="4973482"/>
            <a:ext cx="605823" cy="606103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>
            <a:off x="5187336" y="4973482"/>
            <a:ext cx="600087" cy="606103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23"/>
          <p:cNvSpPr>
            <a:spLocks noChangeShapeType="1"/>
          </p:cNvSpPr>
          <p:nvPr/>
        </p:nvSpPr>
        <p:spPr bwMode="auto">
          <a:xfrm>
            <a:off x="5421672" y="4973482"/>
            <a:ext cx="594351" cy="606103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Text Box 18"/>
          <p:cNvSpPr txBox="1">
            <a:spLocks noChangeArrowheads="1"/>
          </p:cNvSpPr>
          <p:nvPr/>
        </p:nvSpPr>
        <p:spPr bwMode="auto">
          <a:xfrm>
            <a:off x="2562690" y="5245575"/>
            <a:ext cx="1866217" cy="32316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500" dirty="0" smtClean="0">
                <a:solidFill>
                  <a:srgbClr val="FF0000"/>
                </a:solidFill>
              </a:rPr>
              <a:t>Find medium in use</a:t>
            </a:r>
            <a:endParaRPr lang="en-US" sz="1500" dirty="0">
              <a:solidFill>
                <a:srgbClr val="FF00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423041" y="4419600"/>
            <a:ext cx="470084" cy="453966"/>
            <a:chOff x="2503136" y="4186606"/>
            <a:chExt cx="546307" cy="461665"/>
          </a:xfrm>
        </p:grpSpPr>
        <p:sp>
          <p:nvSpPr>
            <p:cNvPr id="50" name="TextBox 49"/>
            <p:cNvSpPr txBox="1"/>
            <p:nvPr/>
          </p:nvSpPr>
          <p:spPr>
            <a:xfrm>
              <a:off x="2503136" y="4186606"/>
              <a:ext cx="546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Oval 209"/>
            <p:cNvSpPr>
              <a:spLocks noChangeAspect="1" noChangeArrowheads="1"/>
            </p:cNvSpPr>
            <p:nvPr/>
          </p:nvSpPr>
          <p:spPr bwMode="auto">
            <a:xfrm>
              <a:off x="2600309" y="4231957"/>
              <a:ext cx="372911" cy="36513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30316" y="4495796"/>
            <a:ext cx="470084" cy="461665"/>
            <a:chOff x="2503136" y="4186606"/>
            <a:chExt cx="546307" cy="469495"/>
          </a:xfrm>
        </p:grpSpPr>
        <p:sp>
          <p:nvSpPr>
            <p:cNvPr id="53" name="TextBox 52"/>
            <p:cNvSpPr txBox="1"/>
            <p:nvPr/>
          </p:nvSpPr>
          <p:spPr>
            <a:xfrm>
              <a:off x="2503136" y="4186606"/>
              <a:ext cx="546307" cy="46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Oval 209"/>
            <p:cNvSpPr>
              <a:spLocks noChangeAspect="1" noChangeArrowheads="1"/>
            </p:cNvSpPr>
            <p:nvPr/>
          </p:nvSpPr>
          <p:spPr bwMode="auto">
            <a:xfrm>
              <a:off x="2600309" y="4231957"/>
              <a:ext cx="372911" cy="36513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785241" y="4531425"/>
            <a:ext cx="470084" cy="461665"/>
            <a:chOff x="2503136" y="4186606"/>
            <a:chExt cx="546307" cy="469495"/>
          </a:xfrm>
        </p:grpSpPr>
        <p:sp>
          <p:nvSpPr>
            <p:cNvPr id="56" name="TextBox 55"/>
            <p:cNvSpPr txBox="1"/>
            <p:nvPr/>
          </p:nvSpPr>
          <p:spPr>
            <a:xfrm>
              <a:off x="2503136" y="4186606"/>
              <a:ext cx="546307" cy="46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Oval 209"/>
            <p:cNvSpPr>
              <a:spLocks noChangeAspect="1" noChangeArrowheads="1"/>
            </p:cNvSpPr>
            <p:nvPr/>
          </p:nvSpPr>
          <p:spPr bwMode="auto">
            <a:xfrm>
              <a:off x="2600309" y="4231957"/>
              <a:ext cx="372911" cy="36513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65" name="Group 237"/>
          <p:cNvGrpSpPr>
            <a:grpSpLocks/>
          </p:cNvGrpSpPr>
          <p:nvPr/>
        </p:nvGrpSpPr>
        <p:grpSpPr bwMode="auto">
          <a:xfrm rot="20867972">
            <a:off x="7484436" y="1245233"/>
            <a:ext cx="344394" cy="917275"/>
            <a:chOff x="748" y="1955"/>
            <a:chExt cx="320" cy="885"/>
          </a:xfrm>
        </p:grpSpPr>
        <p:sp>
          <p:nvSpPr>
            <p:cNvPr id="69" name="Freeform 238"/>
            <p:cNvSpPr>
              <a:spLocks/>
            </p:cNvSpPr>
            <p:nvPr/>
          </p:nvSpPr>
          <p:spPr bwMode="auto">
            <a:xfrm>
              <a:off x="748" y="1955"/>
              <a:ext cx="320" cy="885"/>
            </a:xfrm>
            <a:custGeom>
              <a:avLst/>
              <a:gdLst>
                <a:gd name="T0" fmla="*/ 1 w 640"/>
                <a:gd name="T1" fmla="*/ 1 h 1769"/>
                <a:gd name="T2" fmla="*/ 1 w 640"/>
                <a:gd name="T3" fmla="*/ 1 h 1769"/>
                <a:gd name="T4" fmla="*/ 1 w 640"/>
                <a:gd name="T5" fmla="*/ 0 h 1769"/>
                <a:gd name="T6" fmla="*/ 0 w 640"/>
                <a:gd name="T7" fmla="*/ 1 h 1769"/>
                <a:gd name="T8" fmla="*/ 1 w 640"/>
                <a:gd name="T9" fmla="*/ 1 h 1769"/>
                <a:gd name="T10" fmla="*/ 1 w 640"/>
                <a:gd name="T11" fmla="*/ 1 h 1769"/>
                <a:gd name="T12" fmla="*/ 1 w 640"/>
                <a:gd name="T13" fmla="*/ 1 h 1769"/>
                <a:gd name="T14" fmla="*/ 1 w 640"/>
                <a:gd name="T15" fmla="*/ 1 h 1769"/>
                <a:gd name="T16" fmla="*/ 1 w 640"/>
                <a:gd name="T17" fmla="*/ 1 h 17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0"/>
                <a:gd name="T28" fmla="*/ 0 h 1769"/>
                <a:gd name="T29" fmla="*/ 640 w 640"/>
                <a:gd name="T30" fmla="*/ 1769 h 17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" h="1769">
                  <a:moveTo>
                    <a:pt x="360" y="760"/>
                  </a:moveTo>
                  <a:lnTo>
                    <a:pt x="503" y="4"/>
                  </a:lnTo>
                  <a:lnTo>
                    <a:pt x="488" y="0"/>
                  </a:lnTo>
                  <a:lnTo>
                    <a:pt x="0" y="1042"/>
                  </a:lnTo>
                  <a:lnTo>
                    <a:pt x="226" y="1022"/>
                  </a:lnTo>
                  <a:lnTo>
                    <a:pt x="43" y="1763"/>
                  </a:lnTo>
                  <a:lnTo>
                    <a:pt x="58" y="1769"/>
                  </a:lnTo>
                  <a:lnTo>
                    <a:pt x="640" y="708"/>
                  </a:lnTo>
                  <a:lnTo>
                    <a:pt x="360" y="7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39"/>
            <p:cNvSpPr>
              <a:spLocks/>
            </p:cNvSpPr>
            <p:nvPr/>
          </p:nvSpPr>
          <p:spPr bwMode="auto">
            <a:xfrm>
              <a:off x="787" y="2055"/>
              <a:ext cx="236" cy="659"/>
            </a:xfrm>
            <a:custGeom>
              <a:avLst/>
              <a:gdLst>
                <a:gd name="T0" fmla="*/ 0 w 473"/>
                <a:gd name="T1" fmla="*/ 0 h 1319"/>
                <a:gd name="T2" fmla="*/ 0 w 473"/>
                <a:gd name="T3" fmla="*/ 0 h 1319"/>
                <a:gd name="T4" fmla="*/ 0 w 473"/>
                <a:gd name="T5" fmla="*/ 0 h 1319"/>
                <a:gd name="T6" fmla="*/ 0 w 473"/>
                <a:gd name="T7" fmla="*/ 0 h 1319"/>
                <a:gd name="T8" fmla="*/ 0 w 473"/>
                <a:gd name="T9" fmla="*/ 0 h 1319"/>
                <a:gd name="T10" fmla="*/ 0 w 473"/>
                <a:gd name="T11" fmla="*/ 0 h 1319"/>
                <a:gd name="T12" fmla="*/ 0 w 473"/>
                <a:gd name="T13" fmla="*/ 0 h 13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3"/>
                <a:gd name="T22" fmla="*/ 0 h 1319"/>
                <a:gd name="T23" fmla="*/ 473 w 473"/>
                <a:gd name="T24" fmla="*/ 1319 h 13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3" h="1319">
                  <a:moveTo>
                    <a:pt x="353" y="0"/>
                  </a:moveTo>
                  <a:lnTo>
                    <a:pt x="0" y="788"/>
                  </a:lnTo>
                  <a:lnTo>
                    <a:pt x="214" y="768"/>
                  </a:lnTo>
                  <a:lnTo>
                    <a:pt x="69" y="1319"/>
                  </a:lnTo>
                  <a:lnTo>
                    <a:pt x="473" y="575"/>
                  </a:lnTo>
                  <a:lnTo>
                    <a:pt x="220" y="621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312245" y="5638800"/>
            <a:ext cx="4268604" cy="52322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Wait until medium is clear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70" grpId="0" animBg="1"/>
      <p:bldP spid="71" grpId="0" animBg="1"/>
      <p:bldP spid="7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19"/>
          <p:cNvSpPr txBox="1">
            <a:spLocks noChangeArrowheads="1"/>
          </p:cNvSpPr>
          <p:nvPr/>
        </p:nvSpPr>
        <p:spPr bwMode="auto">
          <a:xfrm>
            <a:off x="228600" y="4703802"/>
            <a:ext cx="1064983" cy="5539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500" dirty="0" smtClean="0">
                <a:solidFill>
                  <a:srgbClr val="7030A0"/>
                </a:solidFill>
              </a:rPr>
              <a:t>Exposed Terminal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MACA – continued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4953000" cy="2514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100" dirty="0" smtClean="0"/>
              <a:t>When a node hears an RTS from a neighboring node, but not the corresponding CTS, that node can deduce that it is an </a:t>
            </a:r>
            <a:r>
              <a:rPr lang="en-US" sz="2100" i="1" dirty="0" smtClean="0">
                <a:solidFill>
                  <a:srgbClr val="7030A0"/>
                </a:solidFill>
              </a:rPr>
              <a:t>exposed terminal</a:t>
            </a:r>
            <a:r>
              <a:rPr lang="en-US" sz="2100" dirty="0" smtClean="0"/>
              <a:t> and is permitted to transmit to other neighboring nodes.</a:t>
            </a:r>
          </a:p>
          <a:p>
            <a:pPr marL="457200" lvl="1" indent="0" eaLnBrk="1" hangingPunct="1">
              <a:buNone/>
            </a:pPr>
            <a:endParaRPr lang="en-US" sz="1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791200" y="1509997"/>
            <a:ext cx="3276600" cy="1919004"/>
            <a:chOff x="990600" y="1519913"/>
            <a:chExt cx="7848600" cy="4576086"/>
          </a:xfrm>
        </p:grpSpPr>
        <p:sp>
          <p:nvSpPr>
            <p:cNvPr id="10" name="Oval 222"/>
            <p:cNvSpPr>
              <a:spLocks noChangeAspect="1" noChangeArrowheads="1"/>
            </p:cNvSpPr>
            <p:nvPr/>
          </p:nvSpPr>
          <p:spPr bwMode="auto">
            <a:xfrm>
              <a:off x="990600" y="2261480"/>
              <a:ext cx="3990215" cy="3834519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Oval 225"/>
            <p:cNvSpPr>
              <a:spLocks noChangeAspect="1" noChangeArrowheads="1"/>
            </p:cNvSpPr>
            <p:nvPr/>
          </p:nvSpPr>
          <p:spPr bwMode="auto">
            <a:xfrm>
              <a:off x="2225283" y="1519913"/>
              <a:ext cx="3990215" cy="3834519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Oval 228"/>
            <p:cNvSpPr>
              <a:spLocks noChangeAspect="1" noChangeArrowheads="1"/>
            </p:cNvSpPr>
            <p:nvPr/>
          </p:nvSpPr>
          <p:spPr bwMode="auto">
            <a:xfrm>
              <a:off x="3614302" y="1668227"/>
              <a:ext cx="3990215" cy="383451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Oval 231"/>
            <p:cNvSpPr>
              <a:spLocks noChangeAspect="1" noChangeArrowheads="1"/>
            </p:cNvSpPr>
            <p:nvPr/>
          </p:nvSpPr>
          <p:spPr bwMode="auto">
            <a:xfrm>
              <a:off x="4848985" y="2261480"/>
              <a:ext cx="3990215" cy="3834519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Text Box 233"/>
            <p:cNvSpPr txBox="1">
              <a:spLocks noChangeArrowheads="1"/>
            </p:cNvSpPr>
            <p:nvPr/>
          </p:nvSpPr>
          <p:spPr bwMode="auto">
            <a:xfrm>
              <a:off x="2602718" y="4486181"/>
              <a:ext cx="1068220" cy="80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b="1" dirty="0">
                  <a:solidFill>
                    <a:srgbClr val="7030A0"/>
                  </a:solidFill>
                </a:rPr>
                <a:t>R1</a:t>
              </a:r>
            </a:p>
          </p:txBody>
        </p:sp>
        <p:sp>
          <p:nvSpPr>
            <p:cNvPr id="15" name="Text Box 234"/>
            <p:cNvSpPr txBox="1">
              <a:spLocks noChangeArrowheads="1"/>
            </p:cNvSpPr>
            <p:nvPr/>
          </p:nvSpPr>
          <p:spPr bwMode="auto">
            <a:xfrm>
              <a:off x="6461102" y="4486181"/>
              <a:ext cx="1068220" cy="80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b="1" dirty="0">
                  <a:solidFill>
                    <a:srgbClr val="FFC000"/>
                  </a:solidFill>
                </a:rPr>
                <a:t>R2</a:t>
              </a:r>
            </a:p>
          </p:txBody>
        </p:sp>
        <p:sp>
          <p:nvSpPr>
            <p:cNvPr id="16" name="Text Box 235"/>
            <p:cNvSpPr txBox="1">
              <a:spLocks noChangeArrowheads="1"/>
            </p:cNvSpPr>
            <p:nvPr/>
          </p:nvSpPr>
          <p:spPr bwMode="auto">
            <a:xfrm>
              <a:off x="3839587" y="3744616"/>
              <a:ext cx="1041342" cy="80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b="1" dirty="0">
                  <a:solidFill>
                    <a:srgbClr val="92D050"/>
                  </a:solidFill>
                </a:rPr>
                <a:t>S1</a:t>
              </a:r>
            </a:p>
          </p:txBody>
        </p:sp>
        <p:sp>
          <p:nvSpPr>
            <p:cNvPr id="17" name="Text Box 236"/>
            <p:cNvSpPr txBox="1">
              <a:spLocks noChangeArrowheads="1"/>
            </p:cNvSpPr>
            <p:nvPr/>
          </p:nvSpPr>
          <p:spPr bwMode="auto">
            <a:xfrm>
              <a:off x="5228604" y="3892927"/>
              <a:ext cx="1041342" cy="80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b="1" dirty="0">
                  <a:solidFill>
                    <a:srgbClr val="00B0F0"/>
                  </a:solidFill>
                </a:rPr>
                <a:t>S2</a:t>
              </a:r>
            </a:p>
          </p:txBody>
        </p:sp>
        <p:cxnSp>
          <p:nvCxnSpPr>
            <p:cNvPr id="18" name="AutoShape 242"/>
            <p:cNvCxnSpPr>
              <a:cxnSpLocks noChangeShapeType="1"/>
            </p:cNvCxnSpPr>
            <p:nvPr/>
          </p:nvCxnSpPr>
          <p:spPr bwMode="auto">
            <a:xfrm rot="16200000">
              <a:off x="3323903" y="2951150"/>
              <a:ext cx="741567" cy="1234683"/>
            </a:xfrm>
            <a:prstGeom prst="curvedConnector3">
              <a:avLst>
                <a:gd name="adj1" fmla="val 160000"/>
              </a:avLst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9" name="Picture 223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749" y="3939275"/>
              <a:ext cx="581974" cy="67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26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9433" y="3197708"/>
              <a:ext cx="581974" cy="67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29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451" y="3346021"/>
              <a:ext cx="581974" cy="67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32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135" y="3939275"/>
              <a:ext cx="581974" cy="67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AutoShape 243"/>
            <p:cNvCxnSpPr>
              <a:cxnSpLocks noChangeShapeType="1"/>
            </p:cNvCxnSpPr>
            <p:nvPr/>
          </p:nvCxnSpPr>
          <p:spPr bwMode="auto">
            <a:xfrm rot="5400000" flipH="1">
              <a:off x="6021761" y="3025306"/>
              <a:ext cx="593254" cy="1234683"/>
            </a:xfrm>
            <a:prstGeom prst="curvedConnector3">
              <a:avLst>
                <a:gd name="adj1" fmla="val 175000"/>
              </a:avLst>
            </a:prstGeom>
            <a:noFill/>
            <a:ln w="50800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1600201" y="3986005"/>
            <a:ext cx="594140" cy="6062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362200" y="3986006"/>
            <a:ext cx="804845" cy="6062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1600201" y="4592296"/>
            <a:ext cx="594140" cy="606289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1941872" y="4267200"/>
            <a:ext cx="565924" cy="32316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500" dirty="0"/>
              <a:t>RTS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429172" y="3651723"/>
            <a:ext cx="569387" cy="32316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500" dirty="0"/>
              <a:t>CTS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409331" y="4252567"/>
            <a:ext cx="669029" cy="32316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500" dirty="0" smtClean="0"/>
              <a:t>DATA</a:t>
            </a:r>
            <a:endParaRPr lang="en-US" sz="15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066799" y="3581400"/>
            <a:ext cx="7924800" cy="2590800"/>
            <a:chOff x="1066799" y="3962400"/>
            <a:chExt cx="7924800" cy="2590800"/>
          </a:xfrm>
        </p:grpSpPr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1082409" y="5173219"/>
              <a:ext cx="4651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000" dirty="0" smtClean="0"/>
                <a:t>S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1070102" y="6185874"/>
              <a:ext cx="7358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070102" y="5579585"/>
              <a:ext cx="7358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1070102" y="4973296"/>
              <a:ext cx="7358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1070102" y="4367006"/>
              <a:ext cx="7358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1066799" y="3962400"/>
              <a:ext cx="4651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000" dirty="0" smtClean="0"/>
                <a:t>R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>
              <a:off x="7834944" y="6185874"/>
              <a:ext cx="1156655" cy="367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dirty="0"/>
                <a:t>time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1070747" y="4561212"/>
              <a:ext cx="4651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000" dirty="0" smtClean="0"/>
                <a:t>S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1082409" y="5776100"/>
              <a:ext cx="4651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000" dirty="0" smtClean="0"/>
                <a:t>R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</p:grpSp>
      <p:sp>
        <p:nvSpPr>
          <p:cNvPr id="40" name="Line 27"/>
          <p:cNvSpPr>
            <a:spLocks noChangeShapeType="1"/>
          </p:cNvSpPr>
          <p:nvPr/>
        </p:nvSpPr>
        <p:spPr bwMode="auto">
          <a:xfrm flipV="1">
            <a:off x="5105400" y="3973292"/>
            <a:ext cx="769553" cy="602439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 flipV="1">
            <a:off x="5334000" y="3984434"/>
            <a:ext cx="769553" cy="602439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27"/>
          <p:cNvSpPr>
            <a:spLocks noChangeShapeType="1"/>
          </p:cNvSpPr>
          <p:nvPr/>
        </p:nvSpPr>
        <p:spPr bwMode="auto">
          <a:xfrm flipV="1">
            <a:off x="5562600" y="3984434"/>
            <a:ext cx="769553" cy="602439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 flipV="1">
            <a:off x="5791200" y="3983515"/>
            <a:ext cx="769553" cy="602439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>
            <a:off x="5798753" y="4572000"/>
            <a:ext cx="555783" cy="626585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5112953" y="4592482"/>
            <a:ext cx="605823" cy="606103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5347289" y="4592482"/>
            <a:ext cx="600087" cy="606103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>
            <a:off x="5581625" y="4592482"/>
            <a:ext cx="594351" cy="606103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2814488" y="4881712"/>
            <a:ext cx="565925" cy="32316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500" dirty="0" smtClean="0">
                <a:solidFill>
                  <a:srgbClr val="7030A0"/>
                </a:solidFill>
              </a:rPr>
              <a:t>RTS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51" name="Line 14"/>
          <p:cNvSpPr>
            <a:spLocks noChangeShapeType="1"/>
          </p:cNvSpPr>
          <p:nvPr/>
        </p:nvSpPr>
        <p:spPr bwMode="auto">
          <a:xfrm flipV="1">
            <a:off x="3418680" y="4586872"/>
            <a:ext cx="576245" cy="591416"/>
          </a:xfrm>
          <a:prstGeom prst="line">
            <a:avLst/>
          </a:prstGeom>
          <a:noFill/>
          <a:ln w="38100">
            <a:solidFill>
              <a:srgbClr val="7030A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>
            <a:off x="3418680" y="5178290"/>
            <a:ext cx="576245" cy="606289"/>
          </a:xfrm>
          <a:prstGeom prst="line">
            <a:avLst/>
          </a:prstGeom>
          <a:noFill/>
          <a:ln w="38100">
            <a:solidFill>
              <a:srgbClr val="7030A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 flipV="1">
            <a:off x="4114800" y="5198585"/>
            <a:ext cx="804845" cy="606289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707174" y="5409570"/>
            <a:ext cx="569387" cy="32316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500" dirty="0">
                <a:solidFill>
                  <a:srgbClr val="7030A0"/>
                </a:solidFill>
              </a:rPr>
              <a:t>CTS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10902" y="5791200"/>
            <a:ext cx="5580498" cy="483065"/>
            <a:chOff x="1810902" y="5791200"/>
            <a:chExt cx="5580498" cy="483065"/>
          </a:xfrm>
        </p:grpSpPr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1810902" y="5795210"/>
              <a:ext cx="3834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590800" y="5796703"/>
              <a:ext cx="383438" cy="419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3429000" y="5812185"/>
              <a:ext cx="3834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4267200" y="5811770"/>
              <a:ext cx="3834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58" name="Text Box 47"/>
            <p:cNvSpPr txBox="1">
              <a:spLocks noChangeArrowheads="1"/>
            </p:cNvSpPr>
            <p:nvPr/>
          </p:nvSpPr>
          <p:spPr bwMode="auto">
            <a:xfrm>
              <a:off x="5636362" y="5812600"/>
              <a:ext cx="3834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59" name="Text Box 47"/>
            <p:cNvSpPr txBox="1">
              <a:spLocks noChangeArrowheads="1"/>
            </p:cNvSpPr>
            <p:nvPr/>
          </p:nvSpPr>
          <p:spPr bwMode="auto">
            <a:xfrm>
              <a:off x="7007962" y="5791200"/>
              <a:ext cx="3834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</p:grpSp>
      <p:sp>
        <p:nvSpPr>
          <p:cNvPr id="60" name="Text Box 26"/>
          <p:cNvSpPr txBox="1">
            <a:spLocks noChangeArrowheads="1"/>
          </p:cNvSpPr>
          <p:nvPr/>
        </p:nvSpPr>
        <p:spPr bwMode="auto">
          <a:xfrm>
            <a:off x="6115227" y="5420032"/>
            <a:ext cx="669029" cy="32316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500" dirty="0" smtClean="0">
                <a:solidFill>
                  <a:srgbClr val="7030A0"/>
                </a:solidFill>
              </a:rPr>
              <a:t>DATA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>
            <a:off x="7292817" y="5185216"/>
            <a:ext cx="555783" cy="626585"/>
          </a:xfrm>
          <a:prstGeom prst="line">
            <a:avLst/>
          </a:prstGeom>
          <a:noFill/>
          <a:ln w="38100">
            <a:solidFill>
              <a:srgbClr val="7030A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6607017" y="5205698"/>
            <a:ext cx="605823" cy="606103"/>
          </a:xfrm>
          <a:prstGeom prst="line">
            <a:avLst/>
          </a:prstGeom>
          <a:noFill/>
          <a:ln w="38100">
            <a:solidFill>
              <a:srgbClr val="7030A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6841353" y="5205698"/>
            <a:ext cx="600087" cy="606103"/>
          </a:xfrm>
          <a:prstGeom prst="line">
            <a:avLst/>
          </a:prstGeom>
          <a:noFill/>
          <a:ln w="38100">
            <a:solidFill>
              <a:srgbClr val="7030A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>
            <a:off x="7075689" y="5205698"/>
            <a:ext cx="594351" cy="606103"/>
          </a:xfrm>
          <a:prstGeom prst="line">
            <a:avLst/>
          </a:prstGeom>
          <a:noFill/>
          <a:ln w="38100">
            <a:solidFill>
              <a:srgbClr val="7030A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27"/>
          <p:cNvSpPr>
            <a:spLocks noChangeShapeType="1"/>
          </p:cNvSpPr>
          <p:nvPr/>
        </p:nvSpPr>
        <p:spPr bwMode="auto">
          <a:xfrm flipV="1">
            <a:off x="6621847" y="4590053"/>
            <a:ext cx="769553" cy="602439"/>
          </a:xfrm>
          <a:prstGeom prst="line">
            <a:avLst/>
          </a:prstGeom>
          <a:noFill/>
          <a:ln w="38100">
            <a:solidFill>
              <a:srgbClr val="7030A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27"/>
          <p:cNvSpPr>
            <a:spLocks noChangeShapeType="1"/>
          </p:cNvSpPr>
          <p:nvPr/>
        </p:nvSpPr>
        <p:spPr bwMode="auto">
          <a:xfrm flipV="1">
            <a:off x="6850447" y="4601195"/>
            <a:ext cx="769553" cy="602439"/>
          </a:xfrm>
          <a:prstGeom prst="line">
            <a:avLst/>
          </a:prstGeom>
          <a:noFill/>
          <a:ln w="38100">
            <a:solidFill>
              <a:srgbClr val="7030A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27"/>
          <p:cNvSpPr>
            <a:spLocks noChangeShapeType="1"/>
          </p:cNvSpPr>
          <p:nvPr/>
        </p:nvSpPr>
        <p:spPr bwMode="auto">
          <a:xfrm flipV="1">
            <a:off x="7079047" y="4601195"/>
            <a:ext cx="769553" cy="602439"/>
          </a:xfrm>
          <a:prstGeom prst="line">
            <a:avLst/>
          </a:prstGeom>
          <a:noFill/>
          <a:ln w="38100">
            <a:solidFill>
              <a:srgbClr val="7030A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27"/>
          <p:cNvSpPr>
            <a:spLocks noChangeShapeType="1"/>
          </p:cNvSpPr>
          <p:nvPr/>
        </p:nvSpPr>
        <p:spPr bwMode="auto">
          <a:xfrm flipV="1">
            <a:off x="7307647" y="4600276"/>
            <a:ext cx="769553" cy="602439"/>
          </a:xfrm>
          <a:prstGeom prst="line">
            <a:avLst/>
          </a:prstGeom>
          <a:noFill/>
          <a:ln w="38100">
            <a:solidFill>
              <a:srgbClr val="7030A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399291" y="4038600"/>
            <a:ext cx="470084" cy="453966"/>
            <a:chOff x="2503136" y="4186606"/>
            <a:chExt cx="546307" cy="461665"/>
          </a:xfrm>
        </p:grpSpPr>
        <p:sp>
          <p:nvSpPr>
            <p:cNvPr id="71" name="TextBox 70"/>
            <p:cNvSpPr txBox="1"/>
            <p:nvPr/>
          </p:nvSpPr>
          <p:spPr>
            <a:xfrm>
              <a:off x="2503136" y="4186606"/>
              <a:ext cx="546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Oval 209"/>
            <p:cNvSpPr>
              <a:spLocks noChangeAspect="1" noChangeArrowheads="1"/>
            </p:cNvSpPr>
            <p:nvPr/>
          </p:nvSpPr>
          <p:spPr bwMode="auto">
            <a:xfrm>
              <a:off x="2600309" y="4231957"/>
              <a:ext cx="372911" cy="36513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973266" y="3542796"/>
            <a:ext cx="470084" cy="461665"/>
            <a:chOff x="2503136" y="4186606"/>
            <a:chExt cx="546307" cy="469495"/>
          </a:xfrm>
        </p:grpSpPr>
        <p:sp>
          <p:nvSpPr>
            <p:cNvPr id="74" name="TextBox 73"/>
            <p:cNvSpPr txBox="1"/>
            <p:nvPr/>
          </p:nvSpPr>
          <p:spPr>
            <a:xfrm>
              <a:off x="2503136" y="4186606"/>
              <a:ext cx="546307" cy="46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5" name="Oval 209"/>
            <p:cNvSpPr>
              <a:spLocks noChangeAspect="1" noChangeArrowheads="1"/>
            </p:cNvSpPr>
            <p:nvPr/>
          </p:nvSpPr>
          <p:spPr bwMode="auto">
            <a:xfrm>
              <a:off x="2581663" y="4213700"/>
              <a:ext cx="410202" cy="40164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24446" y="5281546"/>
            <a:ext cx="517092" cy="461665"/>
            <a:chOff x="2503136" y="4186606"/>
            <a:chExt cx="546307" cy="469495"/>
          </a:xfrm>
        </p:grpSpPr>
        <p:sp>
          <p:nvSpPr>
            <p:cNvPr id="77" name="TextBox 76"/>
            <p:cNvSpPr txBox="1"/>
            <p:nvPr/>
          </p:nvSpPr>
          <p:spPr>
            <a:xfrm>
              <a:off x="2503136" y="4186606"/>
              <a:ext cx="546307" cy="46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Oval 209"/>
            <p:cNvSpPr>
              <a:spLocks noChangeAspect="1" noChangeArrowheads="1"/>
            </p:cNvSpPr>
            <p:nvPr/>
          </p:nvSpPr>
          <p:spPr bwMode="auto">
            <a:xfrm>
              <a:off x="2600309" y="4231957"/>
              <a:ext cx="372911" cy="36513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013841" y="5184830"/>
            <a:ext cx="470084" cy="461665"/>
            <a:chOff x="2503136" y="4186606"/>
            <a:chExt cx="546307" cy="469495"/>
          </a:xfrm>
        </p:grpSpPr>
        <p:sp>
          <p:nvSpPr>
            <p:cNvPr id="80" name="TextBox 79"/>
            <p:cNvSpPr txBox="1"/>
            <p:nvPr/>
          </p:nvSpPr>
          <p:spPr>
            <a:xfrm>
              <a:off x="2503136" y="4186606"/>
              <a:ext cx="546307" cy="46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1" name="Oval 209"/>
            <p:cNvSpPr>
              <a:spLocks noChangeAspect="1" noChangeArrowheads="1"/>
            </p:cNvSpPr>
            <p:nvPr/>
          </p:nvSpPr>
          <p:spPr bwMode="auto">
            <a:xfrm>
              <a:off x="2581663" y="4213700"/>
              <a:ext cx="410202" cy="40164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16316" y="3965630"/>
            <a:ext cx="470084" cy="461665"/>
            <a:chOff x="2503136" y="4186606"/>
            <a:chExt cx="546307" cy="469495"/>
          </a:xfrm>
        </p:grpSpPr>
        <p:sp>
          <p:nvSpPr>
            <p:cNvPr id="83" name="TextBox 82"/>
            <p:cNvSpPr txBox="1"/>
            <p:nvPr/>
          </p:nvSpPr>
          <p:spPr>
            <a:xfrm>
              <a:off x="2503136" y="4186606"/>
              <a:ext cx="546307" cy="46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Oval 209"/>
            <p:cNvSpPr>
              <a:spLocks noChangeAspect="1" noChangeArrowheads="1"/>
            </p:cNvSpPr>
            <p:nvPr/>
          </p:nvSpPr>
          <p:spPr bwMode="auto">
            <a:xfrm>
              <a:off x="2600309" y="4231957"/>
              <a:ext cx="372911" cy="36513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690241" y="5329535"/>
            <a:ext cx="470084" cy="461665"/>
            <a:chOff x="2503136" y="4186606"/>
            <a:chExt cx="546307" cy="469495"/>
          </a:xfrm>
        </p:grpSpPr>
        <p:sp>
          <p:nvSpPr>
            <p:cNvPr id="86" name="TextBox 85"/>
            <p:cNvSpPr txBox="1"/>
            <p:nvPr/>
          </p:nvSpPr>
          <p:spPr>
            <a:xfrm>
              <a:off x="2503136" y="4186606"/>
              <a:ext cx="546307" cy="46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Oval 209"/>
            <p:cNvSpPr>
              <a:spLocks noChangeAspect="1" noChangeArrowheads="1"/>
            </p:cNvSpPr>
            <p:nvPr/>
          </p:nvSpPr>
          <p:spPr bwMode="auto">
            <a:xfrm>
              <a:off x="2600309" y="4231957"/>
              <a:ext cx="372911" cy="36513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cxnSp>
        <p:nvCxnSpPr>
          <p:cNvPr id="7" name="Straight Connector 6"/>
          <p:cNvCxnSpPr/>
          <p:nvPr/>
        </p:nvCxnSpPr>
        <p:spPr bwMode="auto">
          <a:xfrm>
            <a:off x="4650638" y="3651723"/>
            <a:ext cx="914400" cy="914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3192672" y="3352800"/>
            <a:ext cx="0" cy="2921465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814439" y="4792535"/>
            <a:ext cx="997180" cy="40011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8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88" grpId="0" animBg="1"/>
      <p:bldP spid="88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MACA – continued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867650" cy="4713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Collision handling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 smtClean="0"/>
              <a:t>If a packet is lost (collision), the node back off for a random time interval before retrying</a:t>
            </a:r>
          </a:p>
          <a:p>
            <a:pPr lvl="1" eaLnBrk="1" hangingPunct="1"/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marL="457200" lvl="1" indent="0" eaLnBrk="1" hangingPunct="1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9827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7924800" cy="682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7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70981" y="2978946"/>
            <a:ext cx="4420419" cy="3193253"/>
            <a:chOff x="2970981" y="2978946"/>
            <a:chExt cx="4420419" cy="3193253"/>
          </a:xfrm>
        </p:grpSpPr>
        <p:grpSp>
          <p:nvGrpSpPr>
            <p:cNvPr id="20" name="Group 19"/>
            <p:cNvGrpSpPr/>
            <p:nvPr/>
          </p:nvGrpSpPr>
          <p:grpSpPr>
            <a:xfrm>
              <a:off x="3878164" y="2978946"/>
              <a:ext cx="2606053" cy="2512890"/>
              <a:chOff x="3878164" y="2978946"/>
              <a:chExt cx="2606053" cy="2512890"/>
            </a:xfrm>
          </p:grpSpPr>
          <p:sp>
            <p:nvSpPr>
              <p:cNvPr id="21" name="Oval 216"/>
              <p:cNvSpPr>
                <a:spLocks noChangeAspect="1" noChangeArrowheads="1"/>
              </p:cNvSpPr>
              <p:nvPr/>
            </p:nvSpPr>
            <p:spPr bwMode="auto">
              <a:xfrm>
                <a:off x="3878164" y="2978946"/>
                <a:ext cx="2606053" cy="2512890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pic>
            <p:nvPicPr>
              <p:cNvPr id="22" name="Picture 217" descr="mica2Mot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9942" y="4078461"/>
                <a:ext cx="380093" cy="4414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 Box 220"/>
              <p:cNvSpPr txBox="1">
                <a:spLocks noChangeArrowheads="1"/>
              </p:cNvSpPr>
              <p:nvPr/>
            </p:nvSpPr>
            <p:spPr bwMode="auto">
              <a:xfrm>
                <a:off x="4999867" y="4436868"/>
                <a:ext cx="545342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sz="2200" dirty="0" smtClean="0">
                    <a:solidFill>
                      <a:srgbClr val="92D050"/>
                    </a:solidFill>
                  </a:rPr>
                  <a:t>N2</a:t>
                </a:r>
                <a:endParaRPr lang="en-US" sz="2200" dirty="0">
                  <a:solidFill>
                    <a:srgbClr val="92D050"/>
                  </a:solidFill>
                </a:endParaRPr>
              </a:p>
            </p:txBody>
          </p:sp>
        </p:grpSp>
        <p:cxnSp>
          <p:nvCxnSpPr>
            <p:cNvPr id="27" name="AutoShape 240"/>
            <p:cNvCxnSpPr>
              <a:cxnSpLocks noChangeShapeType="1"/>
            </p:cNvCxnSpPr>
            <p:nvPr/>
          </p:nvCxnSpPr>
          <p:spPr bwMode="auto">
            <a:xfrm rot="16200000" flipH="1" flipV="1">
              <a:off x="4491961" y="3867856"/>
              <a:ext cx="485974" cy="907183"/>
            </a:xfrm>
            <a:prstGeom prst="curvedConnector3">
              <a:avLst>
                <a:gd name="adj1" fmla="val -30417"/>
              </a:avLst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41"/>
            <p:cNvCxnSpPr>
              <a:cxnSpLocks noChangeShapeType="1"/>
            </p:cNvCxnSpPr>
            <p:nvPr/>
          </p:nvCxnSpPr>
          <p:spPr bwMode="auto">
            <a:xfrm rot="5400000" flipV="1">
              <a:off x="5402748" y="3965052"/>
              <a:ext cx="680363" cy="907183"/>
            </a:xfrm>
            <a:prstGeom prst="curvedConnector3">
              <a:avLst>
                <a:gd name="adj1" fmla="val -22028"/>
              </a:avLst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" name="Group 28"/>
            <p:cNvGrpSpPr/>
            <p:nvPr/>
          </p:nvGrpSpPr>
          <p:grpSpPr>
            <a:xfrm>
              <a:off x="4785347" y="3659309"/>
              <a:ext cx="2606053" cy="2512890"/>
              <a:chOff x="4785347" y="3659309"/>
              <a:chExt cx="2606053" cy="2512890"/>
            </a:xfrm>
          </p:grpSpPr>
          <p:sp>
            <p:nvSpPr>
              <p:cNvPr id="30" name="Oval 213"/>
              <p:cNvSpPr>
                <a:spLocks noChangeAspect="1" noChangeArrowheads="1"/>
              </p:cNvSpPr>
              <p:nvPr/>
            </p:nvSpPr>
            <p:spPr bwMode="auto">
              <a:xfrm>
                <a:off x="4785347" y="3659309"/>
                <a:ext cx="2606053" cy="251289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" name="Text Box 219"/>
              <p:cNvSpPr txBox="1">
                <a:spLocks noChangeArrowheads="1"/>
              </p:cNvSpPr>
              <p:nvPr/>
            </p:nvSpPr>
            <p:spPr bwMode="auto">
              <a:xfrm>
                <a:off x="5907050" y="5147604"/>
                <a:ext cx="5453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sz="2200" dirty="0" smtClean="0">
                    <a:solidFill>
                      <a:srgbClr val="00B0F0"/>
                    </a:solidFill>
                  </a:rPr>
                  <a:t>N3</a:t>
                </a:r>
                <a:endParaRPr lang="en-US" sz="2200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32" name="Picture 214" descr="mica2Mot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126" y="4758825"/>
                <a:ext cx="380093" cy="441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2970981" y="3464920"/>
              <a:ext cx="2606053" cy="2512890"/>
              <a:chOff x="2970981" y="3464920"/>
              <a:chExt cx="2606053" cy="2512890"/>
            </a:xfrm>
          </p:grpSpPr>
          <p:sp>
            <p:nvSpPr>
              <p:cNvPr id="34" name="Oval 209"/>
              <p:cNvSpPr>
                <a:spLocks noChangeAspect="1" noChangeArrowheads="1"/>
              </p:cNvSpPr>
              <p:nvPr/>
            </p:nvSpPr>
            <p:spPr bwMode="auto">
              <a:xfrm>
                <a:off x="2970981" y="3464920"/>
                <a:ext cx="2606053" cy="2512890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5" name="Text Box 218"/>
              <p:cNvSpPr txBox="1">
                <a:spLocks noChangeArrowheads="1"/>
              </p:cNvSpPr>
              <p:nvPr/>
            </p:nvSpPr>
            <p:spPr bwMode="auto">
              <a:xfrm>
                <a:off x="4126283" y="4953215"/>
                <a:ext cx="545342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sz="2200" dirty="0" smtClean="0">
                    <a:solidFill>
                      <a:srgbClr val="7030A0"/>
                    </a:solidFill>
                  </a:rPr>
                  <a:t>N1</a:t>
                </a:r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36" name="Picture 210" descr="mica2Mot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2759" y="4564436"/>
                <a:ext cx="380093" cy="4414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 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685800" y="1447800"/>
            <a:ext cx="8305800" cy="4953000"/>
          </a:xfrm>
        </p:spPr>
        <p:txBody>
          <a:bodyPr/>
          <a:lstStyle/>
          <a:p>
            <a:pPr eaLnBrk="1" hangingPunct="1"/>
            <a:r>
              <a:rPr lang="en-US" dirty="0"/>
              <a:t>If </a:t>
            </a:r>
            <a:r>
              <a:rPr lang="en-US" dirty="0" smtClean="0"/>
              <a:t>N1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N2, </a:t>
            </a:r>
            <a:r>
              <a:rPr lang="en-US" dirty="0">
                <a:sym typeface="Wingdings" pitchFamily="2" charset="2"/>
              </a:rPr>
              <a:t>can N3  </a:t>
            </a:r>
            <a:r>
              <a:rPr lang="en-US" dirty="0" smtClean="0">
                <a:sym typeface="Wingdings" pitchFamily="2" charset="2"/>
              </a:rPr>
              <a:t>N2 simultaneously</a:t>
            </a:r>
            <a:r>
              <a:rPr lang="en-US" dirty="0" smtClean="0"/>
              <a:t>? </a:t>
            </a:r>
            <a:endParaRPr lang="en-US" dirty="0"/>
          </a:p>
          <a:p>
            <a:pPr eaLnBrk="1" hangingPunct="1"/>
            <a:r>
              <a:rPr lang="en-US" dirty="0" smtClean="0"/>
              <a:t>Why this situation happens in wireless network?</a:t>
            </a:r>
          </a:p>
          <a:p>
            <a:pPr eaLnBrk="1" hangingPunct="1"/>
            <a:r>
              <a:rPr lang="en-US" dirty="0" smtClean="0"/>
              <a:t>How to solve it?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050087" y="76200"/>
            <a:ext cx="2017713" cy="1529488"/>
            <a:chOff x="2970981" y="2978946"/>
            <a:chExt cx="4420419" cy="3193253"/>
          </a:xfrm>
        </p:grpSpPr>
        <p:grpSp>
          <p:nvGrpSpPr>
            <p:cNvPr id="25" name="Group 24"/>
            <p:cNvGrpSpPr/>
            <p:nvPr/>
          </p:nvGrpSpPr>
          <p:grpSpPr>
            <a:xfrm>
              <a:off x="3878164" y="2978946"/>
              <a:ext cx="2606053" cy="2512890"/>
              <a:chOff x="3878164" y="2978946"/>
              <a:chExt cx="2606053" cy="2512890"/>
            </a:xfrm>
          </p:grpSpPr>
          <p:sp>
            <p:nvSpPr>
              <p:cNvPr id="48" name="Oval 216"/>
              <p:cNvSpPr>
                <a:spLocks noChangeAspect="1" noChangeArrowheads="1"/>
              </p:cNvSpPr>
              <p:nvPr/>
            </p:nvSpPr>
            <p:spPr bwMode="auto">
              <a:xfrm>
                <a:off x="3878164" y="2978946"/>
                <a:ext cx="2606053" cy="2512890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pic>
            <p:nvPicPr>
              <p:cNvPr id="49" name="Picture 217" descr="mica2Mot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9942" y="4078461"/>
                <a:ext cx="380093" cy="4414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 Box 220"/>
              <p:cNvSpPr txBox="1">
                <a:spLocks noChangeArrowheads="1"/>
              </p:cNvSpPr>
              <p:nvPr/>
            </p:nvSpPr>
            <p:spPr bwMode="auto">
              <a:xfrm>
                <a:off x="4784037" y="4436868"/>
                <a:ext cx="977004" cy="70683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sz="1600" dirty="0" smtClean="0">
                    <a:solidFill>
                      <a:srgbClr val="92D050"/>
                    </a:solidFill>
                  </a:rPr>
                  <a:t>N2</a:t>
                </a:r>
                <a:endParaRPr lang="en-US" sz="1600" dirty="0">
                  <a:solidFill>
                    <a:srgbClr val="92D050"/>
                  </a:solidFill>
                </a:endParaRPr>
              </a:p>
            </p:txBody>
          </p:sp>
        </p:grpSp>
        <p:cxnSp>
          <p:nvCxnSpPr>
            <p:cNvPr id="26" name="AutoShape 240"/>
            <p:cNvCxnSpPr>
              <a:cxnSpLocks noChangeShapeType="1"/>
            </p:cNvCxnSpPr>
            <p:nvPr/>
          </p:nvCxnSpPr>
          <p:spPr bwMode="auto">
            <a:xfrm rot="16200000" flipH="1" flipV="1">
              <a:off x="4491961" y="3867856"/>
              <a:ext cx="485974" cy="907183"/>
            </a:xfrm>
            <a:prstGeom prst="curvedConnector3">
              <a:avLst>
                <a:gd name="adj1" fmla="val -30417"/>
              </a:avLst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241"/>
            <p:cNvCxnSpPr>
              <a:cxnSpLocks noChangeShapeType="1"/>
            </p:cNvCxnSpPr>
            <p:nvPr/>
          </p:nvCxnSpPr>
          <p:spPr bwMode="auto">
            <a:xfrm rot="5400000" flipV="1">
              <a:off x="5402748" y="3965052"/>
              <a:ext cx="680363" cy="907183"/>
            </a:xfrm>
            <a:prstGeom prst="curvedConnector3">
              <a:avLst>
                <a:gd name="adj1" fmla="val -22028"/>
              </a:avLst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" name="Group 39"/>
            <p:cNvGrpSpPr/>
            <p:nvPr/>
          </p:nvGrpSpPr>
          <p:grpSpPr>
            <a:xfrm>
              <a:off x="4785347" y="3659309"/>
              <a:ext cx="2606053" cy="2512890"/>
              <a:chOff x="4785347" y="3659309"/>
              <a:chExt cx="2606053" cy="2512890"/>
            </a:xfrm>
          </p:grpSpPr>
          <p:sp>
            <p:nvSpPr>
              <p:cNvPr id="45" name="Oval 213"/>
              <p:cNvSpPr>
                <a:spLocks noChangeAspect="1" noChangeArrowheads="1"/>
              </p:cNvSpPr>
              <p:nvPr/>
            </p:nvSpPr>
            <p:spPr bwMode="auto">
              <a:xfrm>
                <a:off x="4785347" y="3659309"/>
                <a:ext cx="2606053" cy="251289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6" name="Text Box 219"/>
              <p:cNvSpPr txBox="1">
                <a:spLocks noChangeArrowheads="1"/>
              </p:cNvSpPr>
              <p:nvPr/>
            </p:nvSpPr>
            <p:spPr bwMode="auto">
              <a:xfrm>
                <a:off x="5691220" y="5147604"/>
                <a:ext cx="977004" cy="706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sz="1600" dirty="0" smtClean="0">
                    <a:solidFill>
                      <a:srgbClr val="00B0F0"/>
                    </a:solidFill>
                  </a:rPr>
                  <a:t>N3</a:t>
                </a:r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47" name="Picture 214" descr="mica2Mot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126" y="4758825"/>
                <a:ext cx="380093" cy="441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2970981" y="3464920"/>
              <a:ext cx="2606053" cy="2512890"/>
              <a:chOff x="2970981" y="3464920"/>
              <a:chExt cx="2606053" cy="2512890"/>
            </a:xfrm>
          </p:grpSpPr>
          <p:sp>
            <p:nvSpPr>
              <p:cNvPr id="42" name="Oval 209"/>
              <p:cNvSpPr>
                <a:spLocks noChangeAspect="1" noChangeArrowheads="1"/>
              </p:cNvSpPr>
              <p:nvPr/>
            </p:nvSpPr>
            <p:spPr bwMode="auto">
              <a:xfrm>
                <a:off x="2970981" y="3464920"/>
                <a:ext cx="2606053" cy="2512890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3" name="Text Box 218"/>
              <p:cNvSpPr txBox="1">
                <a:spLocks noChangeArrowheads="1"/>
              </p:cNvSpPr>
              <p:nvPr/>
            </p:nvSpPr>
            <p:spPr bwMode="auto">
              <a:xfrm>
                <a:off x="3910454" y="4953215"/>
                <a:ext cx="977004" cy="70683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sz="1600" dirty="0" smtClean="0">
                    <a:solidFill>
                      <a:srgbClr val="7030A0"/>
                    </a:solidFill>
                  </a:rPr>
                  <a:t>N1</a:t>
                </a:r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44" name="Picture 210" descr="mica2Mot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2759" y="4564436"/>
                <a:ext cx="380093" cy="4414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990600" y="3408102"/>
            <a:ext cx="8000999" cy="2826624"/>
            <a:chOff x="990600" y="3408102"/>
            <a:chExt cx="8000999" cy="2826624"/>
          </a:xfrm>
        </p:grpSpPr>
        <p:sp>
          <p:nvSpPr>
            <p:cNvPr id="51" name="Line 6"/>
            <p:cNvSpPr>
              <a:spLocks noChangeShapeType="1"/>
            </p:cNvSpPr>
            <p:nvPr/>
          </p:nvSpPr>
          <p:spPr bwMode="auto">
            <a:xfrm>
              <a:off x="990600" y="5950877"/>
              <a:ext cx="74962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990600" y="4928585"/>
              <a:ext cx="74962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>
              <a:off x="990600" y="3906293"/>
              <a:ext cx="74962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1084533" y="3414316"/>
              <a:ext cx="651302" cy="533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dirty="0" smtClean="0"/>
                <a:t>S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sp>
          <p:nvSpPr>
            <p:cNvPr id="55" name="Text Box 15"/>
            <p:cNvSpPr txBox="1">
              <a:spLocks noChangeArrowheads="1"/>
            </p:cNvSpPr>
            <p:nvPr/>
          </p:nvSpPr>
          <p:spPr bwMode="auto">
            <a:xfrm>
              <a:off x="1084533" y="4417439"/>
              <a:ext cx="545914" cy="533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dirty="0" smtClean="0"/>
                <a:t>R</a:t>
              </a:r>
              <a:endParaRPr lang="en-US" sz="1600" dirty="0"/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1084533" y="5439731"/>
              <a:ext cx="651302" cy="533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dirty="0" smtClean="0"/>
                <a:t>S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2679907" y="3906293"/>
              <a:ext cx="739072" cy="1022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>
              <a:off x="3841305" y="4928585"/>
              <a:ext cx="739072" cy="1022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 flipV="1">
              <a:off x="3841305" y="3906293"/>
              <a:ext cx="739072" cy="1022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>
              <a:off x="2667000" y="3411792"/>
              <a:ext cx="888432" cy="48464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400" dirty="0"/>
                <a:t>RTS</a:t>
              </a:r>
            </a:p>
          </p:txBody>
        </p:sp>
        <p:sp>
          <p:nvSpPr>
            <p:cNvPr id="61" name="Text Box 23"/>
            <p:cNvSpPr txBox="1">
              <a:spLocks noChangeArrowheads="1"/>
            </p:cNvSpPr>
            <p:nvPr/>
          </p:nvSpPr>
          <p:spPr bwMode="auto">
            <a:xfrm>
              <a:off x="4290557" y="4381234"/>
              <a:ext cx="893808" cy="48464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400" dirty="0"/>
                <a:t>CTS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5002703" y="3906293"/>
              <a:ext cx="739072" cy="10222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5213866" y="3906293"/>
              <a:ext cx="739072" cy="10222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5425030" y="3906293"/>
              <a:ext cx="739072" cy="10222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>
              <a:off x="5636193" y="3906293"/>
              <a:ext cx="739072" cy="10222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 flipV="1">
              <a:off x="6692010" y="3906293"/>
              <a:ext cx="739072" cy="1022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30"/>
            <p:cNvSpPr txBox="1">
              <a:spLocks noChangeArrowheads="1"/>
            </p:cNvSpPr>
            <p:nvPr/>
          </p:nvSpPr>
          <p:spPr bwMode="auto">
            <a:xfrm>
              <a:off x="7149557" y="4381234"/>
              <a:ext cx="912253" cy="48464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400" dirty="0"/>
                <a:t>ACK</a:t>
              </a: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4926168" y="3408102"/>
              <a:ext cx="1047589" cy="48464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400" dirty="0"/>
                <a:t>DATA</a:t>
              </a:r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>
              <a:off x="6697482" y="4923268"/>
              <a:ext cx="711566" cy="10276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438400" y="4186606"/>
              <a:ext cx="546307" cy="461665"/>
              <a:chOff x="2503136" y="4186606"/>
              <a:chExt cx="546307" cy="461665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2503136" y="4186606"/>
                <a:ext cx="5463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Oval 209"/>
              <p:cNvSpPr>
                <a:spLocks noChangeAspect="1" noChangeArrowheads="1"/>
              </p:cNvSpPr>
              <p:nvPr/>
            </p:nvSpPr>
            <p:spPr bwMode="auto">
              <a:xfrm>
                <a:off x="2600309" y="4231957"/>
                <a:ext cx="372911" cy="365135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492293" y="4339006"/>
              <a:ext cx="546307" cy="461665"/>
              <a:chOff x="2503136" y="4186606"/>
              <a:chExt cx="546307" cy="461665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2503136" y="4186606"/>
                <a:ext cx="5463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Oval 209"/>
              <p:cNvSpPr>
                <a:spLocks noChangeAspect="1" noChangeArrowheads="1"/>
              </p:cNvSpPr>
              <p:nvPr/>
            </p:nvSpPr>
            <p:spPr bwMode="auto">
              <a:xfrm>
                <a:off x="2600309" y="4231957"/>
                <a:ext cx="372911" cy="365135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406693" y="3452750"/>
              <a:ext cx="546307" cy="461665"/>
              <a:chOff x="2503136" y="4186606"/>
              <a:chExt cx="546307" cy="461665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2503136" y="4186606"/>
                <a:ext cx="5463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78" name="Oval 209"/>
              <p:cNvSpPr>
                <a:spLocks noChangeAspect="1" noChangeArrowheads="1"/>
              </p:cNvSpPr>
              <p:nvPr/>
            </p:nvSpPr>
            <p:spPr bwMode="auto">
              <a:xfrm>
                <a:off x="2600309" y="4231957"/>
                <a:ext cx="372911" cy="365135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376018" y="4343400"/>
              <a:ext cx="546307" cy="461665"/>
              <a:chOff x="2503136" y="4186606"/>
              <a:chExt cx="546307" cy="461665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503136" y="4186606"/>
                <a:ext cx="5463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Oval 209"/>
              <p:cNvSpPr>
                <a:spLocks noChangeAspect="1" noChangeArrowheads="1"/>
              </p:cNvSpPr>
              <p:nvPr/>
            </p:nvSpPr>
            <p:spPr bwMode="auto">
              <a:xfrm>
                <a:off x="2600309" y="4231957"/>
                <a:ext cx="372911" cy="365135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82" name="Text Box 47"/>
            <p:cNvSpPr txBox="1">
              <a:spLocks noChangeArrowheads="1"/>
            </p:cNvSpPr>
            <p:nvPr/>
          </p:nvSpPr>
          <p:spPr bwMode="auto">
            <a:xfrm>
              <a:off x="7834944" y="5867400"/>
              <a:ext cx="1156655" cy="367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dirty="0"/>
                <a:t>time</a:t>
              </a:r>
            </a:p>
          </p:txBody>
        </p:sp>
      </p:grpSp>
      <p:pic>
        <p:nvPicPr>
          <p:cNvPr id="83" name="Picture 3" descr="C:\Users\Selena\AppData\Local\Microsoft\Windows\Temporary Internet Files\Content.IE5\5TBQ2YBX\MC90043485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56992"/>
            <a:ext cx="657808" cy="65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683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 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685800" y="1447800"/>
            <a:ext cx="8763000" cy="4953000"/>
          </a:xfrm>
        </p:spPr>
        <p:txBody>
          <a:bodyPr/>
          <a:lstStyle/>
          <a:p>
            <a:pPr eaLnBrk="1" hangingPunct="1"/>
            <a:r>
              <a:rPr lang="en-US" dirty="0"/>
              <a:t>If </a:t>
            </a:r>
            <a:r>
              <a:rPr lang="en-US" dirty="0" smtClean="0"/>
              <a:t>N2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N1, </a:t>
            </a:r>
            <a:r>
              <a:rPr lang="en-US" dirty="0">
                <a:sym typeface="Wingdings" pitchFamily="2" charset="2"/>
              </a:rPr>
              <a:t>can N3  </a:t>
            </a:r>
            <a:r>
              <a:rPr lang="en-US" dirty="0" smtClean="0">
                <a:sym typeface="Wingdings" pitchFamily="2" charset="2"/>
              </a:rPr>
              <a:t>N4 simultaneously</a:t>
            </a:r>
            <a:r>
              <a:rPr lang="en-US" dirty="0" smtClean="0"/>
              <a:t>?</a:t>
            </a:r>
            <a:endParaRPr lang="en-US" dirty="0"/>
          </a:p>
          <a:p>
            <a:pPr eaLnBrk="1" hangingPunct="1"/>
            <a:r>
              <a:rPr lang="en-US" dirty="0" smtClean="0"/>
              <a:t>Why RTS/CTS mechanism do not allow N3 </a:t>
            </a:r>
            <a:r>
              <a:rPr lang="en-US" dirty="0" smtClean="0">
                <a:sym typeface="Wingdings" pitchFamily="2" charset="2"/>
              </a:rPr>
              <a:t> N4</a:t>
            </a:r>
            <a:r>
              <a:rPr lang="en-US" dirty="0" smtClean="0"/>
              <a:t>?</a:t>
            </a:r>
          </a:p>
          <a:p>
            <a:pPr eaLnBrk="1" hangingPunct="1"/>
            <a:r>
              <a:rPr lang="en-US" dirty="0" smtClean="0"/>
              <a:t>How to solve it?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75657" y="3124200"/>
            <a:ext cx="5239543" cy="3048000"/>
            <a:chOff x="2075657" y="3124200"/>
            <a:chExt cx="5239543" cy="3048000"/>
          </a:xfrm>
        </p:grpSpPr>
        <p:sp>
          <p:nvSpPr>
            <p:cNvPr id="42" name="Oval 222"/>
            <p:cNvSpPr>
              <a:spLocks noChangeAspect="1" noChangeArrowheads="1"/>
            </p:cNvSpPr>
            <p:nvPr/>
          </p:nvSpPr>
          <p:spPr bwMode="auto">
            <a:xfrm>
              <a:off x="2075657" y="3618137"/>
              <a:ext cx="2663775" cy="2554063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Oval 225"/>
            <p:cNvSpPr>
              <a:spLocks noChangeAspect="1" noChangeArrowheads="1"/>
            </p:cNvSpPr>
            <p:nvPr/>
          </p:nvSpPr>
          <p:spPr bwMode="auto">
            <a:xfrm>
              <a:off x="2899902" y="3124200"/>
              <a:ext cx="2663775" cy="2554063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Oval 228"/>
            <p:cNvSpPr>
              <a:spLocks noChangeAspect="1" noChangeArrowheads="1"/>
            </p:cNvSpPr>
            <p:nvPr/>
          </p:nvSpPr>
          <p:spPr bwMode="auto">
            <a:xfrm>
              <a:off x="3827180" y="3222987"/>
              <a:ext cx="2663775" cy="25540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Oval 231"/>
            <p:cNvSpPr>
              <a:spLocks noChangeAspect="1" noChangeArrowheads="1"/>
            </p:cNvSpPr>
            <p:nvPr/>
          </p:nvSpPr>
          <p:spPr bwMode="auto">
            <a:xfrm>
              <a:off x="4651425" y="3618137"/>
              <a:ext cx="2663775" cy="2554063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Text Box 233"/>
            <p:cNvSpPr txBox="1">
              <a:spLocks noChangeArrowheads="1"/>
            </p:cNvSpPr>
            <p:nvPr/>
          </p:nvSpPr>
          <p:spPr bwMode="auto">
            <a:xfrm>
              <a:off x="3251787" y="5099946"/>
              <a:ext cx="5132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000" dirty="0" smtClean="0">
                  <a:solidFill>
                    <a:srgbClr val="7030A0"/>
                  </a:solidFill>
                </a:rPr>
                <a:t>N1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sp>
          <p:nvSpPr>
            <p:cNvPr id="47" name="Text Box 234"/>
            <p:cNvSpPr txBox="1">
              <a:spLocks noChangeArrowheads="1"/>
            </p:cNvSpPr>
            <p:nvPr/>
          </p:nvSpPr>
          <p:spPr bwMode="auto">
            <a:xfrm>
              <a:off x="5827555" y="5099946"/>
              <a:ext cx="5132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000" dirty="0" smtClean="0">
                  <a:solidFill>
                    <a:srgbClr val="FFC000"/>
                  </a:solidFill>
                </a:rPr>
                <a:t>N4</a:t>
              </a:r>
              <a:endParaRPr lang="en-US" sz="2000" dirty="0">
                <a:solidFill>
                  <a:srgbClr val="FFC000"/>
                </a:solidFill>
              </a:endParaRPr>
            </a:p>
          </p:txBody>
        </p:sp>
        <p:sp>
          <p:nvSpPr>
            <p:cNvPr id="48" name="Text Box 235"/>
            <p:cNvSpPr txBox="1">
              <a:spLocks noChangeArrowheads="1"/>
            </p:cNvSpPr>
            <p:nvPr/>
          </p:nvSpPr>
          <p:spPr bwMode="auto">
            <a:xfrm>
              <a:off x="4068522" y="4606011"/>
              <a:ext cx="5132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000" dirty="0" smtClean="0">
                  <a:solidFill>
                    <a:srgbClr val="92D050"/>
                  </a:solidFill>
                </a:rPr>
                <a:t>N2</a:t>
              </a:r>
              <a:endParaRPr lang="en-US" sz="2000" dirty="0">
                <a:solidFill>
                  <a:srgbClr val="92D050"/>
                </a:solidFill>
              </a:endParaRPr>
            </a:p>
          </p:txBody>
        </p:sp>
        <p:sp>
          <p:nvSpPr>
            <p:cNvPr id="49" name="Text Box 236"/>
            <p:cNvSpPr txBox="1">
              <a:spLocks noChangeArrowheads="1"/>
            </p:cNvSpPr>
            <p:nvPr/>
          </p:nvSpPr>
          <p:spPr bwMode="auto">
            <a:xfrm>
              <a:off x="4995797" y="4704797"/>
              <a:ext cx="5132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000" dirty="0" smtClean="0">
                  <a:solidFill>
                    <a:srgbClr val="00B0F0"/>
                  </a:solidFill>
                </a:rPr>
                <a:t>N3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cxnSp>
          <p:nvCxnSpPr>
            <p:cNvPr id="50" name="AutoShape 242"/>
            <p:cNvCxnSpPr>
              <a:cxnSpLocks noChangeShapeType="1"/>
            </p:cNvCxnSpPr>
            <p:nvPr/>
          </p:nvCxnSpPr>
          <p:spPr bwMode="auto">
            <a:xfrm rot="16200000">
              <a:off x="3633875" y="4076576"/>
              <a:ext cx="493937" cy="824245"/>
            </a:xfrm>
            <a:prstGeom prst="curvedConnector3">
              <a:avLst>
                <a:gd name="adj1" fmla="val 160000"/>
              </a:avLst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1" name="Picture 223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390" y="4735667"/>
              <a:ext cx="388512" cy="448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226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635" y="4241732"/>
              <a:ext cx="388512" cy="448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229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912" y="4340518"/>
              <a:ext cx="388512" cy="448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232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9158" y="4735667"/>
              <a:ext cx="388512" cy="448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5" name="AutoShape 243"/>
            <p:cNvCxnSpPr>
              <a:cxnSpLocks noChangeShapeType="1"/>
            </p:cNvCxnSpPr>
            <p:nvPr/>
          </p:nvCxnSpPr>
          <p:spPr bwMode="auto">
            <a:xfrm rot="5400000" flipH="1">
              <a:off x="5434789" y="4125970"/>
              <a:ext cx="395150" cy="824245"/>
            </a:xfrm>
            <a:prstGeom prst="curvedConnector3">
              <a:avLst>
                <a:gd name="adj1" fmla="val 175000"/>
              </a:avLst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6" name="Picture 3" descr="C:\Users\Selena\AppData\Local\Microsoft\Windows\Temporary Internet Files\Content.IE5\5TBQ2YBX\MC90043485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56992"/>
            <a:ext cx="657808" cy="65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6729206" y="76200"/>
            <a:ext cx="2338594" cy="1354343"/>
            <a:chOff x="2075657" y="3124200"/>
            <a:chExt cx="5239543" cy="3048000"/>
          </a:xfrm>
        </p:grpSpPr>
        <p:sp>
          <p:nvSpPr>
            <p:cNvPr id="24" name="Oval 222"/>
            <p:cNvSpPr>
              <a:spLocks noChangeAspect="1" noChangeArrowheads="1"/>
            </p:cNvSpPr>
            <p:nvPr/>
          </p:nvSpPr>
          <p:spPr bwMode="auto">
            <a:xfrm>
              <a:off x="2075657" y="3618137"/>
              <a:ext cx="2663775" cy="2554063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Oval 225"/>
            <p:cNvSpPr>
              <a:spLocks noChangeAspect="1" noChangeArrowheads="1"/>
            </p:cNvSpPr>
            <p:nvPr/>
          </p:nvSpPr>
          <p:spPr bwMode="auto">
            <a:xfrm>
              <a:off x="2899902" y="3124200"/>
              <a:ext cx="2663775" cy="2554063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Oval 228"/>
            <p:cNvSpPr>
              <a:spLocks noChangeAspect="1" noChangeArrowheads="1"/>
            </p:cNvSpPr>
            <p:nvPr/>
          </p:nvSpPr>
          <p:spPr bwMode="auto">
            <a:xfrm>
              <a:off x="3827180" y="3222987"/>
              <a:ext cx="2663775" cy="25540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Oval 231"/>
            <p:cNvSpPr>
              <a:spLocks noChangeAspect="1" noChangeArrowheads="1"/>
            </p:cNvSpPr>
            <p:nvPr/>
          </p:nvSpPr>
          <p:spPr bwMode="auto">
            <a:xfrm>
              <a:off x="4651425" y="3618137"/>
              <a:ext cx="2663775" cy="2554063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Text Box 233"/>
            <p:cNvSpPr txBox="1">
              <a:spLocks noChangeArrowheads="1"/>
            </p:cNvSpPr>
            <p:nvPr/>
          </p:nvSpPr>
          <p:spPr bwMode="auto">
            <a:xfrm>
              <a:off x="3008854" y="5099947"/>
              <a:ext cx="999150" cy="761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N1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29" name="Text Box 234"/>
            <p:cNvSpPr txBox="1">
              <a:spLocks noChangeArrowheads="1"/>
            </p:cNvSpPr>
            <p:nvPr/>
          </p:nvSpPr>
          <p:spPr bwMode="auto">
            <a:xfrm>
              <a:off x="5584621" y="5099947"/>
              <a:ext cx="999150" cy="761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dirty="0" smtClean="0">
                  <a:solidFill>
                    <a:srgbClr val="FFC000"/>
                  </a:solidFill>
                </a:rPr>
                <a:t>N4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30" name="Text Box 235"/>
            <p:cNvSpPr txBox="1">
              <a:spLocks noChangeArrowheads="1"/>
            </p:cNvSpPr>
            <p:nvPr/>
          </p:nvSpPr>
          <p:spPr bwMode="auto">
            <a:xfrm>
              <a:off x="3825587" y="4606010"/>
              <a:ext cx="999150" cy="761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dirty="0" smtClean="0">
                  <a:solidFill>
                    <a:srgbClr val="92D050"/>
                  </a:solidFill>
                </a:rPr>
                <a:t>N2</a:t>
              </a:r>
              <a:endParaRPr lang="en-US" sz="1600" dirty="0">
                <a:solidFill>
                  <a:srgbClr val="92D050"/>
                </a:solidFill>
              </a:endParaRPr>
            </a:p>
          </p:txBody>
        </p:sp>
        <p:sp>
          <p:nvSpPr>
            <p:cNvPr id="31" name="Text Box 236"/>
            <p:cNvSpPr txBox="1">
              <a:spLocks noChangeArrowheads="1"/>
            </p:cNvSpPr>
            <p:nvPr/>
          </p:nvSpPr>
          <p:spPr bwMode="auto">
            <a:xfrm>
              <a:off x="4752863" y="4704798"/>
              <a:ext cx="999150" cy="761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dirty="0" smtClean="0">
                  <a:solidFill>
                    <a:srgbClr val="00B0F0"/>
                  </a:solidFill>
                </a:rPr>
                <a:t>N3</a:t>
              </a:r>
              <a:endParaRPr lang="en-US" sz="1600" dirty="0">
                <a:solidFill>
                  <a:srgbClr val="00B0F0"/>
                </a:solidFill>
              </a:endParaRPr>
            </a:p>
          </p:txBody>
        </p:sp>
        <p:cxnSp>
          <p:nvCxnSpPr>
            <p:cNvPr id="32" name="AutoShape 242"/>
            <p:cNvCxnSpPr>
              <a:cxnSpLocks noChangeShapeType="1"/>
            </p:cNvCxnSpPr>
            <p:nvPr/>
          </p:nvCxnSpPr>
          <p:spPr bwMode="auto">
            <a:xfrm rot="16200000">
              <a:off x="3633875" y="4076576"/>
              <a:ext cx="493937" cy="824245"/>
            </a:xfrm>
            <a:prstGeom prst="curvedConnector3">
              <a:avLst>
                <a:gd name="adj1" fmla="val 160000"/>
              </a:avLst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3" name="Picture 223" descr="mica2Mot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390" y="4735667"/>
              <a:ext cx="388512" cy="448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26" descr="mica2Mot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635" y="4241732"/>
              <a:ext cx="388512" cy="448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29" descr="mica2Mot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912" y="4340518"/>
              <a:ext cx="388512" cy="448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32" descr="mica2Mot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9158" y="4735667"/>
              <a:ext cx="388512" cy="448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8" name="AutoShape 243"/>
            <p:cNvCxnSpPr>
              <a:cxnSpLocks noChangeShapeType="1"/>
            </p:cNvCxnSpPr>
            <p:nvPr/>
          </p:nvCxnSpPr>
          <p:spPr bwMode="auto">
            <a:xfrm rot="5400000" flipH="1">
              <a:off x="5434789" y="4125970"/>
              <a:ext cx="395150" cy="824245"/>
            </a:xfrm>
            <a:prstGeom prst="curvedConnector3">
              <a:avLst>
                <a:gd name="adj1" fmla="val 175000"/>
              </a:avLst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814439" y="3352800"/>
            <a:ext cx="8177160" cy="2921465"/>
            <a:chOff x="814439" y="3352800"/>
            <a:chExt cx="8177160" cy="2921465"/>
          </a:xfrm>
        </p:grpSpPr>
        <p:sp>
          <p:nvSpPr>
            <p:cNvPr id="39" name="Line 14"/>
            <p:cNvSpPr>
              <a:spLocks noChangeShapeType="1"/>
            </p:cNvSpPr>
            <p:nvPr/>
          </p:nvSpPr>
          <p:spPr bwMode="auto">
            <a:xfrm flipV="1">
              <a:off x="1600201" y="3986005"/>
              <a:ext cx="594140" cy="6062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2362200" y="3986006"/>
              <a:ext cx="804845" cy="6062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1600201" y="4592296"/>
              <a:ext cx="594140" cy="6062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1941872" y="4267200"/>
              <a:ext cx="565924" cy="32316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500" dirty="0"/>
                <a:t>RTS</a:t>
              </a:r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2429172" y="3651723"/>
              <a:ext cx="569387" cy="32316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500" dirty="0"/>
                <a:t>CTS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4409331" y="4252567"/>
              <a:ext cx="669029" cy="32316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500" dirty="0" smtClean="0"/>
                <a:t>DATA</a:t>
              </a:r>
              <a:endParaRPr lang="en-US" sz="1500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066799" y="3581400"/>
              <a:ext cx="7924800" cy="2590800"/>
              <a:chOff x="1066799" y="3962400"/>
              <a:chExt cx="7924800" cy="2590800"/>
            </a:xfrm>
          </p:grpSpPr>
          <p:sp>
            <p:nvSpPr>
              <p:cNvPr id="61" name="Text Box 10"/>
              <p:cNvSpPr txBox="1">
                <a:spLocks noChangeArrowheads="1"/>
              </p:cNvSpPr>
              <p:nvPr/>
            </p:nvSpPr>
            <p:spPr bwMode="auto">
              <a:xfrm>
                <a:off x="1082409" y="5173219"/>
                <a:ext cx="46519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sz="2000" dirty="0" smtClean="0"/>
                  <a:t>S</a:t>
                </a:r>
                <a:r>
                  <a:rPr lang="en-US" sz="2000" baseline="-25000" dirty="0" smtClean="0"/>
                  <a:t>2</a:t>
                </a:r>
                <a:endParaRPr lang="en-US" sz="2000" baseline="-25000" dirty="0"/>
              </a:p>
            </p:txBody>
          </p:sp>
          <p:sp>
            <p:nvSpPr>
              <p:cNvPr id="62" name="Line 6"/>
              <p:cNvSpPr>
                <a:spLocks noChangeShapeType="1"/>
              </p:cNvSpPr>
              <p:nvPr/>
            </p:nvSpPr>
            <p:spPr bwMode="auto">
              <a:xfrm>
                <a:off x="1070102" y="6185874"/>
                <a:ext cx="73585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7"/>
              <p:cNvSpPr>
                <a:spLocks noChangeShapeType="1"/>
              </p:cNvSpPr>
              <p:nvPr/>
            </p:nvSpPr>
            <p:spPr bwMode="auto">
              <a:xfrm>
                <a:off x="1070102" y="5579585"/>
                <a:ext cx="73585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"/>
              <p:cNvSpPr>
                <a:spLocks noChangeShapeType="1"/>
              </p:cNvSpPr>
              <p:nvPr/>
            </p:nvSpPr>
            <p:spPr bwMode="auto">
              <a:xfrm>
                <a:off x="1070102" y="4973296"/>
                <a:ext cx="73585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9"/>
              <p:cNvSpPr>
                <a:spLocks noChangeShapeType="1"/>
              </p:cNvSpPr>
              <p:nvPr/>
            </p:nvSpPr>
            <p:spPr bwMode="auto">
              <a:xfrm>
                <a:off x="1070102" y="4367006"/>
                <a:ext cx="73585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10"/>
              <p:cNvSpPr txBox="1">
                <a:spLocks noChangeArrowheads="1"/>
              </p:cNvSpPr>
              <p:nvPr/>
            </p:nvSpPr>
            <p:spPr bwMode="auto">
              <a:xfrm>
                <a:off x="1066799" y="3962400"/>
                <a:ext cx="46519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sz="2000" dirty="0" smtClean="0"/>
                  <a:t>R</a:t>
                </a:r>
                <a:r>
                  <a:rPr lang="en-US" sz="2000" baseline="-25000" dirty="0" smtClean="0"/>
                  <a:t>1</a:t>
                </a:r>
                <a:endParaRPr lang="en-US" sz="2000" baseline="-25000" dirty="0"/>
              </a:p>
            </p:txBody>
          </p:sp>
          <p:sp>
            <p:nvSpPr>
              <p:cNvPr id="67" name="Text Box 47"/>
              <p:cNvSpPr txBox="1">
                <a:spLocks noChangeArrowheads="1"/>
              </p:cNvSpPr>
              <p:nvPr/>
            </p:nvSpPr>
            <p:spPr bwMode="auto">
              <a:xfrm>
                <a:off x="7834944" y="6185874"/>
                <a:ext cx="1156655" cy="367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dirty="0"/>
                  <a:t>time</a:t>
                </a:r>
              </a:p>
            </p:txBody>
          </p:sp>
          <p:sp>
            <p:nvSpPr>
              <p:cNvPr id="68" name="Text Box 10"/>
              <p:cNvSpPr txBox="1">
                <a:spLocks noChangeArrowheads="1"/>
              </p:cNvSpPr>
              <p:nvPr/>
            </p:nvSpPr>
            <p:spPr bwMode="auto">
              <a:xfrm>
                <a:off x="1070747" y="4561212"/>
                <a:ext cx="46519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sz="2000" dirty="0" smtClean="0"/>
                  <a:t>S</a:t>
                </a:r>
                <a:r>
                  <a:rPr lang="en-US" sz="2000" baseline="-25000" dirty="0" smtClean="0"/>
                  <a:t>1</a:t>
                </a:r>
                <a:endParaRPr lang="en-US" sz="2000" baseline="-25000" dirty="0"/>
              </a:p>
            </p:txBody>
          </p:sp>
          <p:sp>
            <p:nvSpPr>
              <p:cNvPr id="69" name="Text Box 10"/>
              <p:cNvSpPr txBox="1">
                <a:spLocks noChangeArrowheads="1"/>
              </p:cNvSpPr>
              <p:nvPr/>
            </p:nvSpPr>
            <p:spPr bwMode="auto">
              <a:xfrm>
                <a:off x="1082409" y="5776100"/>
                <a:ext cx="46519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sz="2000" dirty="0" smtClean="0"/>
                  <a:t>R</a:t>
                </a:r>
                <a:r>
                  <a:rPr lang="en-US" sz="2000" baseline="-25000" dirty="0" smtClean="0"/>
                  <a:t>2</a:t>
                </a:r>
                <a:endParaRPr lang="en-US" sz="2000" baseline="-25000" dirty="0"/>
              </a:p>
            </p:txBody>
          </p:sp>
        </p:grp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 flipV="1">
              <a:off x="5105400" y="3973292"/>
              <a:ext cx="769553" cy="60243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5334000" y="3984434"/>
              <a:ext cx="769553" cy="60243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27"/>
            <p:cNvSpPr>
              <a:spLocks noChangeShapeType="1"/>
            </p:cNvSpPr>
            <p:nvPr/>
          </p:nvSpPr>
          <p:spPr bwMode="auto">
            <a:xfrm flipV="1">
              <a:off x="5562600" y="3984434"/>
              <a:ext cx="769553" cy="60243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27"/>
            <p:cNvSpPr>
              <a:spLocks noChangeShapeType="1"/>
            </p:cNvSpPr>
            <p:nvPr/>
          </p:nvSpPr>
          <p:spPr bwMode="auto">
            <a:xfrm flipV="1">
              <a:off x="5791200" y="3983515"/>
              <a:ext cx="769553" cy="60243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0"/>
            <p:cNvSpPr>
              <a:spLocks noChangeShapeType="1"/>
            </p:cNvSpPr>
            <p:nvPr/>
          </p:nvSpPr>
          <p:spPr bwMode="auto">
            <a:xfrm>
              <a:off x="5798753" y="4572000"/>
              <a:ext cx="555783" cy="62658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>
              <a:off x="5112953" y="4592482"/>
              <a:ext cx="605823" cy="60610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>
              <a:off x="5347289" y="4592482"/>
              <a:ext cx="600087" cy="60610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>
              <a:off x="5581625" y="4592482"/>
              <a:ext cx="594351" cy="60610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>
              <a:off x="2814488" y="4881712"/>
              <a:ext cx="565925" cy="32316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500" dirty="0" smtClean="0">
                  <a:solidFill>
                    <a:srgbClr val="7030A0"/>
                  </a:solidFill>
                </a:rPr>
                <a:t>RTS</a:t>
              </a:r>
              <a:endParaRPr lang="en-US" sz="1500" dirty="0">
                <a:solidFill>
                  <a:srgbClr val="7030A0"/>
                </a:solidFill>
              </a:endParaRPr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V="1">
              <a:off x="3418680" y="4586872"/>
              <a:ext cx="576245" cy="591416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6"/>
            <p:cNvSpPr>
              <a:spLocks noChangeShapeType="1"/>
            </p:cNvSpPr>
            <p:nvPr/>
          </p:nvSpPr>
          <p:spPr bwMode="auto">
            <a:xfrm>
              <a:off x="3418680" y="5178290"/>
              <a:ext cx="576245" cy="606289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4"/>
            <p:cNvSpPr>
              <a:spLocks noChangeShapeType="1"/>
            </p:cNvSpPr>
            <p:nvPr/>
          </p:nvSpPr>
          <p:spPr bwMode="auto">
            <a:xfrm flipV="1">
              <a:off x="4114800" y="5198585"/>
              <a:ext cx="804845" cy="606289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19"/>
            <p:cNvSpPr txBox="1">
              <a:spLocks noChangeArrowheads="1"/>
            </p:cNvSpPr>
            <p:nvPr/>
          </p:nvSpPr>
          <p:spPr bwMode="auto">
            <a:xfrm>
              <a:off x="4707174" y="5409570"/>
              <a:ext cx="569387" cy="32316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500" dirty="0">
                  <a:solidFill>
                    <a:srgbClr val="7030A0"/>
                  </a:solidFill>
                </a:rPr>
                <a:t>CTS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810902" y="5791200"/>
              <a:ext cx="5580498" cy="483065"/>
              <a:chOff x="1810902" y="5791200"/>
              <a:chExt cx="5580498" cy="483065"/>
            </a:xfrm>
          </p:grpSpPr>
          <p:sp>
            <p:nvSpPr>
              <p:cNvPr id="84" name="Text Box 47"/>
              <p:cNvSpPr txBox="1">
                <a:spLocks noChangeArrowheads="1"/>
              </p:cNvSpPr>
              <p:nvPr/>
            </p:nvSpPr>
            <p:spPr bwMode="auto">
              <a:xfrm>
                <a:off x="1810902" y="5795210"/>
                <a:ext cx="3834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dirty="0" smtClean="0"/>
                  <a:t>t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85" name="Text Box 47"/>
              <p:cNvSpPr txBox="1">
                <a:spLocks noChangeArrowheads="1"/>
              </p:cNvSpPr>
              <p:nvPr/>
            </p:nvSpPr>
            <p:spPr bwMode="auto">
              <a:xfrm>
                <a:off x="2590800" y="5796703"/>
                <a:ext cx="383438" cy="419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dirty="0" smtClean="0"/>
                  <a:t>t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86" name="Text Box 47"/>
              <p:cNvSpPr txBox="1">
                <a:spLocks noChangeArrowheads="1"/>
              </p:cNvSpPr>
              <p:nvPr/>
            </p:nvSpPr>
            <p:spPr bwMode="auto">
              <a:xfrm>
                <a:off x="3429000" y="5812185"/>
                <a:ext cx="3834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dirty="0" smtClean="0"/>
                  <a:t>t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87" name="Text Box 47"/>
              <p:cNvSpPr txBox="1">
                <a:spLocks noChangeArrowheads="1"/>
              </p:cNvSpPr>
              <p:nvPr/>
            </p:nvSpPr>
            <p:spPr bwMode="auto">
              <a:xfrm>
                <a:off x="4267200" y="5811770"/>
                <a:ext cx="3834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dirty="0" smtClean="0"/>
                  <a:t>t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88" name="Text Box 47"/>
              <p:cNvSpPr txBox="1">
                <a:spLocks noChangeArrowheads="1"/>
              </p:cNvSpPr>
              <p:nvPr/>
            </p:nvSpPr>
            <p:spPr bwMode="auto">
              <a:xfrm>
                <a:off x="5636362" y="5812600"/>
                <a:ext cx="3834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dirty="0" smtClean="0"/>
                  <a:t>t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89" name="Text Box 47"/>
              <p:cNvSpPr txBox="1">
                <a:spLocks noChangeArrowheads="1"/>
              </p:cNvSpPr>
              <p:nvPr/>
            </p:nvSpPr>
            <p:spPr bwMode="auto">
              <a:xfrm>
                <a:off x="7007962" y="5791200"/>
                <a:ext cx="3834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en-US" dirty="0" smtClean="0"/>
                  <a:t>t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sp>
          <p:nvSpPr>
            <p:cNvPr id="90" name="Text Box 26"/>
            <p:cNvSpPr txBox="1">
              <a:spLocks noChangeArrowheads="1"/>
            </p:cNvSpPr>
            <p:nvPr/>
          </p:nvSpPr>
          <p:spPr bwMode="auto">
            <a:xfrm>
              <a:off x="6115227" y="5420032"/>
              <a:ext cx="669029" cy="32316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500" dirty="0" smtClean="0">
                  <a:solidFill>
                    <a:srgbClr val="7030A0"/>
                  </a:solidFill>
                </a:rPr>
                <a:t>DATA</a:t>
              </a:r>
              <a:endParaRPr lang="en-US" sz="1500" dirty="0">
                <a:solidFill>
                  <a:srgbClr val="7030A0"/>
                </a:solidFill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7292817" y="5185216"/>
              <a:ext cx="555783" cy="62658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607017" y="5205698"/>
              <a:ext cx="605823" cy="60610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841353" y="5205698"/>
              <a:ext cx="600087" cy="60610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7075689" y="5205698"/>
              <a:ext cx="594351" cy="60610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 flipV="1">
              <a:off x="6621847" y="4590053"/>
              <a:ext cx="769553" cy="602439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 flipV="1">
              <a:off x="6850447" y="4601195"/>
              <a:ext cx="769553" cy="602439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27"/>
            <p:cNvSpPr>
              <a:spLocks noChangeShapeType="1"/>
            </p:cNvSpPr>
            <p:nvPr/>
          </p:nvSpPr>
          <p:spPr bwMode="auto">
            <a:xfrm flipV="1">
              <a:off x="7079047" y="4601195"/>
              <a:ext cx="769553" cy="602439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27"/>
            <p:cNvSpPr>
              <a:spLocks noChangeShapeType="1"/>
            </p:cNvSpPr>
            <p:nvPr/>
          </p:nvSpPr>
          <p:spPr bwMode="auto">
            <a:xfrm flipV="1">
              <a:off x="7307647" y="4600276"/>
              <a:ext cx="769553" cy="602439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399291" y="4038600"/>
              <a:ext cx="470084" cy="453966"/>
              <a:chOff x="2503136" y="4186606"/>
              <a:chExt cx="546307" cy="46166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2503136" y="4186606"/>
                <a:ext cx="5463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Oval 209"/>
              <p:cNvSpPr>
                <a:spLocks noChangeAspect="1" noChangeArrowheads="1"/>
              </p:cNvSpPr>
              <p:nvPr/>
            </p:nvSpPr>
            <p:spPr bwMode="auto">
              <a:xfrm>
                <a:off x="2600309" y="4231957"/>
                <a:ext cx="372911" cy="365135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973266" y="3542796"/>
              <a:ext cx="470084" cy="461665"/>
              <a:chOff x="2503136" y="4186606"/>
              <a:chExt cx="546307" cy="469495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2503136" y="4186606"/>
                <a:ext cx="546307" cy="469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Oval 209"/>
              <p:cNvSpPr>
                <a:spLocks noChangeAspect="1" noChangeArrowheads="1"/>
              </p:cNvSpPr>
              <p:nvPr/>
            </p:nvSpPr>
            <p:spPr bwMode="auto">
              <a:xfrm>
                <a:off x="2581663" y="4213700"/>
                <a:ext cx="410202" cy="40164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3124446" y="5281546"/>
              <a:ext cx="517092" cy="461665"/>
              <a:chOff x="2503136" y="4186606"/>
              <a:chExt cx="546307" cy="469495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2503136" y="4186606"/>
                <a:ext cx="546307" cy="469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Oval 209"/>
              <p:cNvSpPr>
                <a:spLocks noChangeAspect="1" noChangeArrowheads="1"/>
              </p:cNvSpPr>
              <p:nvPr/>
            </p:nvSpPr>
            <p:spPr bwMode="auto">
              <a:xfrm>
                <a:off x="2600309" y="4231957"/>
                <a:ext cx="372911" cy="365135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4013841" y="5184830"/>
              <a:ext cx="470084" cy="461665"/>
              <a:chOff x="2503136" y="4186606"/>
              <a:chExt cx="546307" cy="469495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2503136" y="4186606"/>
                <a:ext cx="546307" cy="469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Oval 209"/>
              <p:cNvSpPr>
                <a:spLocks noChangeAspect="1" noChangeArrowheads="1"/>
              </p:cNvSpPr>
              <p:nvPr/>
            </p:nvSpPr>
            <p:spPr bwMode="auto">
              <a:xfrm>
                <a:off x="2581663" y="4213700"/>
                <a:ext cx="410202" cy="40164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5016316" y="3965630"/>
              <a:ext cx="470084" cy="461665"/>
              <a:chOff x="2503136" y="4186606"/>
              <a:chExt cx="546307" cy="469495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2503136" y="4186606"/>
                <a:ext cx="546307" cy="469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5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Oval 209"/>
              <p:cNvSpPr>
                <a:spLocks noChangeAspect="1" noChangeArrowheads="1"/>
              </p:cNvSpPr>
              <p:nvPr/>
            </p:nvSpPr>
            <p:spPr bwMode="auto">
              <a:xfrm>
                <a:off x="2600309" y="4231957"/>
                <a:ext cx="372911" cy="365135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690241" y="5329535"/>
              <a:ext cx="470084" cy="461665"/>
              <a:chOff x="2503136" y="4186606"/>
              <a:chExt cx="546307" cy="469495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2503136" y="4186606"/>
                <a:ext cx="546307" cy="469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6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Oval 209"/>
              <p:cNvSpPr>
                <a:spLocks noChangeAspect="1" noChangeArrowheads="1"/>
              </p:cNvSpPr>
              <p:nvPr/>
            </p:nvSpPr>
            <p:spPr bwMode="auto">
              <a:xfrm>
                <a:off x="2600309" y="4231957"/>
                <a:ext cx="372911" cy="365135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cxnSp>
          <p:nvCxnSpPr>
            <p:cNvPr id="117" name="Straight Connector 116"/>
            <p:cNvCxnSpPr/>
            <p:nvPr/>
          </p:nvCxnSpPr>
          <p:spPr bwMode="auto">
            <a:xfrm>
              <a:off x="4650638" y="3651723"/>
              <a:ext cx="914400" cy="91440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3192672" y="3352800"/>
              <a:ext cx="0" cy="2921465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Text Box 10"/>
            <p:cNvSpPr txBox="1">
              <a:spLocks noChangeArrowheads="1"/>
            </p:cNvSpPr>
            <p:nvPr/>
          </p:nvSpPr>
          <p:spPr bwMode="auto">
            <a:xfrm>
              <a:off x="814439" y="4792535"/>
              <a:ext cx="997180" cy="40011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000" dirty="0" smtClean="0">
                  <a:solidFill>
                    <a:srgbClr val="FF0000"/>
                  </a:solidFill>
                </a:rPr>
                <a:t>S</a:t>
              </a:r>
              <a:r>
                <a:rPr lang="en-US" sz="2000" baseline="-25000" dirty="0" smtClean="0">
                  <a:solidFill>
                    <a:srgbClr val="FF0000"/>
                  </a:solidFill>
                </a:rPr>
                <a:t>2</a:t>
              </a:r>
              <a:endParaRPr lang="en-US" sz="2000" baseline="-25000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3779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 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Is there any collision happens?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What kind of problem (hidden/exposed) shown in the figure?</a:t>
            </a:r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919217" y="6018908"/>
            <a:ext cx="74987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919217" y="5137033"/>
            <a:ext cx="74987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919217" y="4255158"/>
            <a:ext cx="74987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919217" y="3373283"/>
            <a:ext cx="74987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838200" y="2932346"/>
            <a:ext cx="1812148" cy="53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dirty="0"/>
              <a:t>Node 1</a:t>
            </a:r>
          </a:p>
        </p:txBody>
      </p:sp>
      <p:sp>
        <p:nvSpPr>
          <p:cNvPr id="16393" name="Text Box 11"/>
          <p:cNvSpPr txBox="1">
            <a:spLocks noChangeArrowheads="1"/>
          </p:cNvSpPr>
          <p:nvPr/>
        </p:nvSpPr>
        <p:spPr bwMode="auto">
          <a:xfrm>
            <a:off x="838200" y="3830757"/>
            <a:ext cx="1812148" cy="53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dirty="0"/>
              <a:t>Node 2</a:t>
            </a:r>
          </a:p>
        </p:txBody>
      </p:sp>
      <p:sp>
        <p:nvSpPr>
          <p:cNvPr id="16394" name="Text Box 12"/>
          <p:cNvSpPr txBox="1">
            <a:spLocks noChangeArrowheads="1"/>
          </p:cNvSpPr>
          <p:nvPr/>
        </p:nvSpPr>
        <p:spPr bwMode="auto">
          <a:xfrm>
            <a:off x="838200" y="4696096"/>
            <a:ext cx="1812148" cy="53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dirty="0"/>
              <a:t>Node 3</a:t>
            </a:r>
          </a:p>
        </p:txBody>
      </p:sp>
      <p:sp>
        <p:nvSpPr>
          <p:cNvPr id="16395" name="Text Box 13"/>
          <p:cNvSpPr txBox="1">
            <a:spLocks noChangeArrowheads="1"/>
          </p:cNvSpPr>
          <p:nvPr/>
        </p:nvSpPr>
        <p:spPr bwMode="auto">
          <a:xfrm>
            <a:off x="838200" y="5577970"/>
            <a:ext cx="1812148" cy="53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dirty="0"/>
              <a:t>Node 4</a:t>
            </a:r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 flipV="1">
            <a:off x="4082751" y="3373283"/>
            <a:ext cx="820176" cy="881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5"/>
          <p:cNvSpPr>
            <a:spLocks noChangeShapeType="1"/>
          </p:cNvSpPr>
          <p:nvPr/>
        </p:nvSpPr>
        <p:spPr bwMode="auto">
          <a:xfrm>
            <a:off x="2793904" y="3373283"/>
            <a:ext cx="820176" cy="881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6"/>
          <p:cNvSpPr>
            <a:spLocks noChangeShapeType="1"/>
          </p:cNvSpPr>
          <p:nvPr/>
        </p:nvSpPr>
        <p:spPr bwMode="auto">
          <a:xfrm>
            <a:off x="4082751" y="4255158"/>
            <a:ext cx="820176" cy="8818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7"/>
          <p:cNvSpPr>
            <a:spLocks noChangeShapeType="1"/>
          </p:cNvSpPr>
          <p:nvPr/>
        </p:nvSpPr>
        <p:spPr bwMode="auto">
          <a:xfrm flipV="1">
            <a:off x="4082751" y="5137033"/>
            <a:ext cx="820176" cy="88187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Text Box 18"/>
          <p:cNvSpPr txBox="1">
            <a:spLocks noChangeArrowheads="1"/>
          </p:cNvSpPr>
          <p:nvPr/>
        </p:nvSpPr>
        <p:spPr bwMode="auto">
          <a:xfrm>
            <a:off x="2816947" y="3033249"/>
            <a:ext cx="589711" cy="338554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>
                <a:solidFill>
                  <a:srgbClr val="FF0000"/>
                </a:solidFill>
              </a:rPr>
              <a:t>RTS</a:t>
            </a:r>
          </a:p>
        </p:txBody>
      </p:sp>
      <p:sp>
        <p:nvSpPr>
          <p:cNvPr id="16401" name="Text Box 19"/>
          <p:cNvSpPr txBox="1">
            <a:spLocks noChangeArrowheads="1"/>
          </p:cNvSpPr>
          <p:nvPr/>
        </p:nvSpPr>
        <p:spPr bwMode="auto">
          <a:xfrm>
            <a:off x="4615209" y="3777476"/>
            <a:ext cx="593433" cy="338554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>
                <a:solidFill>
                  <a:srgbClr val="FF0000"/>
                </a:solidFill>
              </a:rPr>
              <a:t>CTS</a:t>
            </a:r>
          </a:p>
        </p:txBody>
      </p:sp>
      <p:sp>
        <p:nvSpPr>
          <p:cNvPr id="16402" name="Line 20"/>
          <p:cNvSpPr>
            <a:spLocks noChangeShapeType="1"/>
          </p:cNvSpPr>
          <p:nvPr/>
        </p:nvSpPr>
        <p:spPr bwMode="auto">
          <a:xfrm>
            <a:off x="6314768" y="3375494"/>
            <a:ext cx="820176" cy="88187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>
            <a:off x="5605934" y="3373283"/>
            <a:ext cx="820176" cy="88187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2"/>
          <p:cNvSpPr>
            <a:spLocks noChangeShapeType="1"/>
          </p:cNvSpPr>
          <p:nvPr/>
        </p:nvSpPr>
        <p:spPr bwMode="auto">
          <a:xfrm>
            <a:off x="5840270" y="3373283"/>
            <a:ext cx="820176" cy="88187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6074606" y="3373283"/>
            <a:ext cx="820176" cy="88187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4"/>
          <p:cNvSpPr>
            <a:spLocks noChangeShapeType="1"/>
          </p:cNvSpPr>
          <p:nvPr/>
        </p:nvSpPr>
        <p:spPr bwMode="auto">
          <a:xfrm flipV="1">
            <a:off x="6074606" y="4255158"/>
            <a:ext cx="820176" cy="881875"/>
          </a:xfrm>
          <a:prstGeom prst="line">
            <a:avLst/>
          </a:prstGeom>
          <a:noFill/>
          <a:ln w="38100">
            <a:solidFill>
              <a:srgbClr val="7030A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Text Box 26"/>
          <p:cNvSpPr txBox="1">
            <a:spLocks noChangeArrowheads="1"/>
          </p:cNvSpPr>
          <p:nvPr/>
        </p:nvSpPr>
        <p:spPr bwMode="auto">
          <a:xfrm>
            <a:off x="5592096" y="3023419"/>
            <a:ext cx="699167" cy="338554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6408" name="Line 35"/>
          <p:cNvSpPr>
            <a:spLocks noChangeShapeType="1"/>
          </p:cNvSpPr>
          <p:nvPr/>
        </p:nvSpPr>
        <p:spPr bwMode="auto">
          <a:xfrm flipV="1">
            <a:off x="4785759" y="5137033"/>
            <a:ext cx="820176" cy="88187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Line 36"/>
          <p:cNvSpPr>
            <a:spLocks noChangeShapeType="1"/>
          </p:cNvSpPr>
          <p:nvPr/>
        </p:nvSpPr>
        <p:spPr bwMode="auto">
          <a:xfrm>
            <a:off x="6074606" y="5137033"/>
            <a:ext cx="820176" cy="88187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Text Box 37"/>
          <p:cNvSpPr txBox="1">
            <a:spLocks noChangeArrowheads="1"/>
          </p:cNvSpPr>
          <p:nvPr/>
        </p:nvSpPr>
        <p:spPr bwMode="auto">
          <a:xfrm>
            <a:off x="6629399" y="4659351"/>
            <a:ext cx="593433" cy="338554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>
                <a:solidFill>
                  <a:srgbClr val="7030A0"/>
                </a:solidFill>
              </a:rPr>
              <a:t>CTS</a:t>
            </a:r>
          </a:p>
        </p:txBody>
      </p:sp>
      <p:sp>
        <p:nvSpPr>
          <p:cNvPr id="16411" name="Text Box 38"/>
          <p:cNvSpPr txBox="1">
            <a:spLocks noChangeArrowheads="1"/>
          </p:cNvSpPr>
          <p:nvPr/>
        </p:nvSpPr>
        <p:spPr bwMode="auto">
          <a:xfrm>
            <a:off x="5282386" y="5560890"/>
            <a:ext cx="589711" cy="338554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>
                <a:solidFill>
                  <a:srgbClr val="7030A0"/>
                </a:solidFill>
              </a:rPr>
              <a:t>RTS</a:t>
            </a:r>
          </a:p>
        </p:txBody>
      </p:sp>
      <p:grpSp>
        <p:nvGrpSpPr>
          <p:cNvPr id="16412" name="Group 39"/>
          <p:cNvGrpSpPr>
            <a:grpSpLocks/>
          </p:cNvGrpSpPr>
          <p:nvPr/>
        </p:nvGrpSpPr>
        <p:grpSpPr bwMode="auto">
          <a:xfrm rot="20867972">
            <a:off x="4785759" y="4343346"/>
            <a:ext cx="400324" cy="832270"/>
            <a:chOff x="748" y="1955"/>
            <a:chExt cx="320" cy="885"/>
          </a:xfrm>
        </p:grpSpPr>
        <p:sp>
          <p:nvSpPr>
            <p:cNvPr id="16419" name="Freeform 40"/>
            <p:cNvSpPr>
              <a:spLocks/>
            </p:cNvSpPr>
            <p:nvPr/>
          </p:nvSpPr>
          <p:spPr bwMode="auto">
            <a:xfrm>
              <a:off x="748" y="1955"/>
              <a:ext cx="320" cy="885"/>
            </a:xfrm>
            <a:custGeom>
              <a:avLst/>
              <a:gdLst>
                <a:gd name="T0" fmla="*/ 1 w 640"/>
                <a:gd name="T1" fmla="*/ 1 h 1769"/>
                <a:gd name="T2" fmla="*/ 1 w 640"/>
                <a:gd name="T3" fmla="*/ 1 h 1769"/>
                <a:gd name="T4" fmla="*/ 1 w 640"/>
                <a:gd name="T5" fmla="*/ 0 h 1769"/>
                <a:gd name="T6" fmla="*/ 0 w 640"/>
                <a:gd name="T7" fmla="*/ 1 h 1769"/>
                <a:gd name="T8" fmla="*/ 1 w 640"/>
                <a:gd name="T9" fmla="*/ 1 h 1769"/>
                <a:gd name="T10" fmla="*/ 1 w 640"/>
                <a:gd name="T11" fmla="*/ 1 h 1769"/>
                <a:gd name="T12" fmla="*/ 1 w 640"/>
                <a:gd name="T13" fmla="*/ 1 h 1769"/>
                <a:gd name="T14" fmla="*/ 1 w 640"/>
                <a:gd name="T15" fmla="*/ 1 h 1769"/>
                <a:gd name="T16" fmla="*/ 1 w 640"/>
                <a:gd name="T17" fmla="*/ 1 h 17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0"/>
                <a:gd name="T28" fmla="*/ 0 h 1769"/>
                <a:gd name="T29" fmla="*/ 640 w 640"/>
                <a:gd name="T30" fmla="*/ 1769 h 17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" h="1769">
                  <a:moveTo>
                    <a:pt x="360" y="760"/>
                  </a:moveTo>
                  <a:lnTo>
                    <a:pt x="503" y="4"/>
                  </a:lnTo>
                  <a:lnTo>
                    <a:pt x="488" y="0"/>
                  </a:lnTo>
                  <a:lnTo>
                    <a:pt x="0" y="1042"/>
                  </a:lnTo>
                  <a:lnTo>
                    <a:pt x="226" y="1022"/>
                  </a:lnTo>
                  <a:lnTo>
                    <a:pt x="43" y="1763"/>
                  </a:lnTo>
                  <a:lnTo>
                    <a:pt x="58" y="1769"/>
                  </a:lnTo>
                  <a:lnTo>
                    <a:pt x="640" y="708"/>
                  </a:lnTo>
                  <a:lnTo>
                    <a:pt x="360" y="7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Freeform 41"/>
            <p:cNvSpPr>
              <a:spLocks/>
            </p:cNvSpPr>
            <p:nvPr/>
          </p:nvSpPr>
          <p:spPr bwMode="auto">
            <a:xfrm>
              <a:off x="787" y="2055"/>
              <a:ext cx="236" cy="659"/>
            </a:xfrm>
            <a:custGeom>
              <a:avLst/>
              <a:gdLst>
                <a:gd name="T0" fmla="*/ 0 w 473"/>
                <a:gd name="T1" fmla="*/ 0 h 1319"/>
                <a:gd name="T2" fmla="*/ 0 w 473"/>
                <a:gd name="T3" fmla="*/ 0 h 1319"/>
                <a:gd name="T4" fmla="*/ 0 w 473"/>
                <a:gd name="T5" fmla="*/ 0 h 1319"/>
                <a:gd name="T6" fmla="*/ 0 w 473"/>
                <a:gd name="T7" fmla="*/ 0 h 1319"/>
                <a:gd name="T8" fmla="*/ 0 w 473"/>
                <a:gd name="T9" fmla="*/ 0 h 1319"/>
                <a:gd name="T10" fmla="*/ 0 w 473"/>
                <a:gd name="T11" fmla="*/ 0 h 1319"/>
                <a:gd name="T12" fmla="*/ 0 w 473"/>
                <a:gd name="T13" fmla="*/ 0 h 13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3"/>
                <a:gd name="T22" fmla="*/ 0 h 1319"/>
                <a:gd name="T23" fmla="*/ 473 w 473"/>
                <a:gd name="T24" fmla="*/ 1319 h 13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3" h="1319">
                  <a:moveTo>
                    <a:pt x="353" y="0"/>
                  </a:moveTo>
                  <a:lnTo>
                    <a:pt x="0" y="788"/>
                  </a:lnTo>
                  <a:lnTo>
                    <a:pt x="214" y="768"/>
                  </a:lnTo>
                  <a:lnTo>
                    <a:pt x="69" y="1319"/>
                  </a:lnTo>
                  <a:lnTo>
                    <a:pt x="473" y="575"/>
                  </a:lnTo>
                  <a:lnTo>
                    <a:pt x="220" y="621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3" name="Group 42"/>
          <p:cNvGrpSpPr>
            <a:grpSpLocks/>
          </p:cNvGrpSpPr>
          <p:nvPr/>
        </p:nvGrpSpPr>
        <p:grpSpPr bwMode="auto">
          <a:xfrm rot="20867972">
            <a:off x="6845962" y="3461471"/>
            <a:ext cx="400324" cy="832270"/>
            <a:chOff x="748" y="1955"/>
            <a:chExt cx="320" cy="885"/>
          </a:xfrm>
        </p:grpSpPr>
        <p:sp>
          <p:nvSpPr>
            <p:cNvPr id="16417" name="Freeform 43"/>
            <p:cNvSpPr>
              <a:spLocks/>
            </p:cNvSpPr>
            <p:nvPr/>
          </p:nvSpPr>
          <p:spPr bwMode="auto">
            <a:xfrm>
              <a:off x="748" y="1955"/>
              <a:ext cx="320" cy="885"/>
            </a:xfrm>
            <a:custGeom>
              <a:avLst/>
              <a:gdLst>
                <a:gd name="T0" fmla="*/ 1 w 640"/>
                <a:gd name="T1" fmla="*/ 1 h 1769"/>
                <a:gd name="T2" fmla="*/ 1 w 640"/>
                <a:gd name="T3" fmla="*/ 1 h 1769"/>
                <a:gd name="T4" fmla="*/ 1 w 640"/>
                <a:gd name="T5" fmla="*/ 0 h 1769"/>
                <a:gd name="T6" fmla="*/ 0 w 640"/>
                <a:gd name="T7" fmla="*/ 1 h 1769"/>
                <a:gd name="T8" fmla="*/ 1 w 640"/>
                <a:gd name="T9" fmla="*/ 1 h 1769"/>
                <a:gd name="T10" fmla="*/ 1 w 640"/>
                <a:gd name="T11" fmla="*/ 1 h 1769"/>
                <a:gd name="T12" fmla="*/ 1 w 640"/>
                <a:gd name="T13" fmla="*/ 1 h 1769"/>
                <a:gd name="T14" fmla="*/ 1 w 640"/>
                <a:gd name="T15" fmla="*/ 1 h 1769"/>
                <a:gd name="T16" fmla="*/ 1 w 640"/>
                <a:gd name="T17" fmla="*/ 1 h 17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0"/>
                <a:gd name="T28" fmla="*/ 0 h 1769"/>
                <a:gd name="T29" fmla="*/ 640 w 640"/>
                <a:gd name="T30" fmla="*/ 1769 h 17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" h="1769">
                  <a:moveTo>
                    <a:pt x="360" y="760"/>
                  </a:moveTo>
                  <a:lnTo>
                    <a:pt x="503" y="4"/>
                  </a:lnTo>
                  <a:lnTo>
                    <a:pt x="488" y="0"/>
                  </a:lnTo>
                  <a:lnTo>
                    <a:pt x="0" y="1042"/>
                  </a:lnTo>
                  <a:lnTo>
                    <a:pt x="226" y="1022"/>
                  </a:lnTo>
                  <a:lnTo>
                    <a:pt x="43" y="1763"/>
                  </a:lnTo>
                  <a:lnTo>
                    <a:pt x="58" y="1769"/>
                  </a:lnTo>
                  <a:lnTo>
                    <a:pt x="640" y="708"/>
                  </a:lnTo>
                  <a:lnTo>
                    <a:pt x="360" y="7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Freeform 44"/>
            <p:cNvSpPr>
              <a:spLocks/>
            </p:cNvSpPr>
            <p:nvPr/>
          </p:nvSpPr>
          <p:spPr bwMode="auto">
            <a:xfrm>
              <a:off x="787" y="2055"/>
              <a:ext cx="236" cy="659"/>
            </a:xfrm>
            <a:custGeom>
              <a:avLst/>
              <a:gdLst>
                <a:gd name="T0" fmla="*/ 0 w 473"/>
                <a:gd name="T1" fmla="*/ 0 h 1319"/>
                <a:gd name="T2" fmla="*/ 0 w 473"/>
                <a:gd name="T3" fmla="*/ 0 h 1319"/>
                <a:gd name="T4" fmla="*/ 0 w 473"/>
                <a:gd name="T5" fmla="*/ 0 h 1319"/>
                <a:gd name="T6" fmla="*/ 0 w 473"/>
                <a:gd name="T7" fmla="*/ 0 h 1319"/>
                <a:gd name="T8" fmla="*/ 0 w 473"/>
                <a:gd name="T9" fmla="*/ 0 h 1319"/>
                <a:gd name="T10" fmla="*/ 0 w 473"/>
                <a:gd name="T11" fmla="*/ 0 h 1319"/>
                <a:gd name="T12" fmla="*/ 0 w 473"/>
                <a:gd name="T13" fmla="*/ 0 h 13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3"/>
                <a:gd name="T22" fmla="*/ 0 h 1319"/>
                <a:gd name="T23" fmla="*/ 473 w 473"/>
                <a:gd name="T24" fmla="*/ 1319 h 13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3" h="1319">
                  <a:moveTo>
                    <a:pt x="353" y="0"/>
                  </a:moveTo>
                  <a:lnTo>
                    <a:pt x="0" y="788"/>
                  </a:lnTo>
                  <a:lnTo>
                    <a:pt x="214" y="768"/>
                  </a:lnTo>
                  <a:lnTo>
                    <a:pt x="69" y="1319"/>
                  </a:lnTo>
                  <a:lnTo>
                    <a:pt x="473" y="575"/>
                  </a:lnTo>
                  <a:lnTo>
                    <a:pt x="220" y="621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14" name="Oval 45"/>
          <p:cNvSpPr>
            <a:spLocks noChangeArrowheads="1"/>
          </p:cNvSpPr>
          <p:nvPr/>
        </p:nvSpPr>
        <p:spPr bwMode="auto">
          <a:xfrm>
            <a:off x="4668591" y="4960658"/>
            <a:ext cx="468672" cy="352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6415" name="Oval 46"/>
          <p:cNvSpPr>
            <a:spLocks noChangeArrowheads="1"/>
          </p:cNvSpPr>
          <p:nvPr/>
        </p:nvSpPr>
        <p:spPr bwMode="auto">
          <a:xfrm>
            <a:off x="6660446" y="4078783"/>
            <a:ext cx="468672" cy="352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6416" name="Text Box 47"/>
          <p:cNvSpPr txBox="1">
            <a:spLocks noChangeArrowheads="1"/>
          </p:cNvSpPr>
          <p:nvPr/>
        </p:nvSpPr>
        <p:spPr bwMode="auto">
          <a:xfrm>
            <a:off x="7812913" y="6018908"/>
            <a:ext cx="1178686" cy="53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dirty="0"/>
              <a:t>time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593912" y="5499317"/>
            <a:ext cx="589712" cy="338554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>
                <a:solidFill>
                  <a:srgbClr val="7030A0"/>
                </a:solidFill>
              </a:rPr>
              <a:t>RTS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791200" y="228600"/>
            <a:ext cx="3276600" cy="1919004"/>
            <a:chOff x="990600" y="1519913"/>
            <a:chExt cx="7848600" cy="4576086"/>
          </a:xfrm>
        </p:grpSpPr>
        <p:sp>
          <p:nvSpPr>
            <p:cNvPr id="42" name="Oval 222"/>
            <p:cNvSpPr>
              <a:spLocks noChangeAspect="1" noChangeArrowheads="1"/>
            </p:cNvSpPr>
            <p:nvPr/>
          </p:nvSpPr>
          <p:spPr bwMode="auto">
            <a:xfrm>
              <a:off x="990600" y="2261480"/>
              <a:ext cx="3990215" cy="3834519"/>
            </a:xfrm>
            <a:prstGeom prst="ellipse">
              <a:avLst/>
            </a:prstGeom>
            <a:noFill/>
            <a:ln w="952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Oval 225"/>
            <p:cNvSpPr>
              <a:spLocks noChangeAspect="1" noChangeArrowheads="1"/>
            </p:cNvSpPr>
            <p:nvPr/>
          </p:nvSpPr>
          <p:spPr bwMode="auto">
            <a:xfrm>
              <a:off x="2225283" y="1519913"/>
              <a:ext cx="3990215" cy="3834519"/>
            </a:xfrm>
            <a:prstGeom prst="ellipse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Oval 228"/>
            <p:cNvSpPr>
              <a:spLocks noChangeAspect="1" noChangeArrowheads="1"/>
            </p:cNvSpPr>
            <p:nvPr/>
          </p:nvSpPr>
          <p:spPr bwMode="auto">
            <a:xfrm>
              <a:off x="3614302" y="1668227"/>
              <a:ext cx="3990215" cy="3834519"/>
            </a:xfrm>
            <a:prstGeom prst="ellips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Oval 231"/>
            <p:cNvSpPr>
              <a:spLocks noChangeAspect="1" noChangeArrowheads="1"/>
            </p:cNvSpPr>
            <p:nvPr/>
          </p:nvSpPr>
          <p:spPr bwMode="auto">
            <a:xfrm>
              <a:off x="4848985" y="2261480"/>
              <a:ext cx="3990215" cy="3834519"/>
            </a:xfrm>
            <a:prstGeom prst="ellipse">
              <a:avLst/>
            </a:prstGeom>
            <a:noFill/>
            <a:ln w="9525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Text Box 233"/>
            <p:cNvSpPr txBox="1">
              <a:spLocks noChangeArrowheads="1"/>
            </p:cNvSpPr>
            <p:nvPr/>
          </p:nvSpPr>
          <p:spPr bwMode="auto">
            <a:xfrm>
              <a:off x="2602718" y="4486181"/>
              <a:ext cx="1068220" cy="80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N1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47" name="Text Box 234"/>
            <p:cNvSpPr txBox="1">
              <a:spLocks noChangeArrowheads="1"/>
            </p:cNvSpPr>
            <p:nvPr/>
          </p:nvSpPr>
          <p:spPr bwMode="auto">
            <a:xfrm>
              <a:off x="6461102" y="4486181"/>
              <a:ext cx="1068220" cy="80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dirty="0" smtClean="0">
                  <a:solidFill>
                    <a:srgbClr val="FFC000"/>
                  </a:solidFill>
                </a:rPr>
                <a:t>N4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48" name="Text Box 235"/>
            <p:cNvSpPr txBox="1">
              <a:spLocks noChangeArrowheads="1"/>
            </p:cNvSpPr>
            <p:nvPr/>
          </p:nvSpPr>
          <p:spPr bwMode="auto">
            <a:xfrm>
              <a:off x="3826149" y="3744616"/>
              <a:ext cx="1068220" cy="80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dirty="0" smtClean="0">
                  <a:solidFill>
                    <a:srgbClr val="92D050"/>
                  </a:solidFill>
                </a:rPr>
                <a:t>N2</a:t>
              </a:r>
              <a:endParaRPr lang="en-US" sz="1600" dirty="0">
                <a:solidFill>
                  <a:srgbClr val="92D050"/>
                </a:solidFill>
              </a:endParaRPr>
            </a:p>
          </p:txBody>
        </p:sp>
        <p:sp>
          <p:nvSpPr>
            <p:cNvPr id="49" name="Text Box 236"/>
            <p:cNvSpPr txBox="1">
              <a:spLocks noChangeArrowheads="1"/>
            </p:cNvSpPr>
            <p:nvPr/>
          </p:nvSpPr>
          <p:spPr bwMode="auto">
            <a:xfrm>
              <a:off x="5215167" y="3892927"/>
              <a:ext cx="1068220" cy="80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dirty="0" smtClean="0">
                  <a:solidFill>
                    <a:srgbClr val="00B0F0"/>
                  </a:solidFill>
                </a:rPr>
                <a:t>N3</a:t>
              </a:r>
              <a:endParaRPr lang="en-US" sz="1600" dirty="0">
                <a:solidFill>
                  <a:srgbClr val="00B0F0"/>
                </a:solidFill>
              </a:endParaRPr>
            </a:p>
          </p:txBody>
        </p:sp>
        <p:cxnSp>
          <p:nvCxnSpPr>
            <p:cNvPr id="50" name="AutoShape 242"/>
            <p:cNvCxnSpPr>
              <a:cxnSpLocks noChangeShapeType="1"/>
            </p:cNvCxnSpPr>
            <p:nvPr/>
          </p:nvCxnSpPr>
          <p:spPr bwMode="auto">
            <a:xfrm rot="16200000">
              <a:off x="3323903" y="2951150"/>
              <a:ext cx="741567" cy="1234683"/>
            </a:xfrm>
            <a:prstGeom prst="curvedConnector3">
              <a:avLst>
                <a:gd name="adj1" fmla="val 160000"/>
              </a:avLst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1" name="Picture 223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749" y="3939275"/>
              <a:ext cx="581974" cy="67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226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9433" y="3197708"/>
              <a:ext cx="581974" cy="67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229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451" y="3346021"/>
              <a:ext cx="581974" cy="67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232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135" y="3939275"/>
              <a:ext cx="581974" cy="67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5" name="AutoShape 243"/>
            <p:cNvCxnSpPr>
              <a:cxnSpLocks noChangeShapeType="1"/>
            </p:cNvCxnSpPr>
            <p:nvPr/>
          </p:nvCxnSpPr>
          <p:spPr bwMode="auto">
            <a:xfrm rot="5400000" flipH="1">
              <a:off x="6021761" y="3025306"/>
              <a:ext cx="593254" cy="1234683"/>
            </a:xfrm>
            <a:prstGeom prst="curvedConnector3">
              <a:avLst>
                <a:gd name="adj1" fmla="val 175000"/>
              </a:avLst>
            </a:prstGeom>
            <a:noFill/>
            <a:ln w="28575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836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" grpId="0" animBg="1"/>
      <p:bldP spid="164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</a:t>
            </a:r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843017" y="6058363"/>
            <a:ext cx="82247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828856" y="5188234"/>
            <a:ext cx="82247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843017" y="4294612"/>
            <a:ext cx="82247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843016" y="3412737"/>
            <a:ext cx="82247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457200" y="2971800"/>
            <a:ext cx="1812148" cy="53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dirty="0"/>
              <a:t>Node 1</a:t>
            </a:r>
          </a:p>
        </p:txBody>
      </p:sp>
      <p:sp>
        <p:nvSpPr>
          <p:cNvPr id="16393" name="Text Box 11"/>
          <p:cNvSpPr txBox="1">
            <a:spLocks noChangeArrowheads="1"/>
          </p:cNvSpPr>
          <p:nvPr/>
        </p:nvSpPr>
        <p:spPr bwMode="auto">
          <a:xfrm>
            <a:off x="457200" y="3870211"/>
            <a:ext cx="1812148" cy="53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dirty="0"/>
              <a:t>Node 2</a:t>
            </a:r>
          </a:p>
        </p:txBody>
      </p:sp>
      <p:sp>
        <p:nvSpPr>
          <p:cNvPr id="16394" name="Text Box 12"/>
          <p:cNvSpPr txBox="1">
            <a:spLocks noChangeArrowheads="1"/>
          </p:cNvSpPr>
          <p:nvPr/>
        </p:nvSpPr>
        <p:spPr bwMode="auto">
          <a:xfrm>
            <a:off x="539748" y="4735550"/>
            <a:ext cx="1647407" cy="53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dirty="0"/>
              <a:t>Node 3</a:t>
            </a:r>
          </a:p>
        </p:txBody>
      </p:sp>
      <p:sp>
        <p:nvSpPr>
          <p:cNvPr id="16395" name="Text Box 13"/>
          <p:cNvSpPr txBox="1">
            <a:spLocks noChangeArrowheads="1"/>
          </p:cNvSpPr>
          <p:nvPr/>
        </p:nvSpPr>
        <p:spPr bwMode="auto">
          <a:xfrm>
            <a:off x="435166" y="5617425"/>
            <a:ext cx="1812148" cy="53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dirty="0"/>
              <a:t>Node 4</a:t>
            </a:r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 flipV="1">
            <a:off x="3152238" y="3412735"/>
            <a:ext cx="544417" cy="881875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5"/>
          <p:cNvSpPr>
            <a:spLocks noChangeShapeType="1"/>
          </p:cNvSpPr>
          <p:nvPr/>
        </p:nvSpPr>
        <p:spPr bwMode="auto">
          <a:xfrm>
            <a:off x="2199856" y="3412737"/>
            <a:ext cx="543344" cy="881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Text Box 18"/>
          <p:cNvSpPr txBox="1">
            <a:spLocks noChangeArrowheads="1"/>
          </p:cNvSpPr>
          <p:nvPr/>
        </p:nvSpPr>
        <p:spPr bwMode="auto">
          <a:xfrm>
            <a:off x="2197736" y="3062871"/>
            <a:ext cx="589712" cy="338554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>
                <a:solidFill>
                  <a:srgbClr val="FF0000"/>
                </a:solidFill>
              </a:rPr>
              <a:t>RTS</a:t>
            </a:r>
          </a:p>
        </p:txBody>
      </p:sp>
      <p:sp>
        <p:nvSpPr>
          <p:cNvPr id="16401" name="Text Box 19"/>
          <p:cNvSpPr txBox="1">
            <a:spLocks noChangeArrowheads="1"/>
          </p:cNvSpPr>
          <p:nvPr/>
        </p:nvSpPr>
        <p:spPr bwMode="auto">
          <a:xfrm>
            <a:off x="3521368" y="3816930"/>
            <a:ext cx="593432" cy="338554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>
                <a:solidFill>
                  <a:srgbClr val="FF0000"/>
                </a:solidFill>
              </a:rPr>
              <a:t>CTS</a:t>
            </a:r>
          </a:p>
        </p:txBody>
      </p:sp>
      <p:sp>
        <p:nvSpPr>
          <p:cNvPr id="16402" name="Line 20"/>
          <p:cNvSpPr>
            <a:spLocks noChangeShapeType="1"/>
          </p:cNvSpPr>
          <p:nvPr/>
        </p:nvSpPr>
        <p:spPr bwMode="auto">
          <a:xfrm>
            <a:off x="4595089" y="3412737"/>
            <a:ext cx="820176" cy="88187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>
            <a:off x="4829425" y="3412737"/>
            <a:ext cx="820176" cy="88187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2"/>
          <p:cNvSpPr>
            <a:spLocks noChangeShapeType="1"/>
          </p:cNvSpPr>
          <p:nvPr/>
        </p:nvSpPr>
        <p:spPr bwMode="auto">
          <a:xfrm>
            <a:off x="5063761" y="3412737"/>
            <a:ext cx="820176" cy="88187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5298097" y="3412737"/>
            <a:ext cx="820176" cy="88187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4"/>
          <p:cNvSpPr>
            <a:spLocks noChangeShapeType="1"/>
          </p:cNvSpPr>
          <p:nvPr/>
        </p:nvSpPr>
        <p:spPr bwMode="auto">
          <a:xfrm flipV="1">
            <a:off x="4419599" y="5176486"/>
            <a:ext cx="409826" cy="88381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Text Box 26"/>
          <p:cNvSpPr txBox="1">
            <a:spLocks noChangeArrowheads="1"/>
          </p:cNvSpPr>
          <p:nvPr/>
        </p:nvSpPr>
        <p:spPr bwMode="auto">
          <a:xfrm>
            <a:off x="4591664" y="3062871"/>
            <a:ext cx="699166" cy="338554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6408" name="Line 35"/>
          <p:cNvSpPr>
            <a:spLocks noChangeShapeType="1"/>
          </p:cNvSpPr>
          <p:nvPr/>
        </p:nvSpPr>
        <p:spPr bwMode="auto">
          <a:xfrm flipV="1">
            <a:off x="3685639" y="4306654"/>
            <a:ext cx="685800" cy="871776"/>
          </a:xfrm>
          <a:prstGeom prst="line">
            <a:avLst/>
          </a:prstGeom>
          <a:noFill/>
          <a:ln w="38100">
            <a:solidFill>
              <a:srgbClr val="7030A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Text Box 37"/>
          <p:cNvSpPr txBox="1">
            <a:spLocks noChangeArrowheads="1"/>
          </p:cNvSpPr>
          <p:nvPr/>
        </p:nvSpPr>
        <p:spPr bwMode="auto">
          <a:xfrm>
            <a:off x="4681576" y="5659819"/>
            <a:ext cx="593432" cy="338554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>
                <a:solidFill>
                  <a:srgbClr val="7030A0"/>
                </a:solidFill>
              </a:rPr>
              <a:t>CTS</a:t>
            </a:r>
          </a:p>
        </p:txBody>
      </p:sp>
      <p:grpSp>
        <p:nvGrpSpPr>
          <p:cNvPr id="16413" name="Group 42"/>
          <p:cNvGrpSpPr>
            <a:grpSpLocks/>
          </p:cNvGrpSpPr>
          <p:nvPr/>
        </p:nvGrpSpPr>
        <p:grpSpPr bwMode="auto">
          <a:xfrm rot="20867972">
            <a:off x="5993253" y="3500925"/>
            <a:ext cx="400324" cy="832270"/>
            <a:chOff x="748" y="1955"/>
            <a:chExt cx="320" cy="885"/>
          </a:xfrm>
        </p:grpSpPr>
        <p:sp>
          <p:nvSpPr>
            <p:cNvPr id="16417" name="Freeform 43"/>
            <p:cNvSpPr>
              <a:spLocks/>
            </p:cNvSpPr>
            <p:nvPr/>
          </p:nvSpPr>
          <p:spPr bwMode="auto">
            <a:xfrm>
              <a:off x="748" y="1955"/>
              <a:ext cx="320" cy="885"/>
            </a:xfrm>
            <a:custGeom>
              <a:avLst/>
              <a:gdLst>
                <a:gd name="T0" fmla="*/ 1 w 640"/>
                <a:gd name="T1" fmla="*/ 1 h 1769"/>
                <a:gd name="T2" fmla="*/ 1 w 640"/>
                <a:gd name="T3" fmla="*/ 1 h 1769"/>
                <a:gd name="T4" fmla="*/ 1 w 640"/>
                <a:gd name="T5" fmla="*/ 0 h 1769"/>
                <a:gd name="T6" fmla="*/ 0 w 640"/>
                <a:gd name="T7" fmla="*/ 1 h 1769"/>
                <a:gd name="T8" fmla="*/ 1 w 640"/>
                <a:gd name="T9" fmla="*/ 1 h 1769"/>
                <a:gd name="T10" fmla="*/ 1 w 640"/>
                <a:gd name="T11" fmla="*/ 1 h 1769"/>
                <a:gd name="T12" fmla="*/ 1 w 640"/>
                <a:gd name="T13" fmla="*/ 1 h 1769"/>
                <a:gd name="T14" fmla="*/ 1 w 640"/>
                <a:gd name="T15" fmla="*/ 1 h 1769"/>
                <a:gd name="T16" fmla="*/ 1 w 640"/>
                <a:gd name="T17" fmla="*/ 1 h 17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0"/>
                <a:gd name="T28" fmla="*/ 0 h 1769"/>
                <a:gd name="T29" fmla="*/ 640 w 640"/>
                <a:gd name="T30" fmla="*/ 1769 h 17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" h="1769">
                  <a:moveTo>
                    <a:pt x="360" y="760"/>
                  </a:moveTo>
                  <a:lnTo>
                    <a:pt x="503" y="4"/>
                  </a:lnTo>
                  <a:lnTo>
                    <a:pt x="488" y="0"/>
                  </a:lnTo>
                  <a:lnTo>
                    <a:pt x="0" y="1042"/>
                  </a:lnTo>
                  <a:lnTo>
                    <a:pt x="226" y="1022"/>
                  </a:lnTo>
                  <a:lnTo>
                    <a:pt x="43" y="1763"/>
                  </a:lnTo>
                  <a:lnTo>
                    <a:pt x="58" y="1769"/>
                  </a:lnTo>
                  <a:lnTo>
                    <a:pt x="640" y="708"/>
                  </a:lnTo>
                  <a:lnTo>
                    <a:pt x="360" y="7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Freeform 44"/>
            <p:cNvSpPr>
              <a:spLocks/>
            </p:cNvSpPr>
            <p:nvPr/>
          </p:nvSpPr>
          <p:spPr bwMode="auto">
            <a:xfrm>
              <a:off x="787" y="2055"/>
              <a:ext cx="236" cy="659"/>
            </a:xfrm>
            <a:custGeom>
              <a:avLst/>
              <a:gdLst>
                <a:gd name="T0" fmla="*/ 0 w 473"/>
                <a:gd name="T1" fmla="*/ 0 h 1319"/>
                <a:gd name="T2" fmla="*/ 0 w 473"/>
                <a:gd name="T3" fmla="*/ 0 h 1319"/>
                <a:gd name="T4" fmla="*/ 0 w 473"/>
                <a:gd name="T5" fmla="*/ 0 h 1319"/>
                <a:gd name="T6" fmla="*/ 0 w 473"/>
                <a:gd name="T7" fmla="*/ 0 h 1319"/>
                <a:gd name="T8" fmla="*/ 0 w 473"/>
                <a:gd name="T9" fmla="*/ 0 h 1319"/>
                <a:gd name="T10" fmla="*/ 0 w 473"/>
                <a:gd name="T11" fmla="*/ 0 h 1319"/>
                <a:gd name="T12" fmla="*/ 0 w 473"/>
                <a:gd name="T13" fmla="*/ 0 h 13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3"/>
                <a:gd name="T22" fmla="*/ 0 h 1319"/>
                <a:gd name="T23" fmla="*/ 473 w 473"/>
                <a:gd name="T24" fmla="*/ 1319 h 13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3" h="1319">
                  <a:moveTo>
                    <a:pt x="353" y="0"/>
                  </a:moveTo>
                  <a:lnTo>
                    <a:pt x="0" y="788"/>
                  </a:lnTo>
                  <a:lnTo>
                    <a:pt x="214" y="768"/>
                  </a:lnTo>
                  <a:lnTo>
                    <a:pt x="69" y="1319"/>
                  </a:lnTo>
                  <a:lnTo>
                    <a:pt x="473" y="575"/>
                  </a:lnTo>
                  <a:lnTo>
                    <a:pt x="220" y="621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15" name="Oval 46"/>
          <p:cNvSpPr>
            <a:spLocks noChangeArrowheads="1"/>
          </p:cNvSpPr>
          <p:nvPr/>
        </p:nvSpPr>
        <p:spPr bwMode="auto">
          <a:xfrm>
            <a:off x="5807737" y="4118237"/>
            <a:ext cx="468672" cy="352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6416" name="Text Box 47"/>
          <p:cNvSpPr txBox="1">
            <a:spLocks noChangeArrowheads="1"/>
          </p:cNvSpPr>
          <p:nvPr/>
        </p:nvSpPr>
        <p:spPr bwMode="auto">
          <a:xfrm>
            <a:off x="8229600" y="6058363"/>
            <a:ext cx="1178686" cy="53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dirty="0"/>
              <a:t>time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058048" y="4832679"/>
            <a:ext cx="589712" cy="338554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>
                <a:solidFill>
                  <a:srgbClr val="7030A0"/>
                </a:solidFill>
              </a:rPr>
              <a:t>RTS</a:t>
            </a: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3696657" y="5177380"/>
            <a:ext cx="418143" cy="880983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>
            <a:off x="5181600" y="5177380"/>
            <a:ext cx="820176" cy="881875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5415936" y="5177380"/>
            <a:ext cx="820176" cy="881875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5650272" y="5177380"/>
            <a:ext cx="820176" cy="881875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>
            <a:off x="5884608" y="5177380"/>
            <a:ext cx="820176" cy="881875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6294696" y="4847516"/>
            <a:ext cx="699166" cy="338554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dirty="0">
                <a:solidFill>
                  <a:srgbClr val="7030A0"/>
                </a:solidFill>
              </a:rPr>
              <a:t>DATA</a:t>
            </a:r>
          </a:p>
        </p:txBody>
      </p:sp>
      <p:sp>
        <p:nvSpPr>
          <p:cNvPr id="47" name="Line 35"/>
          <p:cNvSpPr>
            <a:spLocks noChangeShapeType="1"/>
          </p:cNvSpPr>
          <p:nvPr/>
        </p:nvSpPr>
        <p:spPr bwMode="auto">
          <a:xfrm flipV="1">
            <a:off x="5187791" y="4295638"/>
            <a:ext cx="820176" cy="881875"/>
          </a:xfrm>
          <a:prstGeom prst="line">
            <a:avLst/>
          </a:prstGeom>
          <a:noFill/>
          <a:ln w="38100">
            <a:solidFill>
              <a:srgbClr val="00B0F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5"/>
          <p:cNvSpPr>
            <a:spLocks noChangeShapeType="1"/>
          </p:cNvSpPr>
          <p:nvPr/>
        </p:nvSpPr>
        <p:spPr bwMode="auto">
          <a:xfrm flipV="1">
            <a:off x="5409384" y="4295638"/>
            <a:ext cx="820176" cy="881875"/>
          </a:xfrm>
          <a:prstGeom prst="line">
            <a:avLst/>
          </a:prstGeom>
          <a:noFill/>
          <a:ln w="38100">
            <a:solidFill>
              <a:srgbClr val="00B0F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5"/>
          <p:cNvSpPr>
            <a:spLocks noChangeShapeType="1"/>
          </p:cNvSpPr>
          <p:nvPr/>
        </p:nvSpPr>
        <p:spPr bwMode="auto">
          <a:xfrm flipV="1">
            <a:off x="5637984" y="4262980"/>
            <a:ext cx="820176" cy="881875"/>
          </a:xfrm>
          <a:prstGeom prst="line">
            <a:avLst/>
          </a:prstGeom>
          <a:noFill/>
          <a:ln w="38100">
            <a:solidFill>
              <a:srgbClr val="00B0F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5"/>
          <p:cNvSpPr>
            <a:spLocks noChangeShapeType="1"/>
          </p:cNvSpPr>
          <p:nvPr/>
        </p:nvSpPr>
        <p:spPr bwMode="auto">
          <a:xfrm flipV="1">
            <a:off x="5884608" y="4306655"/>
            <a:ext cx="820176" cy="881875"/>
          </a:xfrm>
          <a:prstGeom prst="line">
            <a:avLst/>
          </a:prstGeom>
          <a:noFill/>
          <a:ln w="38100">
            <a:solidFill>
              <a:srgbClr val="00B0F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6"/>
          <p:cNvSpPr>
            <a:spLocks noChangeShapeType="1"/>
          </p:cNvSpPr>
          <p:nvPr/>
        </p:nvSpPr>
        <p:spPr bwMode="auto">
          <a:xfrm>
            <a:off x="3167663" y="4294612"/>
            <a:ext cx="517975" cy="8818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29200" y="443196"/>
            <a:ext cx="4004039" cy="2300004"/>
            <a:chOff x="990600" y="1519913"/>
            <a:chExt cx="7848600" cy="4576086"/>
          </a:xfrm>
        </p:grpSpPr>
        <p:sp>
          <p:nvSpPr>
            <p:cNvPr id="52" name="Oval 222"/>
            <p:cNvSpPr>
              <a:spLocks noChangeAspect="1" noChangeArrowheads="1"/>
            </p:cNvSpPr>
            <p:nvPr/>
          </p:nvSpPr>
          <p:spPr bwMode="auto">
            <a:xfrm>
              <a:off x="990600" y="2261480"/>
              <a:ext cx="3990215" cy="3834519"/>
            </a:xfrm>
            <a:prstGeom prst="ellipse">
              <a:avLst/>
            </a:prstGeom>
            <a:noFill/>
            <a:ln w="952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Oval 225"/>
            <p:cNvSpPr>
              <a:spLocks noChangeAspect="1" noChangeArrowheads="1"/>
            </p:cNvSpPr>
            <p:nvPr/>
          </p:nvSpPr>
          <p:spPr bwMode="auto">
            <a:xfrm>
              <a:off x="2225283" y="1519913"/>
              <a:ext cx="3990215" cy="3834518"/>
            </a:xfrm>
            <a:prstGeom prst="ellipse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4" name="Oval 228"/>
            <p:cNvSpPr>
              <a:spLocks noChangeAspect="1" noChangeArrowheads="1"/>
            </p:cNvSpPr>
            <p:nvPr/>
          </p:nvSpPr>
          <p:spPr bwMode="auto">
            <a:xfrm>
              <a:off x="3614302" y="1668227"/>
              <a:ext cx="3990215" cy="3834519"/>
            </a:xfrm>
            <a:prstGeom prst="ellips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5" name="Oval 231"/>
            <p:cNvSpPr>
              <a:spLocks noChangeAspect="1" noChangeArrowheads="1"/>
            </p:cNvSpPr>
            <p:nvPr/>
          </p:nvSpPr>
          <p:spPr bwMode="auto">
            <a:xfrm>
              <a:off x="4848985" y="2261480"/>
              <a:ext cx="3990215" cy="3834519"/>
            </a:xfrm>
            <a:prstGeom prst="ellipse">
              <a:avLst/>
            </a:prstGeom>
            <a:noFill/>
            <a:ln w="9525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6" name="Text Box 233"/>
            <p:cNvSpPr txBox="1">
              <a:spLocks noChangeArrowheads="1"/>
            </p:cNvSpPr>
            <p:nvPr/>
          </p:nvSpPr>
          <p:spPr bwMode="auto">
            <a:xfrm>
              <a:off x="2602718" y="4486181"/>
              <a:ext cx="1068220" cy="80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N1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57" name="Text Box 234"/>
            <p:cNvSpPr txBox="1">
              <a:spLocks noChangeArrowheads="1"/>
            </p:cNvSpPr>
            <p:nvPr/>
          </p:nvSpPr>
          <p:spPr bwMode="auto">
            <a:xfrm>
              <a:off x="6461102" y="4486181"/>
              <a:ext cx="1068220" cy="80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dirty="0" smtClean="0">
                  <a:solidFill>
                    <a:srgbClr val="FFC000"/>
                  </a:solidFill>
                </a:rPr>
                <a:t>N4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58" name="Text Box 235"/>
            <p:cNvSpPr txBox="1">
              <a:spLocks noChangeArrowheads="1"/>
            </p:cNvSpPr>
            <p:nvPr/>
          </p:nvSpPr>
          <p:spPr bwMode="auto">
            <a:xfrm>
              <a:off x="3826149" y="3744616"/>
              <a:ext cx="1068220" cy="80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dirty="0" smtClean="0">
                  <a:solidFill>
                    <a:srgbClr val="92D050"/>
                  </a:solidFill>
                </a:rPr>
                <a:t>N2</a:t>
              </a:r>
              <a:endParaRPr lang="en-US" sz="1600" dirty="0">
                <a:solidFill>
                  <a:srgbClr val="92D050"/>
                </a:solidFill>
              </a:endParaRPr>
            </a:p>
          </p:txBody>
        </p:sp>
        <p:sp>
          <p:nvSpPr>
            <p:cNvPr id="59" name="Text Box 236"/>
            <p:cNvSpPr txBox="1">
              <a:spLocks noChangeArrowheads="1"/>
            </p:cNvSpPr>
            <p:nvPr/>
          </p:nvSpPr>
          <p:spPr bwMode="auto">
            <a:xfrm>
              <a:off x="5215167" y="3892927"/>
              <a:ext cx="1068220" cy="80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1600" dirty="0" smtClean="0">
                  <a:solidFill>
                    <a:srgbClr val="00B0F0"/>
                  </a:solidFill>
                </a:rPr>
                <a:t>N3</a:t>
              </a:r>
              <a:endParaRPr lang="en-US" sz="1600" dirty="0">
                <a:solidFill>
                  <a:srgbClr val="00B0F0"/>
                </a:solidFill>
              </a:endParaRPr>
            </a:p>
          </p:txBody>
        </p:sp>
        <p:cxnSp>
          <p:nvCxnSpPr>
            <p:cNvPr id="60" name="AutoShape 242"/>
            <p:cNvCxnSpPr>
              <a:cxnSpLocks noChangeShapeType="1"/>
            </p:cNvCxnSpPr>
            <p:nvPr/>
          </p:nvCxnSpPr>
          <p:spPr bwMode="auto">
            <a:xfrm rot="16200000">
              <a:off x="3323903" y="2951150"/>
              <a:ext cx="741567" cy="1234683"/>
            </a:xfrm>
            <a:prstGeom prst="curvedConnector3">
              <a:avLst>
                <a:gd name="adj1" fmla="val 160000"/>
              </a:avLst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61" name="Picture 223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749" y="3939275"/>
              <a:ext cx="581974" cy="67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226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9433" y="3197708"/>
              <a:ext cx="581974" cy="67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229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451" y="3346021"/>
              <a:ext cx="581974" cy="67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232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135" y="3939275"/>
              <a:ext cx="581974" cy="67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5" name="AutoShape 243"/>
            <p:cNvCxnSpPr>
              <a:cxnSpLocks noChangeShapeType="1"/>
            </p:cNvCxnSpPr>
            <p:nvPr/>
          </p:nvCxnSpPr>
          <p:spPr bwMode="auto">
            <a:xfrm rot="5400000" flipH="1">
              <a:off x="6021761" y="3025306"/>
              <a:ext cx="593254" cy="1234683"/>
            </a:xfrm>
            <a:prstGeom prst="curvedConnector3">
              <a:avLst>
                <a:gd name="adj1" fmla="val 175000"/>
              </a:avLst>
            </a:prstGeom>
            <a:noFill/>
            <a:ln w="28575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6" name="Inhaltsplatzhalt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9530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If N1 </a:t>
            </a:r>
            <a:r>
              <a:rPr lang="en-US" sz="2200" dirty="0" smtClean="0">
                <a:sym typeface="Wingdings" pitchFamily="2" charset="2"/>
              </a:rPr>
              <a:t> N2, can N3  N4</a:t>
            </a:r>
            <a:r>
              <a:rPr lang="en-US" sz="2200" dirty="0" smtClean="0"/>
              <a:t>?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 smtClean="0"/>
              <a:t>How to solve the problem?</a:t>
            </a:r>
          </a:p>
          <a:p>
            <a:pPr eaLnBrk="1" hangingPunct="1"/>
            <a:endParaRPr lang="en-US" sz="2200" dirty="0" smtClean="0"/>
          </a:p>
        </p:txBody>
      </p:sp>
      <p:pic>
        <p:nvPicPr>
          <p:cNvPr id="3075" name="Picture 3" descr="C:\Users\Selena\AppData\Local\Microsoft\Windows\Temporary Internet Files\Content.IE5\5TBQ2YBX\MC90043485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24" y="717597"/>
            <a:ext cx="657808" cy="65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 46"/>
          <p:cNvSpPr>
            <a:spLocks noChangeArrowheads="1"/>
          </p:cNvSpPr>
          <p:nvPr/>
        </p:nvSpPr>
        <p:spPr bwMode="auto">
          <a:xfrm>
            <a:off x="3429000" y="4953000"/>
            <a:ext cx="468672" cy="352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3695700" y="3250735"/>
            <a:ext cx="0" cy="2921465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00758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0" grpId="0" animBg="1"/>
      <p:bldP spid="16391" grpId="0" animBg="1"/>
      <p:bldP spid="16392" grpId="0"/>
      <p:bldP spid="16393" grpId="0"/>
      <p:bldP spid="16394" grpId="0"/>
      <p:bldP spid="16395" grpId="0"/>
      <p:bldP spid="16396" grpId="0" animBg="1"/>
      <p:bldP spid="16397" grpId="0" animBg="1"/>
      <p:bldP spid="16400" grpId="0" animBg="1"/>
      <p:bldP spid="16401" grpId="0" animBg="1"/>
      <p:bldP spid="16402" grpId="0" animBg="1"/>
      <p:bldP spid="16403" grpId="0" animBg="1"/>
      <p:bldP spid="16404" grpId="0" animBg="1"/>
      <p:bldP spid="16405" grpId="0" animBg="1"/>
      <p:bldP spid="16406" grpId="0" animBg="1"/>
      <p:bldP spid="16407" grpId="0" animBg="1"/>
      <p:bldP spid="16408" grpId="0" animBg="1"/>
      <p:bldP spid="16410" grpId="0" animBg="1"/>
      <p:bldP spid="16415" grpId="0" animBg="1"/>
      <p:bldP spid="16416" grpId="0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16398" grpId="0" animBg="1"/>
      <p:bldP spid="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77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Hidden Terminal Problem</a:t>
            </a:r>
            <a:endParaRPr lang="en-US" sz="2800" dirty="0" smtClean="0"/>
          </a:p>
          <a:p>
            <a:pPr lvl="1" algn="just">
              <a:lnSpc>
                <a:spcPct val="90000"/>
              </a:lnSpc>
            </a:pPr>
            <a:r>
              <a:rPr lang="en-US" sz="2800" dirty="0" smtClean="0"/>
              <a:t>Other senders’ information are hidden from the current sender, so that transmissions at the same receiver cause collisions.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Exposed Terminal Problem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 sender mistakenly think the medium is in use, so that it unnecessarily defers the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8006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Conclusions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77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A Perfect MAC Protocol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Collision avoidance to reduce wasted transmissions</a:t>
            </a:r>
          </a:p>
          <a:p>
            <a:pPr lvl="2" algn="just">
              <a:lnSpc>
                <a:spcPct val="90000"/>
              </a:lnSpc>
            </a:pPr>
            <a:r>
              <a:rPr lang="en-US" sz="2800" dirty="0"/>
              <a:t>Cope with hidden terminal problems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Allow exposed terminals to </a:t>
            </a:r>
            <a:r>
              <a:rPr lang="en-US" sz="2800" dirty="0" smtClean="0"/>
              <a:t>talk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 smtClean="0"/>
              <a:t>Reasonable fairness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No MAC protocol does all this!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8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Networking basics</a:t>
            </a: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z="1400" dirty="0"/>
          </a:p>
        </p:txBody>
      </p:sp>
      <p:pic>
        <p:nvPicPr>
          <p:cNvPr id="60421" name="Picture 5" descr="C:\Documents and Settings\datta\Application Data\Microsoft\Media Catalog\7layer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905500" cy="451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4019550" y="4724400"/>
            <a:ext cx="1238250" cy="4572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 descr="C:\Users\jhe\AppData\Local\Microsoft\Windows\Temporary Internet Files\Content.IE5\WOB33Y87\MC90044137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42" y="2153443"/>
            <a:ext cx="3409157" cy="3409157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31895" y="2766739"/>
            <a:ext cx="2426305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Medium Access 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Control (MAC)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Protocol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8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  <p:bldP spid="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Characteristics of Wireless Networks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de-DE" i="1" dirty="0" smtClean="0">
                <a:solidFill>
                  <a:srgbClr val="7030A0"/>
                </a:solidFill>
              </a:rPr>
              <a:t>Multiplexing</a:t>
            </a:r>
            <a:r>
              <a:rPr lang="de-DE" dirty="0" smtClean="0"/>
              <a:t>: in </a:t>
            </a:r>
            <a:r>
              <a:rPr lang="de-DE" dirty="0"/>
              <a:t>a mobile and wireless network, the wireless medium is shared by many nodes. </a:t>
            </a:r>
          </a:p>
          <a:p>
            <a:pPr algn="just"/>
            <a:endParaRPr lang="de-DE" dirty="0"/>
          </a:p>
          <a:p>
            <a:pPr algn="just"/>
            <a:r>
              <a:rPr lang="de-DE" dirty="0"/>
              <a:t>Hence, multiple use of a shared medium is a major challenge in wireless networking. </a:t>
            </a:r>
          </a:p>
          <a:p>
            <a:pPr algn="just"/>
            <a:endParaRPr lang="de-DE" dirty="0"/>
          </a:p>
          <a:p>
            <a:pPr algn="just"/>
            <a:r>
              <a:rPr lang="de-DE" dirty="0"/>
              <a:t>Most decisions for accessing the wireless medium is made in the MAC layer.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Multiplexing </a:t>
            </a: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de-DE" dirty="0"/>
              <a:t>The wireless channels can be </a:t>
            </a:r>
            <a:r>
              <a:rPr lang="de-DE" dirty="0" smtClean="0"/>
              <a:t>multiplexed in </a:t>
            </a:r>
            <a:r>
              <a:rPr lang="de-DE" dirty="0"/>
              <a:t>four </a:t>
            </a:r>
            <a:r>
              <a:rPr lang="de-DE" dirty="0" smtClean="0"/>
              <a:t>dimensions:</a:t>
            </a:r>
            <a:endParaRPr lang="de-DE" dirty="0"/>
          </a:p>
          <a:p>
            <a:pPr lvl="1" algn="just"/>
            <a:r>
              <a:rPr lang="de-DE" sz="2200" dirty="0" smtClean="0">
                <a:solidFill>
                  <a:srgbClr val="FF0000"/>
                </a:solidFill>
              </a:rPr>
              <a:t>Time(t): </a:t>
            </a:r>
            <a:r>
              <a:rPr lang="en-US" sz="2200" dirty="0">
                <a:solidFill>
                  <a:srgbClr val="FF0000"/>
                </a:solidFill>
              </a:rPr>
              <a:t>A channel gets the whole frequency spectrum for a certain amount of time. 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 algn="just"/>
            <a:endParaRPr lang="de-DE" sz="2200" dirty="0" smtClean="0">
              <a:solidFill>
                <a:srgbClr val="FF0000"/>
              </a:solidFill>
            </a:endParaRPr>
          </a:p>
          <a:p>
            <a:pPr lvl="1" algn="just"/>
            <a:r>
              <a:rPr lang="de-DE" sz="2200" dirty="0" smtClean="0">
                <a:solidFill>
                  <a:srgbClr val="7030A0"/>
                </a:solidFill>
              </a:rPr>
              <a:t>Space(s): </a:t>
            </a:r>
            <a:r>
              <a:rPr lang="en-US" sz="2200" dirty="0" smtClean="0"/>
              <a:t>Same </a:t>
            </a:r>
            <a:r>
              <a:rPr lang="en-US" sz="2200" dirty="0"/>
              <a:t>frequency can be reused when the base stations are separated in </a:t>
            </a:r>
            <a:r>
              <a:rPr lang="en-US" sz="2200" dirty="0" smtClean="0"/>
              <a:t>space.</a:t>
            </a:r>
          </a:p>
          <a:p>
            <a:pPr lvl="1" algn="just"/>
            <a:endParaRPr lang="de-DE" sz="2200" dirty="0"/>
          </a:p>
          <a:p>
            <a:pPr lvl="1" algn="just"/>
            <a:r>
              <a:rPr lang="de-DE" sz="2200" dirty="0" smtClean="0">
                <a:solidFill>
                  <a:srgbClr val="7030A0"/>
                </a:solidFill>
              </a:rPr>
              <a:t>Frequency(f): </a:t>
            </a:r>
            <a:r>
              <a:rPr lang="de-DE" sz="2200" dirty="0" smtClean="0"/>
              <a:t>T</a:t>
            </a:r>
            <a:r>
              <a:rPr lang="en-US" sz="2200" dirty="0" smtClean="0"/>
              <a:t>he </a:t>
            </a:r>
            <a:r>
              <a:rPr lang="en-US" sz="2200" dirty="0"/>
              <a:t>whole spectrum is separated into smaller frequency bands</a:t>
            </a:r>
            <a:r>
              <a:rPr lang="en-US" sz="2200" dirty="0" smtClean="0"/>
              <a:t>.</a:t>
            </a:r>
          </a:p>
          <a:p>
            <a:pPr lvl="1" algn="just"/>
            <a:endParaRPr lang="de-DE" sz="2200" dirty="0"/>
          </a:p>
          <a:p>
            <a:pPr lvl="1" algn="just"/>
            <a:r>
              <a:rPr lang="de-DE" sz="2200" dirty="0" smtClean="0">
                <a:solidFill>
                  <a:srgbClr val="7030A0"/>
                </a:solidFill>
              </a:rPr>
              <a:t>Code(c):</a:t>
            </a:r>
            <a:r>
              <a:rPr lang="en-US" sz="2200" dirty="0" smtClean="0"/>
              <a:t>Each </a:t>
            </a:r>
            <a:r>
              <a:rPr lang="en-US" sz="2200" dirty="0"/>
              <a:t>channel uses a unique code for transmitting.</a:t>
            </a:r>
          </a:p>
          <a:p>
            <a:pPr lvl="1"/>
            <a:endParaRPr lang="de-DE" sz="2800" dirty="0"/>
          </a:p>
          <a:p>
            <a:pPr lvl="1">
              <a:buFontTx/>
              <a:buNone/>
            </a:pPr>
            <a:endParaRPr lang="de-DE" dirty="0"/>
          </a:p>
          <a:p>
            <a:pPr lvl="1">
              <a:buFontTx/>
              <a:buNone/>
            </a:pPr>
            <a:endParaRPr lang="de-DE" dirty="0"/>
          </a:p>
          <a:p>
            <a:pPr lvl="2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Time Division Multiplex (TDM)</a:t>
            </a: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de-DE" sz="2400" dirty="0"/>
              <a:t>A channel gets the whole frequency spectrum for a certain amount of time. </a:t>
            </a:r>
          </a:p>
          <a:p>
            <a:pPr algn="just">
              <a:lnSpc>
                <a:spcPct val="90000"/>
              </a:lnSpc>
            </a:pPr>
            <a:r>
              <a:rPr lang="de-DE" sz="2400" dirty="0"/>
              <a:t>Only one user for the medium at a time. </a:t>
            </a:r>
          </a:p>
          <a:p>
            <a:pPr algn="just">
              <a:lnSpc>
                <a:spcPct val="90000"/>
              </a:lnSpc>
            </a:pPr>
            <a:r>
              <a:rPr lang="de-DE" sz="2400" dirty="0"/>
              <a:t>Usually the throughput is high even with many users. </a:t>
            </a:r>
          </a:p>
          <a:p>
            <a:pPr algn="just">
              <a:lnSpc>
                <a:spcPct val="90000"/>
              </a:lnSpc>
            </a:pPr>
            <a:r>
              <a:rPr lang="de-DE" sz="2400" dirty="0"/>
              <a:t>However, no two users should use the medium at the same time. Precise synchronization is needed.</a:t>
            </a:r>
            <a:endParaRPr lang="en-US" sz="2400" dirty="0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93189" name="AutoShape 5"/>
          <p:cNvSpPr>
            <a:spLocks noChangeArrowheads="1"/>
          </p:cNvSpPr>
          <p:nvPr/>
        </p:nvSpPr>
        <p:spPr bwMode="auto">
          <a:xfrm rot="-5416700">
            <a:off x="6629400" y="1524000"/>
            <a:ext cx="381000" cy="2057400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auto">
          <a:xfrm rot="-5416700">
            <a:off x="6629400" y="1905000"/>
            <a:ext cx="381000" cy="2057400"/>
          </a:xfrm>
          <a:prstGeom prst="cube">
            <a:avLst>
              <a:gd name="adj" fmla="val 25000"/>
            </a:avLst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 rot="-5416700">
            <a:off x="6629400" y="2286000"/>
            <a:ext cx="381000" cy="2057400"/>
          </a:xfrm>
          <a:prstGeom prst="cube">
            <a:avLst>
              <a:gd name="adj" fmla="val 25000"/>
            </a:avLst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AutoShape 8"/>
          <p:cNvSpPr>
            <a:spLocks noChangeArrowheads="1"/>
          </p:cNvSpPr>
          <p:nvPr/>
        </p:nvSpPr>
        <p:spPr bwMode="auto">
          <a:xfrm rot="-5416700">
            <a:off x="6629400" y="2667000"/>
            <a:ext cx="381000" cy="20574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AutoShape 9"/>
          <p:cNvSpPr>
            <a:spLocks noChangeArrowheads="1"/>
          </p:cNvSpPr>
          <p:nvPr/>
        </p:nvSpPr>
        <p:spPr bwMode="auto">
          <a:xfrm rot="-5416700">
            <a:off x="6629400" y="3048000"/>
            <a:ext cx="381000" cy="20574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4" name="AutoShape 10"/>
          <p:cNvSpPr>
            <a:spLocks noChangeArrowheads="1"/>
          </p:cNvSpPr>
          <p:nvPr/>
        </p:nvSpPr>
        <p:spPr bwMode="auto">
          <a:xfrm rot="-5416700">
            <a:off x="6629400" y="3429000"/>
            <a:ext cx="381000" cy="2057400"/>
          </a:xfrm>
          <a:prstGeom prst="cube">
            <a:avLst>
              <a:gd name="adj" fmla="val 25000"/>
            </a:avLst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>
            <a:off x="76962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5638800" y="5334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DE"/>
              <a:t>t</a:t>
            </a:r>
            <a:endParaRPr 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8458200" y="2590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DE"/>
              <a:t>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51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Space multiplexing : Cellular Networks</a:t>
            </a:r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sz="2400" dirty="0"/>
              <a:t>Same frequency can be reused when the base stations are separated in space. </a:t>
            </a:r>
          </a:p>
          <a:p>
            <a:endParaRPr lang="de-DE" sz="2400" dirty="0"/>
          </a:p>
          <a:p>
            <a:r>
              <a:rPr lang="de-DE" sz="2400" dirty="0"/>
              <a:t>The reuse of frequencies depend on signal propagation range. </a:t>
            </a:r>
          </a:p>
          <a:p>
            <a:endParaRPr lang="de-DE" sz="2400" dirty="0"/>
          </a:p>
          <a:p>
            <a:r>
              <a:rPr lang="de-DE" sz="2400" dirty="0"/>
              <a:t>Example : fixed frequency assignment for reuse with distance 2. </a:t>
            </a:r>
            <a:endParaRPr lang="en-US" sz="2400" dirty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5334000" y="24384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5638800" y="22860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AutoShape 10"/>
          <p:cNvSpPr>
            <a:spLocks noChangeArrowheads="1"/>
          </p:cNvSpPr>
          <p:nvPr/>
        </p:nvSpPr>
        <p:spPr bwMode="auto">
          <a:xfrm>
            <a:off x="5638800" y="25908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AutoShape 11"/>
          <p:cNvSpPr>
            <a:spLocks noChangeArrowheads="1"/>
          </p:cNvSpPr>
          <p:nvPr/>
        </p:nvSpPr>
        <p:spPr bwMode="auto">
          <a:xfrm>
            <a:off x="5943600" y="24384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>
            <a:off x="5943600" y="27432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AutoShape 13"/>
          <p:cNvSpPr>
            <a:spLocks noChangeArrowheads="1"/>
          </p:cNvSpPr>
          <p:nvPr/>
        </p:nvSpPr>
        <p:spPr bwMode="auto">
          <a:xfrm>
            <a:off x="5638800" y="28956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AutoShape 14"/>
          <p:cNvSpPr>
            <a:spLocks noChangeArrowheads="1"/>
          </p:cNvSpPr>
          <p:nvPr/>
        </p:nvSpPr>
        <p:spPr bwMode="auto">
          <a:xfrm>
            <a:off x="5334000" y="27432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7" name="AutoShape 15"/>
          <p:cNvSpPr>
            <a:spLocks noChangeArrowheads="1"/>
          </p:cNvSpPr>
          <p:nvPr/>
        </p:nvSpPr>
        <p:spPr bwMode="auto">
          <a:xfrm>
            <a:off x="5943600" y="30480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>
            <a:off x="5638800" y="32004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9" name="AutoShape 17"/>
          <p:cNvSpPr>
            <a:spLocks noChangeArrowheads="1"/>
          </p:cNvSpPr>
          <p:nvPr/>
        </p:nvSpPr>
        <p:spPr bwMode="auto">
          <a:xfrm>
            <a:off x="5334000" y="30480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0" name="AutoShape 18"/>
          <p:cNvSpPr>
            <a:spLocks noChangeArrowheads="1"/>
          </p:cNvSpPr>
          <p:nvPr/>
        </p:nvSpPr>
        <p:spPr bwMode="auto">
          <a:xfrm>
            <a:off x="6248400" y="25908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1" name="AutoShape 19"/>
          <p:cNvSpPr>
            <a:spLocks noChangeArrowheads="1"/>
          </p:cNvSpPr>
          <p:nvPr/>
        </p:nvSpPr>
        <p:spPr bwMode="auto">
          <a:xfrm>
            <a:off x="6248400" y="28956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2" name="AutoShape 20"/>
          <p:cNvSpPr>
            <a:spLocks noChangeArrowheads="1"/>
          </p:cNvSpPr>
          <p:nvPr/>
        </p:nvSpPr>
        <p:spPr bwMode="auto">
          <a:xfrm>
            <a:off x="6248400" y="32004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3" name="AutoShape 21"/>
          <p:cNvSpPr>
            <a:spLocks noChangeArrowheads="1"/>
          </p:cNvSpPr>
          <p:nvPr/>
        </p:nvSpPr>
        <p:spPr bwMode="auto">
          <a:xfrm>
            <a:off x="5943600" y="33528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4" name="AutoShape 22"/>
          <p:cNvSpPr>
            <a:spLocks noChangeArrowheads="1"/>
          </p:cNvSpPr>
          <p:nvPr/>
        </p:nvSpPr>
        <p:spPr bwMode="auto">
          <a:xfrm>
            <a:off x="5638800" y="35052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5" name="AutoShape 23"/>
          <p:cNvSpPr>
            <a:spLocks noChangeArrowheads="1"/>
          </p:cNvSpPr>
          <p:nvPr/>
        </p:nvSpPr>
        <p:spPr bwMode="auto">
          <a:xfrm>
            <a:off x="5334000" y="33528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AutoShape 24"/>
          <p:cNvSpPr>
            <a:spLocks noChangeArrowheads="1"/>
          </p:cNvSpPr>
          <p:nvPr/>
        </p:nvSpPr>
        <p:spPr bwMode="auto">
          <a:xfrm>
            <a:off x="6553200" y="27432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7" name="AutoShape 25"/>
          <p:cNvSpPr>
            <a:spLocks noChangeArrowheads="1"/>
          </p:cNvSpPr>
          <p:nvPr/>
        </p:nvSpPr>
        <p:spPr bwMode="auto">
          <a:xfrm>
            <a:off x="6553200" y="24384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8" name="AutoShape 26"/>
          <p:cNvSpPr>
            <a:spLocks noChangeArrowheads="1"/>
          </p:cNvSpPr>
          <p:nvPr/>
        </p:nvSpPr>
        <p:spPr bwMode="auto">
          <a:xfrm>
            <a:off x="6248400" y="22860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9" name="AutoShape 27"/>
          <p:cNvSpPr>
            <a:spLocks noChangeArrowheads="1"/>
          </p:cNvSpPr>
          <p:nvPr/>
        </p:nvSpPr>
        <p:spPr bwMode="auto">
          <a:xfrm>
            <a:off x="6553200" y="30480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6248400" y="35052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1" name="AutoShape 29"/>
          <p:cNvSpPr>
            <a:spLocks noChangeArrowheads="1"/>
          </p:cNvSpPr>
          <p:nvPr/>
        </p:nvSpPr>
        <p:spPr bwMode="auto">
          <a:xfrm>
            <a:off x="5943600" y="36576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2" name="AutoShape 30"/>
          <p:cNvSpPr>
            <a:spLocks noChangeArrowheads="1"/>
          </p:cNvSpPr>
          <p:nvPr/>
        </p:nvSpPr>
        <p:spPr bwMode="auto">
          <a:xfrm>
            <a:off x="6553200" y="33528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6553200" y="36576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4" name="AutoShape 32"/>
          <p:cNvSpPr>
            <a:spLocks noChangeArrowheads="1"/>
          </p:cNvSpPr>
          <p:nvPr/>
        </p:nvSpPr>
        <p:spPr bwMode="auto">
          <a:xfrm>
            <a:off x="6248400" y="38100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5" name="AutoShape 33"/>
          <p:cNvSpPr>
            <a:spLocks noChangeArrowheads="1"/>
          </p:cNvSpPr>
          <p:nvPr/>
        </p:nvSpPr>
        <p:spPr bwMode="auto">
          <a:xfrm>
            <a:off x="5638800" y="38100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6" name="AutoShape 34"/>
          <p:cNvSpPr>
            <a:spLocks noChangeArrowheads="1"/>
          </p:cNvSpPr>
          <p:nvPr/>
        </p:nvSpPr>
        <p:spPr bwMode="auto">
          <a:xfrm>
            <a:off x="5334000" y="36576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  <p:bldP spid="9011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Frequency Division Multiplex (FDM)</a:t>
            </a: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400" dirty="0"/>
              <a:t>The whole spectrum is separated into smaller frequency bands.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A band is allocated to a channel for the whole time.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This is somewhat inflexible if the traffic is non-uniform.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An example is radio or TV broadcast. The bandwidth is wasted if a station is off the air.</a:t>
            </a:r>
            <a:endParaRPr lang="en-US" sz="2400" dirty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 rot="5952841">
            <a:off x="4457700" y="3390900"/>
            <a:ext cx="2819400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AutoShape 7"/>
          <p:cNvSpPr>
            <a:spLocks noChangeArrowheads="1"/>
          </p:cNvSpPr>
          <p:nvPr/>
        </p:nvSpPr>
        <p:spPr bwMode="auto">
          <a:xfrm rot="5935765">
            <a:off x="4914900" y="3467100"/>
            <a:ext cx="2819400" cy="4572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AutoShape 8"/>
          <p:cNvSpPr>
            <a:spLocks noChangeArrowheads="1"/>
          </p:cNvSpPr>
          <p:nvPr/>
        </p:nvSpPr>
        <p:spPr bwMode="auto">
          <a:xfrm rot="5935765">
            <a:off x="5372100" y="3543300"/>
            <a:ext cx="2819400" cy="457200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AutoShape 9"/>
          <p:cNvSpPr>
            <a:spLocks noChangeArrowheads="1"/>
          </p:cNvSpPr>
          <p:nvPr/>
        </p:nvSpPr>
        <p:spPr bwMode="auto">
          <a:xfrm rot="5935765">
            <a:off x="5829300" y="3619500"/>
            <a:ext cx="2819400" cy="45720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AutoShape 10"/>
          <p:cNvSpPr>
            <a:spLocks noChangeArrowheads="1"/>
          </p:cNvSpPr>
          <p:nvPr/>
        </p:nvSpPr>
        <p:spPr bwMode="auto">
          <a:xfrm rot="5935765">
            <a:off x="6286500" y="3695700"/>
            <a:ext cx="2819400" cy="4572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 flipH="1">
            <a:off x="5334000" y="4953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8077200" y="2667000"/>
            <a:ext cx="6096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5105400" y="5715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DE"/>
              <a:t>t</a:t>
            </a:r>
            <a:endParaRPr lang="en-US"/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8534400" y="2971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DE"/>
              <a:t>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  <p:bldP spid="9216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7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 Division Multiplex (CDM)</a:t>
            </a:r>
            <a:endParaRPr lang="en-US"/>
          </a:p>
        </p:txBody>
      </p:sp>
      <p:sp>
        <p:nvSpPr>
          <p:cNvPr id="100374" name="Rectangle 2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sz="2400" dirty="0"/>
              <a:t>Each channel uses a unique code for transmitting.</a:t>
            </a:r>
          </a:p>
          <a:p>
            <a:endParaRPr lang="de-DE" sz="2400" dirty="0"/>
          </a:p>
          <a:p>
            <a:r>
              <a:rPr lang="de-DE" sz="2400" dirty="0"/>
              <a:t>All channels use the same frequency spectrum at the same time. </a:t>
            </a:r>
          </a:p>
          <a:p>
            <a:endParaRPr lang="de-DE" sz="2400" dirty="0"/>
          </a:p>
          <a:p>
            <a:r>
              <a:rPr lang="de-DE" sz="2400" dirty="0"/>
              <a:t>However, signal regeneration is very complex and requires complex HW/SW support.</a:t>
            </a:r>
            <a:endParaRPr lang="en-US" sz="2400" dirty="0"/>
          </a:p>
        </p:txBody>
      </p:sp>
      <p:sp>
        <p:nvSpPr>
          <p:cNvPr id="100375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371600"/>
            <a:ext cx="4038600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100358" name="AutoShape 6"/>
          <p:cNvSpPr>
            <a:spLocks noChangeArrowheads="1"/>
          </p:cNvSpPr>
          <p:nvPr/>
        </p:nvSpPr>
        <p:spPr bwMode="auto">
          <a:xfrm rot="10820667">
            <a:off x="5562600" y="2362200"/>
            <a:ext cx="2057400" cy="381000"/>
          </a:xfrm>
          <a:prstGeom prst="cube">
            <a:avLst>
              <a:gd name="adj" fmla="val 25000"/>
            </a:avLst>
          </a:prstGeom>
          <a:solidFill>
            <a:srgbClr val="00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 rot="10820667">
            <a:off x="5562600" y="2743200"/>
            <a:ext cx="2057400" cy="3810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0" name="AutoShape 8"/>
          <p:cNvSpPr>
            <a:spLocks noChangeArrowheads="1"/>
          </p:cNvSpPr>
          <p:nvPr/>
        </p:nvSpPr>
        <p:spPr bwMode="auto">
          <a:xfrm rot="10820667">
            <a:off x="5562600" y="3124200"/>
            <a:ext cx="2057400" cy="3810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1" name="AutoShape 9"/>
          <p:cNvSpPr>
            <a:spLocks noChangeArrowheads="1"/>
          </p:cNvSpPr>
          <p:nvPr/>
        </p:nvSpPr>
        <p:spPr bwMode="auto">
          <a:xfrm rot="10820667">
            <a:off x="5562600" y="3505200"/>
            <a:ext cx="2057400" cy="381000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2" name="AutoShape 10"/>
          <p:cNvSpPr>
            <a:spLocks noChangeArrowheads="1"/>
          </p:cNvSpPr>
          <p:nvPr/>
        </p:nvSpPr>
        <p:spPr bwMode="auto">
          <a:xfrm rot="10820667">
            <a:off x="5562600" y="3886200"/>
            <a:ext cx="2057400" cy="3810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 flipH="1">
            <a:off x="5410200" y="426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>
            <a:off x="74676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 flipV="1">
            <a:off x="5562600" y="19812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DE"/>
              <a:t>f</a:t>
            </a:r>
            <a:endParaRPr lang="en-US"/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8001000" y="4191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DE"/>
              <a:t>t</a:t>
            </a:r>
            <a:endParaRPr lang="en-US"/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181600" y="167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DE"/>
              <a:t>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4" grpId="0" build="p" autoUpdateAnimBg="0"/>
      <p:bldP spid="100375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28.9|37.8|4|3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|49.5|22|23.1|39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3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5|2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42.8|5.3|1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41.6|16.6|43.4|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9.3|1|18.6|13.4|34.5|6.9|2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1.6|14.8|8.3|14.7|16.8|8.7|11.5|1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|24.6|1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|24.6|1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|24.6|16.8"/>
</p:tagLst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Char char="§"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Char char="§"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11651</TotalTime>
  <Words>1067</Words>
  <Application>Microsoft Office PowerPoint</Application>
  <PresentationFormat>On-screen Show (4:3)</PresentationFormat>
  <Paragraphs>282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Capsules</vt:lpstr>
      <vt:lpstr>Hidden Terminal Problem and Exposed Terminal Problem in Wireless MAC Protocols</vt:lpstr>
      <vt:lpstr>PowerPoint Presentation</vt:lpstr>
      <vt:lpstr>Networking basics</vt:lpstr>
      <vt:lpstr>Characteristics of Wireless Networks</vt:lpstr>
      <vt:lpstr>Multiplexing </vt:lpstr>
      <vt:lpstr>Time Division Multiplex (TDM)</vt:lpstr>
      <vt:lpstr>Space multiplexing : Cellular Networks</vt:lpstr>
      <vt:lpstr>Frequency Division Multiplex (FDM)</vt:lpstr>
      <vt:lpstr>Code Division Multiplex (CDM)</vt:lpstr>
      <vt:lpstr>Code Division Multiplexing</vt:lpstr>
      <vt:lpstr>An example of Time Division Multiplexing</vt:lpstr>
      <vt:lpstr>CSMA Problems in Wireless Medium</vt:lpstr>
      <vt:lpstr>CSMA Problems in Wireless Medium</vt:lpstr>
      <vt:lpstr>Message Loss due to Collision</vt:lpstr>
      <vt:lpstr>Hidden Terminal Problem</vt:lpstr>
      <vt:lpstr>MACA – Multiple Access Collision Avoidance</vt:lpstr>
      <vt:lpstr>Exposed Terminal Problem</vt:lpstr>
      <vt:lpstr>MACA – continued</vt:lpstr>
      <vt:lpstr>MACA – continued</vt:lpstr>
      <vt:lpstr>Quiz </vt:lpstr>
      <vt:lpstr>Quiz </vt:lpstr>
      <vt:lpstr>Quiz </vt:lpstr>
      <vt:lpstr>Quiz</vt:lpstr>
      <vt:lpstr>Summary</vt:lpstr>
      <vt:lpstr>Conclusions</vt:lpstr>
    </vt:vector>
  </TitlesOfParts>
  <Company>University of Western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Dept. of Computer Science and Software Engineering</dc:creator>
  <cp:lastModifiedBy>shashank</cp:lastModifiedBy>
  <cp:revision>179</cp:revision>
  <dcterms:created xsi:type="dcterms:W3CDTF">2003-03-05T22:42:37Z</dcterms:created>
  <dcterms:modified xsi:type="dcterms:W3CDTF">2019-01-03T21:12:53Z</dcterms:modified>
</cp:coreProperties>
</file>