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0" r:id="rId3"/>
    <p:sldId id="261" r:id="rId4"/>
    <p:sldId id="258" r:id="rId5"/>
    <p:sldId id="262" r:id="rId6"/>
    <p:sldId id="263" r:id="rId7"/>
    <p:sldId id="265" r:id="rId8"/>
    <p:sldId id="266" r:id="rId9"/>
    <p:sldId id="282" r:id="rId10"/>
    <p:sldId id="268" r:id="rId11"/>
    <p:sldId id="274" r:id="rId12"/>
    <p:sldId id="279" r:id="rId13"/>
    <p:sldId id="278" r:id="rId14"/>
    <p:sldId id="280" r:id="rId15"/>
    <p:sldId id="281" r:id="rId16"/>
    <p:sldId id="269" r:id="rId17"/>
    <p:sldId id="273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6D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19A645-C971-4747-A2EF-93C586456C04}" type="datetimeFigureOut">
              <a:rPr lang="fr-FR" smtClean="0"/>
              <a:t>25/03/2020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A15028-26A5-4556-AB24-7A5DAB8C54C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8378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A614F6-A256-4A19-9BF4-4BE073C0D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4AB63D4-F34D-4F55-8FE9-4FAE79F35E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11FC95-8F65-45B4-8DAB-2DD0E3C35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9F690-3B51-4FDB-B1F1-5FF808B666D3}" type="datetime1">
              <a:rPr lang="fr-FR" smtClean="0"/>
              <a:t>25/03/2020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23662F-47B1-41FA-A207-E79C73D66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4F23E8-0046-453B-B659-338D7F5A4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AB4A-0575-400B-9EA0-B9BBCBE45F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018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0016F1-DF54-4D8F-AEF9-8FB1D8D00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A6B55EB-0D17-45AC-9E7E-AD172CC580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7F657D-850B-46D1-8A89-1CC5B09A1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6DD8-55CB-49B2-8FAD-315734BFA61F}" type="datetime1">
              <a:rPr lang="fr-FR" smtClean="0"/>
              <a:t>25/03/2020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683B1F-D51B-47CC-8ABC-F5A3D9E5C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84E5EE-07AE-4AA8-AC49-8E1B073B1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AB4A-0575-400B-9EA0-B9BBCBE45F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9819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250B2CB-AC3F-4C98-B99C-80135BB43E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E9953F0-1493-48CA-A0F0-8BABD74D4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7ECD47-0322-40FC-9076-2E15E2648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57A5C-696A-4594-AB5D-527830BBAFEF}" type="datetime1">
              <a:rPr lang="fr-FR" smtClean="0"/>
              <a:t>25/03/2020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59AEFB-A577-40B7-A3F5-0E18E6E8F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FFBC51-E63E-4872-BDA1-B5A561328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AB4A-0575-400B-9EA0-B9BBCBE45F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8226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4239F3-399F-4B6A-82F8-A08986C6F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4C88BC-2ABF-4B12-BC4D-D2FA8FA2E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C6496D-0F12-4242-8DCF-291D04D85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E91D-F9B0-4506-A6EB-8E84BD0F9DD6}" type="datetime1">
              <a:rPr lang="fr-FR" smtClean="0"/>
              <a:t>25/03/2020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527970-AD64-4439-A79B-F5B243836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FF59F6-8080-4E3B-B00A-DDB812236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AB4A-0575-400B-9EA0-B9BBCBE45F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2773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13B7E9-4077-408E-9256-8864315CF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8A574ED-9BC1-4253-BA4A-3B6C6B166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34A392-470A-4A5B-B2E8-F4B953FE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8502-27E8-49E6-9948-E745D3D4FFE6}" type="datetime1">
              <a:rPr lang="fr-FR" smtClean="0"/>
              <a:t>25/03/2020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463462-FE91-4B75-ADCB-11D1CA774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7511F9-2D99-420A-8E03-1FCFC0B61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AB4A-0575-400B-9EA0-B9BBCBE45F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7667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458CD8-C5C7-47EA-AAA1-0D377B157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A6B229-06B2-41E2-9B02-074E0F5DFA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8F3C172-7891-4445-BA59-CC6FB64EC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D479A7D-5FE9-462A-8235-18127AB27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1EA2D-76F1-4790-B593-CBA766D6066D}" type="datetime1">
              <a:rPr lang="fr-FR" smtClean="0"/>
              <a:t>25/03/2020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841601-E606-4D8C-99D6-5141A4C26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4CB8196-5ACC-41B0-8EBD-EF9F1F43C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AB4A-0575-400B-9EA0-B9BBCBE45F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8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BCBCFE-B28E-49B8-A471-10387936B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099A6E-32DF-4FC6-A168-6F045E8FC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1C72565-7FE8-4B1E-9B23-7F72054E1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8656ADC-9771-4AED-9959-F642E085D4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6A97EA3-E045-42E4-B821-352ADF4E31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0A94DCF-1C11-49A6-89A2-4DE75F4D9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0D14E-3C58-43B3-A172-1352AD4F2F0B}" type="datetime1">
              <a:rPr lang="fr-FR" smtClean="0"/>
              <a:t>25/03/2020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743E43B-E0EE-4F82-AF04-ABB3BEC5F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E9A493B-95B9-4AC4-BFE0-BC9D10DC7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AB4A-0575-400B-9EA0-B9BBCBE45F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661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B3814D-978C-48F7-A323-78B52AA27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E5A5071-3A31-42D7-A48C-52F83D679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CFA8-C447-459E-9EDB-234E1845BBB0}" type="datetime1">
              <a:rPr lang="fr-FR" smtClean="0"/>
              <a:t>25/03/2020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618E0CD-285A-4A48-8BE7-EF6996A7E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890D581-9035-4F3C-B7B4-3001B9573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AB4A-0575-400B-9EA0-B9BBCBE45F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1470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A6E0D19-95CF-4E4C-8627-FE99BD9FF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7974-8D3A-433F-949D-84646BA891C6}" type="datetime1">
              <a:rPr lang="fr-FR" smtClean="0"/>
              <a:t>25/03/2020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599277D-8319-48E9-A456-4D305D466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5E9B41-6667-4FDF-92DF-7030EA594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AB4A-0575-400B-9EA0-B9BBCBE45F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0159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DF2522-5A1A-46E2-9C8C-FE43F2187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1E744E-8DEA-424C-BB24-F485C85FF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89715DA-E85F-4952-8880-E3D51AC2A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5B1B2D5-9AD0-4671-9364-CD5E40245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9BF-AC43-4491-ABC6-D4F785D2523D}" type="datetime1">
              <a:rPr lang="fr-FR" smtClean="0"/>
              <a:t>25/03/2020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62BB77-5F1F-4A5E-8C8A-A4E1E333C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D66534A-F440-4C88-AFBF-AB8344DD9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AB4A-0575-400B-9EA0-B9BBCBE45F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8377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1208BA-639B-45D5-AB16-DF780367F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7EB1629-F914-4F86-80B1-C73C362849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401F430-6C2D-4310-9C0B-DBA1E86A4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D19ACEF-5135-43CE-8BF2-1CF9204DC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F401-4F47-48FB-9AE3-EA7E5DAEAA1A}" type="datetime1">
              <a:rPr lang="fr-FR" smtClean="0"/>
              <a:t>25/03/2020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3EC9222-F8DA-474F-8796-3CF512A8F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B671AB-D3EB-4FA3-B3D9-687D38045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AB4A-0575-400B-9EA0-B9BBCBE45F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5815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4A680D9-9E62-4CAC-90F1-6D336EE66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A26918-D3B9-4133-970F-CFFF87C53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6F0B70-AD93-4404-A45D-C0F0E904FD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9C24C-7F1B-4D18-BE4E-9F6D0D8F4D96}" type="datetime1">
              <a:rPr lang="fr-FR" smtClean="0"/>
              <a:t>25/03/2020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3A7835-C735-4004-8A51-4752DDB710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55DD0B-0852-4B9D-92DA-9EF86ECD2B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0AB4A-0575-400B-9EA0-B9BBCBE45F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0635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1D0814-0CF8-4285-8202-0278048FB9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7200" dirty="0"/>
              <a:t>PHY 4103 : Capteurs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C76260E-DDFF-4ADF-8EB2-70B4C1BCA9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Nimesh TAHALOOA &amp; Ahmed TSOROEV</a:t>
            </a:r>
          </a:p>
          <a:p>
            <a:endParaRPr lang="fr-FR" sz="2800" dirty="0"/>
          </a:p>
          <a:p>
            <a:r>
              <a:rPr lang="fr-FR" sz="2800" dirty="0"/>
              <a:t>Coordinatrice : </a:t>
            </a:r>
            <a:r>
              <a:rPr lang="fr-FR" sz="2800" dirty="0" err="1"/>
              <a:t>Nesma</a:t>
            </a:r>
            <a:r>
              <a:rPr lang="fr-FR" sz="2800" dirty="0"/>
              <a:t> HOUMANI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7DB401-6439-428B-977B-493AC807A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AB4A-0575-400B-9EA0-B9BBCBE45FA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0209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644F7B3-4E46-4EF4-988A-72F59B7E1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  <a:ln w="5715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3800" b="1" kern="120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+mj-ea"/>
                <a:cs typeface="+mj-cs"/>
              </a:rPr>
              <a:t>DEMO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C64FA9-859A-45B5-B6A7-1A95E68F7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AB4A-0575-400B-9EA0-B9BBCBE45FA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444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489898FB-4C9F-4E30-B320-2895B2D7E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59" y="856180"/>
            <a:ext cx="4828417" cy="1128068"/>
          </a:xfrm>
        </p:spPr>
        <p:txBody>
          <a:bodyPr anchor="ctr">
            <a:normAutofit/>
          </a:bodyPr>
          <a:lstStyle/>
          <a:p>
            <a:r>
              <a:rPr lang="fr-FR" sz="3700"/>
              <a:t>Magnétomètre – AK09918 par AsahiKASEI</a:t>
            </a:r>
            <a:endParaRPr lang="fr-FR" sz="37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0EA7C15-453D-4245-AA97-8E1802210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/>
              <a:t>Utilisation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/>
              <a:t>Principe</a:t>
            </a:r>
          </a:p>
          <a:p>
            <a:pPr marL="514350" indent="-514350">
              <a:buFont typeface="+mj-lt"/>
              <a:buAutoNum type="arabicPeriod"/>
            </a:pPr>
            <a:r>
              <a:rPr lang="fr-FR"/>
              <a:t>Limites</a:t>
            </a:r>
          </a:p>
          <a:p>
            <a:pPr marL="514350" indent="-514350">
              <a:buFont typeface="+mj-lt"/>
              <a:buAutoNum type="arabicPeriod"/>
            </a:pPr>
            <a:r>
              <a:rPr lang="fr-FR"/>
              <a:t>Démo</a:t>
            </a:r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6CE7712-E8B5-483B-A910-744DD4D5F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735936"/>
            <a:ext cx="5150144" cy="515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5F4B3-D912-4360-8AD6-9F6846BEE027}"/>
              </a:ext>
            </a:extLst>
          </p:cNvPr>
          <p:cNvSpPr txBox="1"/>
          <p:nvPr/>
        </p:nvSpPr>
        <p:spPr>
          <a:xfrm>
            <a:off x="7243432" y="5516748"/>
            <a:ext cx="2894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0,8 mm x 0,8 mm x 0,5 mm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EF4F9C-2A04-4360-9298-B0594BF85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AB4A-0575-400B-9EA0-B9BBCBE45FA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2274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111B97A-2FB0-4625-8C2E-CDCB1AF68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A949A30-61F8-4010-BA73-6A2B37D89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232" y="3801738"/>
            <a:ext cx="10071536" cy="9297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Utilisation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A74801D0-5112-4440-A047-AB1B939DE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2647"/>
            <a:ext cx="2957209" cy="2957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B89F0EB6-7D45-4089-AA6B-692A36678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584" y="779835"/>
            <a:ext cx="1922831" cy="1922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>
            <a:extLst>
              <a:ext uri="{FF2B5EF4-FFF2-40B4-BE49-F238E27FC236}">
                <a16:creationId xmlns:a16="http://schemas.microsoft.com/office/drawing/2014/main" id="{B22A2446-250B-42BC-8EAC-904BEA9C7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888" y="312500"/>
            <a:ext cx="6096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A8C37-5324-4B03-B361-5BC0341FF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AB4A-0575-400B-9EA0-B9BBCBE45FA9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9036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0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393FC2-0522-462A-80C8-E62EB1B92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Principe de </a:t>
            </a:r>
            <a:r>
              <a:rPr lang="en-US" sz="4800" dirty="0" err="1"/>
              <a:t>fonctionnement</a:t>
            </a:r>
            <a:r>
              <a:rPr lang="en-US" sz="4800" dirty="0"/>
              <a:t> - </a:t>
            </a:r>
            <a:r>
              <a:rPr lang="en-US" sz="4800" dirty="0" err="1"/>
              <a:t>Capteur</a:t>
            </a:r>
            <a:endParaRPr lang="en-US" sz="4800" dirty="0"/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ZoneTexte 3">
            <a:extLst>
              <a:ext uri="{FF2B5EF4-FFF2-40B4-BE49-F238E27FC236}">
                <a16:creationId xmlns:a16="http://schemas.microsoft.com/office/drawing/2014/main" id="{8CF6502A-D7FB-430B-A7E0-0E78915C50A9}"/>
              </a:ext>
            </a:extLst>
          </p:cNvPr>
          <p:cNvSpPr txBox="1"/>
          <p:nvPr/>
        </p:nvSpPr>
        <p:spPr>
          <a:xfrm>
            <a:off x="793662" y="2203080"/>
            <a:ext cx="3126585" cy="8416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285750" indent="-228600">
              <a:lnSpc>
                <a:spcPct val="2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/>
              <a:t>Effet</a:t>
            </a:r>
            <a:r>
              <a:rPr lang="en-US" sz="2800"/>
              <a:t> Hall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2173D5C-5F77-4EB7-BDC2-55041FC7CE3B}"/>
                  </a:ext>
                </a:extLst>
              </p:cNvPr>
              <p:cNvSpPr txBox="1"/>
              <p:nvPr/>
            </p:nvSpPr>
            <p:spPr>
              <a:xfrm>
                <a:off x="793662" y="3932848"/>
                <a:ext cx="2387128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acc>
                        <m:accPr>
                          <m:chr m:val="⃗"/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fr-FR" sz="32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2173D5C-5F77-4EB7-BDC2-55041FC7C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62" y="3932848"/>
                <a:ext cx="2387128" cy="552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2">
            <a:extLst>
              <a:ext uri="{FF2B5EF4-FFF2-40B4-BE49-F238E27FC236}">
                <a16:creationId xmlns:a16="http://schemas.microsoft.com/office/drawing/2014/main" id="{A690F58C-9584-4B16-9975-434D08AA1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744" y="2203080"/>
            <a:ext cx="5988040" cy="3736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A7583B-4849-45B5-AC45-21FE4E5E0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AB4A-0575-400B-9EA0-B9BBCBE45FA9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6660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0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393FC2-0522-462A-80C8-E62EB1B92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Principe de </a:t>
            </a:r>
            <a:r>
              <a:rPr lang="en-US" sz="4800" dirty="0" err="1"/>
              <a:t>fonctionnement</a:t>
            </a:r>
            <a:r>
              <a:rPr lang="en-US" sz="4800" dirty="0"/>
              <a:t> - </a:t>
            </a:r>
            <a:r>
              <a:rPr lang="en-US" sz="4800" dirty="0" err="1"/>
              <a:t>Données</a:t>
            </a:r>
            <a:endParaRPr lang="en-US" sz="4800" dirty="0"/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ZoneTexte 3">
            <a:extLst>
              <a:ext uri="{FF2B5EF4-FFF2-40B4-BE49-F238E27FC236}">
                <a16:creationId xmlns:a16="http://schemas.microsoft.com/office/drawing/2014/main" id="{AA48E197-BD45-4F06-B02C-BAA63F14AC76}"/>
              </a:ext>
            </a:extLst>
          </p:cNvPr>
          <p:cNvSpPr txBox="1"/>
          <p:nvPr/>
        </p:nvSpPr>
        <p:spPr>
          <a:xfrm>
            <a:off x="793662" y="2203080"/>
            <a:ext cx="4837117" cy="3219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285750" indent="-228600">
              <a:lnSpc>
                <a:spcPct val="2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800" dirty="0"/>
              <a:t>3 axes de mesures</a:t>
            </a:r>
          </a:p>
          <a:p>
            <a:pPr marL="285750" indent="-228600">
              <a:lnSpc>
                <a:spcPct val="2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800" dirty="0"/>
              <a:t>16 bits pour chaque axe</a:t>
            </a:r>
          </a:p>
          <a:p>
            <a:pPr marL="285750" indent="-228600">
              <a:lnSpc>
                <a:spcPct val="2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800" dirty="0"/>
              <a:t>Bus I²C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A837CC6-8384-47D8-B286-C61E05BEA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6642" y="2133218"/>
            <a:ext cx="2743438" cy="422184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D21FB1-6C0B-4C75-BE87-F27FB6DBF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AB4A-0575-400B-9EA0-B9BBCBE45FA9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7379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0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393FC2-0522-462A-80C8-E62EB1B92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 err="1"/>
              <a:t>Mesures</a:t>
            </a:r>
            <a:r>
              <a:rPr lang="en-US" sz="4800" dirty="0"/>
              <a:t> – Captures </a:t>
            </a:r>
            <a:r>
              <a:rPr lang="en-US" sz="4800" dirty="0" err="1"/>
              <a:t>d’écran</a:t>
            </a:r>
            <a:r>
              <a:rPr lang="en-US" sz="4800" dirty="0"/>
              <a:t> de </a:t>
            </a:r>
            <a:r>
              <a:rPr lang="en-US" sz="4800" dirty="0" err="1"/>
              <a:t>l’application</a:t>
            </a:r>
            <a:r>
              <a:rPr lang="en-US" sz="4800" dirty="0"/>
              <a:t> </a:t>
            </a:r>
            <a:r>
              <a:rPr lang="en-US" sz="4800" dirty="0" err="1"/>
              <a:t>SensorMultiTool</a:t>
            </a:r>
            <a:endParaRPr lang="en-US" sz="4800" dirty="0"/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6B8DCED-3B4C-4081-90CE-7052AA13A0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017"/>
          <a:stretch/>
        </p:blipFill>
        <p:spPr bwMode="auto">
          <a:xfrm>
            <a:off x="1420039" y="2249675"/>
            <a:ext cx="3621087" cy="390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F89B261A-23DE-4067-8D0B-0DE85E023A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413"/>
          <a:stretch/>
        </p:blipFill>
        <p:spPr bwMode="auto">
          <a:xfrm>
            <a:off x="6461165" y="2780067"/>
            <a:ext cx="3621087" cy="2852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B94101-63D1-43BF-84E6-52009C80F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AB4A-0575-400B-9EA0-B9BBCBE45FA9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9537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0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393FC2-0522-462A-80C8-E62EB1B92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Limites</a:t>
            </a:r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4C66DE6-AD86-4EF2-AE66-BF1155152507}"/>
              </a:ext>
            </a:extLst>
          </p:cNvPr>
          <p:cNvSpPr txBox="1"/>
          <p:nvPr/>
        </p:nvSpPr>
        <p:spPr>
          <a:xfrm>
            <a:off x="793662" y="2203079"/>
            <a:ext cx="9396818" cy="3922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2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/>
              <a:t>Température</a:t>
            </a:r>
            <a:r>
              <a:rPr lang="en-US" sz="2800" dirty="0"/>
              <a:t> </a:t>
            </a:r>
            <a:r>
              <a:rPr lang="en-US" sz="2800" dirty="0" err="1"/>
              <a:t>d’utilisation</a:t>
            </a:r>
            <a:r>
              <a:rPr lang="en-US" sz="2800" dirty="0"/>
              <a:t> : -30°C à +85°C</a:t>
            </a:r>
          </a:p>
          <a:p>
            <a:pPr marL="285750" indent="-228600">
              <a:lnSpc>
                <a:spcPct val="2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/>
              <a:t>Température</a:t>
            </a:r>
            <a:r>
              <a:rPr lang="en-US" sz="2800" dirty="0"/>
              <a:t> sans alim : -40°C à +125°C</a:t>
            </a:r>
          </a:p>
          <a:p>
            <a:pPr marL="285750" indent="-228600">
              <a:lnSpc>
                <a:spcPct val="2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Tension </a:t>
            </a:r>
            <a:r>
              <a:rPr lang="en-US" sz="2800" dirty="0" err="1"/>
              <a:t>d’utilisation</a:t>
            </a:r>
            <a:r>
              <a:rPr lang="en-US" sz="2800" dirty="0"/>
              <a:t> : +1,65 V à +1,95 V</a:t>
            </a:r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50EF48-5413-451E-9E8B-EEED25010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AB4A-0575-400B-9EA0-B9BBCBE45FA9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704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644F7B3-4E46-4EF4-988A-72F59B7E1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  <a:ln w="5715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3800" b="1" kern="120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+mj-ea"/>
                <a:cs typeface="+mj-cs"/>
              </a:rPr>
              <a:t>DEMO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914597-5E77-43C4-9814-24923E33F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AB4A-0575-400B-9EA0-B9BBCBE45FA9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0235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489898FB-4C9F-4E30-B320-2895B2D7E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fr-FR" sz="3700" dirty="0"/>
              <a:t>Capteur de pression – Baromètre – BMP280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0EA7C15-453D-4245-AA97-8E1802210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Utilisation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Principe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Limites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Démo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590AA8F6-DC5F-46D5-ABBD-68FCF030D1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7" t="18207" r="24295" b="18050"/>
          <a:stretch/>
        </p:blipFill>
        <p:spPr>
          <a:xfrm>
            <a:off x="6057853" y="898545"/>
            <a:ext cx="5386982" cy="4686072"/>
          </a:xfrm>
          <a:prstGeom prst="rect">
            <a:avLst/>
          </a:prstGeom>
        </p:spPr>
      </p:pic>
      <p:sp>
        <p:nvSpPr>
          <p:cNvPr id="13" name="Ellipse 12">
            <a:extLst>
              <a:ext uri="{FF2B5EF4-FFF2-40B4-BE49-F238E27FC236}">
                <a16:creationId xmlns:a16="http://schemas.microsoft.com/office/drawing/2014/main" id="{CAF502F5-3A1F-4B9E-B22D-0D30AB927F44}"/>
              </a:ext>
            </a:extLst>
          </p:cNvPr>
          <p:cNvSpPr/>
          <p:nvPr/>
        </p:nvSpPr>
        <p:spPr>
          <a:xfrm>
            <a:off x="7393709" y="3973342"/>
            <a:ext cx="518474" cy="51847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15D62D52-E748-4B08-8CA9-FE2A60519319}"/>
              </a:ext>
            </a:extLst>
          </p:cNvPr>
          <p:cNvCxnSpPr>
            <a:cxnSpLocks/>
          </p:cNvCxnSpPr>
          <p:nvPr/>
        </p:nvCxnSpPr>
        <p:spPr>
          <a:xfrm flipH="1">
            <a:off x="6381213" y="4444901"/>
            <a:ext cx="1079731" cy="1168730"/>
          </a:xfrm>
          <a:prstGeom prst="straightConnector1">
            <a:avLst/>
          </a:prstGeom>
          <a:ln w="571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6DD8A2-37EA-4704-A86E-AE412F1DE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AB4A-0575-400B-9EA0-B9BBCBE45FA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857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489898FB-4C9F-4E30-B320-2895B2D7E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fr-FR" sz="3700" dirty="0"/>
              <a:t>Capteur de pression – Baromètre – BMP280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0EA7C15-453D-4245-AA97-8E1802210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8" y="2330505"/>
            <a:ext cx="4763601" cy="3979585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Utilisation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Principe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Limites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Démo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9D0FE95-B3E4-4848-A745-D7A6623D4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3216" y="1796728"/>
            <a:ext cx="5463699" cy="354340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F64229-31E4-4B42-AC3F-6A6142391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AB4A-0575-400B-9EA0-B9BBCBE45FA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550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111B97A-2FB0-4625-8C2E-CDCB1AF68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A949A30-61F8-4010-BA73-6A2B37D89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232" y="3801738"/>
            <a:ext cx="10071536" cy="9297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Utilisation</a:t>
            </a:r>
          </a:p>
        </p:txBody>
      </p:sp>
      <p:pic>
        <p:nvPicPr>
          <p:cNvPr id="5" name="Espace réservé du contenu 4" descr="Une image contenant dessin&#10;&#10;Description générée automatiquement">
            <a:extLst>
              <a:ext uri="{FF2B5EF4-FFF2-40B4-BE49-F238E27FC236}">
                <a16:creationId xmlns:a16="http://schemas.microsoft.com/office/drawing/2014/main" id="{E7899872-6F2D-4B52-A06F-12F4A8B506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202" y="979027"/>
            <a:ext cx="2571750" cy="2743200"/>
          </a:xfrm>
          <a:prstGeom prst="rect">
            <a:avLst/>
          </a:prstGeom>
        </p:spPr>
      </p:pic>
      <p:pic>
        <p:nvPicPr>
          <p:cNvPr id="9" name="Image 8" descr="Une image contenant boîte, table&#10;&#10;Description générée automatiquement">
            <a:extLst>
              <a:ext uri="{FF2B5EF4-FFF2-40B4-BE49-F238E27FC236}">
                <a16:creationId xmlns:a16="http://schemas.microsoft.com/office/drawing/2014/main" id="{5D8638B7-36E9-4ECF-8EA3-02E9FFA96B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277" y="1129867"/>
            <a:ext cx="2399613" cy="2519279"/>
          </a:xfrm>
          <a:prstGeom prst="rect">
            <a:avLst/>
          </a:prstGeom>
        </p:spPr>
      </p:pic>
      <p:pic>
        <p:nvPicPr>
          <p:cNvPr id="7" name="Image 6" descr="Une image contenant transport, roue, assis, noir&#10;&#10;Description générée automatiquement">
            <a:extLst>
              <a:ext uri="{FF2B5EF4-FFF2-40B4-BE49-F238E27FC236}">
                <a16:creationId xmlns:a16="http://schemas.microsoft.com/office/drawing/2014/main" id="{4AC54418-F90D-4CA1-BCCB-52594BBE8C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248" y="899516"/>
            <a:ext cx="2743200" cy="27432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BB4454-A55A-49B7-B341-7169BC18B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AB4A-0575-400B-9EA0-B9BBCBE45FA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4630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0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393FC2-0522-462A-80C8-E62EB1B92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Principe de fonctionnement</a:t>
            </a:r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4C66DE6-AD86-4EF2-AE66-BF1155152507}"/>
              </a:ext>
            </a:extLst>
          </p:cNvPr>
          <p:cNvSpPr txBox="1"/>
          <p:nvPr/>
        </p:nvSpPr>
        <p:spPr>
          <a:xfrm>
            <a:off x="793662" y="2203079"/>
            <a:ext cx="4530898" cy="3922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285750" indent="-228600">
              <a:lnSpc>
                <a:spcPct val="2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Capacitif</a:t>
            </a:r>
          </a:p>
          <a:p>
            <a:pPr marL="285750" indent="-228600">
              <a:lnSpc>
                <a:spcPct val="2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Inductif</a:t>
            </a:r>
          </a:p>
          <a:p>
            <a:pPr marL="285750" indent="-228600">
              <a:lnSpc>
                <a:spcPct val="2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Piézoélectrique</a:t>
            </a:r>
          </a:p>
          <a:p>
            <a:pPr marL="285750" indent="-228600">
              <a:lnSpc>
                <a:spcPct val="2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Piézorésistif</a:t>
            </a:r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5D5445-1FE5-4030-BADC-CA4408427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AB4A-0575-400B-9EA0-B9BBCBE45FA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2382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0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393FC2-0522-462A-80C8-E62EB1B92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Principe de fonctionnement</a:t>
            </a:r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4C66DE6-AD86-4EF2-AE66-BF1155152507}"/>
              </a:ext>
            </a:extLst>
          </p:cNvPr>
          <p:cNvSpPr txBox="1"/>
          <p:nvPr/>
        </p:nvSpPr>
        <p:spPr>
          <a:xfrm>
            <a:off x="793662" y="2203079"/>
            <a:ext cx="4530898" cy="3922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285750" indent="-228600">
              <a:lnSpc>
                <a:spcPct val="2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Capacitif</a:t>
            </a:r>
          </a:p>
          <a:p>
            <a:pPr marL="285750" indent="-228600">
              <a:lnSpc>
                <a:spcPct val="2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Inductif</a:t>
            </a:r>
          </a:p>
          <a:p>
            <a:pPr marL="285750" indent="-228600">
              <a:lnSpc>
                <a:spcPct val="2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highlight>
                  <a:srgbClr val="FFFF00"/>
                </a:highlight>
              </a:rPr>
              <a:t>Piézoélectrique</a:t>
            </a:r>
          </a:p>
          <a:p>
            <a:pPr marL="285750" indent="-228600">
              <a:lnSpc>
                <a:spcPct val="2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Piézorésistif</a:t>
            </a:r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able, dessin&#10;&#10;Description générée automatiquement">
            <a:extLst>
              <a:ext uri="{FF2B5EF4-FFF2-40B4-BE49-F238E27FC236}">
                <a16:creationId xmlns:a16="http://schemas.microsoft.com/office/drawing/2014/main" id="{71E749DA-7685-4D7B-B770-36598C0CE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423" y="2937275"/>
            <a:ext cx="6066361" cy="265811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96BC18-8C81-4D15-BA1F-B422F6A0F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AB4A-0575-400B-9EA0-B9BBCBE45FA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5757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393FC2-0522-462A-80C8-E62EB1B92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Principe de fonctionnement - </a:t>
            </a:r>
            <a:r>
              <a:rPr lang="en-US" dirty="0">
                <a:solidFill>
                  <a:srgbClr val="FF0000"/>
                </a:solidFill>
              </a:rPr>
              <a:t>Piézorésistif</a:t>
            </a:r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0F5891F8-63D1-43B3-8F11-F913CA0C5993}"/>
              </a:ext>
            </a:extLst>
          </p:cNvPr>
          <p:cNvGrpSpPr/>
          <p:nvPr/>
        </p:nvGrpSpPr>
        <p:grpSpPr>
          <a:xfrm>
            <a:off x="1328811" y="2310321"/>
            <a:ext cx="2854960" cy="2740876"/>
            <a:chOff x="1435388" y="2387958"/>
            <a:chExt cx="2854960" cy="274087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068E332-D689-4A0B-8748-B7D9F2624E87}"/>
                </a:ext>
              </a:extLst>
            </p:cNvPr>
            <p:cNvSpPr/>
            <p:nvPr/>
          </p:nvSpPr>
          <p:spPr>
            <a:xfrm>
              <a:off x="1435388" y="4509074"/>
              <a:ext cx="2854960" cy="619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74B570C-A9CD-45DE-B4A9-FD3A72C45712}"/>
                </a:ext>
              </a:extLst>
            </p:cNvPr>
            <p:cNvSpPr/>
            <p:nvPr/>
          </p:nvSpPr>
          <p:spPr>
            <a:xfrm>
              <a:off x="1435388" y="3889314"/>
              <a:ext cx="2854960" cy="619760"/>
            </a:xfrm>
            <a:prstGeom prst="rect">
              <a:avLst/>
            </a:prstGeom>
            <a:solidFill>
              <a:srgbClr val="9B6D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CDBA982-FBBA-4F77-9BB5-B546DCA0483F}"/>
                </a:ext>
              </a:extLst>
            </p:cNvPr>
            <p:cNvSpPr/>
            <p:nvPr/>
          </p:nvSpPr>
          <p:spPr>
            <a:xfrm>
              <a:off x="2349788" y="4244914"/>
              <a:ext cx="1026160" cy="2641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Vide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CF74468-AF49-4999-B9E5-786F26DDC9D3}"/>
                </a:ext>
              </a:extLst>
            </p:cNvPr>
            <p:cNvSpPr/>
            <p:nvPr/>
          </p:nvSpPr>
          <p:spPr>
            <a:xfrm>
              <a:off x="2348871" y="3889314"/>
              <a:ext cx="218440" cy="1126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A472C88-E65D-4D39-AA54-5B940C3BBAF8}"/>
                </a:ext>
              </a:extLst>
            </p:cNvPr>
            <p:cNvSpPr/>
            <p:nvPr/>
          </p:nvSpPr>
          <p:spPr>
            <a:xfrm>
              <a:off x="3157508" y="3889314"/>
              <a:ext cx="218440" cy="1126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2" name="Connecteur droit avec flèche 31">
              <a:extLst>
                <a:ext uri="{FF2B5EF4-FFF2-40B4-BE49-F238E27FC236}">
                  <a16:creationId xmlns:a16="http://schemas.microsoft.com/office/drawing/2014/main" id="{6015EDE2-1B1C-4896-8F59-D3869FCFA4CA}"/>
                </a:ext>
              </a:extLst>
            </p:cNvPr>
            <p:cNvCxnSpPr/>
            <p:nvPr/>
          </p:nvCxnSpPr>
          <p:spPr>
            <a:xfrm>
              <a:off x="1926001" y="2823225"/>
              <a:ext cx="0" cy="8672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3B0332D8-C675-4CD7-B094-7F7CB405A088}"/>
                </a:ext>
              </a:extLst>
            </p:cNvPr>
            <p:cNvCxnSpPr/>
            <p:nvPr/>
          </p:nvCxnSpPr>
          <p:spPr>
            <a:xfrm>
              <a:off x="2243004" y="2823225"/>
              <a:ext cx="0" cy="8672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avec flèche 33">
              <a:extLst>
                <a:ext uri="{FF2B5EF4-FFF2-40B4-BE49-F238E27FC236}">
                  <a16:creationId xmlns:a16="http://schemas.microsoft.com/office/drawing/2014/main" id="{137AD85B-7FCA-4177-BCFD-2695C740AD98}"/>
                </a:ext>
              </a:extLst>
            </p:cNvPr>
            <p:cNvCxnSpPr/>
            <p:nvPr/>
          </p:nvCxnSpPr>
          <p:spPr>
            <a:xfrm>
              <a:off x="2563802" y="2823225"/>
              <a:ext cx="0" cy="8672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avec flèche 34">
              <a:extLst>
                <a:ext uri="{FF2B5EF4-FFF2-40B4-BE49-F238E27FC236}">
                  <a16:creationId xmlns:a16="http://schemas.microsoft.com/office/drawing/2014/main" id="{0829A4E4-8D24-43A4-A179-F2B9F5BC2D0B}"/>
                </a:ext>
              </a:extLst>
            </p:cNvPr>
            <p:cNvCxnSpPr/>
            <p:nvPr/>
          </p:nvCxnSpPr>
          <p:spPr>
            <a:xfrm>
              <a:off x="2862868" y="2823225"/>
              <a:ext cx="0" cy="8672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avec flèche 35">
              <a:extLst>
                <a:ext uri="{FF2B5EF4-FFF2-40B4-BE49-F238E27FC236}">
                  <a16:creationId xmlns:a16="http://schemas.microsoft.com/office/drawing/2014/main" id="{1B6AD8E3-493E-435A-9359-0DAB4B95F08D}"/>
                </a:ext>
              </a:extLst>
            </p:cNvPr>
            <p:cNvCxnSpPr/>
            <p:nvPr/>
          </p:nvCxnSpPr>
          <p:spPr>
            <a:xfrm>
              <a:off x="3168506" y="2823225"/>
              <a:ext cx="0" cy="8672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avec flèche 36">
              <a:extLst>
                <a:ext uri="{FF2B5EF4-FFF2-40B4-BE49-F238E27FC236}">
                  <a16:creationId xmlns:a16="http://schemas.microsoft.com/office/drawing/2014/main" id="{293D0F6A-706C-4238-BE16-44CD4DE7873A}"/>
                </a:ext>
              </a:extLst>
            </p:cNvPr>
            <p:cNvCxnSpPr/>
            <p:nvPr/>
          </p:nvCxnSpPr>
          <p:spPr>
            <a:xfrm>
              <a:off x="3473568" y="2823225"/>
              <a:ext cx="0" cy="8672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avec flèche 37">
              <a:extLst>
                <a:ext uri="{FF2B5EF4-FFF2-40B4-BE49-F238E27FC236}">
                  <a16:creationId xmlns:a16="http://schemas.microsoft.com/office/drawing/2014/main" id="{9BF38D74-887B-4008-817C-349B16841970}"/>
                </a:ext>
              </a:extLst>
            </p:cNvPr>
            <p:cNvCxnSpPr/>
            <p:nvPr/>
          </p:nvCxnSpPr>
          <p:spPr>
            <a:xfrm>
              <a:off x="3773288" y="2823225"/>
              <a:ext cx="0" cy="8672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4686EDAD-2537-4626-AC57-2AC52A0F969C}"/>
                </a:ext>
              </a:extLst>
            </p:cNvPr>
            <p:cNvSpPr txBox="1"/>
            <p:nvPr/>
          </p:nvSpPr>
          <p:spPr>
            <a:xfrm>
              <a:off x="2376901" y="2387958"/>
              <a:ext cx="9719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Pression</a:t>
              </a: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0C13F1B2-4E11-48E3-AC32-15D9B422C687}"/>
              </a:ext>
            </a:extLst>
          </p:cNvPr>
          <p:cNvSpPr/>
          <p:nvPr/>
        </p:nvSpPr>
        <p:spPr>
          <a:xfrm>
            <a:off x="7702590" y="4431437"/>
            <a:ext cx="2854960" cy="619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8521A89-D74B-40C0-A971-E3EC38EB7DA4}"/>
              </a:ext>
            </a:extLst>
          </p:cNvPr>
          <p:cNvSpPr/>
          <p:nvPr/>
        </p:nvSpPr>
        <p:spPr>
          <a:xfrm>
            <a:off x="7702590" y="3811677"/>
            <a:ext cx="2854960" cy="619760"/>
          </a:xfrm>
          <a:prstGeom prst="rect">
            <a:avLst/>
          </a:prstGeom>
          <a:solidFill>
            <a:srgbClr val="9B6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4A37411-5922-4D86-89AA-84237D6C639E}"/>
              </a:ext>
            </a:extLst>
          </p:cNvPr>
          <p:cNvSpPr/>
          <p:nvPr/>
        </p:nvSpPr>
        <p:spPr>
          <a:xfrm>
            <a:off x="8616990" y="4167277"/>
            <a:ext cx="1026160" cy="264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Vide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F12AF94-867F-403C-BA2C-4A697E253DE7}"/>
              </a:ext>
            </a:extLst>
          </p:cNvPr>
          <p:cNvSpPr/>
          <p:nvPr/>
        </p:nvSpPr>
        <p:spPr>
          <a:xfrm>
            <a:off x="8616073" y="3811677"/>
            <a:ext cx="218440" cy="11261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123ECF1-AE37-497E-AA77-E103BCA7BA14}"/>
              </a:ext>
            </a:extLst>
          </p:cNvPr>
          <p:cNvSpPr/>
          <p:nvPr/>
        </p:nvSpPr>
        <p:spPr>
          <a:xfrm>
            <a:off x="9424710" y="3811677"/>
            <a:ext cx="218440" cy="11261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55DF1203-80BE-43A3-99F0-584791C445BC}"/>
              </a:ext>
            </a:extLst>
          </p:cNvPr>
          <p:cNvCxnSpPr/>
          <p:nvPr/>
        </p:nvCxnSpPr>
        <p:spPr>
          <a:xfrm>
            <a:off x="8193203" y="2745588"/>
            <a:ext cx="0" cy="8672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9A676265-D6C7-4084-BDA0-93E92200F9CA}"/>
              </a:ext>
            </a:extLst>
          </p:cNvPr>
          <p:cNvCxnSpPr/>
          <p:nvPr/>
        </p:nvCxnSpPr>
        <p:spPr>
          <a:xfrm>
            <a:off x="8510206" y="2745588"/>
            <a:ext cx="0" cy="8672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799DB494-1EC3-4278-9A86-6E49D3C8CAFE}"/>
              </a:ext>
            </a:extLst>
          </p:cNvPr>
          <p:cNvCxnSpPr/>
          <p:nvPr/>
        </p:nvCxnSpPr>
        <p:spPr>
          <a:xfrm>
            <a:off x="8831004" y="2745588"/>
            <a:ext cx="0" cy="8672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5C7B1943-0326-4619-9BE4-E3C23198281F}"/>
              </a:ext>
            </a:extLst>
          </p:cNvPr>
          <p:cNvCxnSpPr/>
          <p:nvPr/>
        </p:nvCxnSpPr>
        <p:spPr>
          <a:xfrm>
            <a:off x="9130070" y="2745588"/>
            <a:ext cx="0" cy="8672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BE058424-846F-4D65-A0DC-B8C32D74ACA7}"/>
              </a:ext>
            </a:extLst>
          </p:cNvPr>
          <p:cNvCxnSpPr/>
          <p:nvPr/>
        </p:nvCxnSpPr>
        <p:spPr>
          <a:xfrm>
            <a:off x="9435708" y="2745588"/>
            <a:ext cx="0" cy="8672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6249FEA1-8C49-4606-92DE-7C33AA26090F}"/>
              </a:ext>
            </a:extLst>
          </p:cNvPr>
          <p:cNvCxnSpPr/>
          <p:nvPr/>
        </p:nvCxnSpPr>
        <p:spPr>
          <a:xfrm>
            <a:off x="9740770" y="2745588"/>
            <a:ext cx="0" cy="8672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D267DDA2-7E2E-4161-98D5-B34C751A943F}"/>
              </a:ext>
            </a:extLst>
          </p:cNvPr>
          <p:cNvCxnSpPr/>
          <p:nvPr/>
        </p:nvCxnSpPr>
        <p:spPr>
          <a:xfrm>
            <a:off x="10040490" y="2745588"/>
            <a:ext cx="0" cy="8672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>
            <a:extLst>
              <a:ext uri="{FF2B5EF4-FFF2-40B4-BE49-F238E27FC236}">
                <a16:creationId xmlns:a16="http://schemas.microsoft.com/office/drawing/2014/main" id="{024735B2-1733-4D2F-8AC9-01DA183AFC96}"/>
              </a:ext>
            </a:extLst>
          </p:cNvPr>
          <p:cNvSpPr txBox="1"/>
          <p:nvPr/>
        </p:nvSpPr>
        <p:spPr>
          <a:xfrm>
            <a:off x="8644103" y="2310321"/>
            <a:ext cx="97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Pression</a:t>
            </a:r>
          </a:p>
        </p:txBody>
      </p: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589EDB46-FA6B-42AC-93C7-C6515345FB9F}"/>
              </a:ext>
            </a:extLst>
          </p:cNvPr>
          <p:cNvCxnSpPr>
            <a:cxnSpLocks/>
          </p:cNvCxnSpPr>
          <p:nvPr/>
        </p:nvCxnSpPr>
        <p:spPr>
          <a:xfrm rot="10800000">
            <a:off x="8206164" y="5305908"/>
            <a:ext cx="0" cy="8672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D00F834B-2C87-411B-ADD7-DA0BBEEFAC49}"/>
              </a:ext>
            </a:extLst>
          </p:cNvPr>
          <p:cNvCxnSpPr>
            <a:cxnSpLocks/>
          </p:cNvCxnSpPr>
          <p:nvPr/>
        </p:nvCxnSpPr>
        <p:spPr>
          <a:xfrm rot="10800000">
            <a:off x="8523167" y="5305908"/>
            <a:ext cx="0" cy="8672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0E300EC3-84B1-4947-B0DF-0332C95B1296}"/>
              </a:ext>
            </a:extLst>
          </p:cNvPr>
          <p:cNvCxnSpPr>
            <a:cxnSpLocks/>
          </p:cNvCxnSpPr>
          <p:nvPr/>
        </p:nvCxnSpPr>
        <p:spPr>
          <a:xfrm rot="10800000">
            <a:off x="8843965" y="5305908"/>
            <a:ext cx="0" cy="8672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D084CF67-A892-457B-944C-F9C0F4A0AB5C}"/>
              </a:ext>
            </a:extLst>
          </p:cNvPr>
          <p:cNvCxnSpPr>
            <a:cxnSpLocks/>
          </p:cNvCxnSpPr>
          <p:nvPr/>
        </p:nvCxnSpPr>
        <p:spPr>
          <a:xfrm rot="10800000">
            <a:off x="9143031" y="5305908"/>
            <a:ext cx="0" cy="8672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CFD9F4A1-86BE-471A-B274-0CE96BAA47F1}"/>
              </a:ext>
            </a:extLst>
          </p:cNvPr>
          <p:cNvCxnSpPr>
            <a:cxnSpLocks/>
          </p:cNvCxnSpPr>
          <p:nvPr/>
        </p:nvCxnSpPr>
        <p:spPr>
          <a:xfrm rot="10800000">
            <a:off x="9448669" y="5305908"/>
            <a:ext cx="0" cy="8672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0DACC6E8-1AB9-4520-BD24-30FEBF7B7E65}"/>
              </a:ext>
            </a:extLst>
          </p:cNvPr>
          <p:cNvCxnSpPr>
            <a:cxnSpLocks/>
          </p:cNvCxnSpPr>
          <p:nvPr/>
        </p:nvCxnSpPr>
        <p:spPr>
          <a:xfrm rot="10800000">
            <a:off x="9753731" y="5305908"/>
            <a:ext cx="0" cy="8672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E347DBDA-20D5-436B-AC42-6F5A977CE1EF}"/>
              </a:ext>
            </a:extLst>
          </p:cNvPr>
          <p:cNvCxnSpPr>
            <a:cxnSpLocks/>
          </p:cNvCxnSpPr>
          <p:nvPr/>
        </p:nvCxnSpPr>
        <p:spPr>
          <a:xfrm rot="10800000">
            <a:off x="10053451" y="5305908"/>
            <a:ext cx="0" cy="8672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6CBDA106-711A-4500-A0DC-FD2BE4BAE671}"/>
              </a:ext>
            </a:extLst>
          </p:cNvPr>
          <p:cNvSpPr txBox="1"/>
          <p:nvPr/>
        </p:nvSpPr>
        <p:spPr>
          <a:xfrm>
            <a:off x="8036413" y="6335297"/>
            <a:ext cx="221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Pression de référence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DF5564-6D93-4912-A2F2-13D537387978}"/>
              </a:ext>
            </a:extLst>
          </p:cNvPr>
          <p:cNvSpPr/>
          <p:nvPr/>
        </p:nvSpPr>
        <p:spPr>
          <a:xfrm>
            <a:off x="8959142" y="4431437"/>
            <a:ext cx="322838" cy="619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D1801A6E-DE53-4CEE-863B-C34C31722D93}"/>
              </a:ext>
            </a:extLst>
          </p:cNvPr>
          <p:cNvSpPr txBox="1"/>
          <p:nvPr/>
        </p:nvSpPr>
        <p:spPr>
          <a:xfrm>
            <a:off x="1328813" y="1760811"/>
            <a:ext cx="2887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Capteur de pression absolue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F1BFE074-DB8B-4851-89CC-7A004412C856}"/>
              </a:ext>
            </a:extLst>
          </p:cNvPr>
          <p:cNvSpPr txBox="1"/>
          <p:nvPr/>
        </p:nvSpPr>
        <p:spPr>
          <a:xfrm>
            <a:off x="7612769" y="1760733"/>
            <a:ext cx="2863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Capteur de pression relative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5BEB9D9-A79F-434F-A952-1904313B8136}"/>
              </a:ext>
            </a:extLst>
          </p:cNvPr>
          <p:cNvSpPr txBox="1"/>
          <p:nvPr/>
        </p:nvSpPr>
        <p:spPr>
          <a:xfrm>
            <a:off x="5490171" y="3936891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Silicium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DFB351B7-46A4-4A10-B715-3EA0B54AA9BE}"/>
              </a:ext>
            </a:extLst>
          </p:cNvPr>
          <p:cNvSpPr txBox="1"/>
          <p:nvPr/>
        </p:nvSpPr>
        <p:spPr>
          <a:xfrm>
            <a:off x="5596803" y="4556651"/>
            <a:ext cx="692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Verre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2151F59-D08B-4DDA-8BFE-85DC52834EB6}"/>
              </a:ext>
            </a:extLst>
          </p:cNvPr>
          <p:cNvSpPr txBox="1"/>
          <p:nvPr/>
        </p:nvSpPr>
        <p:spPr>
          <a:xfrm>
            <a:off x="5173129" y="2736443"/>
            <a:ext cx="1540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Résistances</a:t>
            </a:r>
          </a:p>
          <a:p>
            <a:pPr algn="ctr"/>
            <a:r>
              <a:rPr lang="fr-FR" dirty="0"/>
              <a:t>piézorésistives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CDAC9962-0688-49A5-B4B9-FF491B97A8DC}"/>
              </a:ext>
            </a:extLst>
          </p:cNvPr>
          <p:cNvSpPr txBox="1"/>
          <p:nvPr/>
        </p:nvSpPr>
        <p:spPr>
          <a:xfrm>
            <a:off x="5021197" y="5130691"/>
            <a:ext cx="1843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Trou de référence</a:t>
            </a: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BF84258D-5BCF-4311-9D22-0764DD01C91D}"/>
              </a:ext>
            </a:extLst>
          </p:cNvPr>
          <p:cNvCxnSpPr>
            <a:cxnSpLocks/>
            <a:stCxn id="20" idx="2"/>
            <a:endCxn id="43" idx="0"/>
          </p:cNvCxnSpPr>
          <p:nvPr/>
        </p:nvCxnSpPr>
        <p:spPr>
          <a:xfrm>
            <a:off x="5943180" y="3382774"/>
            <a:ext cx="2782113" cy="4289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C276E697-C68E-4ACF-8F35-4B8C6B1F79CD}"/>
              </a:ext>
            </a:extLst>
          </p:cNvPr>
          <p:cNvCxnSpPr>
            <a:cxnSpLocks/>
            <a:stCxn id="44" idx="0"/>
            <a:endCxn id="20" idx="2"/>
          </p:cNvCxnSpPr>
          <p:nvPr/>
        </p:nvCxnSpPr>
        <p:spPr>
          <a:xfrm flipH="1" flipV="1">
            <a:off x="5943180" y="3382774"/>
            <a:ext cx="3590750" cy="4289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716BFC0E-4BDC-4121-B0CC-F2FBF7847607}"/>
              </a:ext>
            </a:extLst>
          </p:cNvPr>
          <p:cNvCxnSpPr>
            <a:stCxn id="30" idx="0"/>
            <a:endCxn id="20" idx="2"/>
          </p:cNvCxnSpPr>
          <p:nvPr/>
        </p:nvCxnSpPr>
        <p:spPr>
          <a:xfrm flipV="1">
            <a:off x="2351514" y="3382774"/>
            <a:ext cx="3591666" cy="4289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4A133017-F68C-4741-8744-6AADCD8C5FDE}"/>
              </a:ext>
            </a:extLst>
          </p:cNvPr>
          <p:cNvCxnSpPr>
            <a:stCxn id="31" idx="0"/>
            <a:endCxn id="20" idx="2"/>
          </p:cNvCxnSpPr>
          <p:nvPr/>
        </p:nvCxnSpPr>
        <p:spPr>
          <a:xfrm flipV="1">
            <a:off x="3160151" y="3382774"/>
            <a:ext cx="2783029" cy="4289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97B915CF-CE0C-4CB8-BB16-F1A453CB9891}"/>
              </a:ext>
            </a:extLst>
          </p:cNvPr>
          <p:cNvCxnSpPr>
            <a:stCxn id="14" idx="3"/>
            <a:endCxn id="41" idx="1"/>
          </p:cNvCxnSpPr>
          <p:nvPr/>
        </p:nvCxnSpPr>
        <p:spPr>
          <a:xfrm>
            <a:off x="6396188" y="4121557"/>
            <a:ext cx="130640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AB767B1A-90BD-4B4A-832D-BC84A7E0AC11}"/>
              </a:ext>
            </a:extLst>
          </p:cNvPr>
          <p:cNvCxnSpPr>
            <a:stCxn id="14" idx="1"/>
            <a:endCxn id="28" idx="3"/>
          </p:cNvCxnSpPr>
          <p:nvPr/>
        </p:nvCxnSpPr>
        <p:spPr>
          <a:xfrm flipH="1">
            <a:off x="4183771" y="4121557"/>
            <a:ext cx="1306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CD60B3EB-DF52-4CC6-B12F-BBD35D60F235}"/>
              </a:ext>
            </a:extLst>
          </p:cNvPr>
          <p:cNvCxnSpPr>
            <a:stCxn id="63" idx="3"/>
            <a:endCxn id="40" idx="1"/>
          </p:cNvCxnSpPr>
          <p:nvPr/>
        </p:nvCxnSpPr>
        <p:spPr>
          <a:xfrm>
            <a:off x="6289557" y="4741317"/>
            <a:ext cx="141303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72A1CE96-49B3-4500-A4B0-7E44BBC24591}"/>
              </a:ext>
            </a:extLst>
          </p:cNvPr>
          <p:cNvCxnSpPr>
            <a:stCxn id="63" idx="1"/>
            <a:endCxn id="27" idx="3"/>
          </p:cNvCxnSpPr>
          <p:nvPr/>
        </p:nvCxnSpPr>
        <p:spPr>
          <a:xfrm flipH="1">
            <a:off x="4183771" y="4741317"/>
            <a:ext cx="1413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7CAE8EED-B2A2-479A-A105-C0BDA8E43820}"/>
              </a:ext>
            </a:extLst>
          </p:cNvPr>
          <p:cNvCxnSpPr>
            <a:stCxn id="64" idx="3"/>
            <a:endCxn id="13" idx="2"/>
          </p:cNvCxnSpPr>
          <p:nvPr/>
        </p:nvCxnSpPr>
        <p:spPr>
          <a:xfrm flipV="1">
            <a:off x="6865163" y="5051197"/>
            <a:ext cx="2255398" cy="264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B94BA9-1AB0-4BBD-B6FF-DBF38B0FF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AB4A-0575-400B-9EA0-B9BBCBE45FA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2837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393FC2-0522-462A-80C8-E62EB1B92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100" y="368202"/>
            <a:ext cx="9575800" cy="1325563"/>
          </a:xfrm>
        </p:spPr>
        <p:txBody>
          <a:bodyPr/>
          <a:lstStyle/>
          <a:p>
            <a:r>
              <a:rPr lang="en-US" dirty="0"/>
              <a:t>Principe de fonctionnement - </a:t>
            </a:r>
            <a:r>
              <a:rPr lang="en-US" dirty="0">
                <a:solidFill>
                  <a:srgbClr val="FF0000"/>
                </a:solidFill>
              </a:rPr>
              <a:t>Piézorésistif</a:t>
            </a:r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0F5891F8-63D1-43B3-8F11-F913CA0C5993}"/>
              </a:ext>
            </a:extLst>
          </p:cNvPr>
          <p:cNvGrpSpPr/>
          <p:nvPr/>
        </p:nvGrpSpPr>
        <p:grpSpPr>
          <a:xfrm>
            <a:off x="1409200" y="2679712"/>
            <a:ext cx="2854960" cy="2740876"/>
            <a:chOff x="1435388" y="2387958"/>
            <a:chExt cx="2854960" cy="274087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068E332-D689-4A0B-8748-B7D9F2624E87}"/>
                </a:ext>
              </a:extLst>
            </p:cNvPr>
            <p:cNvSpPr/>
            <p:nvPr/>
          </p:nvSpPr>
          <p:spPr>
            <a:xfrm>
              <a:off x="1435388" y="4509074"/>
              <a:ext cx="2854960" cy="619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74B570C-A9CD-45DE-B4A9-FD3A72C45712}"/>
                </a:ext>
              </a:extLst>
            </p:cNvPr>
            <p:cNvSpPr/>
            <p:nvPr/>
          </p:nvSpPr>
          <p:spPr>
            <a:xfrm>
              <a:off x="1435388" y="3889314"/>
              <a:ext cx="2854960" cy="619760"/>
            </a:xfrm>
            <a:prstGeom prst="rect">
              <a:avLst/>
            </a:prstGeom>
            <a:solidFill>
              <a:srgbClr val="9B6D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CDBA982-FBBA-4F77-9BB5-B546DCA0483F}"/>
                </a:ext>
              </a:extLst>
            </p:cNvPr>
            <p:cNvSpPr/>
            <p:nvPr/>
          </p:nvSpPr>
          <p:spPr>
            <a:xfrm>
              <a:off x="2349788" y="4244914"/>
              <a:ext cx="1026160" cy="2641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Vide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CF74468-AF49-4999-B9E5-786F26DDC9D3}"/>
                </a:ext>
              </a:extLst>
            </p:cNvPr>
            <p:cNvSpPr/>
            <p:nvPr/>
          </p:nvSpPr>
          <p:spPr>
            <a:xfrm>
              <a:off x="2348871" y="3889314"/>
              <a:ext cx="218440" cy="1126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A472C88-E65D-4D39-AA54-5B940C3BBAF8}"/>
                </a:ext>
              </a:extLst>
            </p:cNvPr>
            <p:cNvSpPr/>
            <p:nvPr/>
          </p:nvSpPr>
          <p:spPr>
            <a:xfrm>
              <a:off x="3157508" y="3889314"/>
              <a:ext cx="218440" cy="1126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2" name="Connecteur droit avec flèche 31">
              <a:extLst>
                <a:ext uri="{FF2B5EF4-FFF2-40B4-BE49-F238E27FC236}">
                  <a16:creationId xmlns:a16="http://schemas.microsoft.com/office/drawing/2014/main" id="{6015EDE2-1B1C-4896-8F59-D3869FCFA4CA}"/>
                </a:ext>
              </a:extLst>
            </p:cNvPr>
            <p:cNvCxnSpPr/>
            <p:nvPr/>
          </p:nvCxnSpPr>
          <p:spPr>
            <a:xfrm>
              <a:off x="1926001" y="2823225"/>
              <a:ext cx="0" cy="8672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3B0332D8-C675-4CD7-B094-7F7CB405A088}"/>
                </a:ext>
              </a:extLst>
            </p:cNvPr>
            <p:cNvCxnSpPr/>
            <p:nvPr/>
          </p:nvCxnSpPr>
          <p:spPr>
            <a:xfrm>
              <a:off x="2243004" y="2823225"/>
              <a:ext cx="0" cy="8672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avec flèche 33">
              <a:extLst>
                <a:ext uri="{FF2B5EF4-FFF2-40B4-BE49-F238E27FC236}">
                  <a16:creationId xmlns:a16="http://schemas.microsoft.com/office/drawing/2014/main" id="{137AD85B-7FCA-4177-BCFD-2695C740AD98}"/>
                </a:ext>
              </a:extLst>
            </p:cNvPr>
            <p:cNvCxnSpPr/>
            <p:nvPr/>
          </p:nvCxnSpPr>
          <p:spPr>
            <a:xfrm>
              <a:off x="2563802" y="2823225"/>
              <a:ext cx="0" cy="8672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avec flèche 34">
              <a:extLst>
                <a:ext uri="{FF2B5EF4-FFF2-40B4-BE49-F238E27FC236}">
                  <a16:creationId xmlns:a16="http://schemas.microsoft.com/office/drawing/2014/main" id="{0829A4E4-8D24-43A4-A179-F2B9F5BC2D0B}"/>
                </a:ext>
              </a:extLst>
            </p:cNvPr>
            <p:cNvCxnSpPr/>
            <p:nvPr/>
          </p:nvCxnSpPr>
          <p:spPr>
            <a:xfrm>
              <a:off x="2862868" y="2823225"/>
              <a:ext cx="0" cy="8672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avec flèche 35">
              <a:extLst>
                <a:ext uri="{FF2B5EF4-FFF2-40B4-BE49-F238E27FC236}">
                  <a16:creationId xmlns:a16="http://schemas.microsoft.com/office/drawing/2014/main" id="{1B6AD8E3-493E-435A-9359-0DAB4B95F08D}"/>
                </a:ext>
              </a:extLst>
            </p:cNvPr>
            <p:cNvCxnSpPr/>
            <p:nvPr/>
          </p:nvCxnSpPr>
          <p:spPr>
            <a:xfrm>
              <a:off x="3168506" y="2823225"/>
              <a:ext cx="0" cy="8672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avec flèche 36">
              <a:extLst>
                <a:ext uri="{FF2B5EF4-FFF2-40B4-BE49-F238E27FC236}">
                  <a16:creationId xmlns:a16="http://schemas.microsoft.com/office/drawing/2014/main" id="{293D0F6A-706C-4238-BE16-44CD4DE7873A}"/>
                </a:ext>
              </a:extLst>
            </p:cNvPr>
            <p:cNvCxnSpPr/>
            <p:nvPr/>
          </p:nvCxnSpPr>
          <p:spPr>
            <a:xfrm>
              <a:off x="3473568" y="2823225"/>
              <a:ext cx="0" cy="8672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avec flèche 37">
              <a:extLst>
                <a:ext uri="{FF2B5EF4-FFF2-40B4-BE49-F238E27FC236}">
                  <a16:creationId xmlns:a16="http://schemas.microsoft.com/office/drawing/2014/main" id="{9BF38D74-887B-4008-817C-349B16841970}"/>
                </a:ext>
              </a:extLst>
            </p:cNvPr>
            <p:cNvCxnSpPr/>
            <p:nvPr/>
          </p:nvCxnSpPr>
          <p:spPr>
            <a:xfrm>
              <a:off x="3773288" y="2823225"/>
              <a:ext cx="0" cy="8672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4686EDAD-2537-4626-AC57-2AC52A0F969C}"/>
                </a:ext>
              </a:extLst>
            </p:cNvPr>
            <p:cNvSpPr txBox="1"/>
            <p:nvPr/>
          </p:nvSpPr>
          <p:spPr>
            <a:xfrm>
              <a:off x="2376901" y="2387958"/>
              <a:ext cx="9719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Pression</a:t>
              </a:r>
            </a:p>
          </p:txBody>
        </p:sp>
      </p:grpSp>
      <p:sp>
        <p:nvSpPr>
          <p:cNvPr id="61" name="ZoneTexte 60">
            <a:extLst>
              <a:ext uri="{FF2B5EF4-FFF2-40B4-BE49-F238E27FC236}">
                <a16:creationId xmlns:a16="http://schemas.microsoft.com/office/drawing/2014/main" id="{D1801A6E-DE53-4CEE-863B-C34C31722D93}"/>
              </a:ext>
            </a:extLst>
          </p:cNvPr>
          <p:cNvSpPr txBox="1"/>
          <p:nvPr/>
        </p:nvSpPr>
        <p:spPr>
          <a:xfrm>
            <a:off x="1409202" y="2130202"/>
            <a:ext cx="2887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Capteur de pression absolue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5BEB9D9-A79F-434F-A952-1904313B8136}"/>
              </a:ext>
            </a:extLst>
          </p:cNvPr>
          <p:cNvSpPr txBox="1"/>
          <p:nvPr/>
        </p:nvSpPr>
        <p:spPr>
          <a:xfrm>
            <a:off x="5570560" y="4306282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Silicium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DFB351B7-46A4-4A10-B715-3EA0B54AA9BE}"/>
              </a:ext>
            </a:extLst>
          </p:cNvPr>
          <p:cNvSpPr txBox="1"/>
          <p:nvPr/>
        </p:nvSpPr>
        <p:spPr>
          <a:xfrm>
            <a:off x="5677192" y="4926042"/>
            <a:ext cx="692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Verre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2151F59-D08B-4DDA-8BFE-85DC52834EB6}"/>
              </a:ext>
            </a:extLst>
          </p:cNvPr>
          <p:cNvSpPr txBox="1"/>
          <p:nvPr/>
        </p:nvSpPr>
        <p:spPr>
          <a:xfrm>
            <a:off x="5253518" y="3105834"/>
            <a:ext cx="1540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Résistances</a:t>
            </a:r>
          </a:p>
          <a:p>
            <a:pPr algn="ctr"/>
            <a:r>
              <a:rPr lang="fr-FR" dirty="0"/>
              <a:t>piézorésistives</a:t>
            </a:r>
          </a:p>
        </p:txBody>
      </p: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716BFC0E-4BDC-4121-B0CC-F2FBF7847607}"/>
              </a:ext>
            </a:extLst>
          </p:cNvPr>
          <p:cNvCxnSpPr>
            <a:stCxn id="30" idx="0"/>
            <a:endCxn id="20" idx="2"/>
          </p:cNvCxnSpPr>
          <p:nvPr/>
        </p:nvCxnSpPr>
        <p:spPr>
          <a:xfrm flipV="1">
            <a:off x="2431903" y="3752165"/>
            <a:ext cx="3591666" cy="4289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4A133017-F68C-4741-8744-6AADCD8C5FDE}"/>
              </a:ext>
            </a:extLst>
          </p:cNvPr>
          <p:cNvCxnSpPr>
            <a:stCxn id="31" idx="0"/>
            <a:endCxn id="20" idx="2"/>
          </p:cNvCxnSpPr>
          <p:nvPr/>
        </p:nvCxnSpPr>
        <p:spPr>
          <a:xfrm flipV="1">
            <a:off x="3240540" y="3752165"/>
            <a:ext cx="2783029" cy="4289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AB767B1A-90BD-4B4A-832D-BC84A7E0AC11}"/>
              </a:ext>
            </a:extLst>
          </p:cNvPr>
          <p:cNvCxnSpPr>
            <a:stCxn id="14" idx="1"/>
            <a:endCxn id="28" idx="3"/>
          </p:cNvCxnSpPr>
          <p:nvPr/>
        </p:nvCxnSpPr>
        <p:spPr>
          <a:xfrm flipH="1">
            <a:off x="4264160" y="4490948"/>
            <a:ext cx="1306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72A1CE96-49B3-4500-A4B0-7E44BBC24591}"/>
              </a:ext>
            </a:extLst>
          </p:cNvPr>
          <p:cNvCxnSpPr>
            <a:stCxn id="63" idx="1"/>
            <a:endCxn id="27" idx="3"/>
          </p:cNvCxnSpPr>
          <p:nvPr/>
        </p:nvCxnSpPr>
        <p:spPr>
          <a:xfrm flipH="1">
            <a:off x="4264160" y="5110708"/>
            <a:ext cx="1413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2FCF5FDD-1F9F-4C0E-81D3-108AFEC60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620" y="2923974"/>
            <a:ext cx="3265180" cy="2514188"/>
          </a:xfrm>
          <a:prstGeom prst="rect">
            <a:avLst/>
          </a:prstGeom>
        </p:spPr>
      </p:pic>
      <p:sp>
        <p:nvSpPr>
          <p:cNvPr id="65" name="ZoneTexte 64">
            <a:extLst>
              <a:ext uri="{FF2B5EF4-FFF2-40B4-BE49-F238E27FC236}">
                <a16:creationId xmlns:a16="http://schemas.microsoft.com/office/drawing/2014/main" id="{91C5D899-F7DB-4EE6-8254-0D11C21E9BCC}"/>
              </a:ext>
            </a:extLst>
          </p:cNvPr>
          <p:cNvSpPr txBox="1"/>
          <p:nvPr/>
        </p:nvSpPr>
        <p:spPr>
          <a:xfrm>
            <a:off x="8185922" y="2130202"/>
            <a:ext cx="2143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Pont de Wheatstone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62930A-915A-422C-9671-847788DA3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AB4A-0575-400B-9EA0-B9BBCBE45FA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7498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0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393FC2-0522-462A-80C8-E62EB1B92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Limites</a:t>
            </a:r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4C66DE6-AD86-4EF2-AE66-BF1155152507}"/>
              </a:ext>
            </a:extLst>
          </p:cNvPr>
          <p:cNvSpPr txBox="1"/>
          <p:nvPr/>
        </p:nvSpPr>
        <p:spPr>
          <a:xfrm>
            <a:off x="793662" y="2203079"/>
            <a:ext cx="9396818" cy="3922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2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Mesure de très petites pressions limitée (&lt;0,01 mbar)</a:t>
            </a:r>
          </a:p>
          <a:p>
            <a:pPr marL="285750" indent="-228600">
              <a:lnSpc>
                <a:spcPct val="2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Mesures en temperatures de fluides très élevées (&gt; 200 °C)</a:t>
            </a:r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1CE5BC-4909-41DF-B6A1-67D55355E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AB4A-0575-400B-9EA0-B9BBCBE45FA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01498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227</Words>
  <Application>Microsoft Office PowerPoint</Application>
  <PresentationFormat>Widescreen</PresentationFormat>
  <Paragraphs>88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Thème Office</vt:lpstr>
      <vt:lpstr>PHY 4103 : Capteurs</vt:lpstr>
      <vt:lpstr>Capteur de pression – Baromètre – BMP280</vt:lpstr>
      <vt:lpstr>Capteur de pression – Baromètre – BMP280</vt:lpstr>
      <vt:lpstr>Utilisation</vt:lpstr>
      <vt:lpstr>Principe de fonctionnement</vt:lpstr>
      <vt:lpstr>Principe de fonctionnement</vt:lpstr>
      <vt:lpstr>Principe de fonctionnement - Piézorésistif</vt:lpstr>
      <vt:lpstr>Principe de fonctionnement - Piézorésistif</vt:lpstr>
      <vt:lpstr>Limites</vt:lpstr>
      <vt:lpstr>DEMO</vt:lpstr>
      <vt:lpstr>Magnétomètre – AK09918 par AsahiKASEI</vt:lpstr>
      <vt:lpstr>Utilisation</vt:lpstr>
      <vt:lpstr>Principe de fonctionnement - Capteur</vt:lpstr>
      <vt:lpstr>Principe de fonctionnement - Données</vt:lpstr>
      <vt:lpstr>Mesures – Captures d’écran de l’application SensorMultiTool</vt:lpstr>
      <vt:lpstr>Limites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 4103: Capteurs</dc:title>
  <dc:creator>ahmed tsoroev</dc:creator>
  <cp:lastModifiedBy>Nimesh Tahalooa</cp:lastModifiedBy>
  <cp:revision>35</cp:revision>
  <dcterms:created xsi:type="dcterms:W3CDTF">2020-03-24T18:38:17Z</dcterms:created>
  <dcterms:modified xsi:type="dcterms:W3CDTF">2020-03-25T07:16:18Z</dcterms:modified>
</cp:coreProperties>
</file>