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5" r:id="rId8"/>
    <p:sldId id="272" r:id="rId9"/>
    <p:sldId id="273" r:id="rId10"/>
    <p:sldId id="274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Sheet1!$A$1:$A$8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Sheet1!$B$1:$B$8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350</c:v>
                </c:pt>
                <c:pt idx="3">
                  <c:v>550</c:v>
                </c:pt>
                <c:pt idx="4">
                  <c:v>680</c:v>
                </c:pt>
                <c:pt idx="5">
                  <c:v>900</c:v>
                </c:pt>
                <c:pt idx="6">
                  <c:v>1200</c:v>
                </c:pt>
                <c:pt idx="7">
                  <c:v>1500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6-4431-A08F-9AD6C5EC8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50656"/>
        <c:axId val="36535616"/>
      </c:scatterChart>
      <c:valAx>
        <c:axId val="4595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535616"/>
        <c:crosses val="autoZero"/>
        <c:crossBetween val="midCat"/>
      </c:valAx>
      <c:valAx>
        <c:axId val="3653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50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828C6F-15FD-433F-9219-F3921E5DB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0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E02C4-C745-49FD-AB83-AAE6AAB581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DD43E-2995-4E27-AABB-A15AC6DA9B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A9466-CBD2-4042-A334-8CCC1E01F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55059-8B14-4800-9C6B-5AD46628B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DDA2F-3D45-4B4A-B431-7AD7C3A7BF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22F38-C08B-4DD0-9ECF-A94973990B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E5C60-066A-4F6D-A9F5-883F9BFF50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01B4D-C8BA-4F42-B602-3A855CBD9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CCE9-C14B-49B7-874E-BA0A3C087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50212-077B-4636-9E9A-44011DB288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FE598-6960-4BC7-94EE-388DC2FF2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4A011B-8B35-44E9-A7E3-18A4C853E3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 dirty="0"/>
              <a:t>Bass Model</a:t>
            </a:r>
            <a:br>
              <a:rPr lang="en-US" dirty="0"/>
            </a:br>
            <a:r>
              <a:rPr lang="en-US" dirty="0"/>
              <a:t>(</a:t>
            </a:r>
            <a:r>
              <a:rPr lang="en-US" sz="3600" dirty="0"/>
              <a:t>also known as Diffusion model)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3657600"/>
          </a:xfrm>
        </p:spPr>
        <p:txBody>
          <a:bodyPr/>
          <a:lstStyle/>
          <a:p>
            <a:pPr algn="l"/>
            <a:r>
              <a:rPr lang="en-US" b="1" dirty="0"/>
              <a:t>What is it?</a:t>
            </a:r>
          </a:p>
          <a:p>
            <a:pPr algn="l"/>
            <a:r>
              <a:rPr lang="en-US" dirty="0"/>
              <a:t>A model used to forecast sales of new durable goods. Basically any product that is purchased once in a given period of time. </a:t>
            </a:r>
          </a:p>
          <a:p>
            <a:pPr algn="l"/>
            <a:r>
              <a:rPr lang="en-US" sz="2400" dirty="0"/>
              <a:t>It has been applied to refrigerators, washer/dryers, television sets, mobile phones etc. It has also been applied to forecast downloads, movie sales etc.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with p, q, and 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know p, q, and M. The equation for Sales is: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[p+(q/M)*N</a:t>
            </a:r>
            <a:r>
              <a:rPr lang="en-US" baseline="-25000" dirty="0"/>
              <a:t>t-1</a:t>
            </a:r>
            <a:r>
              <a:rPr lang="en-US" dirty="0"/>
              <a:t>]* [M – N</a:t>
            </a:r>
            <a:r>
              <a:rPr lang="en-US" baseline="-25000" dirty="0"/>
              <a:t>t-1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At time t=1, N</a:t>
            </a:r>
            <a:r>
              <a:rPr lang="en-US" sz="2800" baseline="-25000" dirty="0"/>
              <a:t>0</a:t>
            </a:r>
            <a:r>
              <a:rPr lang="en-US" sz="2800" dirty="0"/>
              <a:t>= 0, so S</a:t>
            </a:r>
            <a:r>
              <a:rPr lang="en-US" sz="2800" baseline="-25000" dirty="0"/>
              <a:t>1</a:t>
            </a:r>
            <a:r>
              <a:rPr lang="en-US" sz="2800" dirty="0"/>
              <a:t>=</a:t>
            </a:r>
            <a:r>
              <a:rPr lang="en-US" sz="2800" dirty="0" err="1"/>
              <a:t>pM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At time t=2, N</a:t>
            </a:r>
            <a:r>
              <a:rPr lang="en-US" sz="2800" baseline="-25000" dirty="0"/>
              <a:t>1</a:t>
            </a:r>
            <a:r>
              <a:rPr lang="en-US" sz="2800" dirty="0"/>
              <a:t>= 0+S</a:t>
            </a:r>
            <a:r>
              <a:rPr lang="en-US" sz="2800" baseline="-25000" dirty="0"/>
              <a:t>1</a:t>
            </a:r>
            <a:r>
              <a:rPr lang="en-US" sz="2800" dirty="0"/>
              <a:t>, calculate S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At time t=3, N</a:t>
            </a:r>
            <a:r>
              <a:rPr lang="en-US" sz="2800" baseline="-25000" dirty="0"/>
              <a:t>2</a:t>
            </a:r>
            <a:r>
              <a:rPr lang="en-US" sz="2800" dirty="0"/>
              <a:t>= S</a:t>
            </a:r>
            <a:r>
              <a:rPr lang="en-US" sz="2800" baseline="-25000" dirty="0"/>
              <a:t>1</a:t>
            </a:r>
            <a:r>
              <a:rPr lang="en-US" sz="2800" dirty="0"/>
              <a:t>+S</a:t>
            </a:r>
            <a:r>
              <a:rPr lang="en-US" sz="2800" baseline="-25000" dirty="0"/>
              <a:t>2</a:t>
            </a:r>
            <a:r>
              <a:rPr lang="en-US" sz="2800" dirty="0"/>
              <a:t>, calculate S</a:t>
            </a:r>
            <a:r>
              <a:rPr lang="en-US" sz="2800" baseline="-25000" dirty="0"/>
              <a:t>3</a:t>
            </a:r>
          </a:p>
          <a:p>
            <a:pPr marL="0" indent="0">
              <a:buNone/>
            </a:pPr>
            <a:r>
              <a:rPr lang="en-US" sz="2800" dirty="0"/>
              <a:t>And so on …</a:t>
            </a: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433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Bass Model (GBM)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Bass model ignored the effect of prices and advertising. Prices decline over time and advertising also changes over time.</a:t>
            </a:r>
          </a:p>
          <a:p>
            <a:r>
              <a:rPr lang="en-US" dirty="0"/>
              <a:t>The GBM model can account for the effect of prices and advertising.</a:t>
            </a:r>
          </a:p>
        </p:txBody>
      </p:sp>
    </p:spTree>
    <p:extLst>
      <p:ext uri="{BB962C8B-B14F-4D97-AF65-F5344CB8AC3E}">
        <p14:creationId xmlns:p14="http://schemas.microsoft.com/office/powerpoint/2010/main" val="10505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Bass Model?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sz="2800" dirty="0"/>
              <a:t>This is an important model developed in 1969 by Dr. Frank Bass, who was a marketing professor at UTD!</a:t>
            </a:r>
          </a:p>
          <a:p>
            <a:r>
              <a:rPr lang="en-US" sz="2800" dirty="0"/>
              <a:t>The model is used to make forecasts of </a:t>
            </a:r>
            <a:r>
              <a:rPr lang="en-US" sz="2800" b="1" dirty="0"/>
              <a:t>peak sales</a:t>
            </a:r>
            <a:r>
              <a:rPr lang="en-US" sz="2800" dirty="0"/>
              <a:t> and the </a:t>
            </a:r>
            <a:r>
              <a:rPr lang="en-US" sz="2800" b="1" dirty="0"/>
              <a:t>time</a:t>
            </a:r>
            <a:r>
              <a:rPr lang="en-US" sz="2800" dirty="0"/>
              <a:t> it will take </a:t>
            </a:r>
            <a:r>
              <a:rPr lang="en-US" sz="2800" b="1" dirty="0"/>
              <a:t>to reach peak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209800" y="2362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209800" y="5257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699125" y="5299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914400" y="3657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Sales</a:t>
            </a:r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2667000" y="2895600"/>
            <a:ext cx="3001963" cy="2316163"/>
          </a:xfrm>
          <a:custGeom>
            <a:avLst/>
            <a:gdLst/>
            <a:ahLst/>
            <a:cxnLst>
              <a:cxn ang="0">
                <a:pos x="0" y="1459"/>
              </a:cxn>
              <a:cxn ang="0">
                <a:pos x="144" y="1411"/>
              </a:cxn>
              <a:cxn ang="0">
                <a:pos x="202" y="1383"/>
              </a:cxn>
              <a:cxn ang="0">
                <a:pos x="259" y="1354"/>
              </a:cxn>
              <a:cxn ang="0">
                <a:pos x="317" y="1335"/>
              </a:cxn>
              <a:cxn ang="0">
                <a:pos x="451" y="1219"/>
              </a:cxn>
              <a:cxn ang="0">
                <a:pos x="490" y="1171"/>
              </a:cxn>
              <a:cxn ang="0">
                <a:pos x="547" y="1066"/>
              </a:cxn>
              <a:cxn ang="0">
                <a:pos x="586" y="1008"/>
              </a:cxn>
              <a:cxn ang="0">
                <a:pos x="595" y="979"/>
              </a:cxn>
              <a:cxn ang="0">
                <a:pos x="634" y="922"/>
              </a:cxn>
              <a:cxn ang="0">
                <a:pos x="739" y="720"/>
              </a:cxn>
              <a:cxn ang="0">
                <a:pos x="778" y="634"/>
              </a:cxn>
              <a:cxn ang="0">
                <a:pos x="883" y="423"/>
              </a:cxn>
              <a:cxn ang="0">
                <a:pos x="893" y="394"/>
              </a:cxn>
              <a:cxn ang="0">
                <a:pos x="941" y="317"/>
              </a:cxn>
              <a:cxn ang="0">
                <a:pos x="1142" y="96"/>
              </a:cxn>
              <a:cxn ang="0">
                <a:pos x="1210" y="39"/>
              </a:cxn>
              <a:cxn ang="0">
                <a:pos x="1344" y="0"/>
              </a:cxn>
              <a:cxn ang="0">
                <a:pos x="1546" y="10"/>
              </a:cxn>
              <a:cxn ang="0">
                <a:pos x="1661" y="77"/>
              </a:cxn>
              <a:cxn ang="0">
                <a:pos x="1891" y="269"/>
              </a:cxn>
            </a:cxnLst>
            <a:rect l="0" t="0" r="r" b="b"/>
            <a:pathLst>
              <a:path w="1891" h="1459">
                <a:moveTo>
                  <a:pt x="0" y="1459"/>
                </a:moveTo>
                <a:cubicBezTo>
                  <a:pt x="44" y="1445"/>
                  <a:pt x="105" y="1436"/>
                  <a:pt x="144" y="1411"/>
                </a:cubicBezTo>
                <a:cubicBezTo>
                  <a:pt x="185" y="1384"/>
                  <a:pt x="159" y="1397"/>
                  <a:pt x="202" y="1383"/>
                </a:cubicBezTo>
                <a:cubicBezTo>
                  <a:pt x="299" y="1351"/>
                  <a:pt x="153" y="1400"/>
                  <a:pt x="259" y="1354"/>
                </a:cubicBezTo>
                <a:cubicBezTo>
                  <a:pt x="278" y="1346"/>
                  <a:pt x="317" y="1335"/>
                  <a:pt x="317" y="1335"/>
                </a:cubicBezTo>
                <a:cubicBezTo>
                  <a:pt x="357" y="1293"/>
                  <a:pt x="403" y="1252"/>
                  <a:pt x="451" y="1219"/>
                </a:cubicBezTo>
                <a:cubicBezTo>
                  <a:pt x="463" y="1202"/>
                  <a:pt x="478" y="1188"/>
                  <a:pt x="490" y="1171"/>
                </a:cubicBezTo>
                <a:cubicBezTo>
                  <a:pt x="512" y="1139"/>
                  <a:pt x="527" y="1100"/>
                  <a:pt x="547" y="1066"/>
                </a:cubicBezTo>
                <a:cubicBezTo>
                  <a:pt x="559" y="1046"/>
                  <a:pt x="586" y="1008"/>
                  <a:pt x="586" y="1008"/>
                </a:cubicBezTo>
                <a:cubicBezTo>
                  <a:pt x="589" y="998"/>
                  <a:pt x="590" y="988"/>
                  <a:pt x="595" y="979"/>
                </a:cubicBezTo>
                <a:cubicBezTo>
                  <a:pt x="606" y="959"/>
                  <a:pt x="634" y="922"/>
                  <a:pt x="634" y="922"/>
                </a:cubicBezTo>
                <a:cubicBezTo>
                  <a:pt x="651" y="849"/>
                  <a:pt x="698" y="783"/>
                  <a:pt x="739" y="720"/>
                </a:cubicBezTo>
                <a:cubicBezTo>
                  <a:pt x="759" y="689"/>
                  <a:pt x="749" y="661"/>
                  <a:pt x="778" y="634"/>
                </a:cubicBezTo>
                <a:cubicBezTo>
                  <a:pt x="803" y="558"/>
                  <a:pt x="839" y="490"/>
                  <a:pt x="883" y="423"/>
                </a:cubicBezTo>
                <a:cubicBezTo>
                  <a:pt x="889" y="414"/>
                  <a:pt x="888" y="403"/>
                  <a:pt x="893" y="394"/>
                </a:cubicBezTo>
                <a:cubicBezTo>
                  <a:pt x="908" y="368"/>
                  <a:pt x="925" y="343"/>
                  <a:pt x="941" y="317"/>
                </a:cubicBezTo>
                <a:cubicBezTo>
                  <a:pt x="994" y="233"/>
                  <a:pt x="1065" y="157"/>
                  <a:pt x="1142" y="96"/>
                </a:cubicBezTo>
                <a:cubicBezTo>
                  <a:pt x="1164" y="78"/>
                  <a:pt x="1186" y="54"/>
                  <a:pt x="1210" y="39"/>
                </a:cubicBezTo>
                <a:cubicBezTo>
                  <a:pt x="1246" y="17"/>
                  <a:pt x="1303" y="11"/>
                  <a:pt x="1344" y="0"/>
                </a:cubicBezTo>
                <a:cubicBezTo>
                  <a:pt x="1411" y="3"/>
                  <a:pt x="1479" y="2"/>
                  <a:pt x="1546" y="10"/>
                </a:cubicBezTo>
                <a:cubicBezTo>
                  <a:pt x="1602" y="16"/>
                  <a:pt x="1620" y="45"/>
                  <a:pt x="1661" y="77"/>
                </a:cubicBezTo>
                <a:cubicBezTo>
                  <a:pt x="1739" y="138"/>
                  <a:pt x="1825" y="195"/>
                  <a:pt x="1891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48768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2209800" y="2895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4708525" y="52990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t*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584325" y="2555875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Q*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1508125" y="5832475"/>
            <a:ext cx="632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Q* is peak sales and t* is time to reach peak sales.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52400" y="381000"/>
            <a:ext cx="8667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Most products’ growth pattern over time looks like the graph below.  </a:t>
            </a:r>
          </a:p>
          <a:p>
            <a:r>
              <a:rPr lang="en-US"/>
              <a:t>Initially sales will grow slowly and then they will take off .</a:t>
            </a:r>
          </a:p>
          <a:p>
            <a:r>
              <a:rPr lang="en-US"/>
              <a:t>Bass Model works well with this pattern of growth.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Model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Bass Model has three parameters.</a:t>
            </a:r>
          </a:p>
          <a:p>
            <a:pPr>
              <a:lnSpc>
                <a:spcPct val="90000"/>
              </a:lnSpc>
            </a:pPr>
            <a:r>
              <a:rPr lang="en-US" sz="2800"/>
              <a:t>p=</a:t>
            </a:r>
            <a:r>
              <a:rPr lang="en-US" sz="2800" b="1"/>
              <a:t>coefficient of innovation. </a:t>
            </a:r>
            <a:r>
              <a:rPr lang="en-US" sz="2800"/>
              <a:t>This represents the percent of people who will buy the product on their own. These are the innovators and are 2-3% of the population</a:t>
            </a:r>
          </a:p>
          <a:p>
            <a:pPr>
              <a:lnSpc>
                <a:spcPct val="90000"/>
              </a:lnSpc>
            </a:pPr>
            <a:r>
              <a:rPr lang="en-US" sz="2800"/>
              <a:t>q=</a:t>
            </a:r>
            <a:r>
              <a:rPr lang="en-US" sz="2800" b="1"/>
              <a:t>coefficient of imitation.</a:t>
            </a:r>
            <a:r>
              <a:rPr lang="en-US" sz="2800"/>
              <a:t> This represents the percent of people who hear about a product from others and then buy it.</a:t>
            </a:r>
          </a:p>
          <a:p>
            <a:pPr>
              <a:lnSpc>
                <a:spcPct val="90000"/>
              </a:lnSpc>
            </a:pPr>
            <a:r>
              <a:rPr lang="en-US" sz="2800"/>
              <a:t>M = </a:t>
            </a:r>
            <a:r>
              <a:rPr lang="en-US" sz="2800" b="1"/>
              <a:t>total market potential</a:t>
            </a:r>
            <a:r>
              <a:rPr lang="en-US" sz="2800"/>
              <a:t>.  This is the maximum number of people that will ever buy this product.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knowing p, q, and M one can calculate Q* and t*. </a:t>
            </a:r>
          </a:p>
          <a:p>
            <a:r>
              <a:rPr lang="en-US"/>
              <a:t>Typical values </a:t>
            </a:r>
          </a:p>
          <a:p>
            <a:pPr lvl="1"/>
            <a:r>
              <a:rPr lang="en-US"/>
              <a:t>p 	 between 0.01 - 0.05. Mean = 0.03</a:t>
            </a:r>
          </a:p>
          <a:p>
            <a:pPr lvl="1"/>
            <a:r>
              <a:rPr lang="en-US"/>
              <a:t>Q	 between 0.01 to 0.8. Mean = 0.38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estimate the parameters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 need at least 3 points and more data provides better estimates and better predictions.</a:t>
            </a:r>
          </a:p>
          <a:p>
            <a:r>
              <a:rPr lang="en-US" sz="2800" dirty="0"/>
              <a:t>One method of estimating the parameters is to run a linear regression using S</a:t>
            </a:r>
            <a:r>
              <a:rPr lang="en-US" sz="2800" baseline="-25000" dirty="0"/>
              <a:t>t </a:t>
            </a:r>
            <a:r>
              <a:rPr lang="en-US" sz="2800" dirty="0"/>
              <a:t>(sales in time period t) against N</a:t>
            </a:r>
            <a:r>
              <a:rPr lang="en-US" sz="2800" baseline="-25000" dirty="0"/>
              <a:t>t-1 </a:t>
            </a:r>
            <a:r>
              <a:rPr lang="en-US" sz="2800" dirty="0"/>
              <a:t>and N</a:t>
            </a:r>
            <a:r>
              <a:rPr lang="en-US" sz="2800" baseline="-25000" dirty="0"/>
              <a:t>t-1</a:t>
            </a:r>
            <a:r>
              <a:rPr lang="en-US" sz="2800" baseline="30000" dirty="0"/>
              <a:t>2</a:t>
            </a:r>
            <a:r>
              <a:rPr lang="en-US" sz="2800" dirty="0"/>
              <a:t> (where </a:t>
            </a:r>
            <a:r>
              <a:rPr lang="en-US" sz="2800" dirty="0" err="1"/>
              <a:t>N</a:t>
            </a:r>
            <a:r>
              <a:rPr lang="en-US" sz="2800" baseline="-25000" dirty="0" err="1"/>
              <a:t>t</a:t>
            </a:r>
            <a:r>
              <a:rPr lang="en-US" sz="2800" dirty="0"/>
              <a:t> is the cumulative sales in the previous time period.  The regression coefficients are then converted to get p, q, and M.</a:t>
            </a:r>
          </a:p>
          <a:p>
            <a:r>
              <a:rPr lang="en-US" sz="2800" dirty="0"/>
              <a:t>S</a:t>
            </a:r>
            <a:r>
              <a:rPr lang="en-US" sz="2800" baseline="-25000" dirty="0"/>
              <a:t>t</a:t>
            </a:r>
            <a:r>
              <a:rPr lang="en-US" sz="2800" dirty="0"/>
              <a:t> = a + b N</a:t>
            </a:r>
            <a:r>
              <a:rPr lang="en-US" sz="2800" baseline="-25000" dirty="0"/>
              <a:t>t-1</a:t>
            </a:r>
            <a:r>
              <a:rPr lang="en-US" sz="2800" dirty="0"/>
              <a:t> + c (N</a:t>
            </a:r>
            <a:r>
              <a:rPr lang="en-US" sz="2800" baseline="-25000" dirty="0"/>
              <a:t>t-1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083584"/>
              </p:ext>
            </p:extLst>
          </p:nvPr>
        </p:nvGraphicFramePr>
        <p:xfrm>
          <a:off x="609600" y="1645920"/>
          <a:ext cx="5867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t-1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337399"/>
              </p:ext>
            </p:extLst>
          </p:nvPr>
        </p:nvGraphicFramePr>
        <p:xfrm>
          <a:off x="4545496" y="4088710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470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Convert regression coefficients to Bass model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2514600" cy="4114800"/>
          </a:xfrm>
        </p:spPr>
        <p:txBody>
          <a:bodyPr/>
          <a:lstStyle/>
          <a:p>
            <a:r>
              <a:rPr lang="en-US" dirty="0"/>
              <a:t>a=</a:t>
            </a:r>
            <a:r>
              <a:rPr lang="en-US" dirty="0" err="1"/>
              <a:t>pM</a:t>
            </a:r>
            <a:endParaRPr lang="en-US" dirty="0"/>
          </a:p>
          <a:p>
            <a:r>
              <a:rPr lang="en-US" dirty="0"/>
              <a:t>b=q-p</a:t>
            </a:r>
          </a:p>
          <a:p>
            <a:r>
              <a:rPr lang="en-US" dirty="0"/>
              <a:t>c=-q/M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67000" y="2160104"/>
            <a:ext cx="5791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M={-b-</a:t>
            </a:r>
            <a:r>
              <a:rPr lang="en-US" dirty="0" err="1"/>
              <a:t>sqrt</a:t>
            </a:r>
            <a:r>
              <a:rPr lang="en-US" dirty="0"/>
              <a:t>(b</a:t>
            </a:r>
            <a:r>
              <a:rPr lang="en-US" baseline="30000" dirty="0"/>
              <a:t>2</a:t>
            </a:r>
            <a:r>
              <a:rPr lang="en-US" dirty="0"/>
              <a:t> – 4ac)}/(2c)</a:t>
            </a:r>
          </a:p>
          <a:p>
            <a:r>
              <a:rPr lang="en-US" dirty="0"/>
              <a:t>p=a/M</a:t>
            </a:r>
          </a:p>
          <a:p>
            <a:r>
              <a:rPr lang="en-US" dirty="0"/>
              <a:t>q=</a:t>
            </a:r>
            <a:r>
              <a:rPr lang="en-US" dirty="0" err="1"/>
              <a:t>p+b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t* and 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Time to reach peak sales t*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t* = </a:t>
            </a:r>
            <a:r>
              <a:rPr lang="en-US" dirty="0" err="1"/>
              <a:t>ln</a:t>
            </a:r>
            <a:r>
              <a:rPr lang="en-US" dirty="0"/>
              <a:t> (q/p)*1/(</a:t>
            </a:r>
            <a:r>
              <a:rPr lang="en-US" dirty="0" err="1"/>
              <a:t>p+q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b="1" dirty="0"/>
              <a:t>Peak sales S*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S* = M*(</a:t>
            </a:r>
            <a:r>
              <a:rPr lang="en-US" dirty="0" err="1"/>
              <a:t>p+q</a:t>
            </a:r>
            <a:r>
              <a:rPr lang="en-US" dirty="0"/>
              <a:t>)</a:t>
            </a:r>
            <a:r>
              <a:rPr lang="en-US" baseline="30000" dirty="0"/>
              <a:t>2 </a:t>
            </a:r>
            <a:r>
              <a:rPr lang="en-US" dirty="0"/>
              <a:t>/ (4*q)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43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567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Times New Roman</vt:lpstr>
      <vt:lpstr>Default Design</vt:lpstr>
      <vt:lpstr>Bass Model (also known as Diffusion model) </vt:lpstr>
      <vt:lpstr>Why study Bass Model?</vt:lpstr>
      <vt:lpstr>PowerPoint Presentation</vt:lpstr>
      <vt:lpstr>Model parameters</vt:lpstr>
      <vt:lpstr>PowerPoint Presentation</vt:lpstr>
      <vt:lpstr>To estimate the parameters</vt:lpstr>
      <vt:lpstr>Data</vt:lpstr>
      <vt:lpstr>Convert regression coefficients to Bass model parameters</vt:lpstr>
      <vt:lpstr>Getting t* and S*</vt:lpstr>
      <vt:lpstr>Forecasting with p, q, and M</vt:lpstr>
      <vt:lpstr>Generalized Bass Model (GBM)</vt:lpstr>
    </vt:vector>
  </TitlesOfParts>
  <Company>UTD 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Conjoint analysis</dc:title>
  <dc:creator>BPS Murthi</dc:creator>
  <cp:lastModifiedBy>Mohandas, Nimesh</cp:lastModifiedBy>
  <cp:revision>11</cp:revision>
  <dcterms:created xsi:type="dcterms:W3CDTF">2001-06-02T15:24:24Z</dcterms:created>
  <dcterms:modified xsi:type="dcterms:W3CDTF">2018-03-28T22:54:36Z</dcterms:modified>
</cp:coreProperties>
</file>