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3" r:id="rId17"/>
    <p:sldId id="310" r:id="rId18"/>
    <p:sldId id="274" r:id="rId19"/>
    <p:sldId id="275" r:id="rId20"/>
    <p:sldId id="276" r:id="rId21"/>
    <p:sldId id="277" r:id="rId22"/>
    <p:sldId id="278" r:id="rId23"/>
    <p:sldId id="280" r:id="rId24"/>
    <p:sldId id="279" r:id="rId25"/>
    <p:sldId id="281" r:id="rId26"/>
    <p:sldId id="282" r:id="rId27"/>
    <p:sldId id="283" r:id="rId28"/>
    <p:sldId id="312" r:id="rId29"/>
    <p:sldId id="311" r:id="rId30"/>
    <p:sldId id="286" r:id="rId31"/>
    <p:sldId id="287" r:id="rId32"/>
    <p:sldId id="288" r:id="rId33"/>
    <p:sldId id="290" r:id="rId34"/>
    <p:sldId id="314" r:id="rId35"/>
    <p:sldId id="315" r:id="rId36"/>
    <p:sldId id="316" r:id="rId37"/>
    <p:sldId id="322" r:id="rId38"/>
    <p:sldId id="318" r:id="rId39"/>
    <p:sldId id="319" r:id="rId40"/>
    <p:sldId id="320" r:id="rId41"/>
    <p:sldId id="321" r:id="rId42"/>
  </p:sldIdLst>
  <p:sldSz cx="9144000" cy="5143500" type="screen16x9"/>
  <p:notesSz cx="6858000" cy="9144000"/>
  <p:embeddedFontLst>
    <p:embeddedFont>
      <p:font typeface="Open Sans" panose="020B0606030504020204" pitchFamily="34" charset="0"/>
      <p:regular r:id="rId44"/>
      <p:bold r:id="rId45"/>
      <p:italic r:id="rId46"/>
      <p:boldItalic r:id="rId47"/>
    </p:embeddedFont>
    <p:embeddedFont>
      <p:font typeface="PT Sans Narrow" panose="020B050602020302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a533e88e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a533e88e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b13e89d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b13e89d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b13e89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b13e89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a8fd6da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a8fd6da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b13e89d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b13e89d4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b13e89d4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b13e89d4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db13e89d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db13e89d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b13e89d4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b13e89d4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a8fd6da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da8fd6da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645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b13e89d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b13e89d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b4b53c489_1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b4b53c489_1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533e88e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533e88e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b13e89d4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b13e89d4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a533e88e1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a533e88e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b47c5a0c4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b47c5a0c4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b422025c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b422025c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b42202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b42202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db422025c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db422025c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b422025c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b422025c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b13e89d4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b13e89d4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b422025c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b422025c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923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b42202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b42202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00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b4b53c489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b4b53c48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b422025c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b422025c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b422025c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b422025c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b47c5a0c4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b47c5a0c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a533e88e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a533e88e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b47c5a0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b47c5a0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b13e89d4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b13e89d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533e88e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533e88e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a533e88e1_3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a533e88e1_3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a533e88e1_3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a533e88e1_3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b4b53c489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b4b53c489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a533e88e1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a533e88e1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3368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ncbi.nlm.nih.gov/pubmed/1190283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cse.iitd.ac.in/~sumantra/courses/ml/a3/group01.tx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Index</a:t>
            </a:r>
            <a:endParaRPr/>
          </a:p>
        </p:txBody>
      </p:sp>
      <p:sp>
        <p:nvSpPr>
          <p:cNvPr id="74" name="Google Shape;74;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Polynomial Curve Fitting</a:t>
            </a:r>
            <a:endParaRPr/>
          </a:p>
          <a:p>
            <a:pPr marL="457200" lvl="0" indent="-342900" algn="l" rtl="0">
              <a:spcBef>
                <a:spcPts val="0"/>
              </a:spcBef>
              <a:spcAft>
                <a:spcPts val="0"/>
              </a:spcAft>
              <a:buSzPts val="1800"/>
              <a:buChar char="❏"/>
            </a:pPr>
            <a:r>
              <a:rPr lang="en"/>
              <a:t>Genomic Sequence Analysis</a:t>
            </a:r>
            <a:endParaRPr/>
          </a:p>
          <a:p>
            <a:pPr marL="0" lvl="0" indent="0" algn="l" rtl="0">
              <a:spcBef>
                <a:spcPts val="1200"/>
              </a:spcBef>
              <a:spcAft>
                <a:spcPts val="12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a:t>20 Data Points</a:t>
            </a:r>
            <a:endParaRPr sz="7200"/>
          </a:p>
        </p:txBody>
      </p:sp>
      <p:sp>
        <p:nvSpPr>
          <p:cNvPr id="143" name="Google Shape;143;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Data with top 20 data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 OF THE MODEL</a:t>
            </a:r>
            <a:endParaRPr/>
          </a:p>
        </p:txBody>
      </p:sp>
      <p:sp>
        <p:nvSpPr>
          <p:cNvPr id="159" name="Google Shape;159;p25"/>
          <p:cNvSpPr txBox="1"/>
          <p:nvPr/>
        </p:nvSpPr>
        <p:spPr>
          <a:xfrm>
            <a:off x="5745950" y="1549975"/>
            <a:ext cx="3000000" cy="2877681"/>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dirty="0"/>
              <a:t>Degree = 0 :</a:t>
            </a:r>
            <a:r>
              <a:rPr lang="en" dirty="0"/>
              <a:t> Train &amp; Test error both are very high : </a:t>
            </a:r>
            <a:r>
              <a:rPr lang="en" dirty="0">
                <a:solidFill>
                  <a:schemeClr val="accent1"/>
                </a:solidFill>
              </a:rPr>
              <a:t>UNDERFIT</a:t>
            </a:r>
            <a:endParaRPr dirty="0">
              <a:solidFill>
                <a:schemeClr val="accent1"/>
              </a:solidFill>
            </a:endParaRPr>
          </a:p>
          <a:p>
            <a:pPr marL="457200" lvl="0" indent="-317500" algn="l" rtl="0">
              <a:lnSpc>
                <a:spcPct val="115000"/>
              </a:lnSpc>
              <a:spcBef>
                <a:spcPts val="0"/>
              </a:spcBef>
              <a:spcAft>
                <a:spcPts val="0"/>
              </a:spcAft>
              <a:buSzPts val="1400"/>
              <a:buChar char="●"/>
            </a:pPr>
            <a:r>
              <a:rPr lang="en" b="1" dirty="0"/>
              <a:t>Degree &gt; 6  :</a:t>
            </a:r>
            <a:r>
              <a:rPr lang="en" dirty="0"/>
              <a:t> Train error is low &amp; Test error is high : </a:t>
            </a:r>
            <a:r>
              <a:rPr lang="en" dirty="0">
                <a:solidFill>
                  <a:schemeClr val="accent1"/>
                </a:solidFill>
              </a:rPr>
              <a:t>OVERFIT</a:t>
            </a:r>
            <a:endParaRPr dirty="0">
              <a:solidFill>
                <a:schemeClr val="accent1"/>
              </a:solidFill>
            </a:endParaRPr>
          </a:p>
          <a:p>
            <a:pPr marL="457200" lvl="0" indent="-317500" algn="l" rtl="0">
              <a:lnSpc>
                <a:spcPct val="115000"/>
              </a:lnSpc>
              <a:spcBef>
                <a:spcPts val="0"/>
              </a:spcBef>
              <a:spcAft>
                <a:spcPts val="0"/>
              </a:spcAft>
              <a:buSzPts val="1400"/>
              <a:buChar char="●"/>
            </a:pPr>
            <a:r>
              <a:rPr lang="en" b="1" dirty="0"/>
              <a:t>Degree = 6 :</a:t>
            </a:r>
            <a:r>
              <a:rPr lang="en" dirty="0"/>
              <a:t> both Train &amp; Test are stable and minimum : </a:t>
            </a:r>
            <a:r>
              <a:rPr lang="en" dirty="0">
                <a:solidFill>
                  <a:schemeClr val="accent1"/>
                </a:solidFill>
              </a:rPr>
              <a:t>BEST-FIT</a:t>
            </a:r>
            <a:endParaRPr dirty="0">
              <a:solidFill>
                <a:schemeClr val="accent1"/>
              </a:solidFill>
            </a:endParaRPr>
          </a:p>
          <a:p>
            <a:pPr marL="0" lvl="0" indent="0" algn="l" rtl="0">
              <a:lnSpc>
                <a:spcPct val="115000"/>
              </a:lnSpc>
              <a:spcBef>
                <a:spcPts val="0"/>
              </a:spcBef>
              <a:spcAft>
                <a:spcPts val="0"/>
              </a:spcAft>
              <a:buNone/>
            </a:pPr>
            <a:endParaRPr dirty="0">
              <a:solidFill>
                <a:schemeClr val="accent1"/>
              </a:solidFill>
            </a:endParaRP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1C5FB2AD-EF44-48BC-B5E3-EDF196E8EF02}"/>
              </a:ext>
            </a:extLst>
          </p:cNvPr>
          <p:cNvPicPr>
            <a:picLocks noChangeAspect="1"/>
          </p:cNvPicPr>
          <p:nvPr/>
        </p:nvPicPr>
        <p:blipFill>
          <a:blip r:embed="rId3"/>
          <a:stretch>
            <a:fillRect/>
          </a:stretch>
        </p:blipFill>
        <p:spPr>
          <a:xfrm>
            <a:off x="398050" y="1493575"/>
            <a:ext cx="4812698" cy="31492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Errors and Goodness of Fit</a:t>
            </a:r>
            <a:endParaRPr/>
          </a:p>
        </p:txBody>
      </p:sp>
      <p:sp>
        <p:nvSpPr>
          <p:cNvPr id="151" name="Google Shape;151;p24"/>
          <p:cNvSpPr txBox="1"/>
          <p:nvPr/>
        </p:nvSpPr>
        <p:spPr>
          <a:xfrm>
            <a:off x="311700" y="4176000"/>
            <a:ext cx="88239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solidFill>
              </a:rPr>
              <a:t>Optimal degree = 6</a:t>
            </a:r>
            <a:endParaRPr dirty="0">
              <a:solidFill>
                <a:schemeClr val="accent1"/>
              </a:solidFill>
            </a:endParaRPr>
          </a:p>
        </p:txBody>
      </p:sp>
      <p:pic>
        <p:nvPicPr>
          <p:cNvPr id="3" name="Picture 2">
            <a:extLst>
              <a:ext uri="{FF2B5EF4-FFF2-40B4-BE49-F238E27FC236}">
                <a16:creationId xmlns:a16="http://schemas.microsoft.com/office/drawing/2014/main" id="{1E907B45-F641-41D5-B278-2091B9DE8D1D}"/>
              </a:ext>
            </a:extLst>
          </p:cNvPr>
          <p:cNvPicPr>
            <a:picLocks noChangeAspect="1"/>
          </p:cNvPicPr>
          <p:nvPr/>
        </p:nvPicPr>
        <p:blipFill>
          <a:blip r:embed="rId3"/>
          <a:stretch>
            <a:fillRect/>
          </a:stretch>
        </p:blipFill>
        <p:spPr>
          <a:xfrm>
            <a:off x="1308482" y="1719475"/>
            <a:ext cx="2586358" cy="2141025"/>
          </a:xfrm>
          <a:prstGeom prst="rect">
            <a:avLst/>
          </a:prstGeom>
        </p:spPr>
      </p:pic>
      <p:pic>
        <p:nvPicPr>
          <p:cNvPr id="5" name="Picture 4">
            <a:extLst>
              <a:ext uri="{FF2B5EF4-FFF2-40B4-BE49-F238E27FC236}">
                <a16:creationId xmlns:a16="http://schemas.microsoft.com/office/drawing/2014/main" id="{6360C3EB-C55A-43F7-BCF8-91978A2B1786}"/>
              </a:ext>
            </a:extLst>
          </p:cNvPr>
          <p:cNvPicPr>
            <a:picLocks noChangeAspect="1"/>
          </p:cNvPicPr>
          <p:nvPr/>
        </p:nvPicPr>
        <p:blipFill>
          <a:blip r:embed="rId4"/>
          <a:stretch>
            <a:fillRect/>
          </a:stretch>
        </p:blipFill>
        <p:spPr>
          <a:xfrm>
            <a:off x="5157588" y="1570914"/>
            <a:ext cx="2136346" cy="2289586"/>
          </a:xfrm>
          <a:prstGeom prst="rect">
            <a:avLst/>
          </a:prstGeom>
        </p:spPr>
      </p:pic>
      <p:sp>
        <p:nvSpPr>
          <p:cNvPr id="6" name="TextBox 5">
            <a:extLst>
              <a:ext uri="{FF2B5EF4-FFF2-40B4-BE49-F238E27FC236}">
                <a16:creationId xmlns:a16="http://schemas.microsoft.com/office/drawing/2014/main" id="{7812A141-62EC-41D6-AA30-2CD97ABFD0F0}"/>
              </a:ext>
            </a:extLst>
          </p:cNvPr>
          <p:cNvSpPr txBox="1"/>
          <p:nvPr/>
        </p:nvSpPr>
        <p:spPr>
          <a:xfrm>
            <a:off x="2207807" y="1282061"/>
            <a:ext cx="1687033" cy="307777"/>
          </a:xfrm>
          <a:prstGeom prst="rect">
            <a:avLst/>
          </a:prstGeom>
          <a:noFill/>
        </p:spPr>
        <p:txBody>
          <a:bodyPr wrap="square" rtlCol="0">
            <a:spAutoFit/>
          </a:bodyPr>
          <a:lstStyle/>
          <a:p>
            <a:r>
              <a:rPr lang="en-US" dirty="0">
                <a:solidFill>
                  <a:srgbClr val="0070C0"/>
                </a:solidFill>
              </a:rPr>
              <a:t>MSE</a:t>
            </a:r>
            <a:endParaRPr lang="en-GB" dirty="0">
              <a:solidFill>
                <a:srgbClr val="0070C0"/>
              </a:solidFill>
            </a:endParaRPr>
          </a:p>
        </p:txBody>
      </p:sp>
      <p:sp>
        <p:nvSpPr>
          <p:cNvPr id="9" name="TextBox 8">
            <a:extLst>
              <a:ext uri="{FF2B5EF4-FFF2-40B4-BE49-F238E27FC236}">
                <a16:creationId xmlns:a16="http://schemas.microsoft.com/office/drawing/2014/main" id="{6F21DF9A-20EC-44D3-97E1-F0069BBED89C}"/>
              </a:ext>
            </a:extLst>
          </p:cNvPr>
          <p:cNvSpPr txBox="1"/>
          <p:nvPr/>
        </p:nvSpPr>
        <p:spPr>
          <a:xfrm>
            <a:off x="6173972" y="1203450"/>
            <a:ext cx="1687033" cy="307777"/>
          </a:xfrm>
          <a:prstGeom prst="rect">
            <a:avLst/>
          </a:prstGeom>
          <a:noFill/>
        </p:spPr>
        <p:txBody>
          <a:bodyPr wrap="square" rtlCol="0">
            <a:spAutoFit/>
          </a:bodyPr>
          <a:lstStyle/>
          <a:p>
            <a:r>
              <a:rPr lang="en-US" dirty="0">
                <a:solidFill>
                  <a:srgbClr val="0070C0"/>
                </a:solidFill>
              </a:rPr>
              <a:t>R2</a:t>
            </a:r>
            <a:endParaRPr lang="en-GB" dirty="0">
              <a:solidFill>
                <a:srgbClr val="0070C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POLYNOMIAL REGRESSION MODEL</a:t>
            </a:r>
            <a:endParaRPr/>
          </a:p>
        </p:txBody>
      </p:sp>
      <p:sp>
        <p:nvSpPr>
          <p:cNvPr id="166" name="Google Shape;166;p26"/>
          <p:cNvSpPr txBox="1">
            <a:spLocks noGrp="1"/>
          </p:cNvSpPr>
          <p:nvPr>
            <p:ph type="body" idx="1"/>
          </p:nvPr>
        </p:nvSpPr>
        <p:spPr>
          <a:xfrm>
            <a:off x="311700" y="1266325"/>
            <a:ext cx="8520600" cy="511007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Polynomial Coefficients</a:t>
            </a:r>
            <a:r>
              <a:rPr lang="en" dirty="0"/>
              <a:t> :</a:t>
            </a:r>
            <a:endParaRPr dirty="0"/>
          </a:p>
          <a:p>
            <a:pPr marL="0" lvl="0" indent="0" algn="l" rtl="0">
              <a:spcBef>
                <a:spcPts val="1200"/>
              </a:spcBef>
              <a:spcAft>
                <a:spcPts val="0"/>
              </a:spcAft>
              <a:buNone/>
            </a:pPr>
            <a:endParaRPr lang="en" b="1" dirty="0"/>
          </a:p>
          <a:p>
            <a:pPr marL="0" lvl="0" indent="0" algn="l" rtl="0">
              <a:spcBef>
                <a:spcPts val="1200"/>
              </a:spcBef>
              <a:spcAft>
                <a:spcPts val="0"/>
              </a:spcAft>
              <a:buNone/>
            </a:pPr>
            <a:r>
              <a:rPr lang="en" b="1" dirty="0"/>
              <a:t>Variance </a:t>
            </a:r>
            <a:r>
              <a:rPr lang="en" dirty="0"/>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0.478890488881427</a:t>
            </a:r>
            <a:endParaRPr dirty="0"/>
          </a:p>
          <a:p>
            <a:pPr marL="0" lvl="0" indent="0" algn="l" rtl="0">
              <a:spcBef>
                <a:spcPts val="1200"/>
              </a:spcBef>
              <a:spcAft>
                <a:spcPts val="0"/>
              </a:spcAft>
              <a:buNone/>
            </a:pPr>
            <a:r>
              <a:rPr lang="en" b="1" dirty="0"/>
              <a:t>Optimal degree:</a:t>
            </a:r>
            <a:r>
              <a:rPr lang="en" dirty="0"/>
              <a:t> </a:t>
            </a:r>
            <a:r>
              <a:rPr lang="en" dirty="0">
                <a:solidFill>
                  <a:schemeClr val="accent1"/>
                </a:solidFill>
              </a:rPr>
              <a:t>6</a:t>
            </a:r>
            <a:endParaRPr dirty="0">
              <a:solidFill>
                <a:schemeClr val="accent1"/>
              </a:solidFill>
            </a:endParaRPr>
          </a:p>
          <a:p>
            <a:pPr marL="0" lvl="0" indent="0" algn="l" rtl="0">
              <a:spcBef>
                <a:spcPts val="1200"/>
              </a:spcBef>
              <a:spcAft>
                <a:spcPts val="1200"/>
              </a:spcAft>
              <a:buNone/>
            </a:pPr>
            <a:endParaRPr dirty="0"/>
          </a:p>
        </p:txBody>
      </p:sp>
      <p:sp>
        <p:nvSpPr>
          <p:cNvPr id="2" name="Rectangle 1">
            <a:extLst>
              <a:ext uri="{FF2B5EF4-FFF2-40B4-BE49-F238E27FC236}">
                <a16:creationId xmlns:a16="http://schemas.microsoft.com/office/drawing/2014/main" id="{F7EFE97E-3A7B-45E4-8C18-34DA217E1E9A}"/>
              </a:ext>
            </a:extLst>
          </p:cNvPr>
          <p:cNvSpPr>
            <a:spLocks noChangeArrowheads="1"/>
          </p:cNvSpPr>
          <p:nvPr/>
        </p:nvSpPr>
        <p:spPr bwMode="auto">
          <a:xfrm>
            <a:off x="425301" y="1738727"/>
            <a:ext cx="7410683"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rPr>
              <a:t>Weights: [2.04762376e+06 3.43936158e+06 2.44808860e+06 9.51861112e+05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rPr>
              <a:t> 2.15694118e+05 2.75605335e+04 1.61119278e+03]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7A493B8-6CD3-460E-97F7-5B7B8A95333B}"/>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FITTING THE MODEL TO DATA</a:t>
            </a:r>
            <a:endParaRPr/>
          </a:p>
        </p:txBody>
      </p:sp>
      <p:sp>
        <p:nvSpPr>
          <p:cNvPr id="172" name="Google Shape;172;p27"/>
          <p:cNvSpPr txBox="1">
            <a:spLocks noGrp="1"/>
          </p:cNvSpPr>
          <p:nvPr>
            <p:ph type="body" idx="1"/>
          </p:nvPr>
        </p:nvSpPr>
        <p:spPr>
          <a:xfrm>
            <a:off x="311700" y="1266325"/>
            <a:ext cx="8520600" cy="3749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sz="1200" dirty="0"/>
              <a:t>TRAIN TEST SPLIT = 80:20 </a:t>
            </a:r>
            <a:endParaRPr sz="1200" dirty="0"/>
          </a:p>
        </p:txBody>
      </p:sp>
      <p:sp>
        <p:nvSpPr>
          <p:cNvPr id="175" name="Google Shape;175;p27"/>
          <p:cNvSpPr txBox="1"/>
          <p:nvPr/>
        </p:nvSpPr>
        <p:spPr>
          <a:xfrm>
            <a:off x="1550175" y="1501850"/>
            <a:ext cx="176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TRAINING SET</a:t>
            </a:r>
            <a:endParaRPr>
              <a:solidFill>
                <a:schemeClr val="accent1"/>
              </a:solidFill>
              <a:latin typeface="Open Sans"/>
              <a:ea typeface="Open Sans"/>
              <a:cs typeface="Open Sans"/>
              <a:sym typeface="Open Sans"/>
            </a:endParaRPr>
          </a:p>
        </p:txBody>
      </p:sp>
      <p:sp>
        <p:nvSpPr>
          <p:cNvPr id="176" name="Google Shape;176;p27"/>
          <p:cNvSpPr txBox="1"/>
          <p:nvPr/>
        </p:nvSpPr>
        <p:spPr>
          <a:xfrm>
            <a:off x="5904075" y="1501850"/>
            <a:ext cx="176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TEST SET</a:t>
            </a:r>
            <a:endParaRPr>
              <a:solidFill>
                <a:schemeClr val="accent1"/>
              </a:solidFill>
              <a:latin typeface="Open Sans"/>
              <a:ea typeface="Open Sans"/>
              <a:cs typeface="Open Sans"/>
              <a:sym typeface="Open Sans"/>
            </a:endParaRPr>
          </a:p>
        </p:txBody>
      </p:sp>
      <p:pic>
        <p:nvPicPr>
          <p:cNvPr id="8" name="Picture 7">
            <a:extLst>
              <a:ext uri="{FF2B5EF4-FFF2-40B4-BE49-F238E27FC236}">
                <a16:creationId xmlns:a16="http://schemas.microsoft.com/office/drawing/2014/main" id="{71D3DF63-070D-4A2B-AD6B-46BDE6D4791E}"/>
              </a:ext>
            </a:extLst>
          </p:cNvPr>
          <p:cNvPicPr>
            <a:picLocks noChangeAspect="1"/>
          </p:cNvPicPr>
          <p:nvPr/>
        </p:nvPicPr>
        <p:blipFill>
          <a:blip r:embed="rId3"/>
          <a:stretch>
            <a:fillRect/>
          </a:stretch>
        </p:blipFill>
        <p:spPr>
          <a:xfrm>
            <a:off x="655928" y="1865380"/>
            <a:ext cx="3901972" cy="2551289"/>
          </a:xfrm>
          <a:prstGeom prst="rect">
            <a:avLst/>
          </a:prstGeom>
        </p:spPr>
      </p:pic>
      <p:pic>
        <p:nvPicPr>
          <p:cNvPr id="10" name="Picture 9">
            <a:extLst>
              <a:ext uri="{FF2B5EF4-FFF2-40B4-BE49-F238E27FC236}">
                <a16:creationId xmlns:a16="http://schemas.microsoft.com/office/drawing/2014/main" id="{64249054-8C10-40FD-B89D-06ABCF059A42}"/>
              </a:ext>
            </a:extLst>
          </p:cNvPr>
          <p:cNvPicPr>
            <a:picLocks noChangeAspect="1"/>
          </p:cNvPicPr>
          <p:nvPr/>
        </p:nvPicPr>
        <p:blipFill>
          <a:blip r:embed="rId4"/>
          <a:stretch>
            <a:fillRect/>
          </a:stretch>
        </p:blipFill>
        <p:spPr>
          <a:xfrm>
            <a:off x="4656750" y="2116655"/>
            <a:ext cx="3831322" cy="24062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7200"/>
              <a:t>100 Data Points</a:t>
            </a:r>
            <a:endParaRPr sz="7200"/>
          </a:p>
        </p:txBody>
      </p:sp>
      <p:sp>
        <p:nvSpPr>
          <p:cNvPr id="182" name="Google Shape;182;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Complete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 OF THE MODEL</a:t>
            </a:r>
            <a:endParaRPr/>
          </a:p>
        </p:txBody>
      </p:sp>
      <p:sp>
        <p:nvSpPr>
          <p:cNvPr id="197" name="Google Shape;197;p30"/>
          <p:cNvSpPr txBox="1"/>
          <p:nvPr/>
        </p:nvSpPr>
        <p:spPr>
          <a:xfrm>
            <a:off x="5745950" y="1549975"/>
            <a:ext cx="3000000" cy="2662237"/>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dirty="0"/>
              <a:t>Degree = 0 :</a:t>
            </a:r>
            <a:r>
              <a:rPr lang="en" dirty="0"/>
              <a:t> Train &amp; Test error both are very high : </a:t>
            </a:r>
            <a:r>
              <a:rPr lang="en" dirty="0">
                <a:solidFill>
                  <a:schemeClr val="accent1"/>
                </a:solidFill>
              </a:rPr>
              <a:t>UNDERFIT</a:t>
            </a:r>
            <a:endParaRPr dirty="0">
              <a:solidFill>
                <a:schemeClr val="accent1"/>
              </a:solidFill>
            </a:endParaRPr>
          </a:p>
          <a:p>
            <a:pPr marL="457200" lvl="0" indent="-317500" algn="l" rtl="0">
              <a:lnSpc>
                <a:spcPct val="115000"/>
              </a:lnSpc>
              <a:spcBef>
                <a:spcPts val="0"/>
              </a:spcBef>
              <a:spcAft>
                <a:spcPts val="0"/>
              </a:spcAft>
              <a:buSzPts val="1400"/>
              <a:buChar char="●"/>
            </a:pPr>
            <a:r>
              <a:rPr lang="en" b="1" dirty="0"/>
              <a:t>Degree &gt; 8 :</a:t>
            </a:r>
            <a:r>
              <a:rPr lang="en" dirty="0"/>
              <a:t> Train error is low &amp; Test error is high : </a:t>
            </a:r>
            <a:r>
              <a:rPr lang="en" dirty="0">
                <a:solidFill>
                  <a:schemeClr val="accent1"/>
                </a:solidFill>
              </a:rPr>
              <a:t>OVERFIT</a:t>
            </a:r>
            <a:endParaRPr dirty="0">
              <a:solidFill>
                <a:schemeClr val="accent1"/>
              </a:solidFill>
            </a:endParaRPr>
          </a:p>
          <a:p>
            <a:pPr marL="457200" lvl="0" indent="-317500" algn="l" rtl="0">
              <a:lnSpc>
                <a:spcPct val="115000"/>
              </a:lnSpc>
              <a:spcBef>
                <a:spcPts val="0"/>
              </a:spcBef>
              <a:spcAft>
                <a:spcPts val="0"/>
              </a:spcAft>
              <a:buSzPts val="1400"/>
              <a:buChar char="●"/>
            </a:pPr>
            <a:r>
              <a:rPr lang="en" b="1" dirty="0"/>
              <a:t>Degree = 8 :</a:t>
            </a:r>
            <a:r>
              <a:rPr lang="en" dirty="0"/>
              <a:t> both Train &amp; Test are stable and minimum : </a:t>
            </a:r>
            <a:r>
              <a:rPr lang="en" dirty="0">
                <a:solidFill>
                  <a:schemeClr val="accent1"/>
                </a:solidFill>
              </a:rPr>
              <a:t>BEST-FIT</a:t>
            </a:r>
            <a:endParaRPr dirty="0">
              <a:solidFill>
                <a:schemeClr val="accent1"/>
              </a:solidFill>
            </a:endParaRPr>
          </a:p>
          <a:p>
            <a:pPr marL="0" lvl="0" indent="0" algn="l" rtl="0">
              <a:lnSpc>
                <a:spcPct val="115000"/>
              </a:lnSpc>
              <a:spcBef>
                <a:spcPts val="0"/>
              </a:spcBef>
              <a:spcAft>
                <a:spcPts val="0"/>
              </a:spcAft>
              <a:buNone/>
            </a:pPr>
            <a:endParaRPr dirty="0">
              <a:solidFill>
                <a:schemeClr val="accent1"/>
              </a:solidFill>
            </a:endParaRPr>
          </a:p>
        </p:txBody>
      </p:sp>
      <p:pic>
        <p:nvPicPr>
          <p:cNvPr id="3" name="Picture 2">
            <a:extLst>
              <a:ext uri="{FF2B5EF4-FFF2-40B4-BE49-F238E27FC236}">
                <a16:creationId xmlns:a16="http://schemas.microsoft.com/office/drawing/2014/main" id="{D37E2E02-9FF2-4F0D-9B10-20CD479680DB}"/>
              </a:ext>
            </a:extLst>
          </p:cNvPr>
          <p:cNvPicPr>
            <a:picLocks noChangeAspect="1"/>
          </p:cNvPicPr>
          <p:nvPr/>
        </p:nvPicPr>
        <p:blipFill>
          <a:blip r:embed="rId3"/>
          <a:stretch>
            <a:fillRect/>
          </a:stretch>
        </p:blipFill>
        <p:spPr>
          <a:xfrm>
            <a:off x="311700" y="1549269"/>
            <a:ext cx="4812698" cy="31492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Errors and Goodness of Fit</a:t>
            </a:r>
            <a:endParaRPr/>
          </a:p>
        </p:txBody>
      </p:sp>
      <p:sp>
        <p:nvSpPr>
          <p:cNvPr id="151" name="Google Shape;151;p24"/>
          <p:cNvSpPr txBox="1"/>
          <p:nvPr/>
        </p:nvSpPr>
        <p:spPr>
          <a:xfrm>
            <a:off x="311700" y="4166996"/>
            <a:ext cx="88239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solidFill>
              </a:rPr>
              <a:t>Optimal degree = 8</a:t>
            </a:r>
            <a:endParaRPr dirty="0">
              <a:solidFill>
                <a:schemeClr val="accent1"/>
              </a:solidFill>
            </a:endParaRPr>
          </a:p>
        </p:txBody>
      </p:sp>
      <p:sp>
        <p:nvSpPr>
          <p:cNvPr id="6" name="TextBox 5">
            <a:extLst>
              <a:ext uri="{FF2B5EF4-FFF2-40B4-BE49-F238E27FC236}">
                <a16:creationId xmlns:a16="http://schemas.microsoft.com/office/drawing/2014/main" id="{7812A141-62EC-41D6-AA30-2CD97ABFD0F0}"/>
              </a:ext>
            </a:extLst>
          </p:cNvPr>
          <p:cNvSpPr txBox="1"/>
          <p:nvPr/>
        </p:nvSpPr>
        <p:spPr>
          <a:xfrm>
            <a:off x="2207807" y="1282061"/>
            <a:ext cx="1687033" cy="307777"/>
          </a:xfrm>
          <a:prstGeom prst="rect">
            <a:avLst/>
          </a:prstGeom>
          <a:noFill/>
        </p:spPr>
        <p:txBody>
          <a:bodyPr wrap="square" rtlCol="0">
            <a:spAutoFit/>
          </a:bodyPr>
          <a:lstStyle/>
          <a:p>
            <a:r>
              <a:rPr lang="en-US" dirty="0">
                <a:solidFill>
                  <a:srgbClr val="0070C0"/>
                </a:solidFill>
              </a:rPr>
              <a:t>MSE</a:t>
            </a:r>
            <a:endParaRPr lang="en-GB" dirty="0">
              <a:solidFill>
                <a:srgbClr val="0070C0"/>
              </a:solidFill>
            </a:endParaRPr>
          </a:p>
        </p:txBody>
      </p:sp>
      <p:sp>
        <p:nvSpPr>
          <p:cNvPr id="9" name="TextBox 8">
            <a:extLst>
              <a:ext uri="{FF2B5EF4-FFF2-40B4-BE49-F238E27FC236}">
                <a16:creationId xmlns:a16="http://schemas.microsoft.com/office/drawing/2014/main" id="{6F21DF9A-20EC-44D3-97E1-F0069BBED89C}"/>
              </a:ext>
            </a:extLst>
          </p:cNvPr>
          <p:cNvSpPr txBox="1"/>
          <p:nvPr/>
        </p:nvSpPr>
        <p:spPr>
          <a:xfrm>
            <a:off x="6173972" y="1203450"/>
            <a:ext cx="1687033" cy="307777"/>
          </a:xfrm>
          <a:prstGeom prst="rect">
            <a:avLst/>
          </a:prstGeom>
          <a:noFill/>
        </p:spPr>
        <p:txBody>
          <a:bodyPr wrap="square" rtlCol="0">
            <a:spAutoFit/>
          </a:bodyPr>
          <a:lstStyle/>
          <a:p>
            <a:r>
              <a:rPr lang="en-US" dirty="0">
                <a:solidFill>
                  <a:srgbClr val="0070C0"/>
                </a:solidFill>
              </a:rPr>
              <a:t>R2</a:t>
            </a:r>
            <a:endParaRPr lang="en-GB" dirty="0">
              <a:solidFill>
                <a:srgbClr val="0070C0"/>
              </a:solidFill>
            </a:endParaRPr>
          </a:p>
        </p:txBody>
      </p:sp>
      <p:pic>
        <p:nvPicPr>
          <p:cNvPr id="4" name="Picture 3">
            <a:extLst>
              <a:ext uri="{FF2B5EF4-FFF2-40B4-BE49-F238E27FC236}">
                <a16:creationId xmlns:a16="http://schemas.microsoft.com/office/drawing/2014/main" id="{99DC3F61-7B1A-4EDB-9800-1A0CD61C1320}"/>
              </a:ext>
            </a:extLst>
          </p:cNvPr>
          <p:cNvPicPr>
            <a:picLocks noChangeAspect="1"/>
          </p:cNvPicPr>
          <p:nvPr/>
        </p:nvPicPr>
        <p:blipFill>
          <a:blip r:embed="rId3"/>
          <a:stretch>
            <a:fillRect/>
          </a:stretch>
        </p:blipFill>
        <p:spPr>
          <a:xfrm>
            <a:off x="1149145" y="1610348"/>
            <a:ext cx="2982588" cy="2545142"/>
          </a:xfrm>
          <a:prstGeom prst="rect">
            <a:avLst/>
          </a:prstGeom>
        </p:spPr>
      </p:pic>
      <p:pic>
        <p:nvPicPr>
          <p:cNvPr id="8" name="Picture 7">
            <a:extLst>
              <a:ext uri="{FF2B5EF4-FFF2-40B4-BE49-F238E27FC236}">
                <a16:creationId xmlns:a16="http://schemas.microsoft.com/office/drawing/2014/main" id="{946FC554-1997-4CBE-97DA-24A00369D315}"/>
              </a:ext>
            </a:extLst>
          </p:cNvPr>
          <p:cNvPicPr>
            <a:picLocks noChangeAspect="1"/>
          </p:cNvPicPr>
          <p:nvPr/>
        </p:nvPicPr>
        <p:blipFill>
          <a:blip r:embed="rId4"/>
          <a:stretch>
            <a:fillRect/>
          </a:stretch>
        </p:blipFill>
        <p:spPr>
          <a:xfrm>
            <a:off x="5137266" y="1610348"/>
            <a:ext cx="2568972" cy="2579126"/>
          </a:xfrm>
          <a:prstGeom prst="rect">
            <a:avLst/>
          </a:prstGeom>
        </p:spPr>
      </p:pic>
    </p:spTree>
    <p:extLst>
      <p:ext uri="{BB962C8B-B14F-4D97-AF65-F5344CB8AC3E}">
        <p14:creationId xmlns:p14="http://schemas.microsoft.com/office/powerpoint/2010/main" val="254293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POLYNOMIAL REGRESSION MODEL</a:t>
            </a:r>
            <a:endParaRPr/>
          </a:p>
        </p:txBody>
      </p:sp>
      <p:sp>
        <p:nvSpPr>
          <p:cNvPr id="206" name="Google Shape;206;p31"/>
          <p:cNvSpPr txBox="1">
            <a:spLocks noGrp="1"/>
          </p:cNvSpPr>
          <p:nvPr>
            <p:ph type="body" idx="1"/>
          </p:nvPr>
        </p:nvSpPr>
        <p:spPr>
          <a:xfrm>
            <a:off x="311700" y="1266324"/>
            <a:ext cx="8520600" cy="717623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Polynomial Coefficients</a:t>
            </a:r>
            <a:r>
              <a:rPr lang="en"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indent="0">
              <a:spcBef>
                <a:spcPts val="1200"/>
              </a:spcBef>
              <a:buNone/>
            </a:pPr>
            <a:r>
              <a:rPr lang="en" b="1" dirty="0"/>
              <a:t>Variance </a:t>
            </a:r>
            <a:r>
              <a:rPr lang="en" dirty="0"/>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0.2347019402632296</a:t>
            </a:r>
            <a:r>
              <a:rPr kumimoji="0" lang="en-US" altLang="en-US" sz="8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lvl="0" indent="0" algn="l" rtl="0">
              <a:spcBef>
                <a:spcPts val="1200"/>
              </a:spcBef>
              <a:spcAft>
                <a:spcPts val="0"/>
              </a:spcAft>
              <a:buNone/>
            </a:pPr>
            <a:r>
              <a:rPr lang="en" b="1" dirty="0"/>
              <a:t>Optimal degree:</a:t>
            </a:r>
            <a:r>
              <a:rPr lang="en" dirty="0"/>
              <a:t> 8</a:t>
            </a:r>
            <a:endParaRPr b="1" dirty="0">
              <a:solidFill>
                <a:schemeClr val="accent1"/>
              </a:solidFill>
            </a:endParaRPr>
          </a:p>
          <a:p>
            <a:pPr marL="0" lvl="0" indent="0" algn="l" rtl="0">
              <a:spcBef>
                <a:spcPts val="1200"/>
              </a:spcBef>
              <a:spcAft>
                <a:spcPts val="1200"/>
              </a:spcAft>
              <a:buNone/>
            </a:pPr>
            <a:endParaRPr dirty="0"/>
          </a:p>
        </p:txBody>
      </p:sp>
      <p:sp>
        <p:nvSpPr>
          <p:cNvPr id="3" name="Rectangle 2">
            <a:extLst>
              <a:ext uri="{FF2B5EF4-FFF2-40B4-BE49-F238E27FC236}">
                <a16:creationId xmlns:a16="http://schemas.microsoft.com/office/drawing/2014/main" id="{90BDD582-3A1F-41CD-9EAD-527AA505FB5D}"/>
              </a:ext>
            </a:extLst>
          </p:cNvPr>
          <p:cNvSpPr>
            <a:spLocks noChangeArrowheads="1"/>
          </p:cNvSpPr>
          <p:nvPr/>
        </p:nvSpPr>
        <p:spPr bwMode="auto">
          <a:xfrm>
            <a:off x="428978" y="1664423"/>
            <a:ext cx="802303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Weights: [1.74114628 7.33888993 7.82113602 1.80045723 1.51717286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1.50007544 4.59899414 7.99999913 3.80001803]</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with less than optimal degree</a:t>
            </a:r>
            <a:endParaRPr/>
          </a:p>
        </p:txBody>
      </p:sp>
      <p:sp>
        <p:nvSpPr>
          <p:cNvPr id="214" name="Google Shape;214;p32"/>
          <p:cNvSpPr txBox="1"/>
          <p:nvPr/>
        </p:nvSpPr>
        <p:spPr>
          <a:xfrm>
            <a:off x="2060275" y="1249125"/>
            <a:ext cx="1365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rPr>
              <a:t>DEGREE = 3</a:t>
            </a:r>
            <a:endParaRPr>
              <a:solidFill>
                <a:schemeClr val="dk2"/>
              </a:solidFill>
            </a:endParaRPr>
          </a:p>
        </p:txBody>
      </p:sp>
      <p:sp>
        <p:nvSpPr>
          <p:cNvPr id="215" name="Google Shape;215;p32"/>
          <p:cNvSpPr txBox="1"/>
          <p:nvPr/>
        </p:nvSpPr>
        <p:spPr>
          <a:xfrm>
            <a:off x="6150700" y="1337975"/>
            <a:ext cx="18855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rPr>
              <a:t>DEGREE = 5</a:t>
            </a:r>
            <a:endParaRPr>
              <a:solidFill>
                <a:schemeClr val="dk2"/>
              </a:solidFill>
            </a:endParaRPr>
          </a:p>
        </p:txBody>
      </p:sp>
      <p:pic>
        <p:nvPicPr>
          <p:cNvPr id="7" name="Picture 6">
            <a:extLst>
              <a:ext uri="{FF2B5EF4-FFF2-40B4-BE49-F238E27FC236}">
                <a16:creationId xmlns:a16="http://schemas.microsoft.com/office/drawing/2014/main" id="{0F70E6B0-91EB-4506-A3A8-82C1285A554F}"/>
              </a:ext>
            </a:extLst>
          </p:cNvPr>
          <p:cNvPicPr>
            <a:picLocks noChangeAspect="1"/>
          </p:cNvPicPr>
          <p:nvPr/>
        </p:nvPicPr>
        <p:blipFill>
          <a:blip r:embed="rId3"/>
          <a:stretch>
            <a:fillRect/>
          </a:stretch>
        </p:blipFill>
        <p:spPr>
          <a:xfrm>
            <a:off x="311700" y="1923725"/>
            <a:ext cx="4470431" cy="2774750"/>
          </a:xfrm>
          <a:prstGeom prst="rect">
            <a:avLst/>
          </a:prstGeom>
        </p:spPr>
      </p:pic>
      <p:pic>
        <p:nvPicPr>
          <p:cNvPr id="9" name="Picture 8">
            <a:extLst>
              <a:ext uri="{FF2B5EF4-FFF2-40B4-BE49-F238E27FC236}">
                <a16:creationId xmlns:a16="http://schemas.microsoft.com/office/drawing/2014/main" id="{FBCA0D08-8F43-478A-BDEE-F8C45F32097A}"/>
              </a:ext>
            </a:extLst>
          </p:cNvPr>
          <p:cNvPicPr>
            <a:picLocks noChangeAspect="1"/>
          </p:cNvPicPr>
          <p:nvPr/>
        </p:nvPicPr>
        <p:blipFill>
          <a:blip r:embed="rId4"/>
          <a:stretch>
            <a:fillRect/>
          </a:stretch>
        </p:blipFill>
        <p:spPr>
          <a:xfrm>
            <a:off x="4572000" y="1895859"/>
            <a:ext cx="4382435" cy="28026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Polynomial Curve Fitting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FITTING THE MODEL TO DATA </a:t>
            </a:r>
            <a:endParaRPr/>
          </a:p>
        </p:txBody>
      </p:sp>
      <p:sp>
        <p:nvSpPr>
          <p:cNvPr id="221" name="Google Shape;221;p33"/>
          <p:cNvSpPr txBox="1">
            <a:spLocks noGrp="1"/>
          </p:cNvSpPr>
          <p:nvPr>
            <p:ph type="body" idx="1"/>
          </p:nvPr>
        </p:nvSpPr>
        <p:spPr>
          <a:xfrm>
            <a:off x="311700" y="1266325"/>
            <a:ext cx="8520600" cy="3532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TRAIN TEST SPLIT = 80:20 </a:t>
            </a:r>
            <a:endParaRPr dirty="0"/>
          </a:p>
          <a:p>
            <a:pPr marL="0" lvl="0" indent="0" algn="l" rtl="0">
              <a:spcBef>
                <a:spcPts val="1200"/>
              </a:spcBef>
              <a:spcAft>
                <a:spcPts val="1200"/>
              </a:spcAft>
              <a:buNone/>
            </a:pPr>
            <a:endParaRPr dirty="0"/>
          </a:p>
        </p:txBody>
      </p:sp>
      <p:sp>
        <p:nvSpPr>
          <p:cNvPr id="224" name="Google Shape;224;p33"/>
          <p:cNvSpPr txBox="1"/>
          <p:nvPr/>
        </p:nvSpPr>
        <p:spPr>
          <a:xfrm>
            <a:off x="1540300" y="1353150"/>
            <a:ext cx="176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TRAINING SET</a:t>
            </a:r>
            <a:endParaRPr>
              <a:solidFill>
                <a:schemeClr val="accent1"/>
              </a:solidFill>
              <a:latin typeface="Open Sans"/>
              <a:ea typeface="Open Sans"/>
              <a:cs typeface="Open Sans"/>
              <a:sym typeface="Open Sans"/>
            </a:endParaRPr>
          </a:p>
        </p:txBody>
      </p:sp>
      <p:sp>
        <p:nvSpPr>
          <p:cNvPr id="225" name="Google Shape;225;p33"/>
          <p:cNvSpPr txBox="1"/>
          <p:nvPr/>
        </p:nvSpPr>
        <p:spPr>
          <a:xfrm>
            <a:off x="5736250" y="1353150"/>
            <a:ext cx="176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TEST SET</a:t>
            </a:r>
            <a:endParaRPr>
              <a:solidFill>
                <a:schemeClr val="accent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830EF93-2A9C-4CE7-BC82-966AA1224512}"/>
              </a:ext>
            </a:extLst>
          </p:cNvPr>
          <p:cNvPicPr>
            <a:picLocks noChangeAspect="1"/>
          </p:cNvPicPr>
          <p:nvPr/>
        </p:nvPicPr>
        <p:blipFill>
          <a:blip r:embed="rId3"/>
          <a:stretch>
            <a:fillRect/>
          </a:stretch>
        </p:blipFill>
        <p:spPr>
          <a:xfrm>
            <a:off x="311699" y="1668921"/>
            <a:ext cx="3921633" cy="2457870"/>
          </a:xfrm>
          <a:prstGeom prst="rect">
            <a:avLst/>
          </a:prstGeom>
        </p:spPr>
      </p:pic>
      <p:pic>
        <p:nvPicPr>
          <p:cNvPr id="5" name="Picture 4">
            <a:extLst>
              <a:ext uri="{FF2B5EF4-FFF2-40B4-BE49-F238E27FC236}">
                <a16:creationId xmlns:a16="http://schemas.microsoft.com/office/drawing/2014/main" id="{FB9CF8D8-0FE0-422C-BAB1-FA4AD380B74A}"/>
              </a:ext>
            </a:extLst>
          </p:cNvPr>
          <p:cNvPicPr>
            <a:picLocks noChangeAspect="1"/>
          </p:cNvPicPr>
          <p:nvPr/>
        </p:nvPicPr>
        <p:blipFill>
          <a:blip r:embed="rId4"/>
          <a:stretch>
            <a:fillRect/>
          </a:stretch>
        </p:blipFill>
        <p:spPr>
          <a:xfrm>
            <a:off x="4572000" y="1829097"/>
            <a:ext cx="3794760" cy="23469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490250" y="526350"/>
            <a:ext cx="70230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1"/>
                </a:solidFill>
              </a:rPr>
              <a:t>Regularized Regression</a:t>
            </a:r>
            <a:endParaRPr>
              <a:solidFill>
                <a:schemeClr val="lt1"/>
              </a:solidFill>
            </a:endParaRPr>
          </a:p>
          <a:p>
            <a:pPr marL="0" lvl="0" indent="0" algn="l" rtl="0">
              <a:spcBef>
                <a:spcPts val="0"/>
              </a:spcBef>
              <a:spcAft>
                <a:spcPts val="0"/>
              </a:spcAft>
              <a:buNone/>
            </a:pPr>
            <a:r>
              <a:rPr lang="en" sz="2100">
                <a:solidFill>
                  <a:schemeClr val="lt1"/>
                </a:solidFill>
              </a:rPr>
              <a:t>(With a regularization parameter lambda)</a:t>
            </a:r>
            <a:endParaRPr sz="21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7200"/>
              <a:t>20 Data Points</a:t>
            </a:r>
            <a:endParaRPr sz="7200"/>
          </a:p>
        </p:txBody>
      </p:sp>
      <p:sp>
        <p:nvSpPr>
          <p:cNvPr id="236" name="Google Shape;236;p3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Data with top 20 data points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FIT OF THE MODEL</a:t>
            </a:r>
            <a:endParaRPr dirty="0"/>
          </a:p>
        </p:txBody>
      </p:sp>
      <p:pic>
        <p:nvPicPr>
          <p:cNvPr id="7" name="Picture 6">
            <a:extLst>
              <a:ext uri="{FF2B5EF4-FFF2-40B4-BE49-F238E27FC236}">
                <a16:creationId xmlns:a16="http://schemas.microsoft.com/office/drawing/2014/main" id="{B1C8AF0C-55F8-4F8B-90FA-72207616CDB9}"/>
              </a:ext>
            </a:extLst>
          </p:cNvPr>
          <p:cNvPicPr>
            <a:picLocks noChangeAspect="1"/>
          </p:cNvPicPr>
          <p:nvPr/>
        </p:nvPicPr>
        <p:blipFill>
          <a:blip r:embed="rId3"/>
          <a:stretch>
            <a:fillRect/>
          </a:stretch>
        </p:blipFill>
        <p:spPr>
          <a:xfrm>
            <a:off x="3452572" y="1603022"/>
            <a:ext cx="4065827" cy="2710551"/>
          </a:xfrm>
          <a:prstGeom prst="rect">
            <a:avLst/>
          </a:prstGeom>
        </p:spPr>
      </p:pic>
      <p:pic>
        <p:nvPicPr>
          <p:cNvPr id="9" name="Picture 8">
            <a:extLst>
              <a:ext uri="{FF2B5EF4-FFF2-40B4-BE49-F238E27FC236}">
                <a16:creationId xmlns:a16="http://schemas.microsoft.com/office/drawing/2014/main" id="{A362D785-74BF-4AFD-9091-2F0FF5569EF1}"/>
              </a:ext>
            </a:extLst>
          </p:cNvPr>
          <p:cNvPicPr>
            <a:picLocks noChangeAspect="1"/>
          </p:cNvPicPr>
          <p:nvPr/>
        </p:nvPicPr>
        <p:blipFill>
          <a:blip r:embed="rId4"/>
          <a:stretch>
            <a:fillRect/>
          </a:stretch>
        </p:blipFill>
        <p:spPr>
          <a:xfrm>
            <a:off x="0" y="1603022"/>
            <a:ext cx="3738438" cy="2446260"/>
          </a:xfrm>
          <a:prstGeom prst="rect">
            <a:avLst/>
          </a:prstGeom>
        </p:spPr>
      </p:pic>
      <p:sp>
        <p:nvSpPr>
          <p:cNvPr id="10" name="TextBox 9">
            <a:extLst>
              <a:ext uri="{FF2B5EF4-FFF2-40B4-BE49-F238E27FC236}">
                <a16:creationId xmlns:a16="http://schemas.microsoft.com/office/drawing/2014/main" id="{38D8D7CC-5058-4FED-B08D-4C55EC8A4249}"/>
              </a:ext>
            </a:extLst>
          </p:cNvPr>
          <p:cNvSpPr txBox="1"/>
          <p:nvPr/>
        </p:nvSpPr>
        <p:spPr>
          <a:xfrm>
            <a:off x="1625601" y="4005796"/>
            <a:ext cx="1410125" cy="307777"/>
          </a:xfrm>
          <a:prstGeom prst="rect">
            <a:avLst/>
          </a:prstGeom>
          <a:noFill/>
        </p:spPr>
        <p:txBody>
          <a:bodyPr wrap="square" rtlCol="0">
            <a:spAutoFit/>
          </a:bodyPr>
          <a:lstStyle/>
          <a:p>
            <a:r>
              <a:rPr lang="en-US" dirty="0"/>
              <a:t>Degree [0,10]</a:t>
            </a:r>
            <a:endParaRPr lang="en-GB" dirty="0"/>
          </a:p>
        </p:txBody>
      </p:sp>
      <p:sp>
        <p:nvSpPr>
          <p:cNvPr id="11" name="TextBox 10">
            <a:extLst>
              <a:ext uri="{FF2B5EF4-FFF2-40B4-BE49-F238E27FC236}">
                <a16:creationId xmlns:a16="http://schemas.microsoft.com/office/drawing/2014/main" id="{83983A4B-E0CD-4BC2-8213-D67486873129}"/>
              </a:ext>
            </a:extLst>
          </p:cNvPr>
          <p:cNvSpPr txBox="1"/>
          <p:nvPr/>
        </p:nvSpPr>
        <p:spPr>
          <a:xfrm>
            <a:off x="311700" y="1284758"/>
            <a:ext cx="3173994" cy="307777"/>
          </a:xfrm>
          <a:prstGeom prst="rect">
            <a:avLst/>
          </a:prstGeom>
          <a:noFill/>
        </p:spPr>
        <p:txBody>
          <a:bodyPr wrap="square" rtlCol="0">
            <a:spAutoFit/>
          </a:bodyPr>
          <a:lstStyle/>
          <a:p>
            <a:r>
              <a:rPr lang="en-US" dirty="0"/>
              <a:t>Error comparison for lambda = 0.01</a:t>
            </a:r>
            <a:endParaRPr lang="en-GB" dirty="0"/>
          </a:p>
        </p:txBody>
      </p:sp>
      <p:sp>
        <p:nvSpPr>
          <p:cNvPr id="12" name="TextBox 11">
            <a:extLst>
              <a:ext uri="{FF2B5EF4-FFF2-40B4-BE49-F238E27FC236}">
                <a16:creationId xmlns:a16="http://schemas.microsoft.com/office/drawing/2014/main" id="{4B9988B8-DF1B-48CC-8347-6980BEE811AF}"/>
              </a:ext>
            </a:extLst>
          </p:cNvPr>
          <p:cNvSpPr txBox="1"/>
          <p:nvPr/>
        </p:nvSpPr>
        <p:spPr>
          <a:xfrm>
            <a:off x="3962400" y="1284758"/>
            <a:ext cx="3465689" cy="307777"/>
          </a:xfrm>
          <a:prstGeom prst="rect">
            <a:avLst/>
          </a:prstGeom>
          <a:noFill/>
        </p:spPr>
        <p:txBody>
          <a:bodyPr wrap="square" rtlCol="0">
            <a:spAutoFit/>
          </a:bodyPr>
          <a:lstStyle/>
          <a:p>
            <a:r>
              <a:rPr lang="en-US" dirty="0"/>
              <a:t>Error vs Lambda for Degree = 8</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GOODNESS OF FIT(R</a:t>
            </a:r>
            <a:r>
              <a:rPr lang="en" baseline="30000"/>
              <a:t>2</a:t>
            </a:r>
            <a:r>
              <a:rPr lang="en"/>
              <a:t>)</a:t>
            </a:r>
            <a:endParaRPr/>
          </a:p>
        </p:txBody>
      </p:sp>
      <p:pic>
        <p:nvPicPr>
          <p:cNvPr id="3" name="Picture 2">
            <a:extLst>
              <a:ext uri="{FF2B5EF4-FFF2-40B4-BE49-F238E27FC236}">
                <a16:creationId xmlns:a16="http://schemas.microsoft.com/office/drawing/2014/main" id="{0DE639F7-1476-43F5-8F85-1168B3D09E46}"/>
              </a:ext>
            </a:extLst>
          </p:cNvPr>
          <p:cNvPicPr>
            <a:picLocks noChangeAspect="1"/>
          </p:cNvPicPr>
          <p:nvPr/>
        </p:nvPicPr>
        <p:blipFill>
          <a:blip r:embed="rId3"/>
          <a:stretch>
            <a:fillRect/>
          </a:stretch>
        </p:blipFill>
        <p:spPr>
          <a:xfrm>
            <a:off x="860166" y="1713936"/>
            <a:ext cx="6204467" cy="2846777"/>
          </a:xfrm>
          <a:prstGeom prst="rect">
            <a:avLst/>
          </a:prstGeom>
        </p:spPr>
      </p:pic>
      <p:sp>
        <p:nvSpPr>
          <p:cNvPr id="7" name="Google Shape;243;p36">
            <a:extLst>
              <a:ext uri="{FF2B5EF4-FFF2-40B4-BE49-F238E27FC236}">
                <a16:creationId xmlns:a16="http://schemas.microsoft.com/office/drawing/2014/main" id="{569FB972-2379-4EBB-9947-FDE6AE4D18F3}"/>
              </a:ext>
            </a:extLst>
          </p:cNvPr>
          <p:cNvSpPr/>
          <p:nvPr/>
        </p:nvSpPr>
        <p:spPr>
          <a:xfrm>
            <a:off x="1868747" y="3618001"/>
            <a:ext cx="1213119" cy="242797"/>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2262ED6-70AA-466B-9C48-07348AB46F8B}"/>
              </a:ext>
            </a:extLst>
          </p:cNvPr>
          <p:cNvSpPr txBox="1"/>
          <p:nvPr/>
        </p:nvSpPr>
        <p:spPr>
          <a:xfrm>
            <a:off x="1636888" y="1240183"/>
            <a:ext cx="6071212" cy="400110"/>
          </a:xfrm>
          <a:prstGeom prst="rect">
            <a:avLst/>
          </a:prstGeom>
          <a:noFill/>
        </p:spPr>
        <p:txBody>
          <a:bodyPr wrap="square" rtlCol="0">
            <a:spAutoFit/>
          </a:bodyPr>
          <a:lstStyle/>
          <a:p>
            <a:r>
              <a:rPr lang="en-US" sz="2000" b="1" dirty="0" err="1">
                <a:solidFill>
                  <a:srgbClr val="0070C0"/>
                </a:solidFill>
              </a:rPr>
              <a:t>Regulariser</a:t>
            </a:r>
            <a:r>
              <a:rPr lang="en-US" sz="2000" b="1" dirty="0">
                <a:solidFill>
                  <a:srgbClr val="0070C0"/>
                </a:solidFill>
              </a:rPr>
              <a:t> Lambda [20 data points]</a:t>
            </a:r>
            <a:endParaRPr lang="en-GB" sz="2000" b="1"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POLYNOMIAL REGRESSION MODEL</a:t>
            </a:r>
            <a:endParaRPr/>
          </a:p>
        </p:txBody>
      </p:sp>
      <p:sp>
        <p:nvSpPr>
          <p:cNvPr id="258" name="Google Shape;258;p3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Polynomial Coefficients</a:t>
            </a:r>
          </a:p>
          <a:p>
            <a:pPr marL="0" lvl="0" indent="0" algn="l" rtl="0">
              <a:spcBef>
                <a:spcPts val="0"/>
              </a:spcBef>
              <a:spcAft>
                <a:spcPts val="0"/>
              </a:spcAft>
              <a:buNone/>
            </a:pPr>
            <a:endParaRPr lang="en" b="1" dirty="0"/>
          </a:p>
          <a:p>
            <a:pPr marL="0" lvl="0" indent="0" algn="l" rtl="0">
              <a:spcBef>
                <a:spcPts val="0"/>
              </a:spcBef>
              <a:spcAft>
                <a:spcPts val="0"/>
              </a:spcAft>
              <a:buNone/>
            </a:pPr>
            <a:endParaRPr dirty="0"/>
          </a:p>
          <a:p>
            <a:pPr marL="0" indent="0">
              <a:spcBef>
                <a:spcPts val="1200"/>
              </a:spcBef>
              <a:buNone/>
            </a:pPr>
            <a:r>
              <a:rPr lang="en" b="1" dirty="0"/>
              <a:t>Variance </a:t>
            </a:r>
            <a:r>
              <a:rPr lang="en" dirty="0"/>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0.3166381783161861</a:t>
            </a:r>
            <a:r>
              <a:rPr kumimoji="0" lang="en-US" altLang="en-US" sz="800" b="0" i="0" u="none" strike="noStrike" cap="none" normalizeH="0" baseline="0" dirty="0">
                <a:ln>
                  <a:noFill/>
                </a:ln>
                <a:solidFill>
                  <a:schemeClr val="tx1"/>
                </a:solidFill>
                <a:effectLst/>
              </a:rPr>
              <a:t> </a:t>
            </a:r>
            <a:endParaRPr dirty="0"/>
          </a:p>
          <a:p>
            <a:pPr marL="0" lvl="0" indent="0" algn="l" rtl="0">
              <a:spcBef>
                <a:spcPts val="1200"/>
              </a:spcBef>
              <a:spcAft>
                <a:spcPts val="0"/>
              </a:spcAft>
              <a:buNone/>
            </a:pPr>
            <a:r>
              <a:rPr lang="en" b="1" dirty="0"/>
              <a:t>Optimal degree:</a:t>
            </a:r>
            <a:r>
              <a:rPr lang="en" dirty="0"/>
              <a:t> </a:t>
            </a:r>
            <a:r>
              <a:rPr lang="en" dirty="0">
                <a:solidFill>
                  <a:schemeClr val="accent1"/>
                </a:solidFill>
              </a:rPr>
              <a:t>8</a:t>
            </a:r>
            <a:endParaRPr dirty="0">
              <a:solidFill>
                <a:schemeClr val="accent1"/>
              </a:solidFill>
            </a:endParaRPr>
          </a:p>
          <a:p>
            <a:pPr marL="0" lvl="0" indent="0" algn="l" rtl="0">
              <a:spcBef>
                <a:spcPts val="1200"/>
              </a:spcBef>
              <a:spcAft>
                <a:spcPts val="0"/>
              </a:spcAft>
              <a:buNone/>
            </a:pPr>
            <a:r>
              <a:rPr lang="en" b="1" dirty="0"/>
              <a:t>Optimal lambda:</a:t>
            </a:r>
            <a:r>
              <a:rPr lang="en" dirty="0"/>
              <a:t> </a:t>
            </a:r>
            <a:r>
              <a:rPr lang="en" dirty="0">
                <a:solidFill>
                  <a:schemeClr val="accent1"/>
                </a:solidFill>
              </a:rPr>
              <a:t>0.01</a:t>
            </a:r>
            <a:r>
              <a:rPr lang="en" dirty="0"/>
              <a:t> </a:t>
            </a:r>
            <a:endParaRPr dirty="0"/>
          </a:p>
          <a:p>
            <a:pPr marL="0" lvl="0" indent="0" algn="l" rtl="0">
              <a:spcBef>
                <a:spcPts val="1200"/>
              </a:spcBef>
              <a:spcAft>
                <a:spcPts val="1200"/>
              </a:spcAft>
              <a:buNone/>
            </a:pPr>
            <a:endParaRPr dirty="0"/>
          </a:p>
        </p:txBody>
      </p:sp>
      <p:sp>
        <p:nvSpPr>
          <p:cNvPr id="3" name="Rectangle 2">
            <a:extLst>
              <a:ext uri="{FF2B5EF4-FFF2-40B4-BE49-F238E27FC236}">
                <a16:creationId xmlns:a16="http://schemas.microsoft.com/office/drawing/2014/main" id="{E0DCE8E0-8EED-4E04-85CC-404CB5A5F7A4}"/>
              </a:ext>
            </a:extLst>
          </p:cNvPr>
          <p:cNvSpPr>
            <a:spLocks noChangeArrowheads="1"/>
          </p:cNvSpPr>
          <p:nvPr/>
        </p:nvSpPr>
        <p:spPr bwMode="auto">
          <a:xfrm>
            <a:off x="311699" y="1829910"/>
            <a:ext cx="7319589"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[ 1.53551882 0.0334909 0.86060912 -0.50573017 -0.26754296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0.04430138 4.07750555 7.91721796 3.79514525]</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FITTING DATA TO MODEL</a:t>
            </a:r>
            <a:endParaRPr/>
          </a:p>
        </p:txBody>
      </p:sp>
      <p:pic>
        <p:nvPicPr>
          <p:cNvPr id="3" name="Picture 2">
            <a:extLst>
              <a:ext uri="{FF2B5EF4-FFF2-40B4-BE49-F238E27FC236}">
                <a16:creationId xmlns:a16="http://schemas.microsoft.com/office/drawing/2014/main" id="{A6FB437B-2D4C-4EF6-B9D0-A1D0014FD5FC}"/>
              </a:ext>
            </a:extLst>
          </p:cNvPr>
          <p:cNvPicPr>
            <a:picLocks noChangeAspect="1"/>
          </p:cNvPicPr>
          <p:nvPr/>
        </p:nvPicPr>
        <p:blipFill>
          <a:blip r:embed="rId3"/>
          <a:stretch>
            <a:fillRect/>
          </a:stretch>
        </p:blipFill>
        <p:spPr>
          <a:xfrm>
            <a:off x="311699" y="997147"/>
            <a:ext cx="6281011" cy="39535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7200"/>
              <a:t>100 Data Points</a:t>
            </a:r>
            <a:endParaRPr sz="7200"/>
          </a:p>
        </p:txBody>
      </p:sp>
      <p:sp>
        <p:nvSpPr>
          <p:cNvPr id="270" name="Google Shape;270;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Complete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FIT OF THE MODEL</a:t>
            </a:r>
            <a:endParaRPr dirty="0"/>
          </a:p>
        </p:txBody>
      </p:sp>
      <p:sp>
        <p:nvSpPr>
          <p:cNvPr id="10" name="TextBox 9">
            <a:extLst>
              <a:ext uri="{FF2B5EF4-FFF2-40B4-BE49-F238E27FC236}">
                <a16:creationId xmlns:a16="http://schemas.microsoft.com/office/drawing/2014/main" id="{38D8D7CC-5058-4FED-B08D-4C55EC8A4249}"/>
              </a:ext>
            </a:extLst>
          </p:cNvPr>
          <p:cNvSpPr txBox="1"/>
          <p:nvPr/>
        </p:nvSpPr>
        <p:spPr>
          <a:xfrm>
            <a:off x="1625601" y="4005796"/>
            <a:ext cx="1410125" cy="307777"/>
          </a:xfrm>
          <a:prstGeom prst="rect">
            <a:avLst/>
          </a:prstGeom>
          <a:noFill/>
        </p:spPr>
        <p:txBody>
          <a:bodyPr wrap="square" rtlCol="0">
            <a:spAutoFit/>
          </a:bodyPr>
          <a:lstStyle/>
          <a:p>
            <a:r>
              <a:rPr lang="en-US" dirty="0"/>
              <a:t>Degree [0,10]</a:t>
            </a:r>
            <a:endParaRPr lang="en-GB" dirty="0"/>
          </a:p>
        </p:txBody>
      </p:sp>
      <p:sp>
        <p:nvSpPr>
          <p:cNvPr id="11" name="TextBox 10">
            <a:extLst>
              <a:ext uri="{FF2B5EF4-FFF2-40B4-BE49-F238E27FC236}">
                <a16:creationId xmlns:a16="http://schemas.microsoft.com/office/drawing/2014/main" id="{83983A4B-E0CD-4BC2-8213-D67486873129}"/>
              </a:ext>
            </a:extLst>
          </p:cNvPr>
          <p:cNvSpPr txBox="1"/>
          <p:nvPr/>
        </p:nvSpPr>
        <p:spPr>
          <a:xfrm>
            <a:off x="311700" y="1284758"/>
            <a:ext cx="3173994" cy="307777"/>
          </a:xfrm>
          <a:prstGeom prst="rect">
            <a:avLst/>
          </a:prstGeom>
          <a:noFill/>
        </p:spPr>
        <p:txBody>
          <a:bodyPr wrap="square" rtlCol="0">
            <a:spAutoFit/>
          </a:bodyPr>
          <a:lstStyle/>
          <a:p>
            <a:r>
              <a:rPr lang="en-US" dirty="0"/>
              <a:t>Error comparison for lambda = 0.01</a:t>
            </a:r>
            <a:endParaRPr lang="en-GB" dirty="0"/>
          </a:p>
        </p:txBody>
      </p:sp>
      <p:sp>
        <p:nvSpPr>
          <p:cNvPr id="12" name="TextBox 11">
            <a:extLst>
              <a:ext uri="{FF2B5EF4-FFF2-40B4-BE49-F238E27FC236}">
                <a16:creationId xmlns:a16="http://schemas.microsoft.com/office/drawing/2014/main" id="{4B9988B8-DF1B-48CC-8347-6980BEE811AF}"/>
              </a:ext>
            </a:extLst>
          </p:cNvPr>
          <p:cNvSpPr txBox="1"/>
          <p:nvPr/>
        </p:nvSpPr>
        <p:spPr>
          <a:xfrm>
            <a:off x="3962400" y="1284758"/>
            <a:ext cx="3465689" cy="307777"/>
          </a:xfrm>
          <a:prstGeom prst="rect">
            <a:avLst/>
          </a:prstGeom>
          <a:noFill/>
        </p:spPr>
        <p:txBody>
          <a:bodyPr wrap="square" rtlCol="0">
            <a:spAutoFit/>
          </a:bodyPr>
          <a:lstStyle/>
          <a:p>
            <a:r>
              <a:rPr lang="en-US" dirty="0"/>
              <a:t>Error vs Lambda for Degree = 8</a:t>
            </a:r>
            <a:endParaRPr lang="en-GB" dirty="0"/>
          </a:p>
        </p:txBody>
      </p:sp>
      <p:pic>
        <p:nvPicPr>
          <p:cNvPr id="3" name="Picture 2">
            <a:extLst>
              <a:ext uri="{FF2B5EF4-FFF2-40B4-BE49-F238E27FC236}">
                <a16:creationId xmlns:a16="http://schemas.microsoft.com/office/drawing/2014/main" id="{AA1AD008-559F-4164-9A1A-96537980F9AA}"/>
              </a:ext>
            </a:extLst>
          </p:cNvPr>
          <p:cNvPicPr>
            <a:picLocks noChangeAspect="1"/>
          </p:cNvPicPr>
          <p:nvPr/>
        </p:nvPicPr>
        <p:blipFill>
          <a:blip r:embed="rId3"/>
          <a:stretch>
            <a:fillRect/>
          </a:stretch>
        </p:blipFill>
        <p:spPr>
          <a:xfrm>
            <a:off x="3665574" y="1613488"/>
            <a:ext cx="3672946" cy="2519141"/>
          </a:xfrm>
          <a:prstGeom prst="rect">
            <a:avLst/>
          </a:prstGeom>
        </p:spPr>
      </p:pic>
      <p:pic>
        <p:nvPicPr>
          <p:cNvPr id="5" name="Picture 4">
            <a:extLst>
              <a:ext uri="{FF2B5EF4-FFF2-40B4-BE49-F238E27FC236}">
                <a16:creationId xmlns:a16="http://schemas.microsoft.com/office/drawing/2014/main" id="{48988BC1-85D9-4C53-BF71-BE4B74343636}"/>
              </a:ext>
            </a:extLst>
          </p:cNvPr>
          <p:cNvPicPr>
            <a:picLocks noChangeAspect="1"/>
          </p:cNvPicPr>
          <p:nvPr/>
        </p:nvPicPr>
        <p:blipFill>
          <a:blip r:embed="rId4"/>
          <a:stretch>
            <a:fillRect/>
          </a:stretch>
        </p:blipFill>
        <p:spPr>
          <a:xfrm>
            <a:off x="0" y="1592535"/>
            <a:ext cx="3659279" cy="2394462"/>
          </a:xfrm>
          <a:prstGeom prst="rect">
            <a:avLst/>
          </a:prstGeom>
        </p:spPr>
      </p:pic>
    </p:spTree>
    <p:extLst>
      <p:ext uri="{BB962C8B-B14F-4D97-AF65-F5344CB8AC3E}">
        <p14:creationId xmlns:p14="http://schemas.microsoft.com/office/powerpoint/2010/main" val="2038134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GOODNESS OF FIT(R</a:t>
            </a:r>
            <a:r>
              <a:rPr lang="en" baseline="30000"/>
              <a:t>2</a:t>
            </a:r>
            <a:r>
              <a:rPr lang="en"/>
              <a:t>)</a:t>
            </a:r>
            <a:endParaRPr/>
          </a:p>
        </p:txBody>
      </p:sp>
      <p:sp>
        <p:nvSpPr>
          <p:cNvPr id="4" name="TextBox 3">
            <a:extLst>
              <a:ext uri="{FF2B5EF4-FFF2-40B4-BE49-F238E27FC236}">
                <a16:creationId xmlns:a16="http://schemas.microsoft.com/office/drawing/2014/main" id="{92262ED6-70AA-466B-9C48-07348AB46F8B}"/>
              </a:ext>
            </a:extLst>
          </p:cNvPr>
          <p:cNvSpPr txBox="1"/>
          <p:nvPr/>
        </p:nvSpPr>
        <p:spPr>
          <a:xfrm>
            <a:off x="1636888" y="1240183"/>
            <a:ext cx="6071212" cy="400110"/>
          </a:xfrm>
          <a:prstGeom prst="rect">
            <a:avLst/>
          </a:prstGeom>
          <a:noFill/>
        </p:spPr>
        <p:txBody>
          <a:bodyPr wrap="square" rtlCol="0">
            <a:spAutoFit/>
          </a:bodyPr>
          <a:lstStyle/>
          <a:p>
            <a:r>
              <a:rPr lang="en-US" sz="2000" b="1" dirty="0" err="1">
                <a:solidFill>
                  <a:srgbClr val="0070C0"/>
                </a:solidFill>
              </a:rPr>
              <a:t>Regulariser</a:t>
            </a:r>
            <a:r>
              <a:rPr lang="en-US" sz="2000" b="1" dirty="0">
                <a:solidFill>
                  <a:srgbClr val="0070C0"/>
                </a:solidFill>
              </a:rPr>
              <a:t> Lambda [100 data points]</a:t>
            </a:r>
            <a:endParaRPr lang="en-GB" sz="2000" b="1" dirty="0">
              <a:solidFill>
                <a:srgbClr val="0070C0"/>
              </a:solidFill>
            </a:endParaRPr>
          </a:p>
        </p:txBody>
      </p:sp>
      <p:pic>
        <p:nvPicPr>
          <p:cNvPr id="5" name="Picture 4">
            <a:extLst>
              <a:ext uri="{FF2B5EF4-FFF2-40B4-BE49-F238E27FC236}">
                <a16:creationId xmlns:a16="http://schemas.microsoft.com/office/drawing/2014/main" id="{A8BFE85C-670E-4132-B0D6-FD11F23EE0EC}"/>
              </a:ext>
            </a:extLst>
          </p:cNvPr>
          <p:cNvPicPr>
            <a:picLocks noChangeAspect="1"/>
          </p:cNvPicPr>
          <p:nvPr/>
        </p:nvPicPr>
        <p:blipFill>
          <a:blip r:embed="rId3"/>
          <a:stretch>
            <a:fillRect/>
          </a:stretch>
        </p:blipFill>
        <p:spPr>
          <a:xfrm>
            <a:off x="1151466" y="1838112"/>
            <a:ext cx="6130896" cy="2632287"/>
          </a:xfrm>
          <a:prstGeom prst="rect">
            <a:avLst/>
          </a:prstGeom>
        </p:spPr>
      </p:pic>
    </p:spTree>
    <p:extLst>
      <p:ext uri="{BB962C8B-B14F-4D97-AF65-F5344CB8AC3E}">
        <p14:creationId xmlns:p14="http://schemas.microsoft.com/office/powerpoint/2010/main" val="389784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298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85" name="Google Shape;85;p16"/>
          <p:cNvSpPr txBox="1">
            <a:spLocks noGrp="1"/>
          </p:cNvSpPr>
          <p:nvPr>
            <p:ph type="body" idx="1"/>
          </p:nvPr>
        </p:nvSpPr>
        <p:spPr>
          <a:xfrm>
            <a:off x="311700" y="1152425"/>
            <a:ext cx="6243900" cy="36660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None/>
            </a:pPr>
            <a:r>
              <a:rPr lang="en" sz="2089" b="1" dirty="0"/>
              <a:t>Polynomial Regression</a:t>
            </a:r>
            <a:r>
              <a:rPr lang="en" sz="2089" dirty="0"/>
              <a:t> is a form of linear regression in which the relationship between the independent variable x and dependent variable y is modeled as an nth degree polynomial. Polynomial regression fits a nonlinear relationship for e.g. progression of disease epidemics</a:t>
            </a:r>
            <a:endParaRPr sz="1689" dirty="0">
              <a:solidFill>
                <a:srgbClr val="40424E"/>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None/>
            </a:pPr>
            <a:endParaRPr sz="2089" dirty="0"/>
          </a:p>
          <a:p>
            <a:pPr marL="0" lvl="0" indent="0" algn="l" rtl="0">
              <a:lnSpc>
                <a:spcPct val="115000"/>
              </a:lnSpc>
              <a:spcBef>
                <a:spcPts val="0"/>
              </a:spcBef>
              <a:spcAft>
                <a:spcPts val="0"/>
              </a:spcAft>
              <a:buNone/>
            </a:pPr>
            <a:r>
              <a:rPr lang="en" sz="2089" dirty="0"/>
              <a:t>Here y is dependent variable on x, a is y intercept and e is the error rate.</a:t>
            </a:r>
            <a:endParaRPr sz="1689" dirty="0">
              <a:solidFill>
                <a:srgbClr val="40424E"/>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2089" dirty="0"/>
              <a:t>In general, we can model it for nth value.</a:t>
            </a:r>
            <a:endParaRPr sz="1689" dirty="0">
              <a:solidFill>
                <a:srgbClr val="40424E"/>
              </a:solidFill>
              <a:highlight>
                <a:srgbClr val="FFFFFF"/>
              </a:highlight>
              <a:latin typeface="Arial"/>
              <a:ea typeface="Arial"/>
              <a:cs typeface="Arial"/>
              <a:sym typeface="Arial"/>
            </a:endParaRPr>
          </a:p>
          <a:p>
            <a:pPr marL="190500" marR="190500" lvl="0" indent="0" algn="l" rtl="0">
              <a:lnSpc>
                <a:spcPct val="115000"/>
              </a:lnSpc>
              <a:spcBef>
                <a:spcPts val="800"/>
              </a:spcBef>
              <a:spcAft>
                <a:spcPts val="0"/>
              </a:spcAft>
              <a:buNone/>
            </a:pPr>
            <a:r>
              <a:rPr lang="en" sz="1589" b="1" dirty="0">
                <a:solidFill>
                  <a:srgbClr val="000000"/>
                </a:solidFill>
                <a:latin typeface="Courier New"/>
                <a:ea typeface="Courier New"/>
                <a:cs typeface="Courier New"/>
                <a:sym typeface="Courier New"/>
              </a:rPr>
              <a:t>y</a:t>
            </a:r>
            <a:r>
              <a:rPr lang="en" sz="1589" dirty="0">
                <a:solidFill>
                  <a:srgbClr val="000000"/>
                </a:solidFill>
                <a:latin typeface="Courier New"/>
                <a:ea typeface="Courier New"/>
                <a:cs typeface="Courier New"/>
                <a:sym typeface="Courier New"/>
              </a:rPr>
              <a:t> = a + b1x + b2x^2 +....+ bnx^n + ϵ</a:t>
            </a:r>
            <a:endParaRPr sz="1589" dirty="0">
              <a:solidFill>
                <a:srgbClr val="000000"/>
              </a:solidFill>
              <a:latin typeface="Courier New"/>
              <a:ea typeface="Courier New"/>
              <a:cs typeface="Courier New"/>
              <a:sym typeface="Courier New"/>
            </a:endParaRPr>
          </a:p>
          <a:p>
            <a:pPr marL="0" lvl="0" indent="0" algn="l" rtl="0">
              <a:lnSpc>
                <a:spcPct val="115000"/>
              </a:lnSpc>
              <a:spcBef>
                <a:spcPts val="800"/>
              </a:spcBef>
              <a:spcAft>
                <a:spcPts val="800"/>
              </a:spcAft>
              <a:buNone/>
            </a:pPr>
            <a:r>
              <a:rPr lang="en" sz="2089" dirty="0"/>
              <a:t>Since regression function is linear in terms of unknown variables, hence these models are linear from the point of estimation</a:t>
            </a:r>
            <a:r>
              <a:rPr lang="en" sz="1700" dirty="0"/>
              <a:t>.</a:t>
            </a:r>
            <a:endParaRPr sz="1700" dirty="0"/>
          </a:p>
        </p:txBody>
      </p:sp>
      <p:pic>
        <p:nvPicPr>
          <p:cNvPr id="86" name="Google Shape;86;p16"/>
          <p:cNvPicPr preferRelativeResize="0"/>
          <p:nvPr/>
        </p:nvPicPr>
        <p:blipFill rotWithShape="1">
          <a:blip r:embed="rId3">
            <a:alphaModFix/>
          </a:blip>
          <a:srcRect r="52550"/>
          <a:stretch/>
        </p:blipFill>
        <p:spPr>
          <a:xfrm>
            <a:off x="6720550" y="1037250"/>
            <a:ext cx="2194450" cy="2033699"/>
          </a:xfrm>
          <a:prstGeom prst="rect">
            <a:avLst/>
          </a:prstGeom>
          <a:noFill/>
          <a:ln>
            <a:noFill/>
          </a:ln>
        </p:spPr>
      </p:pic>
      <p:pic>
        <p:nvPicPr>
          <p:cNvPr id="87" name="Google Shape;87;p16"/>
          <p:cNvPicPr preferRelativeResize="0"/>
          <p:nvPr/>
        </p:nvPicPr>
        <p:blipFill rotWithShape="1">
          <a:blip r:embed="rId3">
            <a:alphaModFix/>
          </a:blip>
          <a:srcRect l="48701" r="4244"/>
          <a:stretch/>
        </p:blipFill>
        <p:spPr>
          <a:xfrm>
            <a:off x="6782550" y="3070950"/>
            <a:ext cx="2132449" cy="1949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POLYNOMIAL REGRESSION MODEL</a:t>
            </a:r>
            <a:endParaRPr/>
          </a:p>
        </p:txBody>
      </p:sp>
      <p:sp>
        <p:nvSpPr>
          <p:cNvPr id="292" name="Google Shape;292;p4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Polynomial Coefficients</a:t>
            </a:r>
            <a:r>
              <a:rPr lang="en" dirty="0"/>
              <a:t> : </a:t>
            </a:r>
          </a:p>
          <a:p>
            <a:pPr marL="0" lvl="0" indent="0" algn="l" rtl="0">
              <a:spcBef>
                <a:spcPts val="0"/>
              </a:spcBef>
              <a:spcAft>
                <a:spcPts val="0"/>
              </a:spcAft>
              <a:buNone/>
            </a:pPr>
            <a:endParaRPr lang="en" b="1" dirty="0"/>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Variance </a:t>
            </a:r>
            <a:r>
              <a:rPr lang="en" dirty="0"/>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0.23405582073445683</a:t>
            </a:r>
            <a:r>
              <a:rPr kumimoji="0" lang="en-US" altLang="en-US" sz="8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lvl="0" indent="0" algn="l" rtl="0">
              <a:spcBef>
                <a:spcPts val="1200"/>
              </a:spcBef>
              <a:spcAft>
                <a:spcPts val="0"/>
              </a:spcAft>
              <a:buNone/>
            </a:pPr>
            <a:r>
              <a:rPr lang="en" b="1" dirty="0"/>
              <a:t>Optimal degree:</a:t>
            </a:r>
            <a:r>
              <a:rPr lang="en" dirty="0"/>
              <a:t> </a:t>
            </a:r>
            <a:r>
              <a:rPr lang="en" dirty="0">
                <a:solidFill>
                  <a:schemeClr val="accent1"/>
                </a:solidFill>
              </a:rPr>
              <a:t>10</a:t>
            </a:r>
            <a:endParaRPr dirty="0">
              <a:solidFill>
                <a:schemeClr val="accent1"/>
              </a:solidFill>
            </a:endParaRPr>
          </a:p>
          <a:p>
            <a:pPr marL="0" lvl="0" indent="0" algn="l" rtl="0">
              <a:spcBef>
                <a:spcPts val="1200"/>
              </a:spcBef>
              <a:spcAft>
                <a:spcPts val="0"/>
              </a:spcAft>
              <a:buNone/>
            </a:pPr>
            <a:r>
              <a:rPr lang="en" b="1" dirty="0"/>
              <a:t>Optimal lambda:</a:t>
            </a:r>
            <a:r>
              <a:rPr lang="en" dirty="0"/>
              <a:t> </a:t>
            </a:r>
            <a:r>
              <a:rPr lang="en" dirty="0">
                <a:solidFill>
                  <a:schemeClr val="accent1"/>
                </a:solidFill>
              </a:rPr>
              <a:t>0.01</a:t>
            </a:r>
            <a:endParaRPr dirty="0">
              <a:solidFill>
                <a:schemeClr val="accent1"/>
              </a:solidFill>
            </a:endParaRPr>
          </a:p>
          <a:p>
            <a:pPr marL="0" lvl="0" indent="0" algn="l" rtl="0">
              <a:spcBef>
                <a:spcPts val="1200"/>
              </a:spcBef>
              <a:spcAft>
                <a:spcPts val="1200"/>
              </a:spcAft>
              <a:buNone/>
            </a:pPr>
            <a:endParaRPr dirty="0"/>
          </a:p>
        </p:txBody>
      </p:sp>
      <p:sp>
        <p:nvSpPr>
          <p:cNvPr id="3" name="Rectangle 2">
            <a:extLst>
              <a:ext uri="{FF2B5EF4-FFF2-40B4-BE49-F238E27FC236}">
                <a16:creationId xmlns:a16="http://schemas.microsoft.com/office/drawing/2014/main" id="{8DF57DC9-70B5-4C36-A814-0AE3FF40775B}"/>
              </a:ext>
            </a:extLst>
          </p:cNvPr>
          <p:cNvSpPr>
            <a:spLocks noChangeArrowheads="1"/>
          </p:cNvSpPr>
          <p:nvPr/>
        </p:nvSpPr>
        <p:spPr bwMode="auto">
          <a:xfrm>
            <a:off x="311700" y="1754201"/>
            <a:ext cx="855362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[ 1.77655711e+00 7.24654922e+00 7.76213989e+00 1.84210371e+00 1.54428081e+00 1.49343317e+00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4.59524706e+00 8.00041344e+00 3.80021809e+00 -8.57544651e-06 -3.63842426e-06]</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FITTING DATA TO MODEL</a:t>
            </a:r>
            <a:endParaRPr/>
          </a:p>
        </p:txBody>
      </p:sp>
      <p:pic>
        <p:nvPicPr>
          <p:cNvPr id="3" name="Picture 2">
            <a:extLst>
              <a:ext uri="{FF2B5EF4-FFF2-40B4-BE49-F238E27FC236}">
                <a16:creationId xmlns:a16="http://schemas.microsoft.com/office/drawing/2014/main" id="{58FCE655-1E27-4F01-AC9A-A532F205570B}"/>
              </a:ext>
            </a:extLst>
          </p:cNvPr>
          <p:cNvPicPr>
            <a:picLocks noChangeAspect="1"/>
          </p:cNvPicPr>
          <p:nvPr/>
        </p:nvPicPr>
        <p:blipFill>
          <a:blip r:embed="rId3"/>
          <a:stretch>
            <a:fillRect/>
          </a:stretch>
        </p:blipFill>
        <p:spPr>
          <a:xfrm>
            <a:off x="444799" y="909642"/>
            <a:ext cx="5529647" cy="378883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5"/>
          <p:cNvSpPr txBox="1"/>
          <p:nvPr/>
        </p:nvSpPr>
        <p:spPr>
          <a:xfrm>
            <a:off x="154300" y="154300"/>
            <a:ext cx="8911200" cy="437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chemeClr val="accent1"/>
                </a:solidFill>
                <a:latin typeface="PT Sans Narrow"/>
                <a:ea typeface="PT Sans Narrow"/>
                <a:cs typeface="PT Sans Narrow"/>
                <a:sym typeface="PT Sans Narrow"/>
              </a:rPr>
              <a:t>SIGNIFICANCE OF Lambda</a:t>
            </a:r>
            <a:endParaRPr sz="3600" b="1">
              <a:solidFill>
                <a:schemeClr val="accent1"/>
              </a:solidFill>
              <a:latin typeface="PT Sans Narrow"/>
              <a:ea typeface="PT Sans Narrow"/>
              <a:cs typeface="PT Sans Narrow"/>
              <a:sym typeface="PT Sans Narrow"/>
            </a:endParaRPr>
          </a:p>
          <a:p>
            <a:pPr marL="0" lvl="0" indent="0" algn="l" rtl="0">
              <a:spcBef>
                <a:spcPts val="0"/>
              </a:spcBef>
              <a:spcAft>
                <a:spcPts val="0"/>
              </a:spcAft>
              <a:buNone/>
            </a:pPr>
            <a:endParaRPr sz="3600" b="1">
              <a:solidFill>
                <a:schemeClr val="accent1"/>
              </a:solidFill>
              <a:latin typeface="PT Sans Narrow"/>
              <a:ea typeface="PT Sans Narrow"/>
              <a:cs typeface="PT Sans Narrow"/>
              <a:sym typeface="PT Sans Narrow"/>
            </a:endParaRPr>
          </a:p>
          <a:p>
            <a:pPr marL="457200" lvl="0" indent="-355600" algn="l" rtl="0">
              <a:spcBef>
                <a:spcPts val="0"/>
              </a:spcBef>
              <a:spcAft>
                <a:spcPts val="0"/>
              </a:spcAft>
              <a:buSzPts val="2000"/>
              <a:buFont typeface="PT Sans Narrow"/>
              <a:buAutoNum type="arabicPeriod"/>
            </a:pPr>
            <a:r>
              <a:rPr lang="en" sz="2000" b="1">
                <a:latin typeface="PT Sans Narrow"/>
                <a:ea typeface="PT Sans Narrow"/>
                <a:cs typeface="PT Sans Narrow"/>
                <a:sym typeface="PT Sans Narrow"/>
              </a:rPr>
              <a:t>The higher the value of lambda,</a:t>
            </a:r>
            <a:endParaRPr sz="2000" b="1">
              <a:latin typeface="PT Sans Narrow"/>
              <a:ea typeface="PT Sans Narrow"/>
              <a:cs typeface="PT Sans Narrow"/>
              <a:sym typeface="PT Sans Narrow"/>
            </a:endParaRPr>
          </a:p>
          <a:p>
            <a:pPr marL="0" lvl="0" indent="457200" algn="l" rtl="0">
              <a:spcBef>
                <a:spcPts val="0"/>
              </a:spcBef>
              <a:spcAft>
                <a:spcPts val="0"/>
              </a:spcAft>
              <a:buNone/>
            </a:pPr>
            <a:r>
              <a:rPr lang="en" sz="2000" b="1">
                <a:latin typeface="PT Sans Narrow"/>
                <a:ea typeface="PT Sans Narrow"/>
                <a:cs typeface="PT Sans Narrow"/>
                <a:sym typeface="PT Sans Narrow"/>
              </a:rPr>
              <a:t>the lower would be the magnitude of the</a:t>
            </a:r>
            <a:endParaRPr sz="2000" b="1">
              <a:latin typeface="PT Sans Narrow"/>
              <a:ea typeface="PT Sans Narrow"/>
              <a:cs typeface="PT Sans Narrow"/>
              <a:sym typeface="PT Sans Narrow"/>
            </a:endParaRPr>
          </a:p>
          <a:p>
            <a:pPr marL="0" lvl="0" indent="457200" algn="l" rtl="0">
              <a:spcBef>
                <a:spcPts val="0"/>
              </a:spcBef>
              <a:spcAft>
                <a:spcPts val="0"/>
              </a:spcAft>
              <a:buNone/>
            </a:pPr>
            <a:r>
              <a:rPr lang="en" sz="2000" b="1">
                <a:latin typeface="PT Sans Narrow"/>
                <a:ea typeface="PT Sans Narrow"/>
                <a:cs typeface="PT Sans Narrow"/>
                <a:sym typeface="PT Sans Narrow"/>
              </a:rPr>
              <a:t>polynomial coefficients. (under-fitting)</a:t>
            </a:r>
            <a:endParaRPr sz="2000" b="1">
              <a:latin typeface="PT Sans Narrow"/>
              <a:ea typeface="PT Sans Narrow"/>
              <a:cs typeface="PT Sans Narrow"/>
              <a:sym typeface="PT Sans Narrow"/>
            </a:endParaRPr>
          </a:p>
          <a:p>
            <a:pPr marL="0" lvl="0" indent="457200" algn="l" rtl="0">
              <a:spcBef>
                <a:spcPts val="0"/>
              </a:spcBef>
              <a:spcAft>
                <a:spcPts val="0"/>
              </a:spcAft>
              <a:buNone/>
            </a:pPr>
            <a:endParaRPr sz="2000" b="1">
              <a:latin typeface="PT Sans Narrow"/>
              <a:ea typeface="PT Sans Narrow"/>
              <a:cs typeface="PT Sans Narrow"/>
              <a:sym typeface="PT Sans Narrow"/>
            </a:endParaRPr>
          </a:p>
          <a:p>
            <a:pPr marL="457200" lvl="0" indent="-355600" algn="l" rtl="0">
              <a:spcBef>
                <a:spcPts val="0"/>
              </a:spcBef>
              <a:spcAft>
                <a:spcPts val="0"/>
              </a:spcAft>
              <a:buSzPts val="2000"/>
              <a:buFont typeface="PT Sans Narrow"/>
              <a:buAutoNum type="arabicPeriod"/>
            </a:pPr>
            <a:r>
              <a:rPr lang="en" sz="2000" b="1">
                <a:latin typeface="PT Sans Narrow"/>
                <a:ea typeface="PT Sans Narrow"/>
                <a:cs typeface="PT Sans Narrow"/>
                <a:sym typeface="PT Sans Narrow"/>
              </a:rPr>
              <a:t>The lower the value of lambda </a:t>
            </a:r>
            <a:endParaRPr sz="2000" b="1">
              <a:latin typeface="PT Sans Narrow"/>
              <a:ea typeface="PT Sans Narrow"/>
              <a:cs typeface="PT Sans Narrow"/>
              <a:sym typeface="PT Sans Narrow"/>
            </a:endParaRPr>
          </a:p>
          <a:p>
            <a:pPr marL="457200" lvl="0" indent="0" algn="l" rtl="0">
              <a:spcBef>
                <a:spcPts val="0"/>
              </a:spcBef>
              <a:spcAft>
                <a:spcPts val="0"/>
              </a:spcAft>
              <a:buNone/>
            </a:pPr>
            <a:r>
              <a:rPr lang="en" sz="2000" b="1">
                <a:latin typeface="PT Sans Narrow"/>
                <a:ea typeface="PT Sans Narrow"/>
                <a:cs typeface="PT Sans Narrow"/>
                <a:sym typeface="PT Sans Narrow"/>
              </a:rPr>
              <a:t>(approximately zero), the higher the value</a:t>
            </a:r>
            <a:endParaRPr sz="2000" b="1">
              <a:latin typeface="PT Sans Narrow"/>
              <a:ea typeface="PT Sans Narrow"/>
              <a:cs typeface="PT Sans Narrow"/>
              <a:sym typeface="PT Sans Narrow"/>
            </a:endParaRPr>
          </a:p>
          <a:p>
            <a:pPr marL="457200" lvl="0" indent="0" algn="l" rtl="0">
              <a:spcBef>
                <a:spcPts val="0"/>
              </a:spcBef>
              <a:spcAft>
                <a:spcPts val="0"/>
              </a:spcAft>
              <a:buNone/>
            </a:pPr>
            <a:r>
              <a:rPr lang="en" sz="2000" b="1">
                <a:latin typeface="PT Sans Narrow"/>
                <a:ea typeface="PT Sans Narrow"/>
                <a:cs typeface="PT Sans Narrow"/>
                <a:sym typeface="PT Sans Narrow"/>
              </a:rPr>
              <a:t> of coefficients.(over-fitting)</a:t>
            </a:r>
            <a:endParaRPr sz="2000" b="1">
              <a:latin typeface="PT Sans Narrow"/>
              <a:ea typeface="PT Sans Narrow"/>
              <a:cs typeface="PT Sans Narrow"/>
              <a:sym typeface="PT Sans Narrow"/>
            </a:endParaRPr>
          </a:p>
          <a:p>
            <a:pPr marL="457200" lvl="0" indent="0" algn="l" rtl="0">
              <a:spcBef>
                <a:spcPts val="0"/>
              </a:spcBef>
              <a:spcAft>
                <a:spcPts val="0"/>
              </a:spcAft>
              <a:buNone/>
            </a:pPr>
            <a:r>
              <a:rPr lang="en" sz="2000" b="1">
                <a:latin typeface="PT Sans Narrow"/>
                <a:ea typeface="PT Sans Narrow"/>
                <a:cs typeface="PT Sans Narrow"/>
                <a:sym typeface="PT Sans Narrow"/>
              </a:rPr>
              <a:t>In this case, the analysis approaches </a:t>
            </a:r>
            <a:endParaRPr sz="2000" b="1">
              <a:latin typeface="PT Sans Narrow"/>
              <a:ea typeface="PT Sans Narrow"/>
              <a:cs typeface="PT Sans Narrow"/>
              <a:sym typeface="PT Sans Narrow"/>
            </a:endParaRPr>
          </a:p>
          <a:p>
            <a:pPr marL="457200" lvl="0" indent="0" algn="l" rtl="0">
              <a:spcBef>
                <a:spcPts val="0"/>
              </a:spcBef>
              <a:spcAft>
                <a:spcPts val="0"/>
              </a:spcAft>
              <a:buNone/>
            </a:pPr>
            <a:r>
              <a:rPr lang="en" sz="2000" b="1">
                <a:latin typeface="PT Sans Narrow"/>
                <a:ea typeface="PT Sans Narrow"/>
                <a:cs typeface="PT Sans Narrow"/>
                <a:sym typeface="PT Sans Narrow"/>
              </a:rPr>
              <a:t>the linear regression model.</a:t>
            </a:r>
            <a:endParaRPr sz="2000" b="1">
              <a:latin typeface="PT Sans Narrow"/>
              <a:ea typeface="PT Sans Narrow"/>
              <a:cs typeface="PT Sans Narrow"/>
              <a:sym typeface="PT Sans Narrow"/>
            </a:endParaRPr>
          </a:p>
          <a:p>
            <a:pPr marL="0" lvl="0" indent="0" algn="l" rtl="0">
              <a:spcBef>
                <a:spcPts val="0"/>
              </a:spcBef>
              <a:spcAft>
                <a:spcPts val="0"/>
              </a:spcAft>
              <a:buNone/>
            </a:pPr>
            <a:endParaRPr sz="2000" b="1">
              <a:latin typeface="PT Sans Narrow"/>
              <a:ea typeface="PT Sans Narrow"/>
              <a:cs typeface="PT Sans Narrow"/>
              <a:sym typeface="PT Sans Narrow"/>
            </a:endParaRPr>
          </a:p>
        </p:txBody>
      </p:sp>
      <p:pic>
        <p:nvPicPr>
          <p:cNvPr id="304" name="Google Shape;304;p45"/>
          <p:cNvPicPr preferRelativeResize="0"/>
          <p:nvPr/>
        </p:nvPicPr>
        <p:blipFill>
          <a:blip r:embed="rId3">
            <a:alphaModFix/>
          </a:blip>
          <a:stretch>
            <a:fillRect/>
          </a:stretch>
        </p:blipFill>
        <p:spPr>
          <a:xfrm>
            <a:off x="4572000" y="0"/>
            <a:ext cx="4493500" cy="50020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Genomic Sequence 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a:t>
            </a:r>
            <a:r>
              <a:rPr lang="en-IN" dirty="0"/>
              <a:t>u</a:t>
            </a:r>
            <a:r>
              <a:rPr lang="en" dirty="0"/>
              <a:t>r dataSet</a:t>
            </a:r>
            <a:endParaRPr dirty="0"/>
          </a:p>
        </p:txBody>
      </p:sp>
      <p:sp>
        <p:nvSpPr>
          <p:cNvPr id="321" name="Google Shape;321;p4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200">
                <a:solidFill>
                  <a:srgbClr val="660000"/>
                </a:solidFill>
              </a:rPr>
              <a:t>Non-coding ribonucleic acids (ncRNA) are believed to have many roles in a cell, many of which remain to be discovered. However, it is difficult to detect ncRNAs using biochemical screening methods. Recent studies have shown that computational methods can accurately detect ncRNAs, which can be treated as supervised classification. To perform the classification, an 8-dimensional feature vector is used as input to a classifier, including the length of genomic sequence and nucleotide frequencies:</a:t>
            </a:r>
            <a:endParaRPr sz="1200">
              <a:solidFill>
                <a:srgbClr val="660000"/>
              </a:solidFill>
            </a:endParaRPr>
          </a:p>
          <a:p>
            <a:pPr marL="457200" lvl="0" indent="-304800" algn="l" rtl="0">
              <a:lnSpc>
                <a:spcPct val="105000"/>
              </a:lnSpc>
              <a:spcBef>
                <a:spcPts val="1200"/>
              </a:spcBef>
              <a:spcAft>
                <a:spcPts val="0"/>
              </a:spcAft>
              <a:buClr>
                <a:srgbClr val="660000"/>
              </a:buClr>
              <a:buSzPts val="1200"/>
              <a:buFont typeface="Open Sans"/>
              <a:buChar char="●"/>
            </a:pPr>
            <a:r>
              <a:rPr lang="en" sz="1200">
                <a:solidFill>
                  <a:srgbClr val="660000"/>
                </a:solidFill>
              </a:rPr>
              <a:t>A feature value computed by the Dynalign algorithm </a:t>
            </a:r>
            <a:r>
              <a:rPr lang="en" sz="1200" u="sng">
                <a:solidFill>
                  <a:srgbClr val="660000"/>
                </a:solidFill>
                <a:hlinkClick r:id="rId3">
                  <a:extLst>
                    <a:ext uri="{A12FA001-AC4F-418D-AE19-62706E023703}">
                      <ahyp:hlinkClr xmlns:ahyp="http://schemas.microsoft.com/office/drawing/2018/hyperlinkcolor" val="tx"/>
                    </a:ext>
                  </a:extLst>
                </a:hlinkClick>
              </a:rPr>
              <a:t>http://www.ncbi.nlm.nih.gov/pubmed/11902836</a:t>
            </a:r>
            <a:endParaRPr sz="1200" u="sng">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Length of shorter sequence</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`A' frequencies of sequence 1</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`U' frequencies of sequence 1</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`C' frequencies of sequence 1</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`A' frequencies of sequence 2</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`U' frequencies of sequence 2</a:t>
            </a:r>
            <a:endParaRPr sz="1200">
              <a:solidFill>
                <a:srgbClr val="660000"/>
              </a:solidFill>
            </a:endParaRPr>
          </a:p>
          <a:p>
            <a:pPr marL="457200" lvl="0" indent="-304800" algn="l" rtl="0">
              <a:lnSpc>
                <a:spcPct val="105000"/>
              </a:lnSpc>
              <a:spcBef>
                <a:spcPts val="0"/>
              </a:spcBef>
              <a:spcAft>
                <a:spcPts val="0"/>
              </a:spcAft>
              <a:buClr>
                <a:srgbClr val="660000"/>
              </a:buClr>
              <a:buSzPts val="1200"/>
              <a:buFont typeface="Open Sans"/>
              <a:buChar char="●"/>
            </a:pPr>
            <a:r>
              <a:rPr lang="en" sz="1200">
                <a:solidFill>
                  <a:srgbClr val="660000"/>
                </a:solidFill>
              </a:rPr>
              <a:t>`C' frequencies of sequence 2</a:t>
            </a:r>
            <a:endParaRPr sz="1200">
              <a:solidFill>
                <a:srgbClr val="660000"/>
              </a:solidFill>
            </a:endParaRPr>
          </a:p>
          <a:p>
            <a:pPr marL="0" lvl="0" indent="0" algn="l" rtl="0">
              <a:lnSpc>
                <a:spcPct val="105000"/>
              </a:lnSpc>
              <a:spcBef>
                <a:spcPts val="1200"/>
              </a:spcBef>
              <a:spcAft>
                <a:spcPts val="0"/>
              </a:spcAft>
              <a:buNone/>
            </a:pPr>
            <a:r>
              <a:rPr lang="en" sz="1200" b="1">
                <a:solidFill>
                  <a:srgbClr val="660000"/>
                </a:solidFill>
              </a:rPr>
              <a:t>Number of training points = 2000</a:t>
            </a:r>
            <a:endParaRPr sz="1200" b="1">
              <a:solidFill>
                <a:srgbClr val="660000"/>
              </a:solidFill>
            </a:endParaRPr>
          </a:p>
          <a:p>
            <a:pPr marL="0" lvl="0" indent="0" algn="l" rtl="0">
              <a:lnSpc>
                <a:spcPct val="105000"/>
              </a:lnSpc>
              <a:spcBef>
                <a:spcPts val="1200"/>
              </a:spcBef>
              <a:spcAft>
                <a:spcPts val="1200"/>
              </a:spcAft>
              <a:buNone/>
            </a:pPr>
            <a:r>
              <a:rPr lang="en" sz="1200" b="1">
                <a:solidFill>
                  <a:srgbClr val="660000"/>
                </a:solidFill>
              </a:rPr>
              <a:t>Number of testing points = 1001</a:t>
            </a:r>
            <a:endParaRPr sz="1200" b="1">
              <a:solidFill>
                <a:srgbClr val="66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D461-4079-4FF0-89E4-19A54D5CC8D6}"/>
              </a:ext>
            </a:extLst>
          </p:cNvPr>
          <p:cNvSpPr>
            <a:spLocks noGrp="1"/>
          </p:cNvSpPr>
          <p:nvPr>
            <p:ph type="title"/>
          </p:nvPr>
        </p:nvSpPr>
        <p:spPr>
          <a:xfrm>
            <a:off x="966455" y="693381"/>
            <a:ext cx="8520600" cy="707400"/>
          </a:xfrm>
        </p:spPr>
        <p:txBody>
          <a:bodyPr>
            <a:normAutofit fontScale="90000"/>
          </a:bodyPr>
          <a:lstStyle/>
          <a:p>
            <a:r>
              <a:rPr lang="en-IN" dirty="0"/>
              <a:t>Our dataset cont..</a:t>
            </a:r>
          </a:p>
        </p:txBody>
      </p:sp>
      <p:sp>
        <p:nvSpPr>
          <p:cNvPr id="3" name="Content Placeholder 2">
            <a:extLst>
              <a:ext uri="{FF2B5EF4-FFF2-40B4-BE49-F238E27FC236}">
                <a16:creationId xmlns:a16="http://schemas.microsoft.com/office/drawing/2014/main" id="{661397CB-08F5-4898-8542-A262CD81A71B}"/>
              </a:ext>
            </a:extLst>
          </p:cNvPr>
          <p:cNvSpPr>
            <a:spLocks noGrp="1"/>
          </p:cNvSpPr>
          <p:nvPr>
            <p:ph idx="1"/>
          </p:nvPr>
        </p:nvSpPr>
        <p:spPr/>
        <p:txBody>
          <a:bodyPr/>
          <a:lstStyle/>
          <a:p>
            <a:endParaRPr lang="en-IN" dirty="0"/>
          </a:p>
          <a:p>
            <a:r>
              <a:rPr lang="en-IN" dirty="0"/>
              <a:t>Train file has 2000 data points</a:t>
            </a:r>
          </a:p>
          <a:p>
            <a:r>
              <a:rPr lang="en-IN" dirty="0"/>
              <a:t>Test file has 1000 data points</a:t>
            </a:r>
          </a:p>
          <a:p>
            <a:r>
              <a:rPr lang="en-IN" dirty="0"/>
              <a:t>Format of our data Class_label 1: feature_1, 2:feature_2,…………….8: feature 8</a:t>
            </a:r>
          </a:p>
          <a:p>
            <a:r>
              <a:rPr lang="en-IN" dirty="0"/>
              <a:t>Missing features are replaced with value 0</a:t>
            </a:r>
          </a:p>
          <a:p>
            <a:endParaRPr lang="en-IN" dirty="0"/>
          </a:p>
        </p:txBody>
      </p:sp>
    </p:spTree>
    <p:extLst>
      <p:ext uri="{BB962C8B-B14F-4D97-AF65-F5344CB8AC3E}">
        <p14:creationId xmlns:p14="http://schemas.microsoft.com/office/powerpoint/2010/main" val="29806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4EDF-E3B7-4EC1-99C4-1EE6519D4F8B}"/>
              </a:ext>
            </a:extLst>
          </p:cNvPr>
          <p:cNvSpPr>
            <a:spLocks noGrp="1"/>
          </p:cNvSpPr>
          <p:nvPr>
            <p:ph type="title"/>
          </p:nvPr>
        </p:nvSpPr>
        <p:spPr>
          <a:xfrm>
            <a:off x="1022900" y="574475"/>
            <a:ext cx="8520600" cy="707400"/>
          </a:xfrm>
        </p:spPr>
        <p:txBody>
          <a:bodyPr>
            <a:normAutofit fontScale="90000"/>
          </a:bodyPr>
          <a:lstStyle/>
          <a:p>
            <a:r>
              <a:rPr lang="en-IN" dirty="0"/>
              <a:t>Data processing</a:t>
            </a:r>
          </a:p>
        </p:txBody>
      </p:sp>
      <p:sp>
        <p:nvSpPr>
          <p:cNvPr id="3" name="Content Placeholder 2">
            <a:extLst>
              <a:ext uri="{FF2B5EF4-FFF2-40B4-BE49-F238E27FC236}">
                <a16:creationId xmlns:a16="http://schemas.microsoft.com/office/drawing/2014/main" id="{0F09F118-7D00-4AF4-83FD-41227FD381AD}"/>
              </a:ext>
            </a:extLst>
          </p:cNvPr>
          <p:cNvSpPr>
            <a:spLocks noGrp="1"/>
          </p:cNvSpPr>
          <p:nvPr>
            <p:ph idx="1"/>
          </p:nvPr>
        </p:nvSpPr>
        <p:spPr/>
        <p:txBody>
          <a:bodyPr/>
          <a:lstStyle/>
          <a:p>
            <a:endParaRPr lang="en-IN" dirty="0"/>
          </a:p>
          <a:p>
            <a:r>
              <a:rPr lang="en-IN" dirty="0"/>
              <a:t>Missing features in any data points are replaced with value 0</a:t>
            </a:r>
          </a:p>
          <a:p>
            <a:r>
              <a:rPr lang="en-IN" dirty="0"/>
              <a:t>Data_processing function is responsible for formatting data and returns a array containing feature information</a:t>
            </a:r>
          </a:p>
          <a:p>
            <a:endParaRPr lang="en-IN" dirty="0"/>
          </a:p>
          <a:p>
            <a:r>
              <a:rPr lang="en-IN" dirty="0" err="1"/>
              <a:t>Train_test_split</a:t>
            </a:r>
            <a:r>
              <a:rPr lang="en-IN" dirty="0"/>
              <a:t>() function is used to split data for cross validation.</a:t>
            </a:r>
          </a:p>
        </p:txBody>
      </p:sp>
    </p:spTree>
    <p:extLst>
      <p:ext uri="{BB962C8B-B14F-4D97-AF65-F5344CB8AC3E}">
        <p14:creationId xmlns:p14="http://schemas.microsoft.com/office/powerpoint/2010/main" val="2874725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488B-8652-48AD-899B-053D242F0ECB}"/>
              </a:ext>
            </a:extLst>
          </p:cNvPr>
          <p:cNvSpPr>
            <a:spLocks noGrp="1"/>
          </p:cNvSpPr>
          <p:nvPr>
            <p:ph type="title"/>
          </p:nvPr>
        </p:nvSpPr>
        <p:spPr/>
        <p:txBody>
          <a:bodyPr>
            <a:normAutofit fontScale="90000"/>
          </a:bodyPr>
          <a:lstStyle/>
          <a:p>
            <a:r>
              <a:rPr lang="en-US" dirty="0"/>
              <a:t>Part A: Linear SVM</a:t>
            </a:r>
            <a:endParaRPr lang="en-GB" dirty="0"/>
          </a:p>
        </p:txBody>
      </p:sp>
      <p:sp>
        <p:nvSpPr>
          <p:cNvPr id="3" name="Content Placeholder 2">
            <a:extLst>
              <a:ext uri="{FF2B5EF4-FFF2-40B4-BE49-F238E27FC236}">
                <a16:creationId xmlns:a16="http://schemas.microsoft.com/office/drawing/2014/main" id="{693E7752-CE5E-4A18-B7E8-6F6A94FAF958}"/>
              </a:ext>
            </a:extLst>
          </p:cNvPr>
          <p:cNvSpPr>
            <a:spLocks noGrp="1"/>
          </p:cNvSpPr>
          <p:nvPr>
            <p:ph idx="1"/>
          </p:nvPr>
        </p:nvSpPr>
        <p:spPr/>
        <p:txBody>
          <a:bodyPr>
            <a:normAutofit/>
          </a:bodyPr>
          <a:lstStyle/>
          <a:p>
            <a:pPr marL="114300" indent="0">
              <a:buNone/>
            </a:pPr>
            <a:endParaRPr lang="en-IN" dirty="0"/>
          </a:p>
          <a:p>
            <a:r>
              <a:rPr lang="en-IN" sz="1800" b="1" dirty="0" err="1">
                <a:solidFill>
                  <a:schemeClr val="bg2"/>
                </a:solidFill>
              </a:rPr>
              <a:t>C_values</a:t>
            </a:r>
            <a:r>
              <a:rPr lang="en-IN" sz="1800" b="1" dirty="0">
                <a:solidFill>
                  <a:schemeClr val="bg2"/>
                </a:solidFill>
              </a:rPr>
              <a:t> [</a:t>
            </a:r>
            <a:r>
              <a:rPr lang="en-US" sz="1800" b="1" dirty="0">
                <a:solidFill>
                  <a:schemeClr val="bg2"/>
                </a:solidFill>
              </a:rPr>
              <a:t>0.001,0.01,0.1,1,5,10,50,60,70,100,100000000]</a:t>
            </a:r>
          </a:p>
          <a:p>
            <a:endParaRPr lang="en-IN" sz="1800" b="1" dirty="0">
              <a:solidFill>
                <a:schemeClr val="bg2"/>
              </a:solidFill>
            </a:endParaRPr>
          </a:p>
          <a:p>
            <a:r>
              <a:rPr lang="en-US" b="1" dirty="0">
                <a:solidFill>
                  <a:schemeClr val="bg2"/>
                </a:solidFill>
              </a:rPr>
              <a:t>F</a:t>
            </a:r>
            <a:r>
              <a:rPr lang="en-US" sz="1800" b="1" dirty="0">
                <a:solidFill>
                  <a:schemeClr val="bg2"/>
                </a:solidFill>
              </a:rPr>
              <a:t>or larger values of C, we can see in execution that the model is trying to overfit and accuracy is going down as the C value is very large processing time is also increasing as the model is trying to fit every point while training.</a:t>
            </a:r>
          </a:p>
          <a:p>
            <a:r>
              <a:rPr lang="en-US" sz="1800" b="1" dirty="0">
                <a:solidFill>
                  <a:schemeClr val="bg2"/>
                </a:solidFill>
              </a:rPr>
              <a:t>The optimal value of C is 5 and accuracy at this value is 95.15</a:t>
            </a:r>
            <a:endParaRPr lang="en-IN" sz="1800" b="1" dirty="0">
              <a:solidFill>
                <a:schemeClr val="bg2"/>
              </a:solidFill>
            </a:endParaRPr>
          </a:p>
          <a:p>
            <a:endParaRPr lang="en-GB" dirty="0"/>
          </a:p>
        </p:txBody>
      </p:sp>
    </p:spTree>
    <p:extLst>
      <p:ext uri="{BB962C8B-B14F-4D97-AF65-F5344CB8AC3E}">
        <p14:creationId xmlns:p14="http://schemas.microsoft.com/office/powerpoint/2010/main" val="1838521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3A84-BAEF-4AD9-B606-4E16A0130C57}"/>
              </a:ext>
            </a:extLst>
          </p:cNvPr>
          <p:cNvSpPr>
            <a:spLocks noGrp="1"/>
          </p:cNvSpPr>
          <p:nvPr>
            <p:ph type="title"/>
          </p:nvPr>
        </p:nvSpPr>
        <p:spPr>
          <a:xfrm>
            <a:off x="977745" y="574475"/>
            <a:ext cx="8520600" cy="707400"/>
          </a:xfrm>
        </p:spPr>
        <p:txBody>
          <a:bodyPr>
            <a:normAutofit fontScale="90000"/>
          </a:bodyPr>
          <a:lstStyle/>
          <a:p>
            <a:r>
              <a:rPr lang="en-IN" dirty="0"/>
              <a:t>Part B: non Linear RBF SVM </a:t>
            </a:r>
          </a:p>
        </p:txBody>
      </p:sp>
      <p:sp>
        <p:nvSpPr>
          <p:cNvPr id="3" name="Content Placeholder 2">
            <a:extLst>
              <a:ext uri="{FF2B5EF4-FFF2-40B4-BE49-F238E27FC236}">
                <a16:creationId xmlns:a16="http://schemas.microsoft.com/office/drawing/2014/main" id="{28975D37-42E9-4A78-8F9D-DE846C765AF4}"/>
              </a:ext>
            </a:extLst>
          </p:cNvPr>
          <p:cNvSpPr>
            <a:spLocks noGrp="1"/>
          </p:cNvSpPr>
          <p:nvPr>
            <p:ph idx="1"/>
          </p:nvPr>
        </p:nvSpPr>
        <p:spPr>
          <a:xfrm>
            <a:off x="311700" y="1255036"/>
            <a:ext cx="8520600" cy="3302700"/>
          </a:xfrm>
        </p:spPr>
        <p:txBody>
          <a:bodyPr/>
          <a:lstStyle/>
          <a:p>
            <a:endParaRPr lang="en-IN" dirty="0"/>
          </a:p>
          <a:p>
            <a:r>
              <a:rPr lang="en-IN" dirty="0"/>
              <a:t>Implemented Steps </a:t>
            </a:r>
          </a:p>
          <a:p>
            <a:r>
              <a:rPr lang="en-IN" dirty="0"/>
              <a:t>1. Split train data into 2 groups</a:t>
            </a:r>
          </a:p>
          <a:p>
            <a:r>
              <a:rPr lang="en-IN" dirty="0"/>
              <a:t>2. Split the first group into 5 groups</a:t>
            </a:r>
          </a:p>
          <a:p>
            <a:r>
              <a:rPr lang="en-IN" dirty="0"/>
              <a:t>C_values [</a:t>
            </a:r>
            <a:r>
              <a:rPr lang="en-US" dirty="0"/>
              <a:t>0.001,0.01,0.1,1,5,10,50,60,70,100,100000000]</a:t>
            </a:r>
          </a:p>
          <a:p>
            <a:r>
              <a:rPr lang="sv-SE" dirty="0"/>
              <a:t>gamma_list = [0.001,0.01,0.1,1,5,10,100]</a:t>
            </a:r>
            <a:endParaRPr lang="en-IN" dirty="0"/>
          </a:p>
        </p:txBody>
      </p:sp>
    </p:spTree>
    <p:extLst>
      <p:ext uri="{BB962C8B-B14F-4D97-AF65-F5344CB8AC3E}">
        <p14:creationId xmlns:p14="http://schemas.microsoft.com/office/powerpoint/2010/main" val="849513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2738-23EE-4DAD-B997-076B04644746}"/>
              </a:ext>
            </a:extLst>
          </p:cNvPr>
          <p:cNvSpPr>
            <a:spLocks noGrp="1"/>
          </p:cNvSpPr>
          <p:nvPr>
            <p:ph type="title"/>
          </p:nvPr>
        </p:nvSpPr>
        <p:spPr>
          <a:xfrm>
            <a:off x="1090633" y="580492"/>
            <a:ext cx="8520600" cy="707400"/>
          </a:xfrm>
        </p:spPr>
        <p:txBody>
          <a:bodyPr>
            <a:normAutofit fontScale="90000"/>
          </a:bodyPr>
          <a:lstStyle/>
          <a:p>
            <a:r>
              <a:rPr lang="en-IN" dirty="0"/>
              <a:t>Accuracy    vs     C    for linear model</a:t>
            </a:r>
          </a:p>
        </p:txBody>
      </p:sp>
      <p:pic>
        <p:nvPicPr>
          <p:cNvPr id="5" name="Content Placeholder 4" descr="A picture containing square&#10;&#10;Description automatically generated">
            <a:extLst>
              <a:ext uri="{FF2B5EF4-FFF2-40B4-BE49-F238E27FC236}">
                <a16:creationId xmlns:a16="http://schemas.microsoft.com/office/drawing/2014/main" id="{6BB35F8B-75C9-4C35-BCBC-54F96F9728CB}"/>
              </a:ext>
            </a:extLst>
          </p:cNvPr>
          <p:cNvPicPr>
            <a:picLocks noGrp="1" noChangeAspect="1"/>
          </p:cNvPicPr>
          <p:nvPr>
            <p:ph idx="1"/>
          </p:nvPr>
        </p:nvPicPr>
        <p:blipFill>
          <a:blip r:embed="rId2"/>
          <a:stretch>
            <a:fillRect/>
          </a:stretch>
        </p:blipFill>
        <p:spPr>
          <a:xfrm>
            <a:off x="2461641" y="1511300"/>
            <a:ext cx="3883819" cy="2589213"/>
          </a:xfrm>
        </p:spPr>
      </p:pic>
    </p:spTree>
    <p:extLst>
      <p:ext uri="{BB962C8B-B14F-4D97-AF65-F5344CB8AC3E}">
        <p14:creationId xmlns:p14="http://schemas.microsoft.com/office/powerpoint/2010/main" val="28286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287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3" name="Google Shape;93;p17"/>
          <p:cNvSpPr txBox="1"/>
          <p:nvPr/>
        </p:nvSpPr>
        <p:spPr>
          <a:xfrm>
            <a:off x="183600" y="1043825"/>
            <a:ext cx="8776800" cy="38790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To begin with, use only the first </a:t>
            </a:r>
            <a:r>
              <a:rPr lang="en" sz="1600">
                <a:solidFill>
                  <a:schemeClr val="accent1"/>
                </a:solidFill>
                <a:latin typeface="Open Sans"/>
                <a:ea typeface="Open Sans"/>
                <a:cs typeface="Open Sans"/>
                <a:sym typeface="Open Sans"/>
              </a:rPr>
              <a:t>20 </a:t>
            </a:r>
            <a:r>
              <a:rPr lang="en" sz="1600">
                <a:solidFill>
                  <a:schemeClr val="dk2"/>
                </a:solidFill>
                <a:latin typeface="Open Sans"/>
                <a:ea typeface="Open Sans"/>
                <a:cs typeface="Open Sans"/>
                <a:sym typeface="Open Sans"/>
              </a:rPr>
              <a:t>data points in your file.</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Solve the polynomial curve fitting regression problem using error function minimisation.</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Define your own </a:t>
            </a:r>
            <a:r>
              <a:rPr lang="en" sz="1600">
                <a:solidFill>
                  <a:schemeClr val="accent1"/>
                </a:solidFill>
                <a:latin typeface="Open Sans"/>
                <a:ea typeface="Open Sans"/>
                <a:cs typeface="Open Sans"/>
                <a:sym typeface="Open Sans"/>
              </a:rPr>
              <a:t>error function</a:t>
            </a:r>
            <a:r>
              <a:rPr lang="en" sz="1600">
                <a:solidFill>
                  <a:schemeClr val="dk2"/>
                </a:solidFill>
                <a:latin typeface="Open Sans"/>
                <a:ea typeface="Open Sans"/>
                <a:cs typeface="Open Sans"/>
                <a:sym typeface="Open Sans"/>
              </a:rPr>
              <a:t> other than the sum-of-squares error. </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Try different error formulations and report the results.</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Use a </a:t>
            </a:r>
            <a:r>
              <a:rPr lang="en" sz="1600">
                <a:solidFill>
                  <a:schemeClr val="accent1"/>
                </a:solidFill>
                <a:latin typeface="Open Sans"/>
                <a:ea typeface="Open Sans"/>
                <a:cs typeface="Open Sans"/>
                <a:sym typeface="Open Sans"/>
              </a:rPr>
              <a:t>goodness-of-fit </a:t>
            </a:r>
            <a:r>
              <a:rPr lang="en" sz="1600">
                <a:solidFill>
                  <a:schemeClr val="dk2"/>
                </a:solidFill>
                <a:latin typeface="Open Sans"/>
                <a:ea typeface="Open Sans"/>
                <a:cs typeface="Open Sans"/>
                <a:sym typeface="Open Sans"/>
              </a:rPr>
              <a:t>measure for polynomials of different order.</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Can you distinguish </a:t>
            </a:r>
            <a:r>
              <a:rPr lang="en" sz="1600">
                <a:solidFill>
                  <a:schemeClr val="accent1"/>
                </a:solidFill>
                <a:latin typeface="Open Sans"/>
                <a:ea typeface="Open Sans"/>
                <a:cs typeface="Open Sans"/>
                <a:sym typeface="Open Sans"/>
              </a:rPr>
              <a:t>overfitting, underfitting, and the best fit</a:t>
            </a:r>
            <a:r>
              <a:rPr lang="en" sz="1600">
                <a:solidFill>
                  <a:schemeClr val="dk2"/>
                </a:solidFill>
                <a:latin typeface="Open Sans"/>
                <a:ea typeface="Open Sans"/>
                <a:cs typeface="Open Sans"/>
                <a:sym typeface="Open Sans"/>
              </a:rPr>
              <a:t>? </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Obtain an estimate for the </a:t>
            </a:r>
            <a:r>
              <a:rPr lang="en" sz="1600">
                <a:solidFill>
                  <a:schemeClr val="accent1"/>
                </a:solidFill>
                <a:latin typeface="Open Sans"/>
                <a:ea typeface="Open Sans"/>
                <a:cs typeface="Open Sans"/>
                <a:sym typeface="Open Sans"/>
              </a:rPr>
              <a:t>noise variance</a:t>
            </a:r>
            <a:r>
              <a:rPr lang="en" sz="1600">
                <a:solidFill>
                  <a:schemeClr val="dk2"/>
                </a:solidFill>
                <a:latin typeface="Open Sans"/>
                <a:ea typeface="Open Sans"/>
                <a:cs typeface="Open Sans"/>
                <a:sym typeface="Open Sans"/>
              </a:rPr>
              <a:t>.</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Introduce </a:t>
            </a:r>
            <a:r>
              <a:rPr lang="en" sz="1600">
                <a:solidFill>
                  <a:schemeClr val="accent1"/>
                </a:solidFill>
                <a:latin typeface="Open Sans"/>
                <a:ea typeface="Open Sans"/>
                <a:cs typeface="Open Sans"/>
                <a:sym typeface="Open Sans"/>
              </a:rPr>
              <a:t>regularisation </a:t>
            </a:r>
            <a:r>
              <a:rPr lang="en" sz="1600">
                <a:solidFill>
                  <a:schemeClr val="dk2"/>
                </a:solidFill>
                <a:latin typeface="Open Sans"/>
                <a:ea typeface="Open Sans"/>
                <a:cs typeface="Open Sans"/>
                <a:sym typeface="Open Sans"/>
              </a:rPr>
              <a:t>and observe the changes. For quadratic regularisation, can you obtain an estimate of the optimal value for the regularisation parameter lambda? What is your corresponding best guess for the underlying polynomial? And the noise variance?</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Now repeat all of the above using the full data set of </a:t>
            </a:r>
            <a:r>
              <a:rPr lang="en" sz="1600">
                <a:solidFill>
                  <a:schemeClr val="accent1"/>
                </a:solidFill>
                <a:latin typeface="Open Sans"/>
                <a:ea typeface="Open Sans"/>
                <a:cs typeface="Open Sans"/>
                <a:sym typeface="Open Sans"/>
              </a:rPr>
              <a:t>100</a:t>
            </a:r>
            <a:r>
              <a:rPr lang="en" sz="1600">
                <a:solidFill>
                  <a:schemeClr val="dk2"/>
                </a:solidFill>
                <a:latin typeface="Open Sans"/>
                <a:ea typeface="Open Sans"/>
                <a:cs typeface="Open Sans"/>
                <a:sym typeface="Open Sans"/>
              </a:rPr>
              <a:t> data points.</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How are your results affected by adding </a:t>
            </a:r>
            <a:r>
              <a:rPr lang="en" sz="1600">
                <a:solidFill>
                  <a:schemeClr val="accent1"/>
                </a:solidFill>
                <a:latin typeface="Open Sans"/>
                <a:ea typeface="Open Sans"/>
                <a:cs typeface="Open Sans"/>
                <a:sym typeface="Open Sans"/>
              </a:rPr>
              <a:t>more data</a:t>
            </a:r>
            <a:r>
              <a:rPr lang="en" sz="1600">
                <a:solidFill>
                  <a:schemeClr val="dk2"/>
                </a:solidFill>
                <a:latin typeface="Open Sans"/>
                <a:ea typeface="Open Sans"/>
                <a:cs typeface="Open Sans"/>
                <a:sym typeface="Open Sans"/>
              </a:rPr>
              <a:t>? Comment on the differences.</a:t>
            </a:r>
            <a:endParaRPr sz="1600">
              <a:solidFill>
                <a:schemeClr val="dk2"/>
              </a:solidFill>
              <a:latin typeface="Open Sans"/>
              <a:ea typeface="Open Sans"/>
              <a:cs typeface="Open Sans"/>
              <a:sym typeface="Open Sans"/>
            </a:endParaRPr>
          </a:p>
          <a:p>
            <a:pPr marL="457200" marR="0" lvl="0" indent="-330200" algn="l" rtl="0">
              <a:lnSpc>
                <a:spcPct val="100000"/>
              </a:lnSpc>
              <a:spcBef>
                <a:spcPts val="0"/>
              </a:spcBef>
              <a:spcAft>
                <a:spcPts val="0"/>
              </a:spcAft>
              <a:buClr>
                <a:schemeClr val="dk2"/>
              </a:buClr>
              <a:buSzPts val="1600"/>
              <a:buFont typeface="Open Sans"/>
              <a:buAutoNum type="arabicPeriod"/>
            </a:pPr>
            <a:r>
              <a:rPr lang="en" sz="1600">
                <a:solidFill>
                  <a:schemeClr val="dk2"/>
                </a:solidFill>
                <a:latin typeface="Open Sans"/>
                <a:ea typeface="Open Sans"/>
                <a:cs typeface="Open Sans"/>
                <a:sym typeface="Open Sans"/>
              </a:rPr>
              <a:t>What is your final estimate of the underlying polynomial? Why?</a:t>
            </a:r>
            <a:endParaRPr sz="160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0"/>
                                        <p:tgtEl>
                                          <p:spTgt spid="9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animEffect transition="in" filter="fade">
                                      <p:cBhvr>
                                        <p:cTn id="11" dur="1000"/>
                                        <p:tgtEl>
                                          <p:spTgt spid="93">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animEffect transition="in" filter="fade">
                                      <p:cBhvr>
                                        <p:cTn id="15" dur="1000"/>
                                        <p:tgtEl>
                                          <p:spTgt spid="93">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animEffect transition="in" filter="fade">
                                      <p:cBhvr>
                                        <p:cTn id="19" dur="1000"/>
                                        <p:tgtEl>
                                          <p:spTgt spid="93">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animEffect transition="in" filter="fade">
                                      <p:cBhvr>
                                        <p:cTn id="23" dur="1000"/>
                                        <p:tgtEl>
                                          <p:spTgt spid="93">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93">
                                            <p:txEl>
                                              <p:pRg st="5" end="5"/>
                                            </p:txEl>
                                          </p:spTgt>
                                        </p:tgtEl>
                                        <p:attrNameLst>
                                          <p:attrName>style.visibility</p:attrName>
                                        </p:attrNameLst>
                                      </p:cBhvr>
                                      <p:to>
                                        <p:strVal val="visible"/>
                                      </p:to>
                                    </p:set>
                                    <p:animEffect transition="in" filter="fade">
                                      <p:cBhvr>
                                        <p:cTn id="27" dur="1000"/>
                                        <p:tgtEl>
                                          <p:spTgt spid="93">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93">
                                            <p:txEl>
                                              <p:pRg st="6" end="6"/>
                                            </p:txEl>
                                          </p:spTgt>
                                        </p:tgtEl>
                                        <p:attrNameLst>
                                          <p:attrName>style.visibility</p:attrName>
                                        </p:attrNameLst>
                                      </p:cBhvr>
                                      <p:to>
                                        <p:strVal val="visible"/>
                                      </p:to>
                                    </p:set>
                                    <p:animEffect transition="in" filter="fade">
                                      <p:cBhvr>
                                        <p:cTn id="31" dur="1000"/>
                                        <p:tgtEl>
                                          <p:spTgt spid="93">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93">
                                            <p:txEl>
                                              <p:pRg st="7" end="7"/>
                                            </p:txEl>
                                          </p:spTgt>
                                        </p:tgtEl>
                                        <p:attrNameLst>
                                          <p:attrName>style.visibility</p:attrName>
                                        </p:attrNameLst>
                                      </p:cBhvr>
                                      <p:to>
                                        <p:strVal val="visible"/>
                                      </p:to>
                                    </p:set>
                                    <p:animEffect transition="in" filter="fade">
                                      <p:cBhvr>
                                        <p:cTn id="35" dur="1000"/>
                                        <p:tgtEl>
                                          <p:spTgt spid="93">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93">
                                            <p:txEl>
                                              <p:pRg st="8" end="8"/>
                                            </p:txEl>
                                          </p:spTgt>
                                        </p:tgtEl>
                                        <p:attrNameLst>
                                          <p:attrName>style.visibility</p:attrName>
                                        </p:attrNameLst>
                                      </p:cBhvr>
                                      <p:to>
                                        <p:strVal val="visible"/>
                                      </p:to>
                                    </p:set>
                                    <p:animEffect transition="in" filter="fade">
                                      <p:cBhvr>
                                        <p:cTn id="39" dur="1000"/>
                                        <p:tgtEl>
                                          <p:spTgt spid="93">
                                            <p:txEl>
                                              <p:pRg st="8" end="8"/>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93">
                                            <p:txEl>
                                              <p:pRg st="9" end="9"/>
                                            </p:txEl>
                                          </p:spTgt>
                                        </p:tgtEl>
                                        <p:attrNameLst>
                                          <p:attrName>style.visibility</p:attrName>
                                        </p:attrNameLst>
                                      </p:cBhvr>
                                      <p:to>
                                        <p:strVal val="visible"/>
                                      </p:to>
                                    </p:set>
                                    <p:animEffect transition="in" filter="fade">
                                      <p:cBhvr>
                                        <p:cTn id="43" dur="1000"/>
                                        <p:tgtEl>
                                          <p:spTgt spid="93">
                                            <p:txEl>
                                              <p:pRg st="9" end="9"/>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93">
                                            <p:txEl>
                                              <p:pRg st="10" end="10"/>
                                            </p:txEl>
                                          </p:spTgt>
                                        </p:tgtEl>
                                        <p:attrNameLst>
                                          <p:attrName>style.visibility</p:attrName>
                                        </p:attrNameLst>
                                      </p:cBhvr>
                                      <p:to>
                                        <p:strVal val="visible"/>
                                      </p:to>
                                    </p:set>
                                    <p:animEffect transition="in" filter="fade">
                                      <p:cBhvr>
                                        <p:cTn id="47" dur="1000"/>
                                        <p:tgtEl>
                                          <p:spTgt spid="9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CF05-F15D-44B9-B70B-BAB7F25F4244}"/>
              </a:ext>
            </a:extLst>
          </p:cNvPr>
          <p:cNvSpPr>
            <a:spLocks noGrp="1"/>
          </p:cNvSpPr>
          <p:nvPr>
            <p:ph type="title"/>
          </p:nvPr>
        </p:nvSpPr>
        <p:spPr/>
        <p:txBody>
          <a:bodyPr>
            <a:normAutofit fontScale="90000"/>
          </a:bodyPr>
          <a:lstStyle/>
          <a:p>
            <a:r>
              <a:rPr lang="en-IN" dirty="0"/>
              <a:t>Accuracy matrix</a:t>
            </a:r>
          </a:p>
        </p:txBody>
      </p:sp>
      <p:sp>
        <p:nvSpPr>
          <p:cNvPr id="3" name="Rectangle 1">
            <a:extLst>
              <a:ext uri="{FF2B5EF4-FFF2-40B4-BE49-F238E27FC236}">
                <a16:creationId xmlns:a16="http://schemas.microsoft.com/office/drawing/2014/main" id="{1B5AB58B-69F3-471A-9BF1-F1AC19AD94CB}"/>
              </a:ext>
            </a:extLst>
          </p:cNvPr>
          <p:cNvSpPr>
            <a:spLocks noChangeArrowheads="1"/>
          </p:cNvSpPr>
          <p:nvPr/>
        </p:nvSpPr>
        <p:spPr bwMode="auto">
          <a:xfrm>
            <a:off x="1635071" y="1485849"/>
            <a:ext cx="4936210"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68.3 68.3 68.3 68.3 68.3]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68.3 68.3 68.3 68.3 68.3]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68.3 68.3 68.3 68.3 68.3]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68.3 80.4 89.6 88.7 79.1]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69. 92.9 91.5 90.9 79.4]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68.3 90. 92.9 92.2 90.1 79.4]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69.1 93.9 93.3 91.1 89.1 79.4]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73.4 93.7 93.1 91.3 88.9 79.4]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79.9 93.8 93.1 91.2 88.8 79.4]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[68.3 90.3 93.2 93.1 91. 88.3 79.5]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[93.3 91.4 88.3 86.9 84.6 85.4 79.9]]</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519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EEBE-53FC-4D1F-A01C-3CB36683F8CE}"/>
              </a:ext>
            </a:extLst>
          </p:cNvPr>
          <p:cNvSpPr>
            <a:spLocks noGrp="1"/>
          </p:cNvSpPr>
          <p:nvPr>
            <p:ph type="title"/>
          </p:nvPr>
        </p:nvSpPr>
        <p:spPr>
          <a:xfrm>
            <a:off x="1011611" y="666756"/>
            <a:ext cx="8520600" cy="707400"/>
          </a:xfrm>
        </p:spPr>
        <p:txBody>
          <a:bodyPr>
            <a:normAutofit fontScale="90000"/>
          </a:bodyPr>
          <a:lstStyle/>
          <a:p>
            <a:r>
              <a:rPr lang="en-IN" dirty="0"/>
              <a:t>Optimal values</a:t>
            </a:r>
          </a:p>
        </p:txBody>
      </p:sp>
      <p:sp>
        <p:nvSpPr>
          <p:cNvPr id="3" name="Content Placeholder 2">
            <a:extLst>
              <a:ext uri="{FF2B5EF4-FFF2-40B4-BE49-F238E27FC236}">
                <a16:creationId xmlns:a16="http://schemas.microsoft.com/office/drawing/2014/main" id="{F7C891ED-D940-4E81-BC43-80AD6BCD844A}"/>
              </a:ext>
            </a:extLst>
          </p:cNvPr>
          <p:cNvSpPr>
            <a:spLocks noGrp="1"/>
          </p:cNvSpPr>
          <p:nvPr>
            <p:ph idx="1"/>
          </p:nvPr>
        </p:nvSpPr>
        <p:spPr>
          <a:xfrm>
            <a:off x="887433" y="1152425"/>
            <a:ext cx="8520600" cy="3302700"/>
          </a:xfrm>
        </p:spPr>
        <p:txBody>
          <a:bodyPr/>
          <a:lstStyle/>
          <a:p>
            <a:endParaRPr lang="en-IN" dirty="0"/>
          </a:p>
          <a:p>
            <a:r>
              <a:rPr lang="en-IN" dirty="0" err="1"/>
              <a:t>C_values</a:t>
            </a:r>
            <a:r>
              <a:rPr lang="en-IN" dirty="0"/>
              <a:t> 0.1</a:t>
            </a:r>
          </a:p>
          <a:p>
            <a:r>
              <a:rPr lang="en-IN" dirty="0"/>
              <a:t>Gamma values 50</a:t>
            </a:r>
          </a:p>
          <a:p>
            <a:r>
              <a:rPr lang="en-IN" dirty="0"/>
              <a:t>Accuracy 95.16</a:t>
            </a:r>
          </a:p>
        </p:txBody>
      </p:sp>
    </p:spTree>
    <p:extLst>
      <p:ext uri="{BB962C8B-B14F-4D97-AF65-F5344CB8AC3E}">
        <p14:creationId xmlns:p14="http://schemas.microsoft.com/office/powerpoint/2010/main" val="308278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72200" y="2278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Description</a:t>
            </a:r>
            <a:endParaRPr/>
          </a:p>
        </p:txBody>
      </p:sp>
      <p:sp>
        <p:nvSpPr>
          <p:cNvPr id="99" name="Google Shape;99;p18"/>
          <p:cNvSpPr txBox="1"/>
          <p:nvPr/>
        </p:nvSpPr>
        <p:spPr>
          <a:xfrm>
            <a:off x="311700" y="935225"/>
            <a:ext cx="8717400" cy="291307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dirty="0">
                <a:solidFill>
                  <a:schemeClr val="dk2"/>
                </a:solidFill>
                <a:latin typeface="Open Sans"/>
                <a:ea typeface="Open Sans"/>
                <a:cs typeface="Open Sans"/>
                <a:sym typeface="Open Sans"/>
              </a:rPr>
              <a:t>Dataset </a:t>
            </a:r>
            <a:r>
              <a:rPr lang="en" sz="1700" dirty="0">
                <a:solidFill>
                  <a:schemeClr val="dk2"/>
                </a:solidFill>
                <a:latin typeface="Open Sans"/>
                <a:ea typeface="Open Sans"/>
                <a:cs typeface="Open Sans"/>
                <a:sym typeface="Open Sans"/>
              </a:rPr>
              <a:t>- </a:t>
            </a:r>
            <a:r>
              <a:rPr lang="en" sz="1700" u="sng" dirty="0">
                <a:solidFill>
                  <a:schemeClr val="hlink"/>
                </a:solidFill>
                <a:latin typeface="Open Sans"/>
                <a:ea typeface="Open Sans"/>
                <a:cs typeface="Open Sans"/>
                <a:sym typeface="Open Sans"/>
                <a:hlinkClick r:id="rId3"/>
              </a:rPr>
              <a:t>https://www.cse.iitd.ac.in/~sumantra/courses/ml/a3/group04.txt</a:t>
            </a:r>
            <a:endParaRPr sz="1700" dirty="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endParaRPr sz="1700" b="1" dirty="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endParaRPr sz="1700" b="1" dirty="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endParaRPr sz="1700" b="1" dirty="0">
              <a:solidFill>
                <a:schemeClr val="dk2"/>
              </a:solidFill>
              <a:latin typeface="Open Sans"/>
              <a:ea typeface="Open Sans"/>
              <a:cs typeface="Open Sans"/>
              <a:sym typeface="Open Sans"/>
            </a:endParaRPr>
          </a:p>
          <a:p>
            <a:pPr marL="0" lvl="0" indent="0" algn="l" rtl="0">
              <a:lnSpc>
                <a:spcPct val="115000"/>
              </a:lnSpc>
              <a:spcBef>
                <a:spcPts val="1200"/>
              </a:spcBef>
              <a:spcAft>
                <a:spcPts val="0"/>
              </a:spcAft>
              <a:buNone/>
            </a:pPr>
            <a:endParaRPr sz="1700" b="1" dirty="0">
              <a:solidFill>
                <a:schemeClr val="dk2"/>
              </a:solidFill>
              <a:latin typeface="Open Sans"/>
              <a:ea typeface="Open Sans"/>
              <a:cs typeface="Open Sans"/>
              <a:sym typeface="Open Sans"/>
            </a:endParaRPr>
          </a:p>
          <a:p>
            <a:pPr marL="0" lvl="0" indent="0" algn="l" rtl="0">
              <a:lnSpc>
                <a:spcPct val="115000"/>
              </a:lnSpc>
              <a:spcBef>
                <a:spcPts val="1200"/>
              </a:spcBef>
              <a:spcAft>
                <a:spcPts val="1200"/>
              </a:spcAft>
              <a:buNone/>
            </a:pPr>
            <a:endParaRPr sz="1700" dirty="0">
              <a:solidFill>
                <a:schemeClr val="dk2"/>
              </a:solidFill>
              <a:latin typeface="Open Sans"/>
              <a:ea typeface="Open Sans"/>
              <a:cs typeface="Open Sans"/>
              <a:sym typeface="Open Sans"/>
            </a:endParaRPr>
          </a:p>
        </p:txBody>
      </p:sp>
      <p:sp>
        <p:nvSpPr>
          <p:cNvPr id="100" name="Google Shape;100;p18"/>
          <p:cNvSpPr txBox="1"/>
          <p:nvPr/>
        </p:nvSpPr>
        <p:spPr>
          <a:xfrm>
            <a:off x="355400" y="1340250"/>
            <a:ext cx="77445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Open Sans"/>
                <a:ea typeface="Open Sans"/>
                <a:cs typeface="Open Sans"/>
                <a:sym typeface="Open Sans"/>
              </a:rPr>
              <a:t>Data of the form (x_i, y_i) for i = 1, ... 100. The relationship between x and y is of the form: y = w_0 + w_1 x + ... + w_M x^M + e. The error e is drawn from a Gaussian distribution with zero mean and unknown (but fixed, for a given input file) variance. M is also unknown.</a:t>
            </a:r>
            <a:endParaRPr sz="2100"/>
          </a:p>
        </p:txBody>
      </p:sp>
      <p:sp>
        <p:nvSpPr>
          <p:cNvPr id="102" name="Google Shape;102;p18"/>
          <p:cNvSpPr txBox="1"/>
          <p:nvPr/>
        </p:nvSpPr>
        <p:spPr>
          <a:xfrm>
            <a:off x="355400" y="2571750"/>
            <a:ext cx="3583800" cy="136957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 b="1" dirty="0">
                <a:solidFill>
                  <a:srgbClr val="0070C0"/>
                </a:solidFill>
                <a:latin typeface="Open Sans"/>
                <a:ea typeface="Open Sans"/>
                <a:cs typeface="Open Sans"/>
                <a:sym typeface="Open Sans"/>
              </a:rPr>
              <a:t>Number of data points:</a:t>
            </a:r>
            <a:r>
              <a:rPr lang="en" dirty="0">
                <a:solidFill>
                  <a:srgbClr val="0070C0"/>
                </a:solidFill>
                <a:latin typeface="Open Sans"/>
                <a:ea typeface="Open Sans"/>
                <a:cs typeface="Open Sans"/>
                <a:sym typeface="Open Sans"/>
              </a:rPr>
              <a:t> 100</a:t>
            </a:r>
            <a:endParaRPr dirty="0">
              <a:solidFill>
                <a:srgbClr val="0070C0"/>
              </a:solidFill>
              <a:latin typeface="Open Sans"/>
              <a:ea typeface="Open Sans"/>
              <a:cs typeface="Open Sans"/>
              <a:sym typeface="Open Sans"/>
            </a:endParaRPr>
          </a:p>
          <a:p>
            <a:pPr marL="0" marR="0" lvl="0" indent="0" algn="l" rtl="0">
              <a:lnSpc>
                <a:spcPct val="150000"/>
              </a:lnSpc>
              <a:spcBef>
                <a:spcPts val="0"/>
              </a:spcBef>
              <a:spcAft>
                <a:spcPts val="0"/>
              </a:spcAft>
              <a:buNone/>
            </a:pPr>
            <a:r>
              <a:rPr lang="en" b="1" dirty="0">
                <a:solidFill>
                  <a:srgbClr val="0070C0"/>
                </a:solidFill>
                <a:latin typeface="Open Sans"/>
                <a:ea typeface="Open Sans"/>
                <a:cs typeface="Open Sans"/>
                <a:sym typeface="Open Sans"/>
              </a:rPr>
              <a:t>X ranges from :</a:t>
            </a:r>
            <a:r>
              <a:rPr lang="en" dirty="0">
                <a:solidFill>
                  <a:srgbClr val="0070C0"/>
                </a:solidFill>
                <a:latin typeface="Open Sans"/>
                <a:ea typeface="Open Sans"/>
                <a:cs typeface="Open Sans"/>
                <a:sym typeface="Open Sans"/>
              </a:rPr>
              <a:t> -4.98 to 4.86</a:t>
            </a:r>
            <a:endParaRPr dirty="0">
              <a:solidFill>
                <a:srgbClr val="0070C0"/>
              </a:solidFill>
              <a:latin typeface="Open Sans"/>
              <a:ea typeface="Open Sans"/>
              <a:cs typeface="Open Sans"/>
              <a:sym typeface="Open Sans"/>
            </a:endParaRPr>
          </a:p>
          <a:p>
            <a:pPr marL="0" marR="0" lvl="0" indent="0" algn="l" rtl="0">
              <a:lnSpc>
                <a:spcPct val="150000"/>
              </a:lnSpc>
              <a:spcBef>
                <a:spcPts val="0"/>
              </a:spcBef>
              <a:spcAft>
                <a:spcPts val="0"/>
              </a:spcAft>
              <a:buNone/>
            </a:pPr>
            <a:r>
              <a:rPr lang="en" b="1" dirty="0">
                <a:solidFill>
                  <a:srgbClr val="0070C0"/>
                </a:solidFill>
                <a:latin typeface="Open Sans"/>
                <a:ea typeface="Open Sans"/>
                <a:cs typeface="Open Sans"/>
                <a:sym typeface="Open Sans"/>
              </a:rPr>
              <a:t>Y ranges from : </a:t>
            </a:r>
            <a:r>
              <a:rPr lang="en-GB" b="0" i="0" dirty="0">
                <a:solidFill>
                  <a:srgbClr val="0070C0"/>
                </a:solidFill>
                <a:effectLst/>
                <a:latin typeface="Helvetica Neue"/>
              </a:rPr>
              <a:t>0.04</a:t>
            </a:r>
            <a:r>
              <a:rPr lang="en" dirty="0">
                <a:solidFill>
                  <a:srgbClr val="0070C0"/>
                </a:solidFill>
                <a:latin typeface="Open Sans"/>
                <a:ea typeface="Open Sans"/>
                <a:cs typeface="Open Sans"/>
                <a:sym typeface="Open Sans"/>
              </a:rPr>
              <a:t> to</a:t>
            </a:r>
            <a:r>
              <a:rPr lang="en-GB" b="0" i="0" dirty="0">
                <a:solidFill>
                  <a:srgbClr val="0070C0"/>
                </a:solidFill>
                <a:effectLst/>
                <a:latin typeface="Helvetica Neue"/>
              </a:rPr>
              <a:t>1760970</a:t>
            </a:r>
            <a:endParaRPr dirty="0">
              <a:solidFill>
                <a:srgbClr val="0070C0"/>
              </a:solidFill>
              <a:latin typeface="Open Sans"/>
              <a:ea typeface="Open Sans"/>
              <a:cs typeface="Open Sans"/>
              <a:sym typeface="Open Sans"/>
            </a:endParaRPr>
          </a:p>
          <a:p>
            <a:pPr marL="0" lvl="0" indent="0" algn="l" rtl="0">
              <a:spcBef>
                <a:spcPts val="0"/>
              </a:spcBef>
              <a:spcAft>
                <a:spcPts val="0"/>
              </a:spcAft>
              <a:buNone/>
            </a:pPr>
            <a:endParaRPr dirty="0">
              <a:solidFill>
                <a:srgbClr val="0070C0"/>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456DDD3-FC3A-4A11-BCAE-EC11343A81E2}"/>
              </a:ext>
            </a:extLst>
          </p:cNvPr>
          <p:cNvPicPr>
            <a:picLocks noChangeAspect="1"/>
          </p:cNvPicPr>
          <p:nvPr/>
        </p:nvPicPr>
        <p:blipFill>
          <a:blip r:embed="rId4"/>
          <a:stretch>
            <a:fillRect/>
          </a:stretch>
        </p:blipFill>
        <p:spPr>
          <a:xfrm>
            <a:off x="6372446" y="2366010"/>
            <a:ext cx="1623060" cy="2777490"/>
          </a:xfrm>
          <a:prstGeom prst="rect">
            <a:avLst/>
          </a:prstGeom>
        </p:spPr>
      </p:pic>
      <p:sp>
        <p:nvSpPr>
          <p:cNvPr id="4" name="TextBox 3">
            <a:extLst>
              <a:ext uri="{FF2B5EF4-FFF2-40B4-BE49-F238E27FC236}">
                <a16:creationId xmlns:a16="http://schemas.microsoft.com/office/drawing/2014/main" id="{B2E807B0-7665-4BCE-9F8B-E1DD6A9A5C28}"/>
              </a:ext>
            </a:extLst>
          </p:cNvPr>
          <p:cNvSpPr txBox="1"/>
          <p:nvPr/>
        </p:nvSpPr>
        <p:spPr>
          <a:xfrm>
            <a:off x="6159707" y="2156597"/>
            <a:ext cx="2048539" cy="307777"/>
          </a:xfrm>
          <a:prstGeom prst="rect">
            <a:avLst/>
          </a:prstGeom>
          <a:noFill/>
        </p:spPr>
        <p:txBody>
          <a:bodyPr wrap="square" rtlCol="0">
            <a:spAutoFit/>
          </a:bodyPr>
          <a:lstStyle/>
          <a:p>
            <a:r>
              <a:rPr lang="en-US" b="1" dirty="0">
                <a:solidFill>
                  <a:srgbClr val="0070C0"/>
                </a:solidFill>
              </a:rPr>
              <a:t>First 10 data points:</a:t>
            </a:r>
            <a:endParaRPr lang="en-GB" b="1"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 </a:t>
            </a:r>
            <a:endParaRPr/>
          </a:p>
        </p:txBody>
      </p:sp>
      <p:sp>
        <p:nvSpPr>
          <p:cNvPr id="109" name="Google Shape;109;p19"/>
          <p:cNvSpPr txBox="1"/>
          <p:nvPr/>
        </p:nvSpPr>
        <p:spPr>
          <a:xfrm>
            <a:off x="681425" y="4245775"/>
            <a:ext cx="35838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1"/>
                </a:solidFill>
                <a:latin typeface="Open Sans"/>
                <a:ea typeface="Open Sans"/>
                <a:cs typeface="Open Sans"/>
                <a:sym typeface="Open Sans"/>
              </a:rPr>
              <a:t>20 data points</a:t>
            </a:r>
            <a:endParaRPr dirty="0">
              <a:solidFill>
                <a:schemeClr val="accent1"/>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111" name="Google Shape;111;p19"/>
          <p:cNvSpPr txBox="1"/>
          <p:nvPr/>
        </p:nvSpPr>
        <p:spPr>
          <a:xfrm>
            <a:off x="5025300" y="4196400"/>
            <a:ext cx="39489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1"/>
                </a:solidFill>
                <a:latin typeface="Open Sans"/>
                <a:ea typeface="Open Sans"/>
                <a:cs typeface="Open Sans"/>
                <a:sym typeface="Open Sans"/>
              </a:rPr>
              <a:t>100 data points</a:t>
            </a:r>
            <a:endParaRPr dirty="0">
              <a:solidFill>
                <a:schemeClr val="accent1"/>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D2523B0C-563F-46B2-8AB1-B82F74815A3D}"/>
              </a:ext>
            </a:extLst>
          </p:cNvPr>
          <p:cNvPicPr>
            <a:picLocks noChangeAspect="1"/>
          </p:cNvPicPr>
          <p:nvPr/>
        </p:nvPicPr>
        <p:blipFill>
          <a:blip r:embed="rId3"/>
          <a:stretch>
            <a:fillRect/>
          </a:stretch>
        </p:blipFill>
        <p:spPr>
          <a:xfrm>
            <a:off x="177047" y="1152425"/>
            <a:ext cx="4394953" cy="2994601"/>
          </a:xfrm>
          <a:prstGeom prst="rect">
            <a:avLst/>
          </a:prstGeom>
        </p:spPr>
      </p:pic>
      <p:pic>
        <p:nvPicPr>
          <p:cNvPr id="5" name="Picture 4">
            <a:extLst>
              <a:ext uri="{FF2B5EF4-FFF2-40B4-BE49-F238E27FC236}">
                <a16:creationId xmlns:a16="http://schemas.microsoft.com/office/drawing/2014/main" id="{17CCC798-4471-49BF-9844-2D6E6AB1F0DE}"/>
              </a:ext>
            </a:extLst>
          </p:cNvPr>
          <p:cNvPicPr>
            <a:picLocks noChangeAspect="1"/>
          </p:cNvPicPr>
          <p:nvPr/>
        </p:nvPicPr>
        <p:blipFill>
          <a:blip r:embed="rId4"/>
          <a:stretch>
            <a:fillRect/>
          </a:stretch>
        </p:blipFill>
        <p:spPr>
          <a:xfrm>
            <a:off x="4557482" y="1154473"/>
            <a:ext cx="4289336" cy="30419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62325" y="2870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Overview</a:t>
            </a:r>
            <a:endParaRPr/>
          </a:p>
        </p:txBody>
      </p:sp>
      <p:sp>
        <p:nvSpPr>
          <p:cNvPr id="117" name="Google Shape;117;p20"/>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dirty="0"/>
              <a:t>Polynomial Degree Range : </a:t>
            </a:r>
            <a:r>
              <a:rPr lang="en" sz="1700" dirty="0"/>
              <a:t>0 to 10</a:t>
            </a:r>
            <a:endParaRPr sz="1700" dirty="0"/>
          </a:p>
          <a:p>
            <a:pPr marL="0" lvl="0" indent="0" algn="l" rtl="0">
              <a:spcBef>
                <a:spcPts val="1200"/>
              </a:spcBef>
              <a:spcAft>
                <a:spcPts val="0"/>
              </a:spcAft>
              <a:buNone/>
            </a:pPr>
            <a:r>
              <a:rPr lang="en" sz="1700" b="1" dirty="0"/>
              <a:t>Lambda Range ƛ: </a:t>
            </a:r>
            <a:r>
              <a:rPr lang="en" sz="1700" dirty="0"/>
              <a:t>1e-3 to 1e2</a:t>
            </a:r>
            <a:endParaRPr sz="1700" dirty="0"/>
          </a:p>
          <a:p>
            <a:pPr marL="457200" lvl="0" indent="-336550" algn="l" rtl="0">
              <a:spcBef>
                <a:spcPts val="1200"/>
              </a:spcBef>
              <a:spcAft>
                <a:spcPts val="0"/>
              </a:spcAft>
              <a:buSzPts val="1700"/>
              <a:buAutoNum type="arabicPeriod"/>
            </a:pPr>
            <a:r>
              <a:rPr lang="en" sz="1700" dirty="0"/>
              <a:t>For each degree in degree range do:</a:t>
            </a:r>
            <a:endParaRPr sz="1700" dirty="0"/>
          </a:p>
          <a:p>
            <a:pPr marL="914400" lvl="1" indent="-336550" algn="l" rtl="0">
              <a:spcBef>
                <a:spcPts val="0"/>
              </a:spcBef>
              <a:spcAft>
                <a:spcPts val="0"/>
              </a:spcAft>
              <a:buSzPts val="1700"/>
              <a:buAutoNum type="alphaLcPeriod"/>
            </a:pPr>
            <a:r>
              <a:rPr lang="en" sz="1700" dirty="0"/>
              <a:t>Fit model</a:t>
            </a:r>
            <a:endParaRPr sz="1700" dirty="0"/>
          </a:p>
          <a:p>
            <a:pPr marL="914400" lvl="1" indent="-336550" algn="l" rtl="0">
              <a:spcBef>
                <a:spcPts val="0"/>
              </a:spcBef>
              <a:spcAft>
                <a:spcPts val="0"/>
              </a:spcAft>
              <a:buSzPts val="1700"/>
              <a:buAutoNum type="alphaLcPeriod"/>
            </a:pPr>
            <a:r>
              <a:rPr lang="en" sz="1700" dirty="0"/>
              <a:t>Calculate performance metrics (over lambda, if regularized)</a:t>
            </a:r>
            <a:endParaRPr sz="1700" dirty="0"/>
          </a:p>
          <a:p>
            <a:pPr marL="457200" lvl="0" indent="-336550" algn="l" rtl="0">
              <a:spcBef>
                <a:spcPts val="0"/>
              </a:spcBef>
              <a:spcAft>
                <a:spcPts val="0"/>
              </a:spcAft>
              <a:buSzPts val="1700"/>
              <a:buAutoNum type="arabicPeriod"/>
            </a:pPr>
            <a:r>
              <a:rPr lang="en" sz="1700" dirty="0"/>
              <a:t>Select the degree(and lambda, if regularized) which yields best goodness of fit</a:t>
            </a:r>
            <a:endParaRPr sz="1700" dirty="0"/>
          </a:p>
        </p:txBody>
      </p:sp>
      <p:sp>
        <p:nvSpPr>
          <p:cNvPr id="118" name="Google Shape;118;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METRICS</a:t>
            </a:r>
            <a:endParaRPr/>
          </a:p>
        </p:txBody>
      </p:sp>
      <p:sp>
        <p:nvSpPr>
          <p:cNvPr id="127" name="Google Shape;127;p21"/>
          <p:cNvSpPr txBox="1"/>
          <p:nvPr/>
        </p:nvSpPr>
        <p:spPr>
          <a:xfrm>
            <a:off x="286525" y="1066850"/>
            <a:ext cx="3071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Open Sans"/>
              <a:buAutoNum type="arabicPeriod"/>
            </a:pPr>
            <a:r>
              <a:rPr lang="en" dirty="0">
                <a:solidFill>
                  <a:schemeClr val="accent3"/>
                </a:solidFill>
                <a:latin typeface="Open Sans"/>
                <a:ea typeface="Open Sans"/>
                <a:cs typeface="Open Sans"/>
                <a:sym typeface="Open Sans"/>
              </a:rPr>
              <a:t>Mean Square Error</a:t>
            </a:r>
            <a:endParaRPr dirty="0">
              <a:solidFill>
                <a:schemeClr val="accent3"/>
              </a:solidFill>
              <a:latin typeface="Open Sans"/>
              <a:ea typeface="Open Sans"/>
              <a:cs typeface="Open Sans"/>
              <a:sym typeface="Open Sans"/>
            </a:endParaRPr>
          </a:p>
        </p:txBody>
      </p:sp>
      <p:sp>
        <p:nvSpPr>
          <p:cNvPr id="129" name="Google Shape;129;p21"/>
          <p:cNvSpPr txBox="1"/>
          <p:nvPr/>
        </p:nvSpPr>
        <p:spPr>
          <a:xfrm>
            <a:off x="4572000" y="1066850"/>
            <a:ext cx="418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3"/>
                </a:solidFill>
                <a:latin typeface="Open Sans"/>
                <a:ea typeface="Open Sans"/>
                <a:cs typeface="Open Sans"/>
                <a:sym typeface="Open Sans"/>
              </a:rPr>
              <a:t>2. 	Goodness of Fit ( R</a:t>
            </a:r>
            <a:r>
              <a:rPr lang="en" baseline="30000" dirty="0">
                <a:solidFill>
                  <a:schemeClr val="accent3"/>
                </a:solidFill>
                <a:latin typeface="Open Sans"/>
                <a:ea typeface="Open Sans"/>
                <a:cs typeface="Open Sans"/>
                <a:sym typeface="Open Sans"/>
              </a:rPr>
              <a:t>2 </a:t>
            </a:r>
            <a:r>
              <a:rPr lang="en" dirty="0">
                <a:solidFill>
                  <a:schemeClr val="accent3"/>
                </a:solidFill>
                <a:latin typeface="Open Sans"/>
                <a:ea typeface="Open Sans"/>
                <a:cs typeface="Open Sans"/>
                <a:sym typeface="Open Sans"/>
              </a:rPr>
              <a:t>)</a:t>
            </a:r>
            <a:endParaRPr dirty="0">
              <a:solidFill>
                <a:schemeClr val="accent3"/>
              </a:solidFill>
              <a:latin typeface="Open Sans"/>
              <a:ea typeface="Open Sans"/>
              <a:cs typeface="Open Sans"/>
              <a:sym typeface="Open Sans"/>
            </a:endParaRPr>
          </a:p>
        </p:txBody>
      </p:sp>
      <p:sp>
        <p:nvSpPr>
          <p:cNvPr id="130" name="Google Shape;130;p21"/>
          <p:cNvSpPr txBox="1"/>
          <p:nvPr/>
        </p:nvSpPr>
        <p:spPr>
          <a:xfrm>
            <a:off x="5076415" y="2571750"/>
            <a:ext cx="276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0 ≤ R</a:t>
            </a:r>
            <a:r>
              <a:rPr lang="en" baseline="30000">
                <a:solidFill>
                  <a:schemeClr val="dk2"/>
                </a:solidFill>
              </a:rPr>
              <a:t>2</a:t>
            </a:r>
            <a:r>
              <a:rPr lang="en">
                <a:solidFill>
                  <a:schemeClr val="dk2"/>
                </a:solidFill>
              </a:rPr>
              <a:t> ≤ 1</a:t>
            </a:r>
            <a:r>
              <a:rPr lang="en" sz="1000"/>
              <a:t>[Generally]</a:t>
            </a:r>
            <a:endParaRPr sz="1000"/>
          </a:p>
        </p:txBody>
      </p:sp>
      <p:pic>
        <p:nvPicPr>
          <p:cNvPr id="131" name="Google Shape;131;p21"/>
          <p:cNvPicPr preferRelativeResize="0"/>
          <p:nvPr/>
        </p:nvPicPr>
        <p:blipFill>
          <a:blip r:embed="rId3">
            <a:alphaModFix/>
          </a:blip>
          <a:stretch>
            <a:fillRect/>
          </a:stretch>
        </p:blipFill>
        <p:spPr>
          <a:xfrm>
            <a:off x="5116182" y="1474475"/>
            <a:ext cx="2900376" cy="1146076"/>
          </a:xfrm>
          <a:prstGeom prst="rect">
            <a:avLst/>
          </a:prstGeom>
          <a:noFill/>
          <a:ln>
            <a:noFill/>
          </a:ln>
        </p:spPr>
      </p:pic>
      <p:sp>
        <p:nvSpPr>
          <p:cNvPr id="132" name="Google Shape;132;p21"/>
          <p:cNvSpPr txBox="1"/>
          <p:nvPr/>
        </p:nvSpPr>
        <p:spPr>
          <a:xfrm>
            <a:off x="5076425" y="2942600"/>
            <a:ext cx="32457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202124"/>
                </a:solidFill>
                <a:highlight>
                  <a:srgbClr val="FFFFFF"/>
                </a:highlight>
                <a:latin typeface="Open Sans"/>
                <a:ea typeface="Open Sans"/>
                <a:cs typeface="Open Sans"/>
                <a:sym typeface="Open Sans"/>
              </a:rPr>
              <a:t>R</a:t>
            </a:r>
            <a:r>
              <a:rPr lang="en" sz="1300" baseline="30000" dirty="0">
                <a:solidFill>
                  <a:srgbClr val="202124"/>
                </a:solidFill>
                <a:highlight>
                  <a:srgbClr val="FFFFFF"/>
                </a:highlight>
                <a:latin typeface="Open Sans"/>
                <a:ea typeface="Open Sans"/>
                <a:cs typeface="Open Sans"/>
                <a:sym typeface="Open Sans"/>
              </a:rPr>
              <a:t>2</a:t>
            </a:r>
            <a:r>
              <a:rPr lang="en" sz="1300" dirty="0">
                <a:solidFill>
                  <a:srgbClr val="202124"/>
                </a:solidFill>
                <a:highlight>
                  <a:srgbClr val="FFFFFF"/>
                </a:highlight>
                <a:latin typeface="Open Sans"/>
                <a:ea typeface="Open Sans"/>
                <a:cs typeface="Open Sans"/>
                <a:sym typeface="Open Sans"/>
              </a:rPr>
              <a:t> is used to quantify the amount of variability in the data that is explained by the model.</a:t>
            </a:r>
            <a:endParaRPr sz="1500" dirty="0">
              <a:latin typeface="Open Sans"/>
              <a:ea typeface="Open Sans"/>
              <a:cs typeface="Open Sans"/>
              <a:sym typeface="Open Sans"/>
            </a:endParaRPr>
          </a:p>
        </p:txBody>
      </p:sp>
      <p:pic>
        <p:nvPicPr>
          <p:cNvPr id="12" name="Google Shape;125;p21">
            <a:extLst>
              <a:ext uri="{FF2B5EF4-FFF2-40B4-BE49-F238E27FC236}">
                <a16:creationId xmlns:a16="http://schemas.microsoft.com/office/drawing/2014/main" id="{27889388-0610-457C-960D-2258CB1B9B90}"/>
              </a:ext>
            </a:extLst>
          </p:cNvPr>
          <p:cNvPicPr preferRelativeResize="0"/>
          <p:nvPr/>
        </p:nvPicPr>
        <p:blipFill>
          <a:blip r:embed="rId4">
            <a:alphaModFix/>
          </a:blip>
          <a:stretch>
            <a:fillRect/>
          </a:stretch>
        </p:blipFill>
        <p:spPr>
          <a:xfrm>
            <a:off x="418187" y="1467050"/>
            <a:ext cx="3546925" cy="22856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1"/>
                </a:solidFill>
              </a:rPr>
              <a:t>Polynomial Regression</a:t>
            </a:r>
            <a:endParaRPr>
              <a:solidFill>
                <a:schemeClr val="lt1"/>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1497</Words>
  <Application>Microsoft Office PowerPoint</Application>
  <PresentationFormat>On-screen Show (16:9)</PresentationFormat>
  <Paragraphs>219</Paragraphs>
  <Slides>41</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Open Sans</vt:lpstr>
      <vt:lpstr>Arial</vt:lpstr>
      <vt:lpstr>PT Sans Narrow</vt:lpstr>
      <vt:lpstr>Helvetica Neue</vt:lpstr>
      <vt:lpstr>Courier New</vt:lpstr>
      <vt:lpstr>Tropic</vt:lpstr>
      <vt:lpstr>Index</vt:lpstr>
      <vt:lpstr>Polynomial Curve Fitting</vt:lpstr>
      <vt:lpstr>Introduction</vt:lpstr>
      <vt:lpstr>Problem Statement</vt:lpstr>
      <vt:lpstr>Data Description</vt:lpstr>
      <vt:lpstr>Data Visualization </vt:lpstr>
      <vt:lpstr>Process Overview</vt:lpstr>
      <vt:lpstr>PERFORMANCE METRICS</vt:lpstr>
      <vt:lpstr>Polynomial Regression</vt:lpstr>
      <vt:lpstr>20 Data Points</vt:lpstr>
      <vt:lpstr>FIT OF THE MODEL</vt:lpstr>
      <vt:lpstr>Errors and Goodness of Fit</vt:lpstr>
      <vt:lpstr>FINAL POLYNOMIAL REGRESSION MODEL</vt:lpstr>
      <vt:lpstr>FITTING THE MODEL TO DATA</vt:lpstr>
      <vt:lpstr>100 Data Points</vt:lpstr>
      <vt:lpstr>FIT OF THE MODEL</vt:lpstr>
      <vt:lpstr>Errors and Goodness of Fit</vt:lpstr>
      <vt:lpstr>FINAL POLYNOMIAL REGRESSION MODEL</vt:lpstr>
      <vt:lpstr>Model with less than optimal degree</vt:lpstr>
      <vt:lpstr>FITTING THE MODEL TO DATA </vt:lpstr>
      <vt:lpstr>Regularized Regression (With a regularization parameter lambda)</vt:lpstr>
      <vt:lpstr>20 Data Points</vt:lpstr>
      <vt:lpstr>FIT OF THE MODEL</vt:lpstr>
      <vt:lpstr>GOODNESS OF FIT(R2)</vt:lpstr>
      <vt:lpstr>FINAL POLYNOMIAL REGRESSION MODEL</vt:lpstr>
      <vt:lpstr>FITTING DATA TO MODEL</vt:lpstr>
      <vt:lpstr>100 Data Points</vt:lpstr>
      <vt:lpstr>FIT OF THE MODEL</vt:lpstr>
      <vt:lpstr>GOODNESS OF FIT(R2)</vt:lpstr>
      <vt:lpstr>FINAL POLYNOMIAL REGRESSION MODEL</vt:lpstr>
      <vt:lpstr>FITTING DATA TO MODEL</vt:lpstr>
      <vt:lpstr>PowerPoint Presentation</vt:lpstr>
      <vt:lpstr>Genomic Sequence Analysis</vt:lpstr>
      <vt:lpstr>Our dataSet</vt:lpstr>
      <vt:lpstr>Our dataset cont..</vt:lpstr>
      <vt:lpstr>Data processing</vt:lpstr>
      <vt:lpstr>Part A: Linear SVM</vt:lpstr>
      <vt:lpstr>Part B: non Linear RBF SVM </vt:lpstr>
      <vt:lpstr>Accuracy    vs     C    for linear model</vt:lpstr>
      <vt:lpstr>Accuracy matrix</vt:lpstr>
      <vt:lpstr>Optimal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nimesh</dc:creator>
  <cp:lastModifiedBy>Nimesh Agrawal</cp:lastModifiedBy>
  <cp:revision>8</cp:revision>
  <dcterms:modified xsi:type="dcterms:W3CDTF">2022-12-04T06:01:51Z</dcterms:modified>
</cp:coreProperties>
</file>