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1" r:id="rId6"/>
    <p:sldId id="262" r:id="rId7"/>
    <p:sldId id="263" r:id="rId8"/>
    <p:sldId id="264"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C50F6-DB16-3609-A12D-9CC5ACB775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23FB77DF-322A-FAFE-1FD5-3A82DE5029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75F87E62-14C7-895F-4746-8179B4F47CEA}"/>
              </a:ext>
            </a:extLst>
          </p:cNvPr>
          <p:cNvSpPr>
            <a:spLocks noGrp="1"/>
          </p:cNvSpPr>
          <p:nvPr>
            <p:ph type="dt" sz="half" idx="10"/>
          </p:nvPr>
        </p:nvSpPr>
        <p:spPr/>
        <p:txBody>
          <a:bodyPr/>
          <a:lstStyle/>
          <a:p>
            <a:fld id="{8FFCCB4B-F88B-4B86-91C1-2F0CBF903474}" type="datetimeFigureOut">
              <a:rPr lang="en-SG" smtClean="0"/>
              <a:t>19/8/2022</a:t>
            </a:fld>
            <a:endParaRPr lang="en-SG"/>
          </a:p>
        </p:txBody>
      </p:sp>
      <p:sp>
        <p:nvSpPr>
          <p:cNvPr id="5" name="Footer Placeholder 4">
            <a:extLst>
              <a:ext uri="{FF2B5EF4-FFF2-40B4-BE49-F238E27FC236}">
                <a16:creationId xmlns:a16="http://schemas.microsoft.com/office/drawing/2014/main" id="{4E505243-8BBC-FDA4-D93F-B3D2BFC24B9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F14D182-832C-3C2D-903F-C7E82852FFCB}"/>
              </a:ext>
            </a:extLst>
          </p:cNvPr>
          <p:cNvSpPr>
            <a:spLocks noGrp="1"/>
          </p:cNvSpPr>
          <p:nvPr>
            <p:ph type="sldNum" sz="quarter" idx="12"/>
          </p:nvPr>
        </p:nvSpPr>
        <p:spPr/>
        <p:txBody>
          <a:bodyPr/>
          <a:lstStyle/>
          <a:p>
            <a:fld id="{4569D4EA-7CFE-4136-8A81-F4EEC0312516}" type="slidenum">
              <a:rPr lang="en-SG" smtClean="0"/>
              <a:t>‹#›</a:t>
            </a:fld>
            <a:endParaRPr lang="en-SG"/>
          </a:p>
        </p:txBody>
      </p:sp>
    </p:spTree>
    <p:extLst>
      <p:ext uri="{BB962C8B-B14F-4D97-AF65-F5344CB8AC3E}">
        <p14:creationId xmlns:p14="http://schemas.microsoft.com/office/powerpoint/2010/main" val="1061043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4679-6C34-60F7-FD27-C21C5BA7D038}"/>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F51D16D-7CD0-CA23-CE0B-1C40012BEE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DBB3F37-D713-8144-2945-A03DEFE858C0}"/>
              </a:ext>
            </a:extLst>
          </p:cNvPr>
          <p:cNvSpPr>
            <a:spLocks noGrp="1"/>
          </p:cNvSpPr>
          <p:nvPr>
            <p:ph type="dt" sz="half" idx="10"/>
          </p:nvPr>
        </p:nvSpPr>
        <p:spPr/>
        <p:txBody>
          <a:bodyPr/>
          <a:lstStyle/>
          <a:p>
            <a:fld id="{8FFCCB4B-F88B-4B86-91C1-2F0CBF903474}" type="datetimeFigureOut">
              <a:rPr lang="en-SG" smtClean="0"/>
              <a:t>19/8/2022</a:t>
            </a:fld>
            <a:endParaRPr lang="en-SG"/>
          </a:p>
        </p:txBody>
      </p:sp>
      <p:sp>
        <p:nvSpPr>
          <p:cNvPr id="5" name="Footer Placeholder 4">
            <a:extLst>
              <a:ext uri="{FF2B5EF4-FFF2-40B4-BE49-F238E27FC236}">
                <a16:creationId xmlns:a16="http://schemas.microsoft.com/office/drawing/2014/main" id="{6F59C590-FD96-D485-6A2C-CA19D562222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8A7299E-9BF8-A12A-F845-0DAC757FD0DA}"/>
              </a:ext>
            </a:extLst>
          </p:cNvPr>
          <p:cNvSpPr>
            <a:spLocks noGrp="1"/>
          </p:cNvSpPr>
          <p:nvPr>
            <p:ph type="sldNum" sz="quarter" idx="12"/>
          </p:nvPr>
        </p:nvSpPr>
        <p:spPr/>
        <p:txBody>
          <a:bodyPr/>
          <a:lstStyle/>
          <a:p>
            <a:fld id="{4569D4EA-7CFE-4136-8A81-F4EEC0312516}" type="slidenum">
              <a:rPr lang="en-SG" smtClean="0"/>
              <a:t>‹#›</a:t>
            </a:fld>
            <a:endParaRPr lang="en-SG"/>
          </a:p>
        </p:txBody>
      </p:sp>
    </p:spTree>
    <p:extLst>
      <p:ext uri="{BB962C8B-B14F-4D97-AF65-F5344CB8AC3E}">
        <p14:creationId xmlns:p14="http://schemas.microsoft.com/office/powerpoint/2010/main" val="875829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C6E4F9-2EE1-7E44-844E-EAC03596EB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7866510-9E6F-32E0-6F1B-626AD76ED6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1790AB5-A78D-9EDC-79D3-759CA8B49206}"/>
              </a:ext>
            </a:extLst>
          </p:cNvPr>
          <p:cNvSpPr>
            <a:spLocks noGrp="1"/>
          </p:cNvSpPr>
          <p:nvPr>
            <p:ph type="dt" sz="half" idx="10"/>
          </p:nvPr>
        </p:nvSpPr>
        <p:spPr/>
        <p:txBody>
          <a:bodyPr/>
          <a:lstStyle/>
          <a:p>
            <a:fld id="{8FFCCB4B-F88B-4B86-91C1-2F0CBF903474}" type="datetimeFigureOut">
              <a:rPr lang="en-SG" smtClean="0"/>
              <a:t>19/8/2022</a:t>
            </a:fld>
            <a:endParaRPr lang="en-SG"/>
          </a:p>
        </p:txBody>
      </p:sp>
      <p:sp>
        <p:nvSpPr>
          <p:cNvPr id="5" name="Footer Placeholder 4">
            <a:extLst>
              <a:ext uri="{FF2B5EF4-FFF2-40B4-BE49-F238E27FC236}">
                <a16:creationId xmlns:a16="http://schemas.microsoft.com/office/drawing/2014/main" id="{911C9578-B7EF-2CB1-CA74-9FF98DBEE62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8E81E66-8C57-2722-4C85-4330793C9009}"/>
              </a:ext>
            </a:extLst>
          </p:cNvPr>
          <p:cNvSpPr>
            <a:spLocks noGrp="1"/>
          </p:cNvSpPr>
          <p:nvPr>
            <p:ph type="sldNum" sz="quarter" idx="12"/>
          </p:nvPr>
        </p:nvSpPr>
        <p:spPr/>
        <p:txBody>
          <a:bodyPr/>
          <a:lstStyle/>
          <a:p>
            <a:fld id="{4569D4EA-7CFE-4136-8A81-F4EEC0312516}" type="slidenum">
              <a:rPr lang="en-SG" smtClean="0"/>
              <a:t>‹#›</a:t>
            </a:fld>
            <a:endParaRPr lang="en-SG"/>
          </a:p>
        </p:txBody>
      </p:sp>
    </p:spTree>
    <p:extLst>
      <p:ext uri="{BB962C8B-B14F-4D97-AF65-F5344CB8AC3E}">
        <p14:creationId xmlns:p14="http://schemas.microsoft.com/office/powerpoint/2010/main" val="872779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320BE-D1FD-30A7-0FA3-6A9D585DF71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BEC7481-ACBC-A4F2-941A-64461465B8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A6B6893-828E-5703-F1E9-DB3C87C933E0}"/>
              </a:ext>
            </a:extLst>
          </p:cNvPr>
          <p:cNvSpPr>
            <a:spLocks noGrp="1"/>
          </p:cNvSpPr>
          <p:nvPr>
            <p:ph type="dt" sz="half" idx="10"/>
          </p:nvPr>
        </p:nvSpPr>
        <p:spPr/>
        <p:txBody>
          <a:bodyPr/>
          <a:lstStyle/>
          <a:p>
            <a:fld id="{8FFCCB4B-F88B-4B86-91C1-2F0CBF903474}" type="datetimeFigureOut">
              <a:rPr lang="en-SG" smtClean="0"/>
              <a:t>19/8/2022</a:t>
            </a:fld>
            <a:endParaRPr lang="en-SG"/>
          </a:p>
        </p:txBody>
      </p:sp>
      <p:sp>
        <p:nvSpPr>
          <p:cNvPr id="5" name="Footer Placeholder 4">
            <a:extLst>
              <a:ext uri="{FF2B5EF4-FFF2-40B4-BE49-F238E27FC236}">
                <a16:creationId xmlns:a16="http://schemas.microsoft.com/office/drawing/2014/main" id="{2A755FE9-9820-2A2D-3709-C5F6B4DEF4A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78E46AB-E0F0-8432-3670-244975EA8DD5}"/>
              </a:ext>
            </a:extLst>
          </p:cNvPr>
          <p:cNvSpPr>
            <a:spLocks noGrp="1"/>
          </p:cNvSpPr>
          <p:nvPr>
            <p:ph type="sldNum" sz="quarter" idx="12"/>
          </p:nvPr>
        </p:nvSpPr>
        <p:spPr/>
        <p:txBody>
          <a:bodyPr/>
          <a:lstStyle/>
          <a:p>
            <a:fld id="{4569D4EA-7CFE-4136-8A81-F4EEC0312516}" type="slidenum">
              <a:rPr lang="en-SG" smtClean="0"/>
              <a:t>‹#›</a:t>
            </a:fld>
            <a:endParaRPr lang="en-SG"/>
          </a:p>
        </p:txBody>
      </p:sp>
    </p:spTree>
    <p:extLst>
      <p:ext uri="{BB962C8B-B14F-4D97-AF65-F5344CB8AC3E}">
        <p14:creationId xmlns:p14="http://schemas.microsoft.com/office/powerpoint/2010/main" val="965798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CED09-12FC-F8F6-5125-0839C50812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F989AF6B-BD8D-45F6-0F38-9A63CD85AB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C8BC4C-F7A5-48D9-3FC4-21F2FDDADF66}"/>
              </a:ext>
            </a:extLst>
          </p:cNvPr>
          <p:cNvSpPr>
            <a:spLocks noGrp="1"/>
          </p:cNvSpPr>
          <p:nvPr>
            <p:ph type="dt" sz="half" idx="10"/>
          </p:nvPr>
        </p:nvSpPr>
        <p:spPr/>
        <p:txBody>
          <a:bodyPr/>
          <a:lstStyle/>
          <a:p>
            <a:fld id="{8FFCCB4B-F88B-4B86-91C1-2F0CBF903474}" type="datetimeFigureOut">
              <a:rPr lang="en-SG" smtClean="0"/>
              <a:t>19/8/2022</a:t>
            </a:fld>
            <a:endParaRPr lang="en-SG"/>
          </a:p>
        </p:txBody>
      </p:sp>
      <p:sp>
        <p:nvSpPr>
          <p:cNvPr id="5" name="Footer Placeholder 4">
            <a:extLst>
              <a:ext uri="{FF2B5EF4-FFF2-40B4-BE49-F238E27FC236}">
                <a16:creationId xmlns:a16="http://schemas.microsoft.com/office/drawing/2014/main" id="{EE55C1D6-7C42-171B-2C1B-C7E2B1097B7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45F7A14-C83B-D556-41D2-B5928B14EE23}"/>
              </a:ext>
            </a:extLst>
          </p:cNvPr>
          <p:cNvSpPr>
            <a:spLocks noGrp="1"/>
          </p:cNvSpPr>
          <p:nvPr>
            <p:ph type="sldNum" sz="quarter" idx="12"/>
          </p:nvPr>
        </p:nvSpPr>
        <p:spPr/>
        <p:txBody>
          <a:bodyPr/>
          <a:lstStyle/>
          <a:p>
            <a:fld id="{4569D4EA-7CFE-4136-8A81-F4EEC0312516}" type="slidenum">
              <a:rPr lang="en-SG" smtClean="0"/>
              <a:t>‹#›</a:t>
            </a:fld>
            <a:endParaRPr lang="en-SG"/>
          </a:p>
        </p:txBody>
      </p:sp>
    </p:spTree>
    <p:extLst>
      <p:ext uri="{BB962C8B-B14F-4D97-AF65-F5344CB8AC3E}">
        <p14:creationId xmlns:p14="http://schemas.microsoft.com/office/powerpoint/2010/main" val="2955545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3EAE4-3244-6131-92EE-227792AEC7A1}"/>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66C4D90-406F-AF11-FE65-323D6C5471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D2A246AB-C392-015B-4B8B-88A18BFF87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40BD9380-54D3-D6DF-7144-5D180FAFB4E0}"/>
              </a:ext>
            </a:extLst>
          </p:cNvPr>
          <p:cNvSpPr>
            <a:spLocks noGrp="1"/>
          </p:cNvSpPr>
          <p:nvPr>
            <p:ph type="dt" sz="half" idx="10"/>
          </p:nvPr>
        </p:nvSpPr>
        <p:spPr/>
        <p:txBody>
          <a:bodyPr/>
          <a:lstStyle/>
          <a:p>
            <a:fld id="{8FFCCB4B-F88B-4B86-91C1-2F0CBF903474}" type="datetimeFigureOut">
              <a:rPr lang="en-SG" smtClean="0"/>
              <a:t>19/8/2022</a:t>
            </a:fld>
            <a:endParaRPr lang="en-SG"/>
          </a:p>
        </p:txBody>
      </p:sp>
      <p:sp>
        <p:nvSpPr>
          <p:cNvPr id="6" name="Footer Placeholder 5">
            <a:extLst>
              <a:ext uri="{FF2B5EF4-FFF2-40B4-BE49-F238E27FC236}">
                <a16:creationId xmlns:a16="http://schemas.microsoft.com/office/drawing/2014/main" id="{D049D854-3233-568C-95A5-D4AA8B6F215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031FAD5-E65F-D18A-D755-370DC0ADD6BE}"/>
              </a:ext>
            </a:extLst>
          </p:cNvPr>
          <p:cNvSpPr>
            <a:spLocks noGrp="1"/>
          </p:cNvSpPr>
          <p:nvPr>
            <p:ph type="sldNum" sz="quarter" idx="12"/>
          </p:nvPr>
        </p:nvSpPr>
        <p:spPr/>
        <p:txBody>
          <a:bodyPr/>
          <a:lstStyle/>
          <a:p>
            <a:fld id="{4569D4EA-7CFE-4136-8A81-F4EEC0312516}" type="slidenum">
              <a:rPr lang="en-SG" smtClean="0"/>
              <a:t>‹#›</a:t>
            </a:fld>
            <a:endParaRPr lang="en-SG"/>
          </a:p>
        </p:txBody>
      </p:sp>
    </p:spTree>
    <p:extLst>
      <p:ext uri="{BB962C8B-B14F-4D97-AF65-F5344CB8AC3E}">
        <p14:creationId xmlns:p14="http://schemas.microsoft.com/office/powerpoint/2010/main" val="2075752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83631-C089-E0F4-E263-9F5B2F4C3221}"/>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F8FAC49-9E86-2E51-C2D5-FA97CDB2C6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D8C680-D88F-8A39-AE7B-D1039E2E24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6D880AFE-6C91-D4F9-4E6B-F7FAD41A8E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C44EAE-9925-2AEF-B1C0-0E3EBEDB58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E5CF198-45C6-0C68-B6C2-509E8EAC4E7E}"/>
              </a:ext>
            </a:extLst>
          </p:cNvPr>
          <p:cNvSpPr>
            <a:spLocks noGrp="1"/>
          </p:cNvSpPr>
          <p:nvPr>
            <p:ph type="dt" sz="half" idx="10"/>
          </p:nvPr>
        </p:nvSpPr>
        <p:spPr/>
        <p:txBody>
          <a:bodyPr/>
          <a:lstStyle/>
          <a:p>
            <a:fld id="{8FFCCB4B-F88B-4B86-91C1-2F0CBF903474}" type="datetimeFigureOut">
              <a:rPr lang="en-SG" smtClean="0"/>
              <a:t>19/8/2022</a:t>
            </a:fld>
            <a:endParaRPr lang="en-SG"/>
          </a:p>
        </p:txBody>
      </p:sp>
      <p:sp>
        <p:nvSpPr>
          <p:cNvPr id="8" name="Footer Placeholder 7">
            <a:extLst>
              <a:ext uri="{FF2B5EF4-FFF2-40B4-BE49-F238E27FC236}">
                <a16:creationId xmlns:a16="http://schemas.microsoft.com/office/drawing/2014/main" id="{3CCEB4FE-0336-E5F4-08C2-D49E603E69D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73BE06C1-5B16-AB21-CD33-5B6A7FA89753}"/>
              </a:ext>
            </a:extLst>
          </p:cNvPr>
          <p:cNvSpPr>
            <a:spLocks noGrp="1"/>
          </p:cNvSpPr>
          <p:nvPr>
            <p:ph type="sldNum" sz="quarter" idx="12"/>
          </p:nvPr>
        </p:nvSpPr>
        <p:spPr/>
        <p:txBody>
          <a:bodyPr/>
          <a:lstStyle/>
          <a:p>
            <a:fld id="{4569D4EA-7CFE-4136-8A81-F4EEC0312516}" type="slidenum">
              <a:rPr lang="en-SG" smtClean="0"/>
              <a:t>‹#›</a:t>
            </a:fld>
            <a:endParaRPr lang="en-SG"/>
          </a:p>
        </p:txBody>
      </p:sp>
    </p:spTree>
    <p:extLst>
      <p:ext uri="{BB962C8B-B14F-4D97-AF65-F5344CB8AC3E}">
        <p14:creationId xmlns:p14="http://schemas.microsoft.com/office/powerpoint/2010/main" val="4184310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20906-2E42-92B4-43DA-41AE99F69655}"/>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73B9A861-D56B-4492-4D56-3E469036E730}"/>
              </a:ext>
            </a:extLst>
          </p:cNvPr>
          <p:cNvSpPr>
            <a:spLocks noGrp="1"/>
          </p:cNvSpPr>
          <p:nvPr>
            <p:ph type="dt" sz="half" idx="10"/>
          </p:nvPr>
        </p:nvSpPr>
        <p:spPr/>
        <p:txBody>
          <a:bodyPr/>
          <a:lstStyle/>
          <a:p>
            <a:fld id="{8FFCCB4B-F88B-4B86-91C1-2F0CBF903474}" type="datetimeFigureOut">
              <a:rPr lang="en-SG" smtClean="0"/>
              <a:t>19/8/2022</a:t>
            </a:fld>
            <a:endParaRPr lang="en-SG"/>
          </a:p>
        </p:txBody>
      </p:sp>
      <p:sp>
        <p:nvSpPr>
          <p:cNvPr id="4" name="Footer Placeholder 3">
            <a:extLst>
              <a:ext uri="{FF2B5EF4-FFF2-40B4-BE49-F238E27FC236}">
                <a16:creationId xmlns:a16="http://schemas.microsoft.com/office/drawing/2014/main" id="{238DD4DF-13F2-BFDA-4B27-D226B765C842}"/>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550EE4D-E1A1-3382-FD44-C71BA3488CBA}"/>
              </a:ext>
            </a:extLst>
          </p:cNvPr>
          <p:cNvSpPr>
            <a:spLocks noGrp="1"/>
          </p:cNvSpPr>
          <p:nvPr>
            <p:ph type="sldNum" sz="quarter" idx="12"/>
          </p:nvPr>
        </p:nvSpPr>
        <p:spPr/>
        <p:txBody>
          <a:bodyPr/>
          <a:lstStyle/>
          <a:p>
            <a:fld id="{4569D4EA-7CFE-4136-8A81-F4EEC0312516}" type="slidenum">
              <a:rPr lang="en-SG" smtClean="0"/>
              <a:t>‹#›</a:t>
            </a:fld>
            <a:endParaRPr lang="en-SG"/>
          </a:p>
        </p:txBody>
      </p:sp>
    </p:spTree>
    <p:extLst>
      <p:ext uri="{BB962C8B-B14F-4D97-AF65-F5344CB8AC3E}">
        <p14:creationId xmlns:p14="http://schemas.microsoft.com/office/powerpoint/2010/main" val="2898141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6E26C9-1D6A-B6A2-DBE4-87ECC7E69D6A}"/>
              </a:ext>
            </a:extLst>
          </p:cNvPr>
          <p:cNvSpPr>
            <a:spLocks noGrp="1"/>
          </p:cNvSpPr>
          <p:nvPr>
            <p:ph type="dt" sz="half" idx="10"/>
          </p:nvPr>
        </p:nvSpPr>
        <p:spPr/>
        <p:txBody>
          <a:bodyPr/>
          <a:lstStyle/>
          <a:p>
            <a:fld id="{8FFCCB4B-F88B-4B86-91C1-2F0CBF903474}" type="datetimeFigureOut">
              <a:rPr lang="en-SG" smtClean="0"/>
              <a:t>19/8/2022</a:t>
            </a:fld>
            <a:endParaRPr lang="en-SG"/>
          </a:p>
        </p:txBody>
      </p:sp>
      <p:sp>
        <p:nvSpPr>
          <p:cNvPr id="3" name="Footer Placeholder 2">
            <a:extLst>
              <a:ext uri="{FF2B5EF4-FFF2-40B4-BE49-F238E27FC236}">
                <a16:creationId xmlns:a16="http://schemas.microsoft.com/office/drawing/2014/main" id="{4746AFD2-BDD0-644F-5B63-5410ACE388DE}"/>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C7D7AB4C-3C3C-607D-E518-7B42FC7ACD0E}"/>
              </a:ext>
            </a:extLst>
          </p:cNvPr>
          <p:cNvSpPr>
            <a:spLocks noGrp="1"/>
          </p:cNvSpPr>
          <p:nvPr>
            <p:ph type="sldNum" sz="quarter" idx="12"/>
          </p:nvPr>
        </p:nvSpPr>
        <p:spPr/>
        <p:txBody>
          <a:bodyPr/>
          <a:lstStyle/>
          <a:p>
            <a:fld id="{4569D4EA-7CFE-4136-8A81-F4EEC0312516}" type="slidenum">
              <a:rPr lang="en-SG" smtClean="0"/>
              <a:t>‹#›</a:t>
            </a:fld>
            <a:endParaRPr lang="en-SG"/>
          </a:p>
        </p:txBody>
      </p:sp>
    </p:spTree>
    <p:extLst>
      <p:ext uri="{BB962C8B-B14F-4D97-AF65-F5344CB8AC3E}">
        <p14:creationId xmlns:p14="http://schemas.microsoft.com/office/powerpoint/2010/main" val="2958340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9FDC-D7F6-BDBC-83CD-C7678FA192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A10207BC-4443-835A-6519-10E0BFE3ED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CD6F72C2-5C57-DEA1-FF49-342F38DEC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614BA0-41B7-5234-B179-0F60916D3585}"/>
              </a:ext>
            </a:extLst>
          </p:cNvPr>
          <p:cNvSpPr>
            <a:spLocks noGrp="1"/>
          </p:cNvSpPr>
          <p:nvPr>
            <p:ph type="dt" sz="half" idx="10"/>
          </p:nvPr>
        </p:nvSpPr>
        <p:spPr/>
        <p:txBody>
          <a:bodyPr/>
          <a:lstStyle/>
          <a:p>
            <a:fld id="{8FFCCB4B-F88B-4B86-91C1-2F0CBF903474}" type="datetimeFigureOut">
              <a:rPr lang="en-SG" smtClean="0"/>
              <a:t>19/8/2022</a:t>
            </a:fld>
            <a:endParaRPr lang="en-SG"/>
          </a:p>
        </p:txBody>
      </p:sp>
      <p:sp>
        <p:nvSpPr>
          <p:cNvPr id="6" name="Footer Placeholder 5">
            <a:extLst>
              <a:ext uri="{FF2B5EF4-FFF2-40B4-BE49-F238E27FC236}">
                <a16:creationId xmlns:a16="http://schemas.microsoft.com/office/drawing/2014/main" id="{787D6862-20A1-BB30-AB69-919475614C5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98CAB5E-454A-69EA-1069-BF12B7F19A97}"/>
              </a:ext>
            </a:extLst>
          </p:cNvPr>
          <p:cNvSpPr>
            <a:spLocks noGrp="1"/>
          </p:cNvSpPr>
          <p:nvPr>
            <p:ph type="sldNum" sz="quarter" idx="12"/>
          </p:nvPr>
        </p:nvSpPr>
        <p:spPr/>
        <p:txBody>
          <a:bodyPr/>
          <a:lstStyle/>
          <a:p>
            <a:fld id="{4569D4EA-7CFE-4136-8A81-F4EEC0312516}" type="slidenum">
              <a:rPr lang="en-SG" smtClean="0"/>
              <a:t>‹#›</a:t>
            </a:fld>
            <a:endParaRPr lang="en-SG"/>
          </a:p>
        </p:txBody>
      </p:sp>
    </p:spTree>
    <p:extLst>
      <p:ext uri="{BB962C8B-B14F-4D97-AF65-F5344CB8AC3E}">
        <p14:creationId xmlns:p14="http://schemas.microsoft.com/office/powerpoint/2010/main" val="3018035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35B92-8084-63AF-6F53-EE66F1D014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9800E587-A4BF-D82A-89D6-DE9CC2463D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AFB999A3-5AE9-6B89-64DA-8F1C89D1C1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E5CF10-BDEF-A44F-09C7-3C612E6E4186}"/>
              </a:ext>
            </a:extLst>
          </p:cNvPr>
          <p:cNvSpPr>
            <a:spLocks noGrp="1"/>
          </p:cNvSpPr>
          <p:nvPr>
            <p:ph type="dt" sz="half" idx="10"/>
          </p:nvPr>
        </p:nvSpPr>
        <p:spPr/>
        <p:txBody>
          <a:bodyPr/>
          <a:lstStyle/>
          <a:p>
            <a:fld id="{8FFCCB4B-F88B-4B86-91C1-2F0CBF903474}" type="datetimeFigureOut">
              <a:rPr lang="en-SG" smtClean="0"/>
              <a:t>19/8/2022</a:t>
            </a:fld>
            <a:endParaRPr lang="en-SG"/>
          </a:p>
        </p:txBody>
      </p:sp>
      <p:sp>
        <p:nvSpPr>
          <p:cNvPr id="6" name="Footer Placeholder 5">
            <a:extLst>
              <a:ext uri="{FF2B5EF4-FFF2-40B4-BE49-F238E27FC236}">
                <a16:creationId xmlns:a16="http://schemas.microsoft.com/office/drawing/2014/main" id="{086E6A52-D4A8-B45F-894B-687115AA3DC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7C5027F-9186-D844-CD9C-4B0B60FCD93E}"/>
              </a:ext>
            </a:extLst>
          </p:cNvPr>
          <p:cNvSpPr>
            <a:spLocks noGrp="1"/>
          </p:cNvSpPr>
          <p:nvPr>
            <p:ph type="sldNum" sz="quarter" idx="12"/>
          </p:nvPr>
        </p:nvSpPr>
        <p:spPr/>
        <p:txBody>
          <a:bodyPr/>
          <a:lstStyle/>
          <a:p>
            <a:fld id="{4569D4EA-7CFE-4136-8A81-F4EEC0312516}" type="slidenum">
              <a:rPr lang="en-SG" smtClean="0"/>
              <a:t>‹#›</a:t>
            </a:fld>
            <a:endParaRPr lang="en-SG"/>
          </a:p>
        </p:txBody>
      </p:sp>
    </p:spTree>
    <p:extLst>
      <p:ext uri="{BB962C8B-B14F-4D97-AF65-F5344CB8AC3E}">
        <p14:creationId xmlns:p14="http://schemas.microsoft.com/office/powerpoint/2010/main" val="595933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5D0480-4BFD-A692-917A-311805B621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74E93D61-C5DA-A45C-090C-6DE0A4939E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936A634-A65E-E3C9-D4D5-BA707B6521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FCCB4B-F88B-4B86-91C1-2F0CBF903474}" type="datetimeFigureOut">
              <a:rPr lang="en-SG" smtClean="0"/>
              <a:t>19/8/2022</a:t>
            </a:fld>
            <a:endParaRPr lang="en-SG"/>
          </a:p>
        </p:txBody>
      </p:sp>
      <p:sp>
        <p:nvSpPr>
          <p:cNvPr id="5" name="Footer Placeholder 4">
            <a:extLst>
              <a:ext uri="{FF2B5EF4-FFF2-40B4-BE49-F238E27FC236}">
                <a16:creationId xmlns:a16="http://schemas.microsoft.com/office/drawing/2014/main" id="{30D1BC2F-7270-D95B-9BFE-1644E0E32A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499AEAB5-3973-836B-73D6-72C687E6A1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69D4EA-7CFE-4136-8A81-F4EEC0312516}" type="slidenum">
              <a:rPr lang="en-SG" smtClean="0"/>
              <a:t>‹#›</a:t>
            </a:fld>
            <a:endParaRPr lang="en-SG"/>
          </a:p>
        </p:txBody>
      </p:sp>
    </p:spTree>
    <p:extLst>
      <p:ext uri="{BB962C8B-B14F-4D97-AF65-F5344CB8AC3E}">
        <p14:creationId xmlns:p14="http://schemas.microsoft.com/office/powerpoint/2010/main" val="2825582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adeesha@eie.ruh.ac.l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3B73E-E94F-0CCB-15D1-6E2D3F14B04B}"/>
              </a:ext>
            </a:extLst>
          </p:cNvPr>
          <p:cNvSpPr>
            <a:spLocks noGrp="1"/>
          </p:cNvSpPr>
          <p:nvPr>
            <p:ph type="ctrTitle"/>
          </p:nvPr>
        </p:nvSpPr>
        <p:spPr>
          <a:xfrm>
            <a:off x="1524000" y="980660"/>
            <a:ext cx="9144000" cy="1005302"/>
          </a:xfrm>
        </p:spPr>
        <p:txBody>
          <a:bodyPr>
            <a:normAutofit/>
          </a:bodyPr>
          <a:lstStyle/>
          <a:p>
            <a:r>
              <a:rPr lang="en-SG" b="1" dirty="0">
                <a:solidFill>
                  <a:srgbClr val="002060"/>
                </a:solidFill>
                <a:latin typeface="Times New Roman" panose="02020603050405020304" pitchFamily="18" charset="0"/>
                <a:cs typeface="Times New Roman" panose="02020603050405020304" pitchFamily="18" charset="0"/>
              </a:rPr>
              <a:t>EE4202</a:t>
            </a:r>
            <a:r>
              <a:rPr lang="en-SG" dirty="0">
                <a:solidFill>
                  <a:srgbClr val="002060"/>
                </a:solidFill>
              </a:rPr>
              <a:t> </a:t>
            </a:r>
            <a:r>
              <a:rPr lang="en-GB" b="1" dirty="0">
                <a:solidFill>
                  <a:srgbClr val="002060"/>
                </a:solidFill>
                <a:effectLst/>
                <a:latin typeface="Times New Roman" panose="02020603050405020304" pitchFamily="18" charset="0"/>
                <a:ea typeface="Times New Roman" panose="02020603050405020304" pitchFamily="18" charset="0"/>
              </a:rPr>
              <a:t>Database Systems</a:t>
            </a:r>
            <a:endParaRPr lang="en-SG" dirty="0">
              <a:solidFill>
                <a:srgbClr val="002060"/>
              </a:solidFill>
            </a:endParaRPr>
          </a:p>
        </p:txBody>
      </p:sp>
      <p:sp>
        <p:nvSpPr>
          <p:cNvPr id="3" name="Subtitle 2">
            <a:extLst>
              <a:ext uri="{FF2B5EF4-FFF2-40B4-BE49-F238E27FC236}">
                <a16:creationId xmlns:a16="http://schemas.microsoft.com/office/drawing/2014/main" id="{4E0C190B-EB2E-7E4B-BC51-2CBF397C5087}"/>
              </a:ext>
            </a:extLst>
          </p:cNvPr>
          <p:cNvSpPr>
            <a:spLocks noGrp="1"/>
          </p:cNvSpPr>
          <p:nvPr>
            <p:ph type="subTitle" idx="1"/>
          </p:nvPr>
        </p:nvSpPr>
        <p:spPr>
          <a:xfrm>
            <a:off x="1709531" y="2743200"/>
            <a:ext cx="9144000" cy="2474843"/>
          </a:xfrm>
        </p:spPr>
        <p:txBody>
          <a:bodyPr>
            <a:normAutofit/>
          </a:bodyPr>
          <a:lstStyle/>
          <a:p>
            <a:r>
              <a:rPr lang="en-SG" sz="2800" dirty="0" err="1"/>
              <a:t>Dr.</a:t>
            </a:r>
            <a:r>
              <a:rPr lang="en-SG" sz="2800" dirty="0"/>
              <a:t> Nadeesha Sandamali</a:t>
            </a:r>
          </a:p>
          <a:p>
            <a:r>
              <a:rPr lang="en-SG" sz="2800" dirty="0"/>
              <a:t>Module coordinator, Lecturer </a:t>
            </a:r>
          </a:p>
          <a:p>
            <a:endParaRPr lang="en-SG" sz="1400" dirty="0"/>
          </a:p>
          <a:p>
            <a:r>
              <a:rPr lang="en-SG" sz="2800" i="1" dirty="0"/>
              <a:t>Email address: </a:t>
            </a:r>
            <a:r>
              <a:rPr lang="en-SG" sz="2800" i="1" dirty="0">
                <a:hlinkClick r:id="rId2"/>
              </a:rPr>
              <a:t>Nadeesha@eie.ruh.ac.lk</a:t>
            </a:r>
            <a:endParaRPr lang="en-SG" sz="2800" i="1" dirty="0"/>
          </a:p>
        </p:txBody>
      </p:sp>
    </p:spTree>
    <p:extLst>
      <p:ext uri="{BB962C8B-B14F-4D97-AF65-F5344CB8AC3E}">
        <p14:creationId xmlns:p14="http://schemas.microsoft.com/office/powerpoint/2010/main" val="2507623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44946B-E4F8-6BD3-6F06-F063ABF41A52}"/>
              </a:ext>
            </a:extLst>
          </p:cNvPr>
          <p:cNvSpPr>
            <a:spLocks noGrp="1"/>
          </p:cNvSpPr>
          <p:nvPr>
            <p:ph idx="1"/>
          </p:nvPr>
        </p:nvSpPr>
        <p:spPr>
          <a:xfrm>
            <a:off x="930965" y="1467817"/>
            <a:ext cx="10515600" cy="4351338"/>
          </a:xfrm>
        </p:spPr>
        <p:txBody>
          <a:bodyPr>
            <a:normAutofit/>
          </a:bodyPr>
          <a:lstStyle/>
          <a:p>
            <a:pPr algn="just"/>
            <a:r>
              <a:rPr lang="en-US" sz="2000" b="0" i="0" u="none" strike="noStrike" baseline="0" dirty="0">
                <a:solidFill>
                  <a:srgbClr val="000000"/>
                </a:solidFill>
              </a:rPr>
              <a:t>A </a:t>
            </a:r>
            <a:r>
              <a:rPr lang="en-US" sz="2000" b="1" i="0" u="none" strike="noStrike" baseline="0" dirty="0">
                <a:solidFill>
                  <a:srgbClr val="000000"/>
                </a:solidFill>
              </a:rPr>
              <a:t>Database </a:t>
            </a:r>
            <a:r>
              <a:rPr lang="en-US" sz="2000" b="0" i="0" u="none" strike="noStrike" baseline="0" dirty="0">
                <a:solidFill>
                  <a:srgbClr val="000000"/>
                </a:solidFill>
              </a:rPr>
              <a:t>is a collection of data, typically describing the activities of one or more related organizations. </a:t>
            </a:r>
          </a:p>
          <a:p>
            <a:pPr algn="just"/>
            <a:r>
              <a:rPr lang="en-US" sz="2000" b="0" i="0" u="none" strike="noStrike" baseline="0" dirty="0">
                <a:solidFill>
                  <a:srgbClr val="000000"/>
                </a:solidFill>
              </a:rPr>
              <a:t>For example, a university database might contain information about the following:</a:t>
            </a:r>
          </a:p>
          <a:p>
            <a:pPr lvl="1" algn="just">
              <a:buFont typeface="Wingdings" panose="05000000000000000000" pitchFamily="2" charset="2"/>
              <a:buChar char="q"/>
            </a:pPr>
            <a:r>
              <a:rPr lang="en-US" sz="2000" b="0" i="0" u="none" strike="noStrike" baseline="0" dirty="0">
                <a:solidFill>
                  <a:srgbClr val="000000"/>
                </a:solidFill>
              </a:rPr>
              <a:t>Entities such as students, lecturers, courses, and classrooms.</a:t>
            </a:r>
          </a:p>
          <a:p>
            <a:pPr lvl="1" algn="just">
              <a:buFont typeface="Wingdings" panose="05000000000000000000" pitchFamily="2" charset="2"/>
              <a:buChar char="q"/>
            </a:pPr>
            <a:r>
              <a:rPr lang="en-US" sz="2000" b="0" i="0" u="none" strike="noStrike" baseline="0" dirty="0">
                <a:solidFill>
                  <a:srgbClr val="000000"/>
                </a:solidFill>
              </a:rPr>
              <a:t>Relationships between entities, such as students’ enrollment in courses, lecturers teaching courses, and the use of rooms for courses.</a:t>
            </a:r>
            <a:endParaRPr lang="en-US" sz="2000" dirty="0">
              <a:solidFill>
                <a:srgbClr val="000000"/>
              </a:solidFill>
            </a:endParaRPr>
          </a:p>
          <a:p>
            <a:r>
              <a:rPr lang="en-US" sz="2000" b="0" i="0" u="none" strike="noStrike" baseline="0" dirty="0">
                <a:solidFill>
                  <a:srgbClr val="000000"/>
                </a:solidFill>
              </a:rPr>
              <a:t>A </a:t>
            </a:r>
            <a:r>
              <a:rPr lang="en-US" sz="2000" b="1" i="0" u="none" strike="noStrike" baseline="0" dirty="0">
                <a:solidFill>
                  <a:srgbClr val="000000"/>
                </a:solidFill>
              </a:rPr>
              <a:t>Database Management System</a:t>
            </a:r>
            <a:r>
              <a:rPr lang="en-US" sz="2000" b="0" i="0" u="none" strike="noStrike" baseline="0" dirty="0">
                <a:solidFill>
                  <a:srgbClr val="000000"/>
                </a:solidFill>
              </a:rPr>
              <a:t>, or DBMS, is a software designed to assist in maintaining and utilizing data.</a:t>
            </a:r>
          </a:p>
          <a:p>
            <a:r>
              <a:rPr lang="en-US" sz="2000" b="0" i="0" u="none" strike="noStrike" baseline="0" dirty="0">
                <a:solidFill>
                  <a:srgbClr val="000000"/>
                </a:solidFill>
              </a:rPr>
              <a:t>Four major functions of a DBMS are;</a:t>
            </a:r>
          </a:p>
          <a:p>
            <a:pPr lvl="1">
              <a:buFont typeface="Wingdings" panose="05000000000000000000" pitchFamily="2" charset="2"/>
              <a:buChar char="q"/>
            </a:pPr>
            <a:r>
              <a:rPr lang="en-SG" sz="1600" b="0" i="0" u="none" strike="noStrike" baseline="0" dirty="0">
                <a:solidFill>
                  <a:srgbClr val="000000"/>
                </a:solidFill>
              </a:rPr>
              <a:t>Add data</a:t>
            </a:r>
          </a:p>
          <a:p>
            <a:pPr lvl="1">
              <a:buFont typeface="Wingdings" panose="05000000000000000000" pitchFamily="2" charset="2"/>
              <a:buChar char="q"/>
            </a:pPr>
            <a:r>
              <a:rPr lang="en-SG" sz="1600" b="0" i="0" u="none" strike="noStrike" baseline="0" dirty="0">
                <a:solidFill>
                  <a:srgbClr val="000000"/>
                </a:solidFill>
              </a:rPr>
              <a:t>Delete data</a:t>
            </a:r>
          </a:p>
          <a:p>
            <a:pPr lvl="1">
              <a:buFont typeface="Wingdings" panose="05000000000000000000" pitchFamily="2" charset="2"/>
              <a:buChar char="q"/>
            </a:pPr>
            <a:r>
              <a:rPr lang="en-SG" sz="1600" b="0" i="0" u="none" strike="noStrike" baseline="0" dirty="0">
                <a:solidFill>
                  <a:srgbClr val="000000"/>
                </a:solidFill>
              </a:rPr>
              <a:t>Update data</a:t>
            </a:r>
          </a:p>
          <a:p>
            <a:pPr lvl="1">
              <a:buFont typeface="Wingdings" panose="05000000000000000000" pitchFamily="2" charset="2"/>
              <a:buChar char="q"/>
            </a:pPr>
            <a:r>
              <a:rPr lang="en-SG" sz="1600" b="0" i="0" u="none" strike="noStrike" baseline="0" dirty="0">
                <a:solidFill>
                  <a:srgbClr val="000000"/>
                </a:solidFill>
              </a:rPr>
              <a:t>Retrieve data</a:t>
            </a:r>
          </a:p>
          <a:p>
            <a:pPr algn="just"/>
            <a:endParaRPr lang="en-US" sz="2400" b="0" i="0" u="none" strike="noStrike" baseline="0" dirty="0">
              <a:solidFill>
                <a:srgbClr val="000000"/>
              </a:solidFill>
            </a:endParaRPr>
          </a:p>
          <a:p>
            <a:pPr marL="457200" lvl="1" indent="0" algn="just">
              <a:buNone/>
            </a:pPr>
            <a:endParaRPr lang="en-SG" sz="2000" b="0" i="0" u="none" strike="noStrike" baseline="0" dirty="0">
              <a:solidFill>
                <a:srgbClr val="000000"/>
              </a:solidFill>
            </a:endParaRPr>
          </a:p>
        </p:txBody>
      </p:sp>
      <p:sp>
        <p:nvSpPr>
          <p:cNvPr id="4" name="TextBox 3">
            <a:extLst>
              <a:ext uri="{FF2B5EF4-FFF2-40B4-BE49-F238E27FC236}">
                <a16:creationId xmlns:a16="http://schemas.microsoft.com/office/drawing/2014/main" id="{6BCE684E-36DD-DFDF-086C-F0A8260655D7}"/>
              </a:ext>
            </a:extLst>
          </p:cNvPr>
          <p:cNvSpPr txBox="1"/>
          <p:nvPr/>
        </p:nvSpPr>
        <p:spPr>
          <a:xfrm>
            <a:off x="1113183" y="410817"/>
            <a:ext cx="9978887" cy="830997"/>
          </a:xfrm>
          <a:prstGeom prst="rect">
            <a:avLst/>
          </a:prstGeom>
          <a:noFill/>
        </p:spPr>
        <p:txBody>
          <a:bodyPr wrap="square" rtlCol="0">
            <a:spAutoFit/>
          </a:bodyPr>
          <a:lstStyle/>
          <a:p>
            <a:pPr algn="ctr"/>
            <a:r>
              <a:rPr lang="en-SG" sz="4800" dirty="0"/>
              <a:t>INTRODUCTION</a:t>
            </a:r>
          </a:p>
        </p:txBody>
      </p:sp>
    </p:spTree>
    <p:extLst>
      <p:ext uri="{BB962C8B-B14F-4D97-AF65-F5344CB8AC3E}">
        <p14:creationId xmlns:p14="http://schemas.microsoft.com/office/powerpoint/2010/main" val="3767910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51672-F5EE-EF8A-A0CC-ADC9F6258D92}"/>
              </a:ext>
            </a:extLst>
          </p:cNvPr>
          <p:cNvSpPr>
            <a:spLocks noGrp="1"/>
          </p:cNvSpPr>
          <p:nvPr>
            <p:ph type="title"/>
          </p:nvPr>
        </p:nvSpPr>
        <p:spPr>
          <a:xfrm>
            <a:off x="838200" y="0"/>
            <a:ext cx="10515600" cy="1325563"/>
          </a:xfrm>
        </p:spPr>
        <p:txBody>
          <a:bodyPr/>
          <a:lstStyle/>
          <a:p>
            <a:r>
              <a:rPr lang="en-SG" sz="4400" b="0" i="0" u="none" strike="noStrike" baseline="0" dirty="0">
                <a:solidFill>
                  <a:srgbClr val="000000"/>
                </a:solidFill>
                <a:latin typeface="Calibri" panose="020F0502020204030204" pitchFamily="34" charset="0"/>
              </a:rPr>
              <a:t>File system versus a DBMS</a:t>
            </a:r>
            <a:endParaRPr lang="en-SG" dirty="0"/>
          </a:p>
        </p:txBody>
      </p:sp>
      <p:sp>
        <p:nvSpPr>
          <p:cNvPr id="3" name="Content Placeholder 2">
            <a:extLst>
              <a:ext uri="{FF2B5EF4-FFF2-40B4-BE49-F238E27FC236}">
                <a16:creationId xmlns:a16="http://schemas.microsoft.com/office/drawing/2014/main" id="{E68AB630-1120-7CBE-1D1E-95A46BB4E3C7}"/>
              </a:ext>
            </a:extLst>
          </p:cNvPr>
          <p:cNvSpPr>
            <a:spLocks noGrp="1"/>
          </p:cNvSpPr>
          <p:nvPr>
            <p:ph idx="1"/>
          </p:nvPr>
        </p:nvSpPr>
        <p:spPr>
          <a:xfrm>
            <a:off x="559904" y="1003990"/>
            <a:ext cx="10515600" cy="5178446"/>
          </a:xfrm>
        </p:spPr>
        <p:txBody>
          <a:bodyPr>
            <a:noAutofit/>
          </a:bodyPr>
          <a:lstStyle/>
          <a:p>
            <a:pPr algn="just"/>
            <a:r>
              <a:rPr lang="en-US" sz="1800" b="0" i="0" u="none" strike="noStrike" baseline="0" dirty="0">
                <a:solidFill>
                  <a:srgbClr val="000000"/>
                </a:solidFill>
              </a:rPr>
              <a:t>To understand the need for a DBMS, let us consider the following scenario: A company has a large collection (say, 500 GB) of data on employees, departments, products, sales, and so on. This data is accessed concurrently by several employees. Questions about the data must be answered quickly, changes made to the data by different users must be applied consistently, and access to certain parts of the data (e.g., salaries) must be restricted. We can try to deal with this data management problem by storing the data in a collection of operating system files. This approach has many drawbacks.</a:t>
            </a:r>
          </a:p>
          <a:p>
            <a:pPr algn="just"/>
            <a:r>
              <a:rPr lang="en-US" sz="1800" b="0" i="0" u="none" strike="noStrike" baseline="0" dirty="0">
                <a:solidFill>
                  <a:srgbClr val="000000"/>
                </a:solidFill>
              </a:rPr>
              <a:t>We probably do not have 500 GB of main memory to hold all the data. We must therefore store data in a storage device such as a disk or tape and bring relevant parts into main memory for processing as needed.</a:t>
            </a:r>
            <a:endParaRPr lang="en-US" sz="1800" dirty="0">
              <a:solidFill>
                <a:srgbClr val="000000"/>
              </a:solidFill>
            </a:endParaRPr>
          </a:p>
          <a:p>
            <a:pPr algn="just"/>
            <a:r>
              <a:rPr lang="en-US" sz="1800" b="0" i="0" u="none" strike="noStrike" baseline="0" dirty="0">
                <a:solidFill>
                  <a:srgbClr val="000000"/>
                </a:solidFill>
              </a:rPr>
              <a:t>We have to write special programs to answer each question that users may want to ask about the data. These programs are likely to be complex because of the large volume of data to be searched.</a:t>
            </a:r>
          </a:p>
          <a:p>
            <a:pPr algn="just"/>
            <a:r>
              <a:rPr lang="en-US" sz="1800" b="0" i="0" u="none" strike="noStrike" baseline="0" dirty="0">
                <a:solidFill>
                  <a:srgbClr val="000000"/>
                </a:solidFill>
              </a:rPr>
              <a:t>We must protect the data from inconsistent changes made by different users accessing the data concurrently. If programs that access the data are written with such concurrent access in mind, this adds greatly to their complexity.</a:t>
            </a:r>
          </a:p>
          <a:p>
            <a:pPr algn="just"/>
            <a:r>
              <a:rPr lang="en-US" sz="1800" b="0" i="0" u="none" strike="noStrike" baseline="0" dirty="0">
                <a:solidFill>
                  <a:srgbClr val="000000"/>
                </a:solidFill>
              </a:rPr>
              <a:t>We must ensure that data is restored to a consistent state if the system crashes while changes are being made.</a:t>
            </a:r>
          </a:p>
          <a:p>
            <a:pPr algn="just"/>
            <a:r>
              <a:rPr lang="en-US" sz="1800" b="0" i="0" u="none" strike="noStrike" baseline="0" dirty="0">
                <a:solidFill>
                  <a:srgbClr val="000000"/>
                </a:solidFill>
              </a:rPr>
              <a:t>Operating systems provide only a password mechanism for security. This is not sufficiently flexible to enforce security policies in which different users have permission to access different subsets of the data.</a:t>
            </a:r>
          </a:p>
          <a:p>
            <a:pPr algn="just"/>
            <a:endParaRPr lang="en-US" sz="1800" b="0" i="0" u="none" strike="noStrike" baseline="0" dirty="0">
              <a:solidFill>
                <a:srgbClr val="000000"/>
              </a:solidFill>
              <a:latin typeface="Arial" panose="020B0604020202020204" pitchFamily="34" charset="0"/>
            </a:endParaRPr>
          </a:p>
          <a:p>
            <a:pPr algn="just"/>
            <a:endParaRPr lang="en-SG" sz="1800" dirty="0"/>
          </a:p>
        </p:txBody>
      </p:sp>
    </p:spTree>
    <p:extLst>
      <p:ext uri="{BB962C8B-B14F-4D97-AF65-F5344CB8AC3E}">
        <p14:creationId xmlns:p14="http://schemas.microsoft.com/office/powerpoint/2010/main" val="150859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B2B76-72A5-4EE5-B5E9-9A5DB1801F89}"/>
              </a:ext>
            </a:extLst>
          </p:cNvPr>
          <p:cNvSpPr>
            <a:spLocks noGrp="1"/>
          </p:cNvSpPr>
          <p:nvPr>
            <p:ph type="ctrTitle"/>
          </p:nvPr>
        </p:nvSpPr>
        <p:spPr>
          <a:xfrm>
            <a:off x="93086" y="35350"/>
            <a:ext cx="12180798" cy="745447"/>
          </a:xfrm>
        </p:spPr>
        <p:txBody>
          <a:bodyPr>
            <a:normAutofit/>
          </a:bodyPr>
          <a:lstStyle/>
          <a:p>
            <a:pPr algn="ctr"/>
            <a:r>
              <a:rPr lang="en-US" sz="4000" dirty="0">
                <a:latin typeface="+mn-lt"/>
                <a:cs typeface="Arial" panose="020B0604020202020204" pitchFamily="34" charset="0"/>
              </a:rPr>
              <a:t>DATA MODELS</a:t>
            </a:r>
          </a:p>
        </p:txBody>
      </p:sp>
      <p:sp>
        <p:nvSpPr>
          <p:cNvPr id="3" name="Subtitle 2">
            <a:extLst>
              <a:ext uri="{FF2B5EF4-FFF2-40B4-BE49-F238E27FC236}">
                <a16:creationId xmlns:a16="http://schemas.microsoft.com/office/drawing/2014/main" id="{4A6185E7-5F55-4FA6-B7BD-6545D740A93D}"/>
              </a:ext>
            </a:extLst>
          </p:cNvPr>
          <p:cNvSpPr>
            <a:spLocks noGrp="1"/>
          </p:cNvSpPr>
          <p:nvPr>
            <p:ph type="subTitle" idx="1"/>
          </p:nvPr>
        </p:nvSpPr>
        <p:spPr>
          <a:xfrm>
            <a:off x="11201" y="916970"/>
            <a:ext cx="12180799" cy="618853"/>
          </a:xfrm>
        </p:spPr>
        <p:txBody>
          <a:bodyPr>
            <a:normAutofit/>
          </a:bodyPr>
          <a:lstStyle/>
          <a:p>
            <a:pPr marL="342900" indent="-342900" algn="l">
              <a:buFont typeface="Arial" panose="020B0604020202020204" pitchFamily="34" charset="0"/>
              <a:buChar char="•"/>
            </a:pPr>
            <a:r>
              <a:rPr lang="en-US" sz="2000" dirty="0">
                <a:cs typeface="Arial" panose="020B0604020202020204" pitchFamily="34" charset="0"/>
              </a:rPr>
              <a:t>Describes the structure (data types, relationships, constraints, behavior, operations) of a database.</a:t>
            </a:r>
          </a:p>
          <a:p>
            <a:pPr marL="342900" indent="-342900" algn="l">
              <a:buFont typeface="Arial" panose="020B0604020202020204" pitchFamily="34" charset="0"/>
              <a:buChar char="•"/>
            </a:pPr>
            <a:endParaRPr lang="en-US" sz="2000" dirty="0">
              <a:cs typeface="Arial" panose="020B0604020202020204" pitchFamily="34" charset="0"/>
            </a:endParaRPr>
          </a:p>
        </p:txBody>
      </p:sp>
      <p:sp>
        <p:nvSpPr>
          <p:cNvPr id="9" name="TextBox 8">
            <a:extLst>
              <a:ext uri="{FF2B5EF4-FFF2-40B4-BE49-F238E27FC236}">
                <a16:creationId xmlns:a16="http://schemas.microsoft.com/office/drawing/2014/main" id="{80C457DB-AAF3-4A51-B969-BECC85C9A728}"/>
              </a:ext>
            </a:extLst>
          </p:cNvPr>
          <p:cNvSpPr txBox="1"/>
          <p:nvPr/>
        </p:nvSpPr>
        <p:spPr>
          <a:xfrm>
            <a:off x="4879861" y="1472248"/>
            <a:ext cx="2464904" cy="523220"/>
          </a:xfrm>
          <a:prstGeom prst="rect">
            <a:avLst/>
          </a:prstGeom>
          <a:noFill/>
        </p:spPr>
        <p:txBody>
          <a:bodyPr wrap="square" rtlCol="0">
            <a:spAutoFit/>
          </a:bodyPr>
          <a:lstStyle/>
          <a:p>
            <a:r>
              <a:rPr lang="en-US" sz="2800" dirty="0">
                <a:solidFill>
                  <a:schemeClr val="tx1">
                    <a:lumMod val="95000"/>
                    <a:lumOff val="5000"/>
                  </a:schemeClr>
                </a:solidFill>
              </a:rPr>
              <a:t>Data Models</a:t>
            </a:r>
          </a:p>
        </p:txBody>
      </p:sp>
      <p:sp>
        <p:nvSpPr>
          <p:cNvPr id="10" name="TextBox 9">
            <a:extLst>
              <a:ext uri="{FF2B5EF4-FFF2-40B4-BE49-F238E27FC236}">
                <a16:creationId xmlns:a16="http://schemas.microsoft.com/office/drawing/2014/main" id="{E2832B27-6BD2-4AD4-880D-C3FC8CD77F79}"/>
              </a:ext>
            </a:extLst>
          </p:cNvPr>
          <p:cNvSpPr txBox="1"/>
          <p:nvPr/>
        </p:nvSpPr>
        <p:spPr>
          <a:xfrm>
            <a:off x="-17189" y="2425335"/>
            <a:ext cx="3379304" cy="4708981"/>
          </a:xfrm>
          <a:prstGeom prst="rect">
            <a:avLst/>
          </a:prstGeom>
          <a:noFill/>
        </p:spPr>
        <p:txBody>
          <a:bodyPr wrap="square" rtlCol="0">
            <a:spAutoFit/>
          </a:bodyPr>
          <a:lstStyle/>
          <a:p>
            <a:pPr algn="ctr"/>
            <a:r>
              <a:rPr lang="en-US" sz="2000" u="sng" dirty="0">
                <a:solidFill>
                  <a:schemeClr val="tx1">
                    <a:lumMod val="95000"/>
                    <a:lumOff val="5000"/>
                  </a:schemeClr>
                </a:solidFill>
              </a:rPr>
              <a:t>Conceptual/High-Level</a:t>
            </a:r>
          </a:p>
          <a:p>
            <a:pPr marL="342900" indent="-342900">
              <a:buFont typeface="Arial" panose="020B0604020202020204" pitchFamily="34" charset="0"/>
              <a:buChar char="•"/>
            </a:pPr>
            <a:endParaRPr lang="en-US" sz="2000" dirty="0">
              <a:solidFill>
                <a:schemeClr val="tx1">
                  <a:lumMod val="95000"/>
                  <a:lumOff val="5000"/>
                </a:schemeClr>
              </a:solidFill>
            </a:endParaRPr>
          </a:p>
          <a:p>
            <a:pPr marL="342900" indent="-342900">
              <a:buFont typeface="Arial" panose="020B0604020202020204" pitchFamily="34" charset="0"/>
              <a:buChar char="•"/>
            </a:pPr>
            <a:r>
              <a:rPr lang="en-US" sz="2000" dirty="0">
                <a:solidFill>
                  <a:schemeClr val="tx1">
                    <a:lumMod val="95000"/>
                    <a:lumOff val="5000"/>
                  </a:schemeClr>
                </a:solidFill>
              </a:rPr>
              <a:t>This model is more close to how users perceive data.</a:t>
            </a:r>
          </a:p>
          <a:p>
            <a:pPr marL="342900" indent="-342900">
              <a:buFont typeface="Arial" panose="020B0604020202020204" pitchFamily="34" charset="0"/>
              <a:buChar char="•"/>
            </a:pPr>
            <a:r>
              <a:rPr lang="en-US" sz="2000" dirty="0" err="1">
                <a:solidFill>
                  <a:schemeClr val="tx1">
                    <a:lumMod val="95000"/>
                    <a:lumOff val="5000"/>
                  </a:schemeClr>
                </a:solidFill>
              </a:rPr>
              <a:t>Eg</a:t>
            </a:r>
            <a:r>
              <a:rPr lang="en-US" sz="2000" b="1" dirty="0">
                <a:solidFill>
                  <a:schemeClr val="tx1">
                    <a:lumMod val="95000"/>
                    <a:lumOff val="5000"/>
                  </a:schemeClr>
                </a:solidFill>
              </a:rPr>
              <a:t>: Entity - relationship</a:t>
            </a:r>
            <a:r>
              <a:rPr lang="en-US" sz="2000" dirty="0">
                <a:solidFill>
                  <a:schemeClr val="tx1">
                    <a:lumMod val="95000"/>
                    <a:lumOff val="5000"/>
                  </a:schemeClr>
                </a:solidFill>
              </a:rPr>
              <a:t>, object data model</a:t>
            </a:r>
          </a:p>
          <a:p>
            <a:pPr marL="342900" indent="-342900">
              <a:buFont typeface="Arial" panose="020B0604020202020204" pitchFamily="34" charset="0"/>
              <a:buChar char="•"/>
            </a:pPr>
            <a:r>
              <a:rPr lang="en-US" sz="2000" dirty="0">
                <a:solidFill>
                  <a:schemeClr val="tx1">
                    <a:lumMod val="95000"/>
                    <a:lumOff val="5000"/>
                  </a:schemeClr>
                </a:solidFill>
              </a:rPr>
              <a:t>An entity is a real world object/concept and relationship is an association between the entities.</a:t>
            </a:r>
          </a:p>
          <a:p>
            <a:pPr marL="342900" indent="-342900">
              <a:buFont typeface="Arial" panose="020B0604020202020204" pitchFamily="34" charset="0"/>
              <a:buChar char="•"/>
            </a:pPr>
            <a:r>
              <a:rPr lang="en-US" sz="2000" dirty="0">
                <a:solidFill>
                  <a:schemeClr val="tx1">
                    <a:lumMod val="95000"/>
                    <a:lumOff val="5000"/>
                  </a:schemeClr>
                </a:solidFill>
              </a:rPr>
              <a:t>This data model is used for database design</a:t>
            </a:r>
          </a:p>
          <a:p>
            <a:pPr marL="342900" indent="-342900">
              <a:buFont typeface="Arial" panose="020B0604020202020204" pitchFamily="34" charset="0"/>
              <a:buChar char="•"/>
            </a:pPr>
            <a:endParaRPr lang="en-US" sz="2000" dirty="0">
              <a:solidFill>
                <a:schemeClr val="tx1">
                  <a:lumMod val="95000"/>
                  <a:lumOff val="5000"/>
                </a:schemeClr>
              </a:solidFill>
            </a:endParaRPr>
          </a:p>
          <a:p>
            <a:pPr marL="342900" indent="-342900">
              <a:buFont typeface="Arial" panose="020B0604020202020204" pitchFamily="34" charset="0"/>
              <a:buChar char="•"/>
            </a:pPr>
            <a:endParaRPr lang="en-US" sz="2000" dirty="0">
              <a:solidFill>
                <a:schemeClr val="tx1">
                  <a:lumMod val="95000"/>
                  <a:lumOff val="5000"/>
                </a:schemeClr>
              </a:solidFill>
            </a:endParaRPr>
          </a:p>
        </p:txBody>
      </p:sp>
      <p:sp>
        <p:nvSpPr>
          <p:cNvPr id="11" name="TextBox 10">
            <a:extLst>
              <a:ext uri="{FF2B5EF4-FFF2-40B4-BE49-F238E27FC236}">
                <a16:creationId xmlns:a16="http://schemas.microsoft.com/office/drawing/2014/main" id="{20DD8E21-369F-4505-B245-41AA049CD633}"/>
              </a:ext>
            </a:extLst>
          </p:cNvPr>
          <p:cNvSpPr txBox="1"/>
          <p:nvPr/>
        </p:nvSpPr>
        <p:spPr>
          <a:xfrm>
            <a:off x="3418909" y="2376997"/>
            <a:ext cx="5639401" cy="3785652"/>
          </a:xfrm>
          <a:prstGeom prst="rect">
            <a:avLst/>
          </a:prstGeom>
          <a:noFill/>
        </p:spPr>
        <p:txBody>
          <a:bodyPr wrap="square" rtlCol="0">
            <a:spAutoFit/>
          </a:bodyPr>
          <a:lstStyle/>
          <a:p>
            <a:pPr algn="ctr"/>
            <a:r>
              <a:rPr lang="en-US" sz="2000" u="sng" dirty="0"/>
              <a:t>Representational/Implementation/record based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err="1"/>
              <a:t>Eg</a:t>
            </a:r>
            <a:r>
              <a:rPr lang="en-US" sz="2000" dirty="0"/>
              <a:t>: </a:t>
            </a:r>
            <a:r>
              <a:rPr lang="en-US" sz="2000" b="1" dirty="0"/>
              <a:t>Relational (Tabular)</a:t>
            </a:r>
            <a:r>
              <a:rPr lang="en-US" sz="2000" dirty="0"/>
              <a:t>, </a:t>
            </a:r>
            <a:r>
              <a:rPr lang="en-US" sz="2000" b="1" dirty="0"/>
              <a:t>NoSQL -Hierarchical/Aggregation (Tree),  Network/graph</a:t>
            </a:r>
          </a:p>
          <a:p>
            <a:pPr marL="342900" indent="-342900">
              <a:buFont typeface="Arial" panose="020B0604020202020204" pitchFamily="34" charset="0"/>
              <a:buChar char="•"/>
            </a:pPr>
            <a:r>
              <a:rPr lang="en-US" sz="2000" dirty="0"/>
              <a:t>Relational data models is a fully structured data models where relational model has no child nor parent records.</a:t>
            </a:r>
          </a:p>
          <a:p>
            <a:pPr marL="342900" indent="-342900">
              <a:buFont typeface="Arial" panose="020B0604020202020204" pitchFamily="34" charset="0"/>
              <a:buChar char="•"/>
            </a:pPr>
            <a:r>
              <a:rPr lang="en-US" sz="2000" dirty="0"/>
              <a:t> Aggregation data model is a semi-structured data model having one parent record and multiple child records.</a:t>
            </a:r>
          </a:p>
          <a:p>
            <a:pPr marL="342900" indent="-342900">
              <a:buFont typeface="Arial" panose="020B0604020202020204" pitchFamily="34" charset="0"/>
              <a:buChar char="•"/>
            </a:pPr>
            <a:r>
              <a:rPr lang="en-US" sz="2000" dirty="0"/>
              <a:t>Network data model – A record can have multiple parent records and child records.</a:t>
            </a:r>
          </a:p>
        </p:txBody>
      </p:sp>
      <p:sp>
        <p:nvSpPr>
          <p:cNvPr id="12" name="TextBox 11">
            <a:extLst>
              <a:ext uri="{FF2B5EF4-FFF2-40B4-BE49-F238E27FC236}">
                <a16:creationId xmlns:a16="http://schemas.microsoft.com/office/drawing/2014/main" id="{2C2539E2-BEB7-48E5-B9EB-3AD616F5C058}"/>
              </a:ext>
            </a:extLst>
          </p:cNvPr>
          <p:cNvSpPr txBox="1"/>
          <p:nvPr/>
        </p:nvSpPr>
        <p:spPr>
          <a:xfrm>
            <a:off x="9058311" y="2350248"/>
            <a:ext cx="3186545" cy="2862322"/>
          </a:xfrm>
          <a:prstGeom prst="rect">
            <a:avLst/>
          </a:prstGeom>
          <a:noFill/>
        </p:spPr>
        <p:txBody>
          <a:bodyPr wrap="square" rtlCol="0">
            <a:spAutoFit/>
          </a:bodyPr>
          <a:lstStyle/>
          <a:p>
            <a:pPr algn="ctr"/>
            <a:r>
              <a:rPr lang="en-US" sz="2000" u="sng" dirty="0"/>
              <a:t>Physical/Low-Level</a:t>
            </a:r>
          </a:p>
          <a:p>
            <a:endParaRPr lang="en-US" sz="2000" u="sng" dirty="0"/>
          </a:p>
          <a:p>
            <a:pPr marL="342900" indent="-342900">
              <a:buFont typeface="Arial" panose="020B0604020202020204" pitchFamily="34" charset="0"/>
              <a:buChar char="•"/>
            </a:pPr>
            <a:r>
              <a:rPr lang="en-US" sz="2000" dirty="0"/>
              <a:t>Represent how data is stored in computer storage</a:t>
            </a:r>
          </a:p>
          <a:p>
            <a:r>
              <a:rPr lang="en-US" sz="2000" dirty="0"/>
              <a:t>     </a:t>
            </a:r>
            <a:r>
              <a:rPr lang="en-US" sz="2000" dirty="0" err="1"/>
              <a:t>Eg</a:t>
            </a:r>
            <a:r>
              <a:rPr lang="en-US" sz="2000" dirty="0"/>
              <a:t>: </a:t>
            </a:r>
            <a:r>
              <a:rPr lang="en-US" sz="2000" b="1" dirty="0"/>
              <a:t>files and access paths</a:t>
            </a:r>
          </a:p>
          <a:p>
            <a:pPr marL="342900" indent="-342900">
              <a:buFont typeface="Arial" panose="020B0604020202020204" pitchFamily="34" charset="0"/>
              <a:buChar char="•"/>
            </a:pPr>
            <a:r>
              <a:rPr lang="en-US" sz="2000" dirty="0"/>
              <a:t>Access path is a structure for searching database records efficiently</a:t>
            </a:r>
          </a:p>
        </p:txBody>
      </p:sp>
      <p:grpSp>
        <p:nvGrpSpPr>
          <p:cNvPr id="28" name="Group 27">
            <a:extLst>
              <a:ext uri="{FF2B5EF4-FFF2-40B4-BE49-F238E27FC236}">
                <a16:creationId xmlns:a16="http://schemas.microsoft.com/office/drawing/2014/main" id="{7B84AB4A-535C-CDFF-6554-CA80D6E04235}"/>
              </a:ext>
            </a:extLst>
          </p:cNvPr>
          <p:cNvGrpSpPr/>
          <p:nvPr/>
        </p:nvGrpSpPr>
        <p:grpSpPr>
          <a:xfrm>
            <a:off x="1924335" y="1886484"/>
            <a:ext cx="8543498" cy="538851"/>
            <a:chOff x="1924335" y="1886484"/>
            <a:chExt cx="8543498" cy="538851"/>
          </a:xfrm>
        </p:grpSpPr>
        <p:cxnSp>
          <p:nvCxnSpPr>
            <p:cNvPr id="6" name="Straight Arrow Connector 5">
              <a:extLst>
                <a:ext uri="{FF2B5EF4-FFF2-40B4-BE49-F238E27FC236}">
                  <a16:creationId xmlns:a16="http://schemas.microsoft.com/office/drawing/2014/main" id="{EAAC08F5-672D-4A9E-AC47-BAE420E3D3D8}"/>
                </a:ext>
              </a:extLst>
            </p:cNvPr>
            <p:cNvCxnSpPr>
              <a:cxnSpLocks/>
            </p:cNvCxnSpPr>
            <p:nvPr/>
          </p:nvCxnSpPr>
          <p:spPr>
            <a:xfrm>
              <a:off x="10467833" y="2104650"/>
              <a:ext cx="0" cy="2723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CB334A5-0C8A-EA4E-F73F-37E2547D8BEC}"/>
                </a:ext>
              </a:extLst>
            </p:cNvPr>
            <p:cNvCxnSpPr/>
            <p:nvPr/>
          </p:nvCxnSpPr>
          <p:spPr>
            <a:xfrm>
              <a:off x="1924335" y="2104650"/>
              <a:ext cx="8543498"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CBB6E43C-F3A1-24ED-F4A5-EEBA3B507BF3}"/>
                </a:ext>
              </a:extLst>
            </p:cNvPr>
            <p:cNvCxnSpPr>
              <a:cxnSpLocks/>
            </p:cNvCxnSpPr>
            <p:nvPr/>
          </p:nvCxnSpPr>
          <p:spPr>
            <a:xfrm>
              <a:off x="5747982" y="2104650"/>
              <a:ext cx="0" cy="2723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4E73F902-1124-5C7A-2CF3-FA8E32BAD612}"/>
                </a:ext>
              </a:extLst>
            </p:cNvPr>
            <p:cNvCxnSpPr>
              <a:cxnSpLocks/>
            </p:cNvCxnSpPr>
            <p:nvPr/>
          </p:nvCxnSpPr>
          <p:spPr>
            <a:xfrm>
              <a:off x="1924335" y="2104650"/>
              <a:ext cx="0" cy="3206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93DC4708-D0C6-9660-6F4A-3BBD0BEA2984}"/>
                </a:ext>
              </a:extLst>
            </p:cNvPr>
            <p:cNvCxnSpPr>
              <a:cxnSpLocks/>
            </p:cNvCxnSpPr>
            <p:nvPr/>
          </p:nvCxnSpPr>
          <p:spPr>
            <a:xfrm flipV="1">
              <a:off x="5747982" y="1886484"/>
              <a:ext cx="0" cy="217967"/>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61702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Effect transition="in" filter="fade">
                                      <p:cBhvr>
                                        <p:cTn id="25" dur="500"/>
                                        <p:tgtEl>
                                          <p:spTgt spid="11">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0">
                                            <p:txEl>
                                              <p:pRg st="2" end="2"/>
                                            </p:txEl>
                                          </p:spTgt>
                                        </p:tgtEl>
                                        <p:attrNameLst>
                                          <p:attrName>style.visibility</p:attrName>
                                        </p:attrNameLst>
                                      </p:cBhvr>
                                      <p:to>
                                        <p:strVal val="visible"/>
                                      </p:to>
                                    </p:set>
                                    <p:animEffect transition="in" filter="fade">
                                      <p:cBhvr>
                                        <p:cTn id="34" dur="500"/>
                                        <p:tgtEl>
                                          <p:spTgt spid="10">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0">
                                            <p:txEl>
                                              <p:pRg st="3" end="3"/>
                                            </p:txEl>
                                          </p:spTgt>
                                        </p:tgtEl>
                                        <p:attrNameLst>
                                          <p:attrName>style.visibility</p:attrName>
                                        </p:attrNameLst>
                                      </p:cBhvr>
                                      <p:to>
                                        <p:strVal val="visible"/>
                                      </p:to>
                                    </p:set>
                                    <p:animEffect transition="in" filter="fade">
                                      <p:cBhvr>
                                        <p:cTn id="39" dur="500"/>
                                        <p:tgtEl>
                                          <p:spTgt spid="10">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0">
                                            <p:txEl>
                                              <p:pRg st="4" end="4"/>
                                            </p:txEl>
                                          </p:spTgt>
                                        </p:tgtEl>
                                        <p:attrNameLst>
                                          <p:attrName>style.visibility</p:attrName>
                                        </p:attrNameLst>
                                      </p:cBhvr>
                                      <p:to>
                                        <p:strVal val="visible"/>
                                      </p:to>
                                    </p:set>
                                    <p:animEffect transition="in" filter="fade">
                                      <p:cBhvr>
                                        <p:cTn id="44" dur="500"/>
                                        <p:tgtEl>
                                          <p:spTgt spid="10">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0">
                                            <p:txEl>
                                              <p:pRg st="5" end="5"/>
                                            </p:txEl>
                                          </p:spTgt>
                                        </p:tgtEl>
                                        <p:attrNameLst>
                                          <p:attrName>style.visibility</p:attrName>
                                        </p:attrNameLst>
                                      </p:cBhvr>
                                      <p:to>
                                        <p:strVal val="visible"/>
                                      </p:to>
                                    </p:set>
                                    <p:animEffect transition="in" filter="fade">
                                      <p:cBhvr>
                                        <p:cTn id="49" dur="500"/>
                                        <p:tgtEl>
                                          <p:spTgt spid="10">
                                            <p:txEl>
                                              <p:pRg st="5" end="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1">
                                            <p:txEl>
                                              <p:pRg st="2" end="2"/>
                                            </p:txEl>
                                          </p:spTgt>
                                        </p:tgtEl>
                                        <p:attrNameLst>
                                          <p:attrName>style.visibility</p:attrName>
                                        </p:attrNameLst>
                                      </p:cBhvr>
                                      <p:to>
                                        <p:strVal val="visible"/>
                                      </p:to>
                                    </p:set>
                                    <p:animEffect transition="in" filter="fade">
                                      <p:cBhvr>
                                        <p:cTn id="54" dur="500"/>
                                        <p:tgtEl>
                                          <p:spTgt spid="11">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1">
                                            <p:txEl>
                                              <p:pRg st="3" end="3"/>
                                            </p:txEl>
                                          </p:spTgt>
                                        </p:tgtEl>
                                        <p:attrNameLst>
                                          <p:attrName>style.visibility</p:attrName>
                                        </p:attrNameLst>
                                      </p:cBhvr>
                                      <p:to>
                                        <p:strVal val="visible"/>
                                      </p:to>
                                    </p:set>
                                    <p:animEffect transition="in" filter="fade">
                                      <p:cBhvr>
                                        <p:cTn id="59" dur="500"/>
                                        <p:tgtEl>
                                          <p:spTgt spid="11">
                                            <p:txEl>
                                              <p:pRg st="3" end="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1">
                                            <p:txEl>
                                              <p:pRg st="4" end="4"/>
                                            </p:txEl>
                                          </p:spTgt>
                                        </p:tgtEl>
                                        <p:attrNameLst>
                                          <p:attrName>style.visibility</p:attrName>
                                        </p:attrNameLst>
                                      </p:cBhvr>
                                      <p:to>
                                        <p:strVal val="visible"/>
                                      </p:to>
                                    </p:set>
                                    <p:animEffect transition="in" filter="fade">
                                      <p:cBhvr>
                                        <p:cTn id="64" dur="500"/>
                                        <p:tgtEl>
                                          <p:spTgt spid="11">
                                            <p:txEl>
                                              <p:pRg st="4" end="4"/>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1">
                                            <p:txEl>
                                              <p:pRg st="5" end="5"/>
                                            </p:txEl>
                                          </p:spTgt>
                                        </p:tgtEl>
                                        <p:attrNameLst>
                                          <p:attrName>style.visibility</p:attrName>
                                        </p:attrNameLst>
                                      </p:cBhvr>
                                      <p:to>
                                        <p:strVal val="visible"/>
                                      </p:to>
                                    </p:set>
                                    <p:animEffect transition="in" filter="fade">
                                      <p:cBhvr>
                                        <p:cTn id="69" dur="500"/>
                                        <p:tgtEl>
                                          <p:spTgt spid="11">
                                            <p:txEl>
                                              <p:pRg st="5" end="5"/>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12">
                                            <p:txEl>
                                              <p:pRg st="2" end="2"/>
                                            </p:txEl>
                                          </p:spTgt>
                                        </p:tgtEl>
                                        <p:attrNameLst>
                                          <p:attrName>style.visibility</p:attrName>
                                        </p:attrNameLst>
                                      </p:cBhvr>
                                      <p:to>
                                        <p:strVal val="visible"/>
                                      </p:to>
                                    </p:set>
                                    <p:animEffect transition="in" filter="fade">
                                      <p:cBhvr>
                                        <p:cTn id="74" dur="500"/>
                                        <p:tgtEl>
                                          <p:spTgt spid="12">
                                            <p:txEl>
                                              <p:pRg st="2" end="2"/>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2">
                                            <p:txEl>
                                              <p:pRg st="3" end="3"/>
                                            </p:txEl>
                                          </p:spTgt>
                                        </p:tgtEl>
                                        <p:attrNameLst>
                                          <p:attrName>style.visibility</p:attrName>
                                        </p:attrNameLst>
                                      </p:cBhvr>
                                      <p:to>
                                        <p:strVal val="visible"/>
                                      </p:to>
                                    </p:set>
                                    <p:animEffect transition="in" filter="fade">
                                      <p:cBhvr>
                                        <p:cTn id="79" dur="500"/>
                                        <p:tgtEl>
                                          <p:spTgt spid="12">
                                            <p:txEl>
                                              <p:pRg st="3" end="3"/>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12">
                                            <p:txEl>
                                              <p:pRg st="4" end="4"/>
                                            </p:txEl>
                                          </p:spTgt>
                                        </p:tgtEl>
                                        <p:attrNameLst>
                                          <p:attrName>style.visibility</p:attrName>
                                        </p:attrNameLst>
                                      </p:cBhvr>
                                      <p:to>
                                        <p:strVal val="visible"/>
                                      </p:to>
                                    </p:set>
                                    <p:animEffect transition="in" filter="fade">
                                      <p:cBhvr>
                                        <p:cTn id="84"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B2B76-72A5-4EE5-B5E9-9A5DB1801F89}"/>
              </a:ext>
            </a:extLst>
          </p:cNvPr>
          <p:cNvSpPr>
            <a:spLocks noGrp="1"/>
          </p:cNvSpPr>
          <p:nvPr>
            <p:ph type="ctrTitle"/>
          </p:nvPr>
        </p:nvSpPr>
        <p:spPr>
          <a:xfrm>
            <a:off x="1097280" y="185530"/>
            <a:ext cx="10058400" cy="947240"/>
          </a:xfrm>
        </p:spPr>
        <p:txBody>
          <a:bodyPr>
            <a:noAutofit/>
          </a:bodyPr>
          <a:lstStyle/>
          <a:p>
            <a:pPr algn="ctr"/>
            <a:r>
              <a:rPr lang="en-US" sz="4000" dirty="0">
                <a:latin typeface="+mn-lt"/>
                <a:cs typeface="Arial" panose="020B0604020202020204" pitchFamily="34" charset="0"/>
              </a:rPr>
              <a:t>SCHEMAS AND INSTANCES</a:t>
            </a:r>
          </a:p>
        </p:txBody>
      </p:sp>
      <p:sp>
        <p:nvSpPr>
          <p:cNvPr id="3" name="Subtitle 2">
            <a:extLst>
              <a:ext uri="{FF2B5EF4-FFF2-40B4-BE49-F238E27FC236}">
                <a16:creationId xmlns:a16="http://schemas.microsoft.com/office/drawing/2014/main" id="{4A6185E7-5F55-4FA6-B7BD-6545D740A93D}"/>
              </a:ext>
            </a:extLst>
          </p:cNvPr>
          <p:cNvSpPr>
            <a:spLocks noGrp="1"/>
          </p:cNvSpPr>
          <p:nvPr>
            <p:ph type="subTitle" idx="1"/>
          </p:nvPr>
        </p:nvSpPr>
        <p:spPr>
          <a:xfrm>
            <a:off x="251795" y="1455735"/>
            <a:ext cx="11940205" cy="4202943"/>
          </a:xfrm>
        </p:spPr>
        <p:txBody>
          <a:bodyPr>
            <a:normAutofit/>
          </a:bodyPr>
          <a:lstStyle/>
          <a:p>
            <a:pPr marL="342900" indent="-342900" algn="just">
              <a:lnSpc>
                <a:spcPct val="150000"/>
              </a:lnSpc>
              <a:buFont typeface="Arial" panose="020B0604020202020204" pitchFamily="34" charset="0"/>
              <a:buChar char="•"/>
            </a:pPr>
            <a:r>
              <a:rPr lang="en-US" sz="2000" b="1" dirty="0">
                <a:cs typeface="Arial" panose="020B0604020202020204" pitchFamily="34" charset="0"/>
              </a:rPr>
              <a:t>Database schema </a:t>
            </a:r>
            <a:r>
              <a:rPr lang="en-US" sz="2000" dirty="0">
                <a:cs typeface="Arial" panose="020B0604020202020204" pitchFamily="34" charset="0"/>
              </a:rPr>
              <a:t>is the description of the database. It is a design aspect which is not expected to change unless required. Schema describes the real-world objects/concepts (entity), their properties (attributes) and data types, association (relationship) between entities, constraints (limitations) etc.</a:t>
            </a:r>
          </a:p>
          <a:p>
            <a:pPr marL="342900" indent="-342900" algn="just">
              <a:lnSpc>
                <a:spcPct val="150000"/>
              </a:lnSpc>
              <a:buFont typeface="Arial" panose="020B0604020202020204" pitchFamily="34" charset="0"/>
              <a:buChar char="•"/>
            </a:pPr>
            <a:r>
              <a:rPr lang="en-US" sz="2000" dirty="0">
                <a:cs typeface="Arial" panose="020B0604020202020204" pitchFamily="34" charset="0"/>
              </a:rPr>
              <a:t>The database schema is stored in the database as meta-data.</a:t>
            </a:r>
          </a:p>
          <a:p>
            <a:pPr marL="342900" indent="-342900" algn="just">
              <a:lnSpc>
                <a:spcPct val="150000"/>
              </a:lnSpc>
              <a:buFont typeface="Arial" panose="020B0604020202020204" pitchFamily="34" charset="0"/>
              <a:buChar char="•"/>
            </a:pPr>
            <a:r>
              <a:rPr lang="en-US" sz="2000" dirty="0">
                <a:cs typeface="Arial" panose="020B0604020202020204" pitchFamily="34" charset="0"/>
              </a:rPr>
              <a:t>The set of data of database at a particular time is known as </a:t>
            </a:r>
            <a:r>
              <a:rPr lang="en-US" sz="2000" b="1" dirty="0">
                <a:cs typeface="Arial" panose="020B0604020202020204" pitchFamily="34" charset="0"/>
              </a:rPr>
              <a:t>database state/instance</a:t>
            </a:r>
            <a:r>
              <a:rPr lang="en-US" sz="2000" dirty="0">
                <a:cs typeface="Arial" panose="020B0604020202020204" pitchFamily="34" charset="0"/>
              </a:rPr>
              <a:t>. The database instance can be changed from time to time when new data is added, or existing data is deleted.</a:t>
            </a:r>
          </a:p>
          <a:p>
            <a:pPr marL="342900" indent="-342900" algn="just">
              <a:lnSpc>
                <a:spcPct val="150000"/>
              </a:lnSpc>
              <a:buFont typeface="Arial" panose="020B0604020202020204" pitchFamily="34" charset="0"/>
              <a:buChar char="•"/>
            </a:pPr>
            <a:endParaRPr lang="en-US" sz="2000" dirty="0">
              <a:cs typeface="Arial" panose="020B0604020202020204" pitchFamily="34" charset="0"/>
            </a:endParaRPr>
          </a:p>
          <a:p>
            <a:pPr marL="342900" indent="-342900" algn="just">
              <a:lnSpc>
                <a:spcPct val="150000"/>
              </a:lnSpc>
              <a:buFont typeface="Arial" panose="020B0604020202020204" pitchFamily="34" charset="0"/>
              <a:buChar char="•"/>
            </a:pPr>
            <a:endParaRPr lang="en-US" sz="2000" dirty="0">
              <a:cs typeface="Arial" panose="020B0604020202020204" pitchFamily="34" charset="0"/>
            </a:endParaRPr>
          </a:p>
          <a:p>
            <a:pPr marL="342900" indent="-342900" algn="just">
              <a:lnSpc>
                <a:spcPct val="150000"/>
              </a:lnSpc>
              <a:buFont typeface="Arial" panose="020B0604020202020204" pitchFamily="34" charset="0"/>
              <a:buChar char="•"/>
            </a:pPr>
            <a:endParaRPr lang="en-US" sz="2000" dirty="0"/>
          </a:p>
        </p:txBody>
      </p:sp>
    </p:spTree>
    <p:extLst>
      <p:ext uri="{BB962C8B-B14F-4D97-AF65-F5344CB8AC3E}">
        <p14:creationId xmlns:p14="http://schemas.microsoft.com/office/powerpoint/2010/main" val="4008770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B2B76-72A5-4EE5-B5E9-9A5DB1801F89}"/>
              </a:ext>
            </a:extLst>
          </p:cNvPr>
          <p:cNvSpPr>
            <a:spLocks noGrp="1"/>
          </p:cNvSpPr>
          <p:nvPr>
            <p:ph type="ctrTitle"/>
          </p:nvPr>
        </p:nvSpPr>
        <p:spPr>
          <a:xfrm>
            <a:off x="1066800" y="0"/>
            <a:ext cx="10058400" cy="1013500"/>
          </a:xfrm>
        </p:spPr>
        <p:txBody>
          <a:bodyPr>
            <a:normAutofit/>
          </a:bodyPr>
          <a:lstStyle/>
          <a:p>
            <a:pPr algn="ctr"/>
            <a:r>
              <a:rPr lang="en-US" sz="4000" dirty="0">
                <a:latin typeface="+mn-lt"/>
                <a:cs typeface="Arial" panose="020B0604020202020204" pitchFamily="34" charset="0"/>
              </a:rPr>
              <a:t>THREE SCHEMA ARCHITECTURE</a:t>
            </a:r>
          </a:p>
        </p:txBody>
      </p:sp>
      <p:pic>
        <p:nvPicPr>
          <p:cNvPr id="4" name="Picture 3">
            <a:extLst>
              <a:ext uri="{FF2B5EF4-FFF2-40B4-BE49-F238E27FC236}">
                <a16:creationId xmlns:a16="http://schemas.microsoft.com/office/drawing/2014/main" id="{425FA43B-7DCF-4522-A79E-64E88BE480E1}"/>
              </a:ext>
            </a:extLst>
          </p:cNvPr>
          <p:cNvPicPr>
            <a:picLocks noChangeAspect="1"/>
          </p:cNvPicPr>
          <p:nvPr/>
        </p:nvPicPr>
        <p:blipFill rotWithShape="1">
          <a:blip r:embed="rId2"/>
          <a:srcRect l="28261" t="19308" r="21196" b="9201"/>
          <a:stretch/>
        </p:blipFill>
        <p:spPr>
          <a:xfrm>
            <a:off x="0" y="1144838"/>
            <a:ext cx="3518454" cy="3699092"/>
          </a:xfrm>
          <a:prstGeom prst="rect">
            <a:avLst/>
          </a:prstGeom>
        </p:spPr>
      </p:pic>
      <p:sp>
        <p:nvSpPr>
          <p:cNvPr id="5" name="TextBox 4">
            <a:extLst>
              <a:ext uri="{FF2B5EF4-FFF2-40B4-BE49-F238E27FC236}">
                <a16:creationId xmlns:a16="http://schemas.microsoft.com/office/drawing/2014/main" id="{B9627FAD-C991-4D15-8FB1-6D631961CAF8}"/>
              </a:ext>
            </a:extLst>
          </p:cNvPr>
          <p:cNvSpPr txBox="1"/>
          <p:nvPr/>
        </p:nvSpPr>
        <p:spPr>
          <a:xfrm>
            <a:off x="3450121" y="1144838"/>
            <a:ext cx="8801515" cy="5632311"/>
          </a:xfrm>
          <a:prstGeom prst="rect">
            <a:avLst/>
          </a:prstGeom>
          <a:noFill/>
        </p:spPr>
        <p:txBody>
          <a:bodyPr wrap="square" rtlCol="0">
            <a:spAutoFit/>
          </a:bodyPr>
          <a:lstStyle/>
          <a:p>
            <a:pPr marL="342900" indent="-342900" algn="just">
              <a:lnSpc>
                <a:spcPct val="150000"/>
              </a:lnSpc>
              <a:buFont typeface="+mj-lt"/>
              <a:buAutoNum type="arabicPeriod"/>
            </a:pPr>
            <a:r>
              <a:rPr lang="en-US" sz="2000" dirty="0"/>
              <a:t>Internal schema: Uses the </a:t>
            </a:r>
            <a:r>
              <a:rPr lang="en-US" sz="2000" i="1" dirty="0"/>
              <a:t>physical data model </a:t>
            </a:r>
            <a:r>
              <a:rPr lang="en-US" sz="2000" dirty="0"/>
              <a:t>to describe the complete details of data storage and access paths.</a:t>
            </a:r>
          </a:p>
          <a:p>
            <a:pPr marL="342900" indent="-342900" algn="just">
              <a:lnSpc>
                <a:spcPct val="150000"/>
              </a:lnSpc>
              <a:buFont typeface="+mj-lt"/>
              <a:buAutoNum type="arabicPeriod"/>
            </a:pPr>
            <a:r>
              <a:rPr lang="en-US" sz="2000" dirty="0"/>
              <a:t>Conceptual schema: Describe the database using </a:t>
            </a:r>
            <a:r>
              <a:rPr lang="en-US" sz="2000" i="1" dirty="0"/>
              <a:t>representational data model</a:t>
            </a:r>
            <a:r>
              <a:rPr lang="en-US" sz="2000" dirty="0"/>
              <a:t> hiding physical implementation details.</a:t>
            </a:r>
          </a:p>
          <a:p>
            <a:pPr marL="342900" indent="-342900" algn="just">
              <a:lnSpc>
                <a:spcPct val="150000"/>
              </a:lnSpc>
              <a:buFont typeface="+mj-lt"/>
              <a:buAutoNum type="arabicPeriod"/>
            </a:pPr>
            <a:r>
              <a:rPr lang="en-US" sz="2000" dirty="0"/>
              <a:t>External schema/User Views: Describe the part of database using representational data model which the </a:t>
            </a:r>
            <a:r>
              <a:rPr lang="en-US" sz="2000" i="1" dirty="0"/>
              <a:t>particular user is interested/privileged</a:t>
            </a:r>
            <a:r>
              <a:rPr lang="en-US" sz="2000" dirty="0"/>
              <a:t>.</a:t>
            </a:r>
          </a:p>
          <a:p>
            <a:pPr algn="just"/>
            <a:endParaRPr lang="en-US" sz="2000" dirty="0"/>
          </a:p>
          <a:p>
            <a:pPr marL="342900" indent="-342900" algn="just">
              <a:buFont typeface="Arial" panose="020B0604020202020204" pitchFamily="34" charset="0"/>
              <a:buChar char="•"/>
            </a:pPr>
            <a:r>
              <a:rPr lang="en-US" sz="2000" b="1" dirty="0"/>
              <a:t>Data Independence</a:t>
            </a:r>
            <a:r>
              <a:rPr lang="en-US" sz="2000" dirty="0"/>
              <a:t> - A lower level schema can be changed without affecting the data of higher level schemas.</a:t>
            </a:r>
          </a:p>
          <a:p>
            <a:pPr marL="800100" lvl="1" indent="-342900" algn="just">
              <a:buFont typeface="Wingdings" panose="05000000000000000000" pitchFamily="2" charset="2"/>
              <a:buChar char="q"/>
            </a:pPr>
            <a:r>
              <a:rPr lang="en-US" sz="2000" i="1" dirty="0"/>
              <a:t>Physical data independence</a:t>
            </a:r>
            <a:r>
              <a:rPr lang="en-US" sz="2000" dirty="0"/>
              <a:t>: Files can be reorganized and access paths can be changed in internal schema without affecting the conceptual schema.</a:t>
            </a:r>
          </a:p>
          <a:p>
            <a:pPr marL="800100" lvl="1" indent="-342900" algn="just">
              <a:buFont typeface="Wingdings" panose="05000000000000000000" pitchFamily="2" charset="2"/>
              <a:buChar char="q"/>
            </a:pPr>
            <a:r>
              <a:rPr lang="en-US" sz="2000" i="1" dirty="0"/>
              <a:t>Logical data independence</a:t>
            </a:r>
            <a:r>
              <a:rPr lang="en-US" sz="2000" dirty="0"/>
              <a:t>: Structural and constraint changes in conceptual schema should not affect external views or application programs referring them.</a:t>
            </a:r>
          </a:p>
          <a:p>
            <a:pPr marL="342900" indent="-342900" algn="just">
              <a:buFont typeface="+mj-lt"/>
              <a:buAutoNum type="arabicPeriod"/>
            </a:pPr>
            <a:endParaRPr lang="en-US" sz="2000" dirty="0"/>
          </a:p>
        </p:txBody>
      </p:sp>
    </p:spTree>
    <p:extLst>
      <p:ext uri="{BB962C8B-B14F-4D97-AF65-F5344CB8AC3E}">
        <p14:creationId xmlns:p14="http://schemas.microsoft.com/office/powerpoint/2010/main" val="12041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B2B76-72A5-4EE5-B5E9-9A5DB1801F89}"/>
              </a:ext>
            </a:extLst>
          </p:cNvPr>
          <p:cNvSpPr>
            <a:spLocks noGrp="1"/>
          </p:cNvSpPr>
          <p:nvPr>
            <p:ph type="ctrTitle"/>
          </p:nvPr>
        </p:nvSpPr>
        <p:spPr>
          <a:xfrm>
            <a:off x="768626" y="0"/>
            <a:ext cx="10058400" cy="831115"/>
          </a:xfrm>
        </p:spPr>
        <p:txBody>
          <a:bodyPr>
            <a:normAutofit/>
          </a:bodyPr>
          <a:lstStyle/>
          <a:p>
            <a:pPr algn="ctr"/>
            <a:r>
              <a:rPr lang="en-US" sz="4000" dirty="0">
                <a:solidFill>
                  <a:schemeClr val="tx1">
                    <a:lumMod val="95000"/>
                    <a:lumOff val="5000"/>
                  </a:schemeClr>
                </a:solidFill>
                <a:latin typeface="+mn-lt"/>
                <a:cs typeface="Arial" panose="020B0604020202020204" pitchFamily="34" charset="0"/>
              </a:rPr>
              <a:t>DATABASE ARCHITECTURES</a:t>
            </a:r>
          </a:p>
        </p:txBody>
      </p:sp>
      <p:cxnSp>
        <p:nvCxnSpPr>
          <p:cNvPr id="9" name="Straight Arrow Connector 8">
            <a:extLst>
              <a:ext uri="{FF2B5EF4-FFF2-40B4-BE49-F238E27FC236}">
                <a16:creationId xmlns:a16="http://schemas.microsoft.com/office/drawing/2014/main" id="{A6928E63-71EA-4B9B-8A67-68082F714D3A}"/>
              </a:ext>
            </a:extLst>
          </p:cNvPr>
          <p:cNvCxnSpPr>
            <a:cxnSpLocks/>
          </p:cNvCxnSpPr>
          <p:nvPr/>
        </p:nvCxnSpPr>
        <p:spPr>
          <a:xfrm flipH="1">
            <a:off x="2637183" y="645541"/>
            <a:ext cx="357808" cy="5073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9B26C185-5CCB-4821-9126-32C20188B625}"/>
              </a:ext>
            </a:extLst>
          </p:cNvPr>
          <p:cNvCxnSpPr>
            <a:cxnSpLocks/>
          </p:cNvCxnSpPr>
          <p:nvPr/>
        </p:nvCxnSpPr>
        <p:spPr>
          <a:xfrm>
            <a:off x="8611829" y="645541"/>
            <a:ext cx="302897" cy="5073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1D1C36FF-14C6-4F62-BE23-69D30BDFC4B8}"/>
              </a:ext>
            </a:extLst>
          </p:cNvPr>
          <p:cNvSpPr txBox="1"/>
          <p:nvPr/>
        </p:nvSpPr>
        <p:spPr>
          <a:xfrm>
            <a:off x="201927" y="1163518"/>
            <a:ext cx="5141843" cy="2092881"/>
          </a:xfrm>
          <a:prstGeom prst="rect">
            <a:avLst/>
          </a:prstGeom>
          <a:noFill/>
        </p:spPr>
        <p:txBody>
          <a:bodyPr wrap="square" rtlCol="0">
            <a:spAutoFit/>
          </a:bodyPr>
          <a:lstStyle/>
          <a:p>
            <a:r>
              <a:rPr lang="en-US" sz="2000" dirty="0"/>
              <a:t>                 </a:t>
            </a:r>
            <a:r>
              <a:rPr lang="en-US" sz="2000" b="1" u="sng" dirty="0"/>
              <a:t>Centralized Architecture</a:t>
            </a:r>
          </a:p>
          <a:p>
            <a:endParaRPr lang="en-US" sz="2000" b="1" u="sng" dirty="0"/>
          </a:p>
          <a:p>
            <a:pPr marL="285750" indent="-285750">
              <a:buFont typeface="Arial" panose="020B0604020202020204" pitchFamily="34" charset="0"/>
              <a:buChar char="•"/>
            </a:pPr>
            <a:r>
              <a:rPr lang="en-US" dirty="0"/>
              <a:t>Database Management System functionality, application program execution and user interface processing are done in a single computer</a:t>
            </a:r>
          </a:p>
          <a:p>
            <a:pPr marL="285750" indent="-285750">
              <a:buFont typeface="Arial" panose="020B0604020202020204" pitchFamily="34" charset="0"/>
              <a:buChar char="•"/>
            </a:pPr>
            <a:r>
              <a:rPr lang="en-US" dirty="0"/>
              <a:t>Used when users have some processing and memory resources</a:t>
            </a:r>
          </a:p>
        </p:txBody>
      </p:sp>
      <p:sp>
        <p:nvSpPr>
          <p:cNvPr id="13" name="TextBox 12">
            <a:extLst>
              <a:ext uri="{FF2B5EF4-FFF2-40B4-BE49-F238E27FC236}">
                <a16:creationId xmlns:a16="http://schemas.microsoft.com/office/drawing/2014/main" id="{3B3663DC-8F28-4287-BB97-55BAEFC6C744}"/>
              </a:ext>
            </a:extLst>
          </p:cNvPr>
          <p:cNvSpPr txBox="1"/>
          <p:nvPr/>
        </p:nvSpPr>
        <p:spPr>
          <a:xfrm>
            <a:off x="7274355" y="1163518"/>
            <a:ext cx="4731026" cy="707886"/>
          </a:xfrm>
          <a:prstGeom prst="rect">
            <a:avLst/>
          </a:prstGeom>
          <a:noFill/>
        </p:spPr>
        <p:txBody>
          <a:bodyPr wrap="square" rtlCol="0">
            <a:spAutoFit/>
          </a:bodyPr>
          <a:lstStyle/>
          <a:p>
            <a:r>
              <a:rPr lang="en-US" sz="2000" b="1" u="sng" dirty="0"/>
              <a:t>Client – Server Architecture</a:t>
            </a:r>
          </a:p>
          <a:p>
            <a:endParaRPr lang="en-US" sz="2000" dirty="0"/>
          </a:p>
        </p:txBody>
      </p:sp>
      <p:pic>
        <p:nvPicPr>
          <p:cNvPr id="14" name="Picture 13">
            <a:extLst>
              <a:ext uri="{FF2B5EF4-FFF2-40B4-BE49-F238E27FC236}">
                <a16:creationId xmlns:a16="http://schemas.microsoft.com/office/drawing/2014/main" id="{BE6F8724-99D0-4818-AEF8-003D677FFF40}"/>
              </a:ext>
            </a:extLst>
          </p:cNvPr>
          <p:cNvPicPr>
            <a:picLocks noChangeAspect="1"/>
          </p:cNvPicPr>
          <p:nvPr/>
        </p:nvPicPr>
        <p:blipFill rotWithShape="1">
          <a:blip r:embed="rId2"/>
          <a:srcRect l="21630" t="20663" r="37283" b="12850"/>
          <a:stretch/>
        </p:blipFill>
        <p:spPr>
          <a:xfrm>
            <a:off x="774586" y="3202828"/>
            <a:ext cx="4128718" cy="3501475"/>
          </a:xfrm>
          <a:prstGeom prst="rect">
            <a:avLst/>
          </a:prstGeom>
        </p:spPr>
      </p:pic>
      <p:sp>
        <p:nvSpPr>
          <p:cNvPr id="15" name="TextBox 14">
            <a:extLst>
              <a:ext uri="{FF2B5EF4-FFF2-40B4-BE49-F238E27FC236}">
                <a16:creationId xmlns:a16="http://schemas.microsoft.com/office/drawing/2014/main" id="{2AC58AF7-C0E7-4A3B-B805-CF22A0539A01}"/>
              </a:ext>
            </a:extLst>
          </p:cNvPr>
          <p:cNvSpPr txBox="1"/>
          <p:nvPr/>
        </p:nvSpPr>
        <p:spPr>
          <a:xfrm>
            <a:off x="5112255" y="1821801"/>
            <a:ext cx="3578758" cy="3170099"/>
          </a:xfrm>
          <a:prstGeom prst="rect">
            <a:avLst/>
          </a:prstGeom>
          <a:noFill/>
        </p:spPr>
        <p:txBody>
          <a:bodyPr wrap="square" rtlCol="0">
            <a:spAutoFit/>
          </a:bodyPr>
          <a:lstStyle/>
          <a:p>
            <a:r>
              <a:rPr lang="en-US" sz="2000" b="1" dirty="0"/>
              <a:t>                          </a:t>
            </a:r>
            <a:r>
              <a:rPr lang="en-US" sz="2000" b="1" u="sng" dirty="0"/>
              <a:t>2 Tier</a:t>
            </a:r>
          </a:p>
          <a:p>
            <a:pPr marL="285750" indent="-285750">
              <a:buFont typeface="Arial" panose="020B0604020202020204" pitchFamily="34" charset="0"/>
              <a:buChar char="•"/>
            </a:pPr>
            <a:r>
              <a:rPr lang="en-US" dirty="0"/>
              <a:t>Database Management System functionality, application program execution and user interface processing are shared between the client and the server.</a:t>
            </a:r>
          </a:p>
          <a:p>
            <a:pPr marL="285750" indent="-285750">
              <a:buFont typeface="Arial" panose="020B0604020202020204" pitchFamily="34" charset="0"/>
              <a:buChar char="•"/>
            </a:pPr>
            <a:r>
              <a:rPr lang="en-US" dirty="0"/>
              <a:t>Used when users lack processing and memory resources</a:t>
            </a:r>
          </a:p>
          <a:p>
            <a:pPr marL="285750" indent="-285750">
              <a:buFont typeface="Arial" panose="020B0604020202020204" pitchFamily="34" charset="0"/>
              <a:buChar char="•"/>
            </a:pPr>
            <a:r>
              <a:rPr lang="en-US" dirty="0"/>
              <a:t>The server mainly functions as a data server storing data.</a:t>
            </a:r>
          </a:p>
        </p:txBody>
      </p:sp>
      <p:cxnSp>
        <p:nvCxnSpPr>
          <p:cNvPr id="16" name="Straight Arrow Connector 15">
            <a:extLst>
              <a:ext uri="{FF2B5EF4-FFF2-40B4-BE49-F238E27FC236}">
                <a16:creationId xmlns:a16="http://schemas.microsoft.com/office/drawing/2014/main" id="{BEEAB6FE-ADAD-4BC8-B147-76EF3E0752DB}"/>
              </a:ext>
            </a:extLst>
          </p:cNvPr>
          <p:cNvCxnSpPr>
            <a:cxnSpLocks/>
          </p:cNvCxnSpPr>
          <p:nvPr/>
        </p:nvCxnSpPr>
        <p:spPr>
          <a:xfrm flipH="1">
            <a:off x="7185285" y="1502271"/>
            <a:ext cx="115193" cy="3066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9E9B0C4B-BDBD-432F-AC2C-16665AD68E7B}"/>
              </a:ext>
            </a:extLst>
          </p:cNvPr>
          <p:cNvCxnSpPr>
            <a:cxnSpLocks/>
          </p:cNvCxnSpPr>
          <p:nvPr/>
        </p:nvCxnSpPr>
        <p:spPr>
          <a:xfrm>
            <a:off x="10298057" y="1514346"/>
            <a:ext cx="132873" cy="3157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E6B9657D-E165-437F-BBF8-D8FE3F207F5E}"/>
              </a:ext>
            </a:extLst>
          </p:cNvPr>
          <p:cNvSpPr txBox="1"/>
          <p:nvPr/>
        </p:nvSpPr>
        <p:spPr>
          <a:xfrm>
            <a:off x="8763277" y="1771083"/>
            <a:ext cx="3578758" cy="2062103"/>
          </a:xfrm>
          <a:prstGeom prst="rect">
            <a:avLst/>
          </a:prstGeom>
          <a:noFill/>
        </p:spPr>
        <p:txBody>
          <a:bodyPr wrap="square" rtlCol="0">
            <a:spAutoFit/>
          </a:bodyPr>
          <a:lstStyle/>
          <a:p>
            <a:r>
              <a:rPr lang="en-US" sz="2000" b="1" dirty="0"/>
              <a:t>                      </a:t>
            </a:r>
            <a:r>
              <a:rPr lang="en-US" sz="2000" b="1" u="sng" dirty="0"/>
              <a:t>3 Tier</a:t>
            </a:r>
          </a:p>
          <a:p>
            <a:pPr marL="285750" indent="-285750">
              <a:buFont typeface="Arial" panose="020B0604020202020204" pitchFamily="34" charset="0"/>
              <a:buChar char="•"/>
            </a:pPr>
            <a:r>
              <a:rPr lang="en-US" dirty="0"/>
              <a:t>Additional Application/web server exists between the client and the server.</a:t>
            </a:r>
          </a:p>
          <a:p>
            <a:pPr marL="285750" indent="-285750">
              <a:buFont typeface="Arial" panose="020B0604020202020204" pitchFamily="34" charset="0"/>
              <a:buChar char="•"/>
            </a:pPr>
            <a:r>
              <a:rPr lang="en-US" dirty="0"/>
              <a:t>Suitable for web applications.</a:t>
            </a:r>
          </a:p>
          <a:p>
            <a:pPr marL="285750" indent="-285750">
              <a:buFont typeface="Arial" panose="020B0604020202020204" pitchFamily="34" charset="0"/>
              <a:buChar char="•"/>
            </a:pPr>
            <a:r>
              <a:rPr lang="en-US" dirty="0"/>
              <a:t>The middle layer stores business rules</a:t>
            </a:r>
          </a:p>
        </p:txBody>
      </p:sp>
      <p:grpSp>
        <p:nvGrpSpPr>
          <p:cNvPr id="5" name="Group 4">
            <a:extLst>
              <a:ext uri="{FF2B5EF4-FFF2-40B4-BE49-F238E27FC236}">
                <a16:creationId xmlns:a16="http://schemas.microsoft.com/office/drawing/2014/main" id="{3AAD861D-4604-4E98-BBA6-7331CD498849}"/>
              </a:ext>
            </a:extLst>
          </p:cNvPr>
          <p:cNvGrpSpPr/>
          <p:nvPr/>
        </p:nvGrpSpPr>
        <p:grpSpPr>
          <a:xfrm>
            <a:off x="8611829" y="3816627"/>
            <a:ext cx="3578757" cy="3041374"/>
            <a:chOff x="9084368" y="4331994"/>
            <a:chExt cx="3106218" cy="2526006"/>
          </a:xfrm>
        </p:grpSpPr>
        <p:pic>
          <p:nvPicPr>
            <p:cNvPr id="3" name="Picture 2">
              <a:extLst>
                <a:ext uri="{FF2B5EF4-FFF2-40B4-BE49-F238E27FC236}">
                  <a16:creationId xmlns:a16="http://schemas.microsoft.com/office/drawing/2014/main" id="{AB8335CA-D043-41F8-AD3B-5937018E29C4}"/>
                </a:ext>
              </a:extLst>
            </p:cNvPr>
            <p:cNvPicPr>
              <a:picLocks noChangeAspect="1"/>
            </p:cNvPicPr>
            <p:nvPr/>
          </p:nvPicPr>
          <p:blipFill rotWithShape="1">
            <a:blip r:embed="rId3"/>
            <a:srcRect l="29675" t="27707" r="27880" b="10899"/>
            <a:stretch/>
          </p:blipFill>
          <p:spPr>
            <a:xfrm>
              <a:off x="9084368" y="4331994"/>
              <a:ext cx="3106218" cy="2526006"/>
            </a:xfrm>
            <a:prstGeom prst="rect">
              <a:avLst/>
            </a:prstGeom>
          </p:spPr>
        </p:pic>
        <p:sp>
          <p:nvSpPr>
            <p:cNvPr id="4" name="Rectangle 3">
              <a:extLst>
                <a:ext uri="{FF2B5EF4-FFF2-40B4-BE49-F238E27FC236}">
                  <a16:creationId xmlns:a16="http://schemas.microsoft.com/office/drawing/2014/main" id="{6C16827C-4AB7-45C3-A2D9-9E2B66E739B6}"/>
                </a:ext>
              </a:extLst>
            </p:cNvPr>
            <p:cNvSpPr/>
            <p:nvPr/>
          </p:nvSpPr>
          <p:spPr>
            <a:xfrm>
              <a:off x="9084368" y="6225658"/>
              <a:ext cx="112641" cy="63234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39168499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fade">
                                      <p:cBhvr>
                                        <p:cTn id="15" dur="500"/>
                                        <p:tgtEl>
                                          <p:spTgt spid="1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
                                            <p:txEl>
                                              <p:pRg st="1" end="1"/>
                                            </p:txEl>
                                          </p:spTgt>
                                        </p:tgtEl>
                                        <p:attrNameLst>
                                          <p:attrName>style.visibility</p:attrName>
                                        </p:attrNameLst>
                                      </p:cBhvr>
                                      <p:to>
                                        <p:strVal val="visible"/>
                                      </p:to>
                                    </p:set>
                                    <p:animEffect transition="in" filter="fade">
                                      <p:cBhvr>
                                        <p:cTn id="25" dur="500"/>
                                        <p:tgtEl>
                                          <p:spTgt spid="15">
                                            <p:txEl>
                                              <p:p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xEl>
                                              <p:pRg st="2" end="2"/>
                                            </p:txEl>
                                          </p:spTgt>
                                        </p:tgtEl>
                                        <p:attrNameLst>
                                          <p:attrName>style.visibility</p:attrName>
                                        </p:attrNameLst>
                                      </p:cBhvr>
                                      <p:to>
                                        <p:strVal val="visible"/>
                                      </p:to>
                                    </p:set>
                                    <p:animEffect transition="in" filter="fade">
                                      <p:cBhvr>
                                        <p:cTn id="28" dur="500"/>
                                        <p:tgtEl>
                                          <p:spTgt spid="15">
                                            <p:txEl>
                                              <p:pRg st="2" end="2"/>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xEl>
                                              <p:pRg st="3" end="3"/>
                                            </p:txEl>
                                          </p:spTgt>
                                        </p:tgtEl>
                                        <p:attrNameLst>
                                          <p:attrName>style.visibility</p:attrName>
                                        </p:attrNameLst>
                                      </p:cBhvr>
                                      <p:to>
                                        <p:strVal val="visible"/>
                                      </p:to>
                                    </p:set>
                                    <p:animEffect transition="in" filter="fade">
                                      <p:cBhvr>
                                        <p:cTn id="31" dur="500"/>
                                        <p:tgtEl>
                                          <p:spTgt spid="15">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2">
                                            <p:txEl>
                                              <p:pRg st="1" end="1"/>
                                            </p:txEl>
                                          </p:spTgt>
                                        </p:tgtEl>
                                        <p:attrNameLst>
                                          <p:attrName>style.visibility</p:attrName>
                                        </p:attrNameLst>
                                      </p:cBhvr>
                                      <p:to>
                                        <p:strVal val="visible"/>
                                      </p:to>
                                    </p:set>
                                    <p:animEffect transition="in" filter="fade">
                                      <p:cBhvr>
                                        <p:cTn id="36" dur="500"/>
                                        <p:tgtEl>
                                          <p:spTgt spid="22">
                                            <p:txEl>
                                              <p:pRg st="1" end="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2">
                                            <p:txEl>
                                              <p:pRg st="2" end="2"/>
                                            </p:txEl>
                                          </p:spTgt>
                                        </p:tgtEl>
                                        <p:attrNameLst>
                                          <p:attrName>style.visibility</p:attrName>
                                        </p:attrNameLst>
                                      </p:cBhvr>
                                      <p:to>
                                        <p:strVal val="visible"/>
                                      </p:to>
                                    </p:set>
                                    <p:animEffect transition="in" filter="fade">
                                      <p:cBhvr>
                                        <p:cTn id="39" dur="500"/>
                                        <p:tgtEl>
                                          <p:spTgt spid="22">
                                            <p:txEl>
                                              <p:pRg st="2" end="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2">
                                            <p:txEl>
                                              <p:pRg st="3" end="3"/>
                                            </p:txEl>
                                          </p:spTgt>
                                        </p:tgtEl>
                                        <p:attrNameLst>
                                          <p:attrName>style.visibility</p:attrName>
                                        </p:attrNameLst>
                                      </p:cBhvr>
                                      <p:to>
                                        <p:strVal val="visible"/>
                                      </p:to>
                                    </p:set>
                                    <p:animEffect transition="in" filter="fade">
                                      <p:cBhvr>
                                        <p:cTn id="42"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57EE9-04BD-4B9E-8ACD-04552634107D}"/>
              </a:ext>
            </a:extLst>
          </p:cNvPr>
          <p:cNvSpPr>
            <a:spLocks noGrp="1"/>
          </p:cNvSpPr>
          <p:nvPr>
            <p:ph type="title"/>
          </p:nvPr>
        </p:nvSpPr>
        <p:spPr>
          <a:xfrm>
            <a:off x="0" y="-149907"/>
            <a:ext cx="12744394" cy="1325563"/>
          </a:xfrm>
        </p:spPr>
        <p:txBody>
          <a:bodyPr>
            <a:normAutofit/>
          </a:bodyPr>
          <a:lstStyle/>
          <a:p>
            <a:pPr algn="ctr"/>
            <a:r>
              <a:rPr lang="en-US" sz="4000" dirty="0">
                <a:solidFill>
                  <a:schemeClr val="tx1">
                    <a:lumMod val="95000"/>
                    <a:lumOff val="5000"/>
                  </a:schemeClr>
                </a:solidFill>
                <a:latin typeface="+mn-lt"/>
                <a:cs typeface="Arial" panose="020B0604020202020204" pitchFamily="34" charset="0"/>
              </a:rPr>
              <a:t>DATABASE DESIGN PROCESS</a:t>
            </a:r>
          </a:p>
        </p:txBody>
      </p:sp>
      <p:sp>
        <p:nvSpPr>
          <p:cNvPr id="5" name="TextBox 4">
            <a:extLst>
              <a:ext uri="{FF2B5EF4-FFF2-40B4-BE49-F238E27FC236}">
                <a16:creationId xmlns:a16="http://schemas.microsoft.com/office/drawing/2014/main" id="{8ED53334-1FC4-4C81-8E45-B4935605D633}"/>
              </a:ext>
            </a:extLst>
          </p:cNvPr>
          <p:cNvSpPr txBox="1"/>
          <p:nvPr/>
        </p:nvSpPr>
        <p:spPr>
          <a:xfrm>
            <a:off x="148152" y="4600249"/>
            <a:ext cx="4817391" cy="392415"/>
          </a:xfrm>
          <a:prstGeom prst="rect">
            <a:avLst/>
          </a:prstGeom>
          <a:noFill/>
        </p:spPr>
        <p:txBody>
          <a:bodyPr wrap="square" rtlCol="0">
            <a:spAutoFit/>
          </a:bodyPr>
          <a:lstStyle/>
          <a:p>
            <a:r>
              <a:rPr lang="en-US" sz="1950" i="1" u="sng" dirty="0"/>
              <a:t>Main phases of Database design process</a:t>
            </a:r>
          </a:p>
        </p:txBody>
      </p:sp>
      <p:sp>
        <p:nvSpPr>
          <p:cNvPr id="3" name="TextBox 2">
            <a:extLst>
              <a:ext uri="{FF2B5EF4-FFF2-40B4-BE49-F238E27FC236}">
                <a16:creationId xmlns:a16="http://schemas.microsoft.com/office/drawing/2014/main" id="{DE5B9AD7-05FB-43F1-B2EF-70578F834A49}"/>
              </a:ext>
            </a:extLst>
          </p:cNvPr>
          <p:cNvSpPr txBox="1"/>
          <p:nvPr/>
        </p:nvSpPr>
        <p:spPr>
          <a:xfrm>
            <a:off x="6898974" y="733617"/>
            <a:ext cx="5106020" cy="6232475"/>
          </a:xfrm>
          <a:prstGeom prst="rect">
            <a:avLst/>
          </a:prstGeom>
          <a:noFill/>
        </p:spPr>
        <p:txBody>
          <a:bodyPr wrap="square" rtlCol="0">
            <a:spAutoFit/>
          </a:bodyPr>
          <a:lstStyle/>
          <a:p>
            <a:pPr marL="342900" indent="-342900" algn="just">
              <a:buFont typeface="Arial" panose="020B0604020202020204" pitchFamily="34" charset="0"/>
              <a:buChar char="•"/>
            </a:pPr>
            <a:r>
              <a:rPr lang="en-US" sz="1900" dirty="0">
                <a:cs typeface="Arial" panose="020B0604020202020204" pitchFamily="34" charset="0"/>
              </a:rPr>
              <a:t>First, functional and data requirements of the user must be identified.</a:t>
            </a:r>
          </a:p>
          <a:p>
            <a:pPr marL="342900" indent="-342900" algn="just">
              <a:buFont typeface="Arial" panose="020B0604020202020204" pitchFamily="34" charset="0"/>
              <a:buChar char="•"/>
            </a:pPr>
            <a:r>
              <a:rPr lang="en-US" sz="1900" dirty="0">
                <a:cs typeface="Arial" panose="020B0604020202020204" pitchFamily="34" charset="0"/>
              </a:rPr>
              <a:t>Functional requirements are the user defined operations (transactions - queries etc.) such as database retrievals and updates.</a:t>
            </a:r>
          </a:p>
          <a:p>
            <a:pPr marL="342900" indent="-342900" algn="just">
              <a:buFont typeface="Arial" panose="020B0604020202020204" pitchFamily="34" charset="0"/>
              <a:buChar char="•"/>
            </a:pPr>
            <a:r>
              <a:rPr lang="en-US" sz="1900" dirty="0">
                <a:cs typeface="Arial" panose="020B0604020202020204" pitchFamily="34" charset="0"/>
              </a:rPr>
              <a:t>Based on data requirements, conceptual design is done using a high level data model like ER data model.</a:t>
            </a:r>
          </a:p>
          <a:p>
            <a:pPr marL="342900" indent="-342900" algn="just">
              <a:buFont typeface="Arial" panose="020B0604020202020204" pitchFamily="34" charset="0"/>
              <a:buChar char="•"/>
            </a:pPr>
            <a:r>
              <a:rPr lang="en-US" sz="1900" dirty="0">
                <a:cs typeface="Arial" panose="020B0604020202020204" pitchFamily="34" charset="0"/>
              </a:rPr>
              <a:t>After the conceptual schema is created, it should be mapped to a </a:t>
            </a:r>
            <a:r>
              <a:rPr lang="en-US" sz="1900" i="1" dirty="0">
                <a:cs typeface="Arial" panose="020B0604020202020204" pitchFamily="34" charset="0"/>
              </a:rPr>
              <a:t>implementation data model</a:t>
            </a:r>
            <a:r>
              <a:rPr lang="en-US" sz="1900" dirty="0">
                <a:cs typeface="Arial" panose="020B0604020202020204" pitchFamily="34" charset="0"/>
              </a:rPr>
              <a:t> like relational data model using a particular DBMS (like MySQL). It is still conceptual/logical schema in 3 schema architecture.</a:t>
            </a:r>
          </a:p>
          <a:p>
            <a:pPr marL="342900" indent="-342900" algn="just">
              <a:buFont typeface="Arial" panose="020B0604020202020204" pitchFamily="34" charset="0"/>
              <a:buChar char="•"/>
            </a:pPr>
            <a:r>
              <a:rPr lang="en-US" sz="1900" dirty="0">
                <a:cs typeface="Arial" panose="020B0604020202020204" pitchFamily="34" charset="0"/>
              </a:rPr>
              <a:t>Next, internal schema is derived from transaction specification and logical schema.</a:t>
            </a:r>
          </a:p>
          <a:p>
            <a:pPr marL="342900" indent="-342900" algn="just">
              <a:buFont typeface="Arial" panose="020B0604020202020204" pitchFamily="34" charset="0"/>
              <a:buChar char="•"/>
            </a:pPr>
            <a:r>
              <a:rPr lang="en-US" sz="1900" dirty="0">
                <a:cs typeface="Arial" panose="020B0604020202020204" pitchFamily="34" charset="0"/>
              </a:rPr>
              <a:t>Application programs are designed using transaction specification.</a:t>
            </a:r>
          </a:p>
          <a:p>
            <a:pPr marL="342900" indent="-342900" algn="just">
              <a:buFont typeface="Arial" panose="020B0604020202020204" pitchFamily="34" charset="0"/>
              <a:buChar char="•"/>
            </a:pPr>
            <a:r>
              <a:rPr lang="en-US" sz="1900" dirty="0">
                <a:cs typeface="Arial" panose="020B0604020202020204" pitchFamily="34" charset="0"/>
              </a:rPr>
              <a:t>Transactions are implemented using the internal schema and application programs.</a:t>
            </a:r>
          </a:p>
          <a:p>
            <a:pPr marL="342900" indent="-342900" algn="just">
              <a:buFont typeface="Arial" panose="020B0604020202020204" pitchFamily="34" charset="0"/>
              <a:buChar char="•"/>
            </a:pPr>
            <a:endParaRPr lang="en-US" sz="1900" dirty="0">
              <a:cs typeface="Arial" panose="020B0604020202020204" pitchFamily="34" charset="0"/>
            </a:endParaRPr>
          </a:p>
        </p:txBody>
      </p:sp>
      <p:grpSp>
        <p:nvGrpSpPr>
          <p:cNvPr id="13" name="Group 12">
            <a:extLst>
              <a:ext uri="{FF2B5EF4-FFF2-40B4-BE49-F238E27FC236}">
                <a16:creationId xmlns:a16="http://schemas.microsoft.com/office/drawing/2014/main" id="{87DA68B3-B33E-4017-87E3-7B412EDD1A36}"/>
              </a:ext>
            </a:extLst>
          </p:cNvPr>
          <p:cNvGrpSpPr/>
          <p:nvPr/>
        </p:nvGrpSpPr>
        <p:grpSpPr>
          <a:xfrm>
            <a:off x="0" y="1085967"/>
            <a:ext cx="6937828" cy="5471725"/>
            <a:chOff x="0" y="6199"/>
            <a:chExt cx="4457588" cy="3718856"/>
          </a:xfrm>
        </p:grpSpPr>
        <p:grpSp>
          <p:nvGrpSpPr>
            <p:cNvPr id="9" name="Group 8">
              <a:extLst>
                <a:ext uri="{FF2B5EF4-FFF2-40B4-BE49-F238E27FC236}">
                  <a16:creationId xmlns:a16="http://schemas.microsoft.com/office/drawing/2014/main" id="{50A64C42-AFEF-4657-B9E1-A70A1DDF915C}"/>
                </a:ext>
              </a:extLst>
            </p:cNvPr>
            <p:cNvGrpSpPr/>
            <p:nvPr/>
          </p:nvGrpSpPr>
          <p:grpSpPr>
            <a:xfrm>
              <a:off x="0" y="6199"/>
              <a:ext cx="4457588" cy="3718856"/>
              <a:chOff x="570299" y="1252419"/>
              <a:chExt cx="4568687" cy="5107547"/>
            </a:xfrm>
          </p:grpSpPr>
          <p:pic>
            <p:nvPicPr>
              <p:cNvPr id="7" name="Picture 6">
                <a:extLst>
                  <a:ext uri="{FF2B5EF4-FFF2-40B4-BE49-F238E27FC236}">
                    <a16:creationId xmlns:a16="http://schemas.microsoft.com/office/drawing/2014/main" id="{E36BAD4F-0AEE-4C20-B4C5-AD703DF1471B}"/>
                  </a:ext>
                </a:extLst>
              </p:cNvPr>
              <p:cNvPicPr>
                <a:picLocks noChangeAspect="1"/>
              </p:cNvPicPr>
              <p:nvPr/>
            </p:nvPicPr>
            <p:blipFill rotWithShape="1">
              <a:blip r:embed="rId2"/>
              <a:srcRect l="36956" t="17127" r="25570" b="8361"/>
              <a:stretch/>
            </p:blipFill>
            <p:spPr>
              <a:xfrm>
                <a:off x="570299" y="1252419"/>
                <a:ext cx="4568687" cy="5107547"/>
              </a:xfrm>
              <a:prstGeom prst="rect">
                <a:avLst/>
              </a:prstGeom>
            </p:spPr>
          </p:pic>
          <p:sp>
            <p:nvSpPr>
              <p:cNvPr id="8" name="Rectangle 7">
                <a:extLst>
                  <a:ext uri="{FF2B5EF4-FFF2-40B4-BE49-F238E27FC236}">
                    <a16:creationId xmlns:a16="http://schemas.microsoft.com/office/drawing/2014/main" id="{23D1F2EF-F613-4489-90EF-F2CF2A907EFB}"/>
                  </a:ext>
                </a:extLst>
              </p:cNvPr>
              <p:cNvSpPr/>
              <p:nvPr/>
            </p:nvSpPr>
            <p:spPr>
              <a:xfrm>
                <a:off x="3707952" y="5798790"/>
                <a:ext cx="1324561" cy="47116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94876B17-65E3-4382-805E-DD3D3D91BE5F}"/>
                </a:ext>
              </a:extLst>
            </p:cNvPr>
            <p:cNvSpPr/>
            <p:nvPr/>
          </p:nvSpPr>
          <p:spPr>
            <a:xfrm>
              <a:off x="3224635" y="3428999"/>
              <a:ext cx="1232953" cy="29605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7188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AE755-3C5A-439F-BDA7-BCDCA24489C7}"/>
              </a:ext>
            </a:extLst>
          </p:cNvPr>
          <p:cNvSpPr>
            <a:spLocks noGrp="1"/>
          </p:cNvSpPr>
          <p:nvPr>
            <p:ph type="title"/>
          </p:nvPr>
        </p:nvSpPr>
        <p:spPr/>
        <p:txBody>
          <a:bodyPr>
            <a:normAutofit/>
          </a:bodyPr>
          <a:lstStyle/>
          <a:p>
            <a:pPr algn="ctr"/>
            <a:r>
              <a:rPr lang="en-US" sz="4000" dirty="0">
                <a:latin typeface="+mn-lt"/>
              </a:rPr>
              <a:t>REFERENCES</a:t>
            </a:r>
          </a:p>
        </p:txBody>
      </p:sp>
      <p:sp>
        <p:nvSpPr>
          <p:cNvPr id="3" name="Content Placeholder 2">
            <a:extLst>
              <a:ext uri="{FF2B5EF4-FFF2-40B4-BE49-F238E27FC236}">
                <a16:creationId xmlns:a16="http://schemas.microsoft.com/office/drawing/2014/main" id="{5EB7D746-5DE8-4506-B70E-343613E905B2}"/>
              </a:ext>
            </a:extLst>
          </p:cNvPr>
          <p:cNvSpPr>
            <a:spLocks noGrp="1"/>
          </p:cNvSpPr>
          <p:nvPr>
            <p:ph idx="1"/>
          </p:nvPr>
        </p:nvSpPr>
        <p:spPr/>
        <p:txBody>
          <a:bodyPr>
            <a:normAutofit/>
          </a:bodyPr>
          <a:lstStyle/>
          <a:p>
            <a:r>
              <a:rPr lang="en-US" sz="2000" dirty="0" err="1"/>
              <a:t>Ramez</a:t>
            </a:r>
            <a:r>
              <a:rPr lang="en-US" sz="2000" dirty="0"/>
              <a:t> </a:t>
            </a:r>
            <a:r>
              <a:rPr lang="en-US" sz="2000" dirty="0" err="1"/>
              <a:t>Elmasri</a:t>
            </a:r>
            <a:r>
              <a:rPr lang="en-US" sz="2000" dirty="0"/>
              <a:t>, </a:t>
            </a:r>
            <a:r>
              <a:rPr lang="en-US" sz="2000" dirty="0" err="1"/>
              <a:t>Shamkant</a:t>
            </a:r>
            <a:r>
              <a:rPr lang="en-US" sz="2000" dirty="0"/>
              <a:t> </a:t>
            </a:r>
            <a:r>
              <a:rPr lang="en-US" sz="2000" dirty="0" err="1"/>
              <a:t>Navathe</a:t>
            </a:r>
            <a:r>
              <a:rPr lang="en-US" sz="2000" dirty="0"/>
              <a:t>. Fundamentals of Database Systems, Boston: Pearson/Addison Wesley,2007, ISBN-10: 0133970779 ISBN- 13:9780133970777 </a:t>
            </a:r>
          </a:p>
          <a:p>
            <a:r>
              <a:rPr lang="en-US" sz="2000" dirty="0"/>
              <a:t>Garcia-Molina, Hector. Database systems: the complete book. Pearson Education India, second edition, 2008; ISBN-10:0131873253 ISBN- 13:9780131873254 </a:t>
            </a:r>
          </a:p>
          <a:p>
            <a:r>
              <a:rPr lang="en-GB" sz="2000" dirty="0">
                <a:effectLst/>
                <a:ea typeface="Times New Roman" panose="02020603050405020304" pitchFamily="18" charset="0"/>
                <a:cs typeface="Times New Roman" panose="02020603050405020304" pitchFamily="18" charset="0"/>
              </a:rPr>
              <a:t>Pramod J. </a:t>
            </a:r>
            <a:r>
              <a:rPr lang="en-GB" sz="2000" dirty="0" err="1">
                <a:effectLst/>
                <a:ea typeface="Times New Roman" panose="02020603050405020304" pitchFamily="18" charset="0"/>
                <a:cs typeface="Times New Roman" panose="02020603050405020304" pitchFamily="18" charset="0"/>
              </a:rPr>
              <a:t>Sadalage</a:t>
            </a:r>
            <a:r>
              <a:rPr lang="en-GB" sz="2000" dirty="0">
                <a:effectLst/>
                <a:ea typeface="Times New Roman" panose="02020603050405020304" pitchFamily="18" charset="0"/>
                <a:cs typeface="Times New Roman" panose="02020603050405020304" pitchFamily="18" charset="0"/>
              </a:rPr>
              <a:t> and Martin Fowler, “NoSQL distilled”, ISBN-10:0321826620</a:t>
            </a:r>
            <a:endParaRPr lang="en-SG" sz="2000" dirty="0">
              <a:effectLst/>
              <a:ea typeface="Times New Roman" panose="02020603050405020304" pitchFamily="18" charset="0"/>
            </a:endParaRPr>
          </a:p>
          <a:p>
            <a:r>
              <a:rPr lang="en-GB" sz="2000" dirty="0">
                <a:effectLst/>
                <a:ea typeface="Times New Roman" panose="02020603050405020304" pitchFamily="18" charset="0"/>
                <a:cs typeface="Times New Roman" panose="02020603050405020304" pitchFamily="18" charset="0"/>
              </a:rPr>
              <a:t>Thomas M. Connolly, Carolyn E. </a:t>
            </a:r>
            <a:r>
              <a:rPr lang="en-GB" sz="2000" dirty="0" err="1">
                <a:effectLst/>
                <a:ea typeface="Times New Roman" panose="02020603050405020304" pitchFamily="18" charset="0"/>
                <a:cs typeface="Times New Roman" panose="02020603050405020304" pitchFamily="18" charset="0"/>
              </a:rPr>
              <a:t>Begg</a:t>
            </a:r>
            <a:r>
              <a:rPr lang="en-GB" sz="2000" dirty="0">
                <a:effectLst/>
                <a:ea typeface="Times New Roman" panose="02020603050405020304" pitchFamily="18" charset="0"/>
                <a:cs typeface="Times New Roman" panose="02020603050405020304" pitchFamily="18" charset="0"/>
              </a:rPr>
              <a:t>. Database Systems: A practical approach to design, implementation and management, fourth edition, 2005; ISBN-10: 0321210255 ISBN-13: 978-0780134410951</a:t>
            </a:r>
            <a:r>
              <a:rPr lang="en-US" sz="2000" dirty="0"/>
              <a:t>	</a:t>
            </a:r>
          </a:p>
          <a:p>
            <a:endParaRPr lang="en-US" sz="2000" dirty="0"/>
          </a:p>
        </p:txBody>
      </p:sp>
    </p:spTree>
    <p:extLst>
      <p:ext uri="{BB962C8B-B14F-4D97-AF65-F5344CB8AC3E}">
        <p14:creationId xmlns:p14="http://schemas.microsoft.com/office/powerpoint/2010/main" val="2251305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7762</TotalTime>
  <Words>1174</Words>
  <Application>Microsoft Office PowerPoint</Application>
  <PresentationFormat>Widescreen</PresentationFormat>
  <Paragraphs>84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EE4202 Database Systems</vt:lpstr>
      <vt:lpstr>PowerPoint Presentation</vt:lpstr>
      <vt:lpstr>File system versus a DBMS</vt:lpstr>
      <vt:lpstr>DATA MODELS</vt:lpstr>
      <vt:lpstr>SCHEMAS AND INSTANCES</vt:lpstr>
      <vt:lpstr>THREE SCHEMA ARCHITECTURE</vt:lpstr>
      <vt:lpstr>DATABASE ARCHITECTURES</vt:lpstr>
      <vt:lpstr>DATABASE DESIGN PROCESS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EE4202 Database Systems</dc:title>
  <dc:creator>t50</dc:creator>
  <cp:lastModifiedBy>t50</cp:lastModifiedBy>
  <cp:revision>48</cp:revision>
  <dcterms:created xsi:type="dcterms:W3CDTF">2022-07-14T03:56:08Z</dcterms:created>
  <dcterms:modified xsi:type="dcterms:W3CDTF">2022-08-19T03:52:04Z</dcterms:modified>
</cp:coreProperties>
</file>