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88" r:id="rId2"/>
    <p:sldId id="293" r:id="rId3"/>
    <p:sldId id="294" r:id="rId4"/>
    <p:sldId id="277" r:id="rId5"/>
    <p:sldId id="274" r:id="rId6"/>
    <p:sldId id="281" r:id="rId7"/>
    <p:sldId id="289" r:id="rId8"/>
    <p:sldId id="282" r:id="rId9"/>
    <p:sldId id="290" r:id="rId10"/>
    <p:sldId id="283" r:id="rId11"/>
    <p:sldId id="291" r:id="rId12"/>
    <p:sldId id="276" r:id="rId13"/>
    <p:sldId id="292" r:id="rId14"/>
    <p:sldId id="275" r:id="rId15"/>
    <p:sldId id="278" r:id="rId16"/>
    <p:sldId id="286" r:id="rId17"/>
    <p:sldId id="279" r:id="rId18"/>
    <p:sldId id="280" r:id="rId19"/>
    <p:sldId id="287"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95FB"/>
    <a:srgbClr val="660033"/>
    <a:srgbClr val="FF0066"/>
    <a:srgbClr val="151ECD"/>
    <a:srgbClr val="ACE6FA"/>
    <a:srgbClr val="24FC48"/>
    <a:srgbClr val="3333CC"/>
    <a:srgbClr val="614E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82" autoAdjust="0"/>
    <p:restoredTop sz="91095" autoAdjust="0"/>
  </p:normalViewPr>
  <p:slideViewPr>
    <p:cSldViewPr snapToGrid="0">
      <p:cViewPr>
        <p:scale>
          <a:sx n="66" d="100"/>
          <a:sy n="66" d="100"/>
        </p:scale>
        <p:origin x="-762"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49CC9C-07E2-40B3-A802-0E9182E154B4}"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5EF3C-6EC8-4429-A42F-FEDDE5F43BD3}" type="slidenum">
              <a:rPr lang="en-US" smtClean="0"/>
              <a:t>‹#›</a:t>
            </a:fld>
            <a:endParaRPr lang="en-US"/>
          </a:p>
        </p:txBody>
      </p:sp>
    </p:spTree>
    <p:extLst>
      <p:ext uri="{BB962C8B-B14F-4D97-AF65-F5344CB8AC3E}">
        <p14:creationId xmlns:p14="http://schemas.microsoft.com/office/powerpoint/2010/main" val="1496711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9CC9C-07E2-40B3-A802-0E9182E154B4}"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5EF3C-6EC8-4429-A42F-FEDDE5F43BD3}" type="slidenum">
              <a:rPr lang="en-US" smtClean="0"/>
              <a:t>‹#›</a:t>
            </a:fld>
            <a:endParaRPr lang="en-US"/>
          </a:p>
        </p:txBody>
      </p:sp>
    </p:spTree>
    <p:extLst>
      <p:ext uri="{BB962C8B-B14F-4D97-AF65-F5344CB8AC3E}">
        <p14:creationId xmlns:p14="http://schemas.microsoft.com/office/powerpoint/2010/main" val="3248325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9CC9C-07E2-40B3-A802-0E9182E154B4}"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5EF3C-6EC8-4429-A42F-FEDDE5F43BD3}" type="slidenum">
              <a:rPr lang="en-US" smtClean="0"/>
              <a:t>‹#›</a:t>
            </a:fld>
            <a:endParaRPr lang="en-US"/>
          </a:p>
        </p:txBody>
      </p:sp>
    </p:spTree>
    <p:extLst>
      <p:ext uri="{BB962C8B-B14F-4D97-AF65-F5344CB8AC3E}">
        <p14:creationId xmlns:p14="http://schemas.microsoft.com/office/powerpoint/2010/main" val="1452767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9CC9C-07E2-40B3-A802-0E9182E154B4}"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5EF3C-6EC8-4429-A42F-FEDDE5F43BD3}" type="slidenum">
              <a:rPr lang="en-US" smtClean="0"/>
              <a:t>‹#›</a:t>
            </a:fld>
            <a:endParaRPr lang="en-US"/>
          </a:p>
        </p:txBody>
      </p:sp>
    </p:spTree>
    <p:extLst>
      <p:ext uri="{BB962C8B-B14F-4D97-AF65-F5344CB8AC3E}">
        <p14:creationId xmlns:p14="http://schemas.microsoft.com/office/powerpoint/2010/main" val="12756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49CC9C-07E2-40B3-A802-0E9182E154B4}"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5EF3C-6EC8-4429-A42F-FEDDE5F43BD3}" type="slidenum">
              <a:rPr lang="en-US" smtClean="0"/>
              <a:t>‹#›</a:t>
            </a:fld>
            <a:endParaRPr lang="en-US"/>
          </a:p>
        </p:txBody>
      </p:sp>
    </p:spTree>
    <p:extLst>
      <p:ext uri="{BB962C8B-B14F-4D97-AF65-F5344CB8AC3E}">
        <p14:creationId xmlns:p14="http://schemas.microsoft.com/office/powerpoint/2010/main" val="2077350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49CC9C-07E2-40B3-A802-0E9182E154B4}" type="datetimeFigureOut">
              <a:rPr lang="en-US" smtClean="0"/>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45EF3C-6EC8-4429-A42F-FEDDE5F43BD3}" type="slidenum">
              <a:rPr lang="en-US" smtClean="0"/>
              <a:t>‹#›</a:t>
            </a:fld>
            <a:endParaRPr lang="en-US"/>
          </a:p>
        </p:txBody>
      </p:sp>
    </p:spTree>
    <p:extLst>
      <p:ext uri="{BB962C8B-B14F-4D97-AF65-F5344CB8AC3E}">
        <p14:creationId xmlns:p14="http://schemas.microsoft.com/office/powerpoint/2010/main" val="2820282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49CC9C-07E2-40B3-A802-0E9182E154B4}" type="datetimeFigureOut">
              <a:rPr lang="en-US" smtClean="0"/>
              <a:t>9/8/2023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45EF3C-6EC8-4429-A42F-FEDDE5F43BD3}" type="slidenum">
              <a:rPr lang="en-US" smtClean="0"/>
              <a:t>‹#›</a:t>
            </a:fld>
            <a:endParaRPr lang="en-US"/>
          </a:p>
        </p:txBody>
      </p:sp>
    </p:spTree>
    <p:extLst>
      <p:ext uri="{BB962C8B-B14F-4D97-AF65-F5344CB8AC3E}">
        <p14:creationId xmlns:p14="http://schemas.microsoft.com/office/powerpoint/2010/main" val="269473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49CC9C-07E2-40B3-A802-0E9182E154B4}" type="datetimeFigureOut">
              <a:rPr lang="en-US" smtClean="0"/>
              <a:t>9/8/2023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45EF3C-6EC8-4429-A42F-FEDDE5F43BD3}" type="slidenum">
              <a:rPr lang="en-US" smtClean="0"/>
              <a:t>‹#›</a:t>
            </a:fld>
            <a:endParaRPr lang="en-US"/>
          </a:p>
        </p:txBody>
      </p:sp>
    </p:spTree>
    <p:extLst>
      <p:ext uri="{BB962C8B-B14F-4D97-AF65-F5344CB8AC3E}">
        <p14:creationId xmlns:p14="http://schemas.microsoft.com/office/powerpoint/2010/main" val="278078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49CC9C-07E2-40B3-A802-0E9182E154B4}" type="datetimeFigureOut">
              <a:rPr lang="en-US" smtClean="0"/>
              <a:t>9/8/2023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45EF3C-6EC8-4429-A42F-FEDDE5F43BD3}" type="slidenum">
              <a:rPr lang="en-US" smtClean="0"/>
              <a:t>‹#›</a:t>
            </a:fld>
            <a:endParaRPr lang="en-US"/>
          </a:p>
        </p:txBody>
      </p:sp>
    </p:spTree>
    <p:extLst>
      <p:ext uri="{BB962C8B-B14F-4D97-AF65-F5344CB8AC3E}">
        <p14:creationId xmlns:p14="http://schemas.microsoft.com/office/powerpoint/2010/main" val="3812105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49CC9C-07E2-40B3-A802-0E9182E154B4}" type="datetimeFigureOut">
              <a:rPr lang="en-US" smtClean="0"/>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45EF3C-6EC8-4429-A42F-FEDDE5F43BD3}" type="slidenum">
              <a:rPr lang="en-US" smtClean="0"/>
              <a:t>‹#›</a:t>
            </a:fld>
            <a:endParaRPr lang="en-US"/>
          </a:p>
        </p:txBody>
      </p:sp>
    </p:spTree>
    <p:extLst>
      <p:ext uri="{BB962C8B-B14F-4D97-AF65-F5344CB8AC3E}">
        <p14:creationId xmlns:p14="http://schemas.microsoft.com/office/powerpoint/2010/main" val="1821702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49CC9C-07E2-40B3-A802-0E9182E154B4}" type="datetimeFigureOut">
              <a:rPr lang="en-US" smtClean="0"/>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45EF3C-6EC8-4429-A42F-FEDDE5F43BD3}" type="slidenum">
              <a:rPr lang="en-US" smtClean="0"/>
              <a:t>‹#›</a:t>
            </a:fld>
            <a:endParaRPr lang="en-US"/>
          </a:p>
        </p:txBody>
      </p:sp>
    </p:spTree>
    <p:extLst>
      <p:ext uri="{BB962C8B-B14F-4D97-AF65-F5344CB8AC3E}">
        <p14:creationId xmlns:p14="http://schemas.microsoft.com/office/powerpoint/2010/main" val="371098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9CC9C-07E2-40B3-A802-0E9182E154B4}" type="datetimeFigureOut">
              <a:rPr lang="en-US" smtClean="0"/>
              <a:t>9/8/2023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45EF3C-6EC8-4429-A42F-FEDDE5F43BD3}" type="slidenum">
              <a:rPr lang="en-US" smtClean="0"/>
              <a:t>‹#›</a:t>
            </a:fld>
            <a:endParaRPr lang="en-US"/>
          </a:p>
        </p:txBody>
      </p:sp>
    </p:spTree>
    <p:extLst>
      <p:ext uri="{BB962C8B-B14F-4D97-AF65-F5344CB8AC3E}">
        <p14:creationId xmlns:p14="http://schemas.microsoft.com/office/powerpoint/2010/main" val="1556463197"/>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43B73E-E94F-0CCB-15D1-6E2D3F14B04B}"/>
              </a:ext>
            </a:extLst>
          </p:cNvPr>
          <p:cNvSpPr>
            <a:spLocks noGrp="1"/>
          </p:cNvSpPr>
          <p:nvPr>
            <p:ph type="ctrTitle"/>
          </p:nvPr>
        </p:nvSpPr>
        <p:spPr>
          <a:xfrm>
            <a:off x="1524000" y="463825"/>
            <a:ext cx="9144000" cy="1005302"/>
          </a:xfrm>
        </p:spPr>
        <p:txBody>
          <a:bodyPr>
            <a:normAutofit/>
          </a:bodyPr>
          <a:lstStyle/>
          <a:p>
            <a:r>
              <a:rPr lang="en-SG" sz="4000" b="1" dirty="0">
                <a:solidFill>
                  <a:srgbClr val="002060"/>
                </a:solidFill>
                <a:latin typeface="Times New Roman" panose="02020603050405020304" pitchFamily="18" charset="0"/>
                <a:cs typeface="Times New Roman" panose="02020603050405020304" pitchFamily="18" charset="0"/>
              </a:rPr>
              <a:t>EE4202</a:t>
            </a:r>
            <a:r>
              <a:rPr lang="en-SG" sz="4000" dirty="0">
                <a:solidFill>
                  <a:srgbClr val="002060"/>
                </a:solidFill>
              </a:rPr>
              <a:t> </a:t>
            </a:r>
            <a:r>
              <a:rPr lang="en-GB" sz="4000" b="1" dirty="0">
                <a:solidFill>
                  <a:srgbClr val="002060"/>
                </a:solidFill>
                <a:effectLst/>
                <a:latin typeface="Times New Roman" panose="02020603050405020304" pitchFamily="18" charset="0"/>
                <a:ea typeface="Times New Roman" panose="02020603050405020304" pitchFamily="18" charset="0"/>
              </a:rPr>
              <a:t>Database Systems</a:t>
            </a:r>
            <a:endParaRPr lang="en-SG" sz="4000" dirty="0">
              <a:solidFill>
                <a:srgbClr val="002060"/>
              </a:solidFill>
            </a:endParaRPr>
          </a:p>
        </p:txBody>
      </p:sp>
      <p:sp>
        <p:nvSpPr>
          <p:cNvPr id="3" name="Subtitle 2">
            <a:extLst>
              <a:ext uri="{FF2B5EF4-FFF2-40B4-BE49-F238E27FC236}">
                <a16:creationId xmlns:a16="http://schemas.microsoft.com/office/drawing/2014/main" xmlns="" id="{4E0C190B-EB2E-7E4B-BC51-2CBF397C5087}"/>
              </a:ext>
            </a:extLst>
          </p:cNvPr>
          <p:cNvSpPr>
            <a:spLocks noGrp="1"/>
          </p:cNvSpPr>
          <p:nvPr>
            <p:ph type="subTitle" idx="1"/>
          </p:nvPr>
        </p:nvSpPr>
        <p:spPr>
          <a:xfrm>
            <a:off x="1338472" y="2610678"/>
            <a:ext cx="9753600" cy="2474843"/>
          </a:xfrm>
        </p:spPr>
        <p:txBody>
          <a:bodyP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400" b="1" kern="1200" dirty="0">
                <a:solidFill>
                  <a:srgbClr val="002060"/>
                </a:solidFill>
                <a:ea typeface="Adobe Ming Std L" panose="02020300000000000000" pitchFamily="18" charset="-128"/>
                <a:cs typeface="Arial" panose="020B0604020202020204" pitchFamily="34" charset="0"/>
              </a:rPr>
              <a:t>NOSQL DATABASES</a:t>
            </a:r>
            <a:endParaRPr kumimoji="0" lang="en-US" sz="4400" b="1" strike="noStrike" kern="1200" cap="none" spc="0" normalizeH="0" baseline="0" noProof="0" dirty="0">
              <a:ln>
                <a:noFill/>
              </a:ln>
              <a:solidFill>
                <a:srgbClr val="002060"/>
              </a:solidFill>
              <a:effectLst/>
              <a:uLnTx/>
              <a:uFillTx/>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507623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B2B76-72A5-4EE5-B5E9-9A5DB1801F89}"/>
              </a:ext>
            </a:extLst>
          </p:cNvPr>
          <p:cNvSpPr>
            <a:spLocks noGrp="1"/>
          </p:cNvSpPr>
          <p:nvPr>
            <p:ph type="ctrTitle"/>
          </p:nvPr>
        </p:nvSpPr>
        <p:spPr>
          <a:xfrm>
            <a:off x="1" y="300338"/>
            <a:ext cx="12192000" cy="500428"/>
          </a:xfrm>
        </p:spPr>
        <p:txBody>
          <a:bodyPr>
            <a:noAutofit/>
          </a:bodyPr>
          <a:lstStyle/>
          <a:p>
            <a:pPr algn="ctr"/>
            <a:r>
              <a:rPr lang="en-US" sz="4000" dirty="0">
                <a:latin typeface="Arial" panose="020B0604020202020204" pitchFamily="34" charset="0"/>
                <a:cs typeface="Arial" panose="020B0604020202020204" pitchFamily="34" charset="0"/>
              </a:rPr>
              <a:t/>
            </a:r>
            <a:br>
              <a:rPr lang="en-US" sz="4000" dirty="0">
                <a:latin typeface="Arial" panose="020B0604020202020204" pitchFamily="34" charset="0"/>
                <a:cs typeface="Arial" panose="020B0604020202020204" pitchFamily="34" charset="0"/>
              </a:rPr>
            </a:br>
            <a:r>
              <a:rPr lang="en-US" sz="4000" dirty="0">
                <a:latin typeface="+mn-lt"/>
                <a:cs typeface="Arial" panose="020B0604020202020204" pitchFamily="34" charset="0"/>
              </a:rPr>
              <a:t>COLUMN-FAMILY STORES</a:t>
            </a:r>
          </a:p>
        </p:txBody>
      </p:sp>
      <p:graphicFrame>
        <p:nvGraphicFramePr>
          <p:cNvPr id="4" name="Table 3">
            <a:extLst>
              <a:ext uri="{FF2B5EF4-FFF2-40B4-BE49-F238E27FC236}">
                <a16:creationId xmlns:a16="http://schemas.microsoft.com/office/drawing/2014/main" xmlns="" id="{3AEF7CE5-6976-4E25-A0FF-AE7B48459E84}"/>
              </a:ext>
            </a:extLst>
          </p:cNvPr>
          <p:cNvGraphicFramePr>
            <a:graphicFrameLocks noGrp="1"/>
          </p:cNvGraphicFramePr>
          <p:nvPr/>
        </p:nvGraphicFramePr>
        <p:xfrm>
          <a:off x="8830524" y="1549712"/>
          <a:ext cx="3179506" cy="2387600"/>
        </p:xfrm>
        <a:graphic>
          <a:graphicData uri="http://schemas.openxmlformats.org/drawingml/2006/table">
            <a:tbl>
              <a:tblPr firstRow="1" bandRow="1">
                <a:tableStyleId>{5C22544A-7EE6-4342-B048-85BDC9FD1C3A}</a:tableStyleId>
              </a:tblPr>
              <a:tblGrid>
                <a:gridCol w="999735">
                  <a:extLst>
                    <a:ext uri="{9D8B030D-6E8A-4147-A177-3AD203B41FA5}">
                      <a16:colId xmlns:a16="http://schemas.microsoft.com/office/drawing/2014/main" xmlns="" val="3570324707"/>
                    </a:ext>
                  </a:extLst>
                </a:gridCol>
                <a:gridCol w="2179771">
                  <a:extLst>
                    <a:ext uri="{9D8B030D-6E8A-4147-A177-3AD203B41FA5}">
                      <a16:colId xmlns:a16="http://schemas.microsoft.com/office/drawing/2014/main" xmlns="" val="2516354555"/>
                    </a:ext>
                  </a:extLst>
                </a:gridCol>
              </a:tblGrid>
              <a:tr h="370840">
                <a:tc>
                  <a:txBody>
                    <a:bodyPr/>
                    <a:lstStyle/>
                    <a:p>
                      <a:r>
                        <a:rPr lang="en-US" sz="1450" dirty="0"/>
                        <a:t>Relational database</a:t>
                      </a:r>
                    </a:p>
                  </a:txBody>
                  <a:tcPr/>
                </a:tc>
                <a:tc>
                  <a:txBody>
                    <a:bodyPr/>
                    <a:lstStyle/>
                    <a:p>
                      <a:r>
                        <a:rPr lang="en-US" sz="1450" dirty="0"/>
                        <a:t>Column-family database (Cassandra)</a:t>
                      </a:r>
                    </a:p>
                  </a:txBody>
                  <a:tcPr/>
                </a:tc>
                <a:extLst>
                  <a:ext uri="{0D108BD9-81ED-4DB2-BD59-A6C34878D82A}">
                    <a16:rowId xmlns:a16="http://schemas.microsoft.com/office/drawing/2014/main" xmlns="" val="1443981980"/>
                  </a:ext>
                </a:extLst>
              </a:tr>
              <a:tr h="370840">
                <a:tc>
                  <a:txBody>
                    <a:bodyPr/>
                    <a:lstStyle/>
                    <a:p>
                      <a:r>
                        <a:rPr lang="en-US" sz="1450" dirty="0"/>
                        <a:t>Instance</a:t>
                      </a:r>
                    </a:p>
                  </a:txBody>
                  <a:tcPr/>
                </a:tc>
                <a:tc>
                  <a:txBody>
                    <a:bodyPr/>
                    <a:lstStyle/>
                    <a:p>
                      <a:r>
                        <a:rPr lang="en-US" sz="1450" dirty="0"/>
                        <a:t>Cluster</a:t>
                      </a:r>
                    </a:p>
                  </a:txBody>
                  <a:tcPr/>
                </a:tc>
                <a:extLst>
                  <a:ext uri="{0D108BD9-81ED-4DB2-BD59-A6C34878D82A}">
                    <a16:rowId xmlns:a16="http://schemas.microsoft.com/office/drawing/2014/main" xmlns="" val="755202693"/>
                  </a:ext>
                </a:extLst>
              </a:tr>
              <a:tr h="370840">
                <a:tc>
                  <a:txBody>
                    <a:bodyPr/>
                    <a:lstStyle/>
                    <a:p>
                      <a:r>
                        <a:rPr lang="en-US" sz="1450" dirty="0"/>
                        <a:t>Table</a:t>
                      </a:r>
                    </a:p>
                  </a:txBody>
                  <a:tcPr/>
                </a:tc>
                <a:tc>
                  <a:txBody>
                    <a:bodyPr/>
                    <a:lstStyle/>
                    <a:p>
                      <a:r>
                        <a:rPr lang="en-US" sz="1450" dirty="0"/>
                        <a:t>Column-family</a:t>
                      </a:r>
                    </a:p>
                  </a:txBody>
                  <a:tcPr/>
                </a:tc>
                <a:extLst>
                  <a:ext uri="{0D108BD9-81ED-4DB2-BD59-A6C34878D82A}">
                    <a16:rowId xmlns:a16="http://schemas.microsoft.com/office/drawing/2014/main" xmlns="" val="1247381616"/>
                  </a:ext>
                </a:extLst>
              </a:tr>
              <a:tr h="370840">
                <a:tc>
                  <a:txBody>
                    <a:bodyPr/>
                    <a:lstStyle/>
                    <a:p>
                      <a:r>
                        <a:rPr lang="en-US" sz="1450" dirty="0"/>
                        <a:t>Row</a:t>
                      </a:r>
                    </a:p>
                  </a:txBody>
                  <a:tcPr/>
                </a:tc>
                <a:tc>
                  <a:txBody>
                    <a:bodyPr/>
                    <a:lstStyle/>
                    <a:p>
                      <a:r>
                        <a:rPr lang="en-US" sz="1450" dirty="0"/>
                        <a:t>Row</a:t>
                      </a:r>
                    </a:p>
                  </a:txBody>
                  <a:tcPr/>
                </a:tc>
                <a:extLst>
                  <a:ext uri="{0D108BD9-81ED-4DB2-BD59-A6C34878D82A}">
                    <a16:rowId xmlns:a16="http://schemas.microsoft.com/office/drawing/2014/main" xmlns="" val="3500008225"/>
                  </a:ext>
                </a:extLst>
              </a:tr>
              <a:tr h="370840">
                <a:tc>
                  <a:txBody>
                    <a:bodyPr/>
                    <a:lstStyle/>
                    <a:p>
                      <a:r>
                        <a:rPr lang="en-US" sz="1450" dirty="0"/>
                        <a:t>Column</a:t>
                      </a:r>
                    </a:p>
                  </a:txBody>
                  <a:tcPr/>
                </a:tc>
                <a:tc>
                  <a:txBody>
                    <a:bodyPr/>
                    <a:lstStyle/>
                    <a:p>
                      <a:r>
                        <a:rPr lang="en-US" sz="1450" dirty="0"/>
                        <a:t>Column</a:t>
                      </a:r>
                    </a:p>
                  </a:txBody>
                  <a:tcPr/>
                </a:tc>
                <a:extLst>
                  <a:ext uri="{0D108BD9-81ED-4DB2-BD59-A6C34878D82A}">
                    <a16:rowId xmlns:a16="http://schemas.microsoft.com/office/drawing/2014/main" xmlns="" val="1512994115"/>
                  </a:ext>
                </a:extLst>
              </a:tr>
              <a:tr h="370840">
                <a:tc>
                  <a:txBody>
                    <a:bodyPr/>
                    <a:lstStyle/>
                    <a:p>
                      <a:r>
                        <a:rPr lang="en-US" sz="1450" dirty="0"/>
                        <a:t>Database</a:t>
                      </a:r>
                    </a:p>
                  </a:txBody>
                  <a:tcPr/>
                </a:tc>
                <a:tc>
                  <a:txBody>
                    <a:bodyPr/>
                    <a:lstStyle/>
                    <a:p>
                      <a:r>
                        <a:rPr lang="en-US" sz="1450" dirty="0" err="1"/>
                        <a:t>Keyspace</a:t>
                      </a:r>
                      <a:endParaRPr lang="en-US" sz="1450" dirty="0"/>
                    </a:p>
                  </a:txBody>
                  <a:tcPr/>
                </a:tc>
                <a:extLst>
                  <a:ext uri="{0D108BD9-81ED-4DB2-BD59-A6C34878D82A}">
                    <a16:rowId xmlns:a16="http://schemas.microsoft.com/office/drawing/2014/main" xmlns="" val="1760758999"/>
                  </a:ext>
                </a:extLst>
              </a:tr>
            </a:tbl>
          </a:graphicData>
        </a:graphic>
      </p:graphicFrame>
      <p:pic>
        <p:nvPicPr>
          <p:cNvPr id="16" name="Picture 15">
            <a:extLst>
              <a:ext uri="{FF2B5EF4-FFF2-40B4-BE49-F238E27FC236}">
                <a16:creationId xmlns:a16="http://schemas.microsoft.com/office/drawing/2014/main" xmlns="" id="{E4042618-46BC-464A-9057-C5EC49D0B9B2}"/>
              </a:ext>
            </a:extLst>
          </p:cNvPr>
          <p:cNvPicPr>
            <a:picLocks noChangeAspect="1"/>
          </p:cNvPicPr>
          <p:nvPr/>
        </p:nvPicPr>
        <p:blipFill rotWithShape="1">
          <a:blip r:embed="rId2"/>
          <a:srcRect l="14193" t="25630" r="19577" b="19164"/>
          <a:stretch/>
        </p:blipFill>
        <p:spPr>
          <a:xfrm>
            <a:off x="6649330" y="4597736"/>
            <a:ext cx="5542670" cy="2260264"/>
          </a:xfrm>
          <a:prstGeom prst="rect">
            <a:avLst/>
          </a:prstGeom>
        </p:spPr>
      </p:pic>
      <p:sp>
        <p:nvSpPr>
          <p:cNvPr id="6" name="TextBox 5">
            <a:extLst>
              <a:ext uri="{FF2B5EF4-FFF2-40B4-BE49-F238E27FC236}">
                <a16:creationId xmlns:a16="http://schemas.microsoft.com/office/drawing/2014/main" xmlns="" id="{4B3B4966-BF45-4645-A1F9-CA624764D376}"/>
              </a:ext>
            </a:extLst>
          </p:cNvPr>
          <p:cNvSpPr txBox="1"/>
          <p:nvPr/>
        </p:nvSpPr>
        <p:spPr>
          <a:xfrm>
            <a:off x="0" y="4715234"/>
            <a:ext cx="12177932" cy="400110"/>
          </a:xfrm>
          <a:prstGeom prst="rect">
            <a:avLst/>
          </a:prstGeom>
          <a:noFill/>
        </p:spPr>
        <p:txBody>
          <a:bodyPr wrap="square" rtlCol="0">
            <a:spAutoFit/>
          </a:bodyPr>
          <a:lstStyle/>
          <a:p>
            <a:r>
              <a:rPr lang="en-US" sz="2000" dirty="0">
                <a:cs typeface="Arial" panose="020B0604020202020204" pitchFamily="34" charset="0"/>
              </a:rPr>
              <a:t>Ex: Bigtable, Apache Cassandra, Apache </a:t>
            </a:r>
            <a:r>
              <a:rPr lang="en-US" sz="2000" dirty="0" err="1">
                <a:cs typeface="Arial" panose="020B0604020202020204" pitchFamily="34" charset="0"/>
              </a:rPr>
              <a:t>Hbase</a:t>
            </a:r>
            <a:r>
              <a:rPr lang="en-US" sz="2000" dirty="0">
                <a:cs typeface="Arial" panose="020B0604020202020204" pitchFamily="34" charset="0"/>
              </a:rPr>
              <a:t>, </a:t>
            </a:r>
            <a:r>
              <a:rPr lang="en-US" sz="2000" dirty="0" err="1">
                <a:cs typeface="Arial" panose="020B0604020202020204" pitchFamily="34" charset="0"/>
              </a:rPr>
              <a:t>Hypertable</a:t>
            </a:r>
            <a:endParaRPr lang="en-US" sz="2000" dirty="0">
              <a:cs typeface="Arial" panose="020B0604020202020204" pitchFamily="34" charset="0"/>
            </a:endParaRPr>
          </a:p>
        </p:txBody>
      </p:sp>
      <p:sp>
        <p:nvSpPr>
          <p:cNvPr id="8" name="TextBox 7">
            <a:extLst>
              <a:ext uri="{FF2B5EF4-FFF2-40B4-BE49-F238E27FC236}">
                <a16:creationId xmlns:a16="http://schemas.microsoft.com/office/drawing/2014/main" xmlns="" id="{72E80992-C2F2-45C8-A10F-F92BC86E4B4F}"/>
              </a:ext>
            </a:extLst>
          </p:cNvPr>
          <p:cNvSpPr txBox="1"/>
          <p:nvPr/>
        </p:nvSpPr>
        <p:spPr>
          <a:xfrm>
            <a:off x="8469204" y="4228404"/>
            <a:ext cx="3722796" cy="369332"/>
          </a:xfrm>
          <a:prstGeom prst="rect">
            <a:avLst/>
          </a:prstGeom>
          <a:noFill/>
        </p:spPr>
        <p:txBody>
          <a:bodyPr wrap="square">
            <a:spAutoFit/>
          </a:bodyPr>
          <a:lstStyle/>
          <a:p>
            <a:pPr algn="l"/>
            <a:r>
              <a:rPr lang="en-US" sz="1800" i="1" dirty="0">
                <a:latin typeface="LiberationSerif"/>
              </a:rPr>
              <a:t>Source: (</a:t>
            </a:r>
            <a:r>
              <a:rPr lang="en-US" sz="1800" i="1" dirty="0" err="1">
                <a:latin typeface="LiberationSerif"/>
              </a:rPr>
              <a:t>Pramod</a:t>
            </a:r>
            <a:r>
              <a:rPr lang="en-US" sz="1800" i="1" dirty="0">
                <a:latin typeface="LiberationSerif"/>
              </a:rPr>
              <a:t>, Fowler)</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367" y="5322627"/>
            <a:ext cx="1956844" cy="1316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descr="C:\Users\admin\Downloads\hbase-logo.e139b77f7031062f738f0fc28210e0ffa6ca26c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6211" y="5337487"/>
            <a:ext cx="2091598" cy="1520513"/>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admin\Downloads\download (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809" y="5237750"/>
            <a:ext cx="2138246" cy="148643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admin\Downloads\download (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0936" y="1083507"/>
            <a:ext cx="2965829" cy="33295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C22BA389-D453-101F-085E-A63FB087D2AB}"/>
              </a:ext>
            </a:extLst>
          </p:cNvPr>
          <p:cNvSpPr txBox="1"/>
          <p:nvPr/>
        </p:nvSpPr>
        <p:spPr>
          <a:xfrm>
            <a:off x="181970" y="1047974"/>
            <a:ext cx="5036527" cy="28146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Column-oriented model</a:t>
            </a:r>
          </a:p>
          <a:p>
            <a:pPr marL="285750" indent="-285750">
              <a:lnSpc>
                <a:spcPct val="150000"/>
              </a:lnSpc>
              <a:buFont typeface="Arial" panose="020B0604020202020204" pitchFamily="34" charset="0"/>
              <a:buChar char="•"/>
            </a:pPr>
            <a:r>
              <a:rPr lang="en-US" sz="2000" dirty="0"/>
              <a:t>Store data in cells grouped in columns of data rather than as rows of data </a:t>
            </a:r>
          </a:p>
          <a:p>
            <a:pPr marL="285750" indent="-285750">
              <a:lnSpc>
                <a:spcPct val="150000"/>
              </a:lnSpc>
              <a:buFont typeface="Arial" panose="020B0604020202020204" pitchFamily="34" charset="0"/>
              <a:buChar char="•"/>
            </a:pPr>
            <a:r>
              <a:rPr lang="en-US" sz="2000" dirty="0" err="1"/>
              <a:t>Keyspace</a:t>
            </a:r>
            <a:r>
              <a:rPr lang="en-US" sz="2000" dirty="0"/>
              <a:t> – similar to schema in RDMS.</a:t>
            </a:r>
          </a:p>
          <a:p>
            <a:pPr marL="285750" indent="-285750">
              <a:lnSpc>
                <a:spcPct val="150000"/>
              </a:lnSpc>
              <a:buFont typeface="Arial" panose="020B0604020202020204" pitchFamily="34" charset="0"/>
              <a:buChar char="•"/>
            </a:pPr>
            <a:r>
              <a:rPr lang="en-US" sz="2000" dirty="0"/>
              <a:t>Column-family – similar to tables in RDMS.</a:t>
            </a:r>
          </a:p>
          <a:p>
            <a:pPr marL="285750" indent="-285750">
              <a:lnSpc>
                <a:spcPct val="150000"/>
              </a:lnSpc>
              <a:buFont typeface="Arial" panose="020B0604020202020204" pitchFamily="34" charset="0"/>
              <a:buChar char="•"/>
            </a:pPr>
            <a:endParaRPr lang="en-SG" sz="2000" dirty="0"/>
          </a:p>
        </p:txBody>
      </p:sp>
    </p:spTree>
    <p:extLst>
      <p:ext uri="{BB962C8B-B14F-4D97-AF65-F5344CB8AC3E}">
        <p14:creationId xmlns:p14="http://schemas.microsoft.com/office/powerpoint/2010/main" val="28266252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60BB2B76-72A5-4EE5-B5E9-9A5DB1801F89}"/>
              </a:ext>
            </a:extLst>
          </p:cNvPr>
          <p:cNvSpPr txBox="1">
            <a:spLocks/>
          </p:cNvSpPr>
          <p:nvPr/>
        </p:nvSpPr>
        <p:spPr>
          <a:xfrm>
            <a:off x="1" y="11978"/>
            <a:ext cx="12192000" cy="5004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Arial" panose="020B0604020202020204" pitchFamily="34" charset="0"/>
                <a:cs typeface="Arial" panose="020B0604020202020204" pitchFamily="34" charset="0"/>
              </a:rPr>
              <a:t/>
            </a:r>
            <a:br>
              <a:rPr lang="en-US" sz="4000" dirty="0">
                <a:latin typeface="Arial" panose="020B0604020202020204" pitchFamily="34" charset="0"/>
                <a:cs typeface="Arial" panose="020B0604020202020204" pitchFamily="34" charset="0"/>
              </a:rPr>
            </a:br>
            <a:r>
              <a:rPr lang="en-US" sz="4000" dirty="0">
                <a:latin typeface="+mn-lt"/>
                <a:cs typeface="Arial" panose="020B0604020202020204" pitchFamily="34" charset="0"/>
              </a:rPr>
              <a:t>COLUMN-FAMILY STORES</a:t>
            </a:r>
          </a:p>
        </p:txBody>
      </p:sp>
      <p:sp>
        <p:nvSpPr>
          <p:cNvPr id="5" name="Subtitle 2">
            <a:extLst>
              <a:ext uri="{FF2B5EF4-FFF2-40B4-BE49-F238E27FC236}">
                <a16:creationId xmlns:a16="http://schemas.microsoft.com/office/drawing/2014/main" xmlns="" id="{4A6185E7-5F55-4FA6-B7BD-6545D740A93D}"/>
              </a:ext>
            </a:extLst>
          </p:cNvPr>
          <p:cNvSpPr txBox="1">
            <a:spLocks/>
          </p:cNvSpPr>
          <p:nvPr/>
        </p:nvSpPr>
        <p:spPr>
          <a:xfrm>
            <a:off x="0" y="975889"/>
            <a:ext cx="12407705" cy="46036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pPr>
            <a:r>
              <a:rPr lang="en-US" sz="2000" dirty="0">
                <a:solidFill>
                  <a:schemeClr val="tx1">
                    <a:lumMod val="95000"/>
                    <a:lumOff val="5000"/>
                  </a:schemeClr>
                </a:solidFill>
                <a:cs typeface="Arial" panose="020B0604020202020204" pitchFamily="34" charset="0"/>
              </a:rPr>
              <a:t>Row wise writing is efficient. Column wise reading is efficient. Stores groups of columns for all rows as the basic storage unit. </a:t>
            </a:r>
          </a:p>
          <a:p>
            <a:pPr>
              <a:lnSpc>
                <a:spcPct val="170000"/>
              </a:lnSpc>
            </a:pPr>
            <a:r>
              <a:rPr lang="en-US" sz="2000" dirty="0">
                <a:solidFill>
                  <a:schemeClr val="tx1">
                    <a:lumMod val="95000"/>
                    <a:lumOff val="5000"/>
                  </a:schemeClr>
                </a:solidFill>
                <a:cs typeface="Arial" panose="020B0604020202020204" pitchFamily="34" charset="0"/>
              </a:rPr>
              <a:t>Is a two-level aggregate structure. First key is the row identifier identifying the row aggregate. Second level values are referred to as columns. A column has a name-value pair. Column is identified using name.</a:t>
            </a:r>
          </a:p>
          <a:p>
            <a:pPr>
              <a:lnSpc>
                <a:spcPct val="170000"/>
              </a:lnSpc>
            </a:pPr>
            <a:r>
              <a:rPr lang="en-US" sz="2000" dirty="0">
                <a:solidFill>
                  <a:schemeClr val="tx1">
                    <a:lumMod val="95000"/>
                    <a:lumOff val="5000"/>
                  </a:schemeClr>
                </a:solidFill>
                <a:cs typeface="Arial" panose="020B0604020202020204" pitchFamily="34" charset="0"/>
              </a:rPr>
              <a:t>Note that each row can have different groups of columns unlike RDBMS. </a:t>
            </a:r>
          </a:p>
          <a:p>
            <a:pPr>
              <a:lnSpc>
                <a:spcPct val="170000"/>
              </a:lnSpc>
            </a:pPr>
            <a:r>
              <a:rPr lang="en-US" sz="2000" dirty="0">
                <a:solidFill>
                  <a:schemeClr val="tx1">
                    <a:lumMod val="95000"/>
                    <a:lumOff val="5000"/>
                  </a:schemeClr>
                </a:solidFill>
                <a:cs typeface="Arial" panose="020B0604020202020204" pitchFamily="34" charset="0"/>
              </a:rPr>
              <a:t>Transactions are atomic at row level.</a:t>
            </a:r>
          </a:p>
          <a:p>
            <a:pPr>
              <a:lnSpc>
                <a:spcPct val="170000"/>
              </a:lnSpc>
            </a:pPr>
            <a:r>
              <a:rPr lang="en-US" sz="2000" dirty="0">
                <a:solidFill>
                  <a:schemeClr val="tx1">
                    <a:lumMod val="95000"/>
                    <a:lumOff val="5000"/>
                  </a:schemeClr>
                </a:solidFill>
                <a:cs typeface="Arial" panose="020B0604020202020204" pitchFamily="34" charset="0"/>
              </a:rPr>
              <a:t>A set of columns can be nested inside value of another column to form a </a:t>
            </a:r>
            <a:r>
              <a:rPr lang="en-US" sz="2000" b="1" dirty="0">
                <a:solidFill>
                  <a:srgbClr val="FF0000"/>
                </a:solidFill>
                <a:cs typeface="Arial" panose="020B0604020202020204" pitchFamily="34" charset="0"/>
              </a:rPr>
              <a:t>super column</a:t>
            </a:r>
            <a:r>
              <a:rPr lang="en-US" sz="2000" dirty="0">
                <a:solidFill>
                  <a:schemeClr val="tx1">
                    <a:lumMod val="95000"/>
                    <a:lumOff val="5000"/>
                  </a:schemeClr>
                </a:solidFill>
                <a:cs typeface="Arial" panose="020B0604020202020204" pitchFamily="34" charset="0"/>
              </a:rPr>
              <a:t>. </a:t>
            </a:r>
          </a:p>
          <a:p>
            <a:pPr>
              <a:lnSpc>
                <a:spcPct val="170000"/>
              </a:lnSpc>
            </a:pPr>
            <a:r>
              <a:rPr lang="en-US" sz="2000" dirty="0">
                <a:solidFill>
                  <a:schemeClr val="tx1">
                    <a:lumMod val="95000"/>
                    <a:lumOff val="5000"/>
                  </a:schemeClr>
                </a:solidFill>
                <a:cs typeface="Arial" panose="020B0604020202020204" pitchFamily="34" charset="0"/>
              </a:rPr>
              <a:t>Skinny rows have few columns. A wide row can have many columns. Use peer-peer replication.</a:t>
            </a:r>
          </a:p>
          <a:p>
            <a:pPr>
              <a:lnSpc>
                <a:spcPct val="170000"/>
              </a:lnSpc>
            </a:pPr>
            <a:r>
              <a:rPr lang="en-US" sz="2000" dirty="0">
                <a:solidFill>
                  <a:schemeClr val="tx1">
                    <a:lumMod val="95000"/>
                    <a:lumOff val="5000"/>
                  </a:schemeClr>
                </a:solidFill>
                <a:cs typeface="Arial" panose="020B0604020202020204" pitchFamily="34" charset="0"/>
              </a:rPr>
              <a:t>Ex: Blog entries, Event logging</a:t>
            </a:r>
          </a:p>
          <a:p>
            <a:pPr>
              <a:lnSpc>
                <a:spcPct val="170000"/>
              </a:lnSpc>
            </a:pPr>
            <a:endParaRPr lang="en-US" sz="2000" dirty="0">
              <a:cs typeface="Arial" panose="020B0604020202020204" pitchFamily="34" charset="0"/>
            </a:endParaRPr>
          </a:p>
        </p:txBody>
      </p:sp>
    </p:spTree>
    <p:extLst>
      <p:ext uri="{BB962C8B-B14F-4D97-AF65-F5344CB8AC3E}">
        <p14:creationId xmlns:p14="http://schemas.microsoft.com/office/powerpoint/2010/main" val="74535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B2B76-72A5-4EE5-B5E9-9A5DB1801F89}"/>
              </a:ext>
            </a:extLst>
          </p:cNvPr>
          <p:cNvSpPr>
            <a:spLocks noGrp="1"/>
          </p:cNvSpPr>
          <p:nvPr>
            <p:ph type="ctrTitle"/>
          </p:nvPr>
        </p:nvSpPr>
        <p:spPr>
          <a:xfrm>
            <a:off x="0" y="240704"/>
            <a:ext cx="12273457" cy="500428"/>
          </a:xfrm>
        </p:spPr>
        <p:txBody>
          <a:bodyPr>
            <a:noAutofit/>
          </a:bodyPr>
          <a:lstStyle/>
          <a:p>
            <a:pPr algn="ctr"/>
            <a:r>
              <a:rPr lang="en-US" sz="4000" dirty="0">
                <a:latin typeface="Arial" panose="020B0604020202020204" pitchFamily="34" charset="0"/>
                <a:cs typeface="Arial" panose="020B0604020202020204" pitchFamily="34" charset="0"/>
              </a:rPr>
              <a:t/>
            </a:r>
            <a:br>
              <a:rPr lang="en-US" sz="4000" dirty="0">
                <a:latin typeface="Arial" panose="020B0604020202020204" pitchFamily="34" charset="0"/>
                <a:cs typeface="Arial" panose="020B0604020202020204" pitchFamily="34" charset="0"/>
              </a:rPr>
            </a:br>
            <a:r>
              <a:rPr lang="en-US" sz="4000" dirty="0">
                <a:latin typeface="+mn-lt"/>
                <a:cs typeface="Arial" panose="020B0604020202020204" pitchFamily="34" charset="0"/>
              </a:rPr>
              <a:t>GRAPH DATABASES</a:t>
            </a:r>
          </a:p>
        </p:txBody>
      </p:sp>
      <p:graphicFrame>
        <p:nvGraphicFramePr>
          <p:cNvPr id="4" name="Table 3">
            <a:extLst>
              <a:ext uri="{FF2B5EF4-FFF2-40B4-BE49-F238E27FC236}">
                <a16:creationId xmlns:a16="http://schemas.microsoft.com/office/drawing/2014/main" xmlns="" id="{B2791A6E-770F-4393-BCCA-E26788F8FF21}"/>
              </a:ext>
            </a:extLst>
          </p:cNvPr>
          <p:cNvGraphicFramePr>
            <a:graphicFrameLocks noGrp="1"/>
          </p:cNvGraphicFramePr>
          <p:nvPr/>
        </p:nvGraphicFramePr>
        <p:xfrm>
          <a:off x="7295126" y="2317737"/>
          <a:ext cx="4518332" cy="2078945"/>
        </p:xfrm>
        <a:graphic>
          <a:graphicData uri="http://schemas.openxmlformats.org/drawingml/2006/table">
            <a:tbl>
              <a:tblPr firstRow="1" bandRow="1">
                <a:tableStyleId>{5C22544A-7EE6-4342-B048-85BDC9FD1C3A}</a:tableStyleId>
              </a:tblPr>
              <a:tblGrid>
                <a:gridCol w="2014867">
                  <a:extLst>
                    <a:ext uri="{9D8B030D-6E8A-4147-A177-3AD203B41FA5}">
                      <a16:colId xmlns:a16="http://schemas.microsoft.com/office/drawing/2014/main" xmlns="" val="3570324707"/>
                    </a:ext>
                  </a:extLst>
                </a:gridCol>
                <a:gridCol w="2503465">
                  <a:extLst>
                    <a:ext uri="{9D8B030D-6E8A-4147-A177-3AD203B41FA5}">
                      <a16:colId xmlns:a16="http://schemas.microsoft.com/office/drawing/2014/main" xmlns="" val="2516354555"/>
                    </a:ext>
                  </a:extLst>
                </a:gridCol>
              </a:tblGrid>
              <a:tr h="762986">
                <a:tc>
                  <a:txBody>
                    <a:bodyPr/>
                    <a:lstStyle/>
                    <a:p>
                      <a:r>
                        <a:rPr lang="en-US" sz="2100" dirty="0"/>
                        <a:t>Relational database</a:t>
                      </a:r>
                    </a:p>
                  </a:txBody>
                  <a:tcPr marL="108161" marR="108161" marT="54080" marB="54080"/>
                </a:tc>
                <a:tc>
                  <a:txBody>
                    <a:bodyPr/>
                    <a:lstStyle/>
                    <a:p>
                      <a:r>
                        <a:rPr lang="en-US" sz="2100" dirty="0"/>
                        <a:t>Graph database(Neo4J)</a:t>
                      </a:r>
                    </a:p>
                  </a:txBody>
                  <a:tcPr marL="108161" marR="108161" marT="54080" marB="54080"/>
                </a:tc>
                <a:extLst>
                  <a:ext uri="{0D108BD9-81ED-4DB2-BD59-A6C34878D82A}">
                    <a16:rowId xmlns:a16="http://schemas.microsoft.com/office/drawing/2014/main" xmlns="" val="1443981980"/>
                  </a:ext>
                </a:extLst>
              </a:tr>
              <a:tr h="438653">
                <a:tc>
                  <a:txBody>
                    <a:bodyPr/>
                    <a:lstStyle/>
                    <a:p>
                      <a:r>
                        <a:rPr lang="en-US" sz="2100" dirty="0"/>
                        <a:t>Relationship</a:t>
                      </a:r>
                    </a:p>
                  </a:txBody>
                  <a:tcPr marL="108161" marR="108161" marT="54080" marB="54080"/>
                </a:tc>
                <a:tc>
                  <a:txBody>
                    <a:bodyPr/>
                    <a:lstStyle/>
                    <a:p>
                      <a:r>
                        <a:rPr lang="en-US" sz="2100" dirty="0"/>
                        <a:t>Directional edge</a:t>
                      </a:r>
                    </a:p>
                  </a:txBody>
                  <a:tcPr marL="108161" marR="108161" marT="54080" marB="54080"/>
                </a:tc>
                <a:extLst>
                  <a:ext uri="{0D108BD9-81ED-4DB2-BD59-A6C34878D82A}">
                    <a16:rowId xmlns:a16="http://schemas.microsoft.com/office/drawing/2014/main" xmlns="" val="755202693"/>
                  </a:ext>
                </a:extLst>
              </a:tr>
              <a:tr h="438653">
                <a:tc>
                  <a:txBody>
                    <a:bodyPr/>
                    <a:lstStyle/>
                    <a:p>
                      <a:r>
                        <a:rPr lang="en-US" sz="2100" dirty="0"/>
                        <a:t>Table</a:t>
                      </a:r>
                    </a:p>
                  </a:txBody>
                  <a:tcPr marL="108161" marR="108161" marT="54080" marB="54080"/>
                </a:tc>
                <a:tc>
                  <a:txBody>
                    <a:bodyPr/>
                    <a:lstStyle/>
                    <a:p>
                      <a:r>
                        <a:rPr lang="en-US" sz="2100" dirty="0"/>
                        <a:t>Graph</a:t>
                      </a:r>
                    </a:p>
                  </a:txBody>
                  <a:tcPr marL="108161" marR="108161" marT="54080" marB="54080"/>
                </a:tc>
                <a:extLst>
                  <a:ext uri="{0D108BD9-81ED-4DB2-BD59-A6C34878D82A}">
                    <a16:rowId xmlns:a16="http://schemas.microsoft.com/office/drawing/2014/main" xmlns="" val="1247381616"/>
                  </a:ext>
                </a:extLst>
              </a:tr>
              <a:tr h="438653">
                <a:tc>
                  <a:txBody>
                    <a:bodyPr/>
                    <a:lstStyle/>
                    <a:p>
                      <a:r>
                        <a:rPr lang="en-US" sz="2100" dirty="0"/>
                        <a:t>Row</a:t>
                      </a:r>
                    </a:p>
                  </a:txBody>
                  <a:tcPr marL="108161" marR="108161" marT="54080" marB="54080"/>
                </a:tc>
                <a:tc>
                  <a:txBody>
                    <a:bodyPr/>
                    <a:lstStyle/>
                    <a:p>
                      <a:r>
                        <a:rPr lang="en-US" sz="2100" dirty="0"/>
                        <a:t>Node</a:t>
                      </a:r>
                    </a:p>
                  </a:txBody>
                  <a:tcPr marL="108161" marR="108161" marT="54080" marB="54080"/>
                </a:tc>
                <a:extLst>
                  <a:ext uri="{0D108BD9-81ED-4DB2-BD59-A6C34878D82A}">
                    <a16:rowId xmlns:a16="http://schemas.microsoft.com/office/drawing/2014/main" xmlns="" val="3500008225"/>
                  </a:ext>
                </a:extLst>
              </a:tr>
            </a:tbl>
          </a:graphicData>
        </a:graphic>
      </p:graphicFrame>
      <p:sp>
        <p:nvSpPr>
          <p:cNvPr id="5" name="TextBox 4">
            <a:extLst>
              <a:ext uri="{FF2B5EF4-FFF2-40B4-BE49-F238E27FC236}">
                <a16:creationId xmlns:a16="http://schemas.microsoft.com/office/drawing/2014/main" xmlns="" id="{F72B1B71-55F5-42A4-9F5B-787D44A6A1AB}"/>
              </a:ext>
            </a:extLst>
          </p:cNvPr>
          <p:cNvSpPr txBox="1"/>
          <p:nvPr/>
        </p:nvSpPr>
        <p:spPr>
          <a:xfrm>
            <a:off x="324694" y="4656659"/>
            <a:ext cx="7929488" cy="400110"/>
          </a:xfrm>
          <a:prstGeom prst="rect">
            <a:avLst/>
          </a:prstGeom>
          <a:noFill/>
        </p:spPr>
        <p:txBody>
          <a:bodyPr wrap="square" rtlCol="0">
            <a:spAutoFit/>
          </a:bodyPr>
          <a:lstStyle/>
          <a:p>
            <a:r>
              <a:rPr lang="en-US" sz="2000" dirty="0">
                <a:cs typeface="Arial" panose="020B0604020202020204" pitchFamily="34" charset="0"/>
              </a:rPr>
              <a:t>Ex: </a:t>
            </a:r>
            <a:r>
              <a:rPr lang="en-US" sz="2000" dirty="0" err="1">
                <a:cs typeface="Arial" panose="020B0604020202020204" pitchFamily="34" charset="0"/>
              </a:rPr>
              <a:t>GraphDB</a:t>
            </a:r>
            <a:r>
              <a:rPr lang="en-US" sz="2000" dirty="0">
                <a:cs typeface="Arial" panose="020B0604020202020204" pitchFamily="34" charset="0"/>
              </a:rPr>
              <a:t>, Neo4J, </a:t>
            </a:r>
            <a:r>
              <a:rPr lang="en-US" sz="2000" dirty="0" err="1">
                <a:cs typeface="Arial" panose="020B0604020202020204" pitchFamily="34" charset="0"/>
              </a:rPr>
              <a:t>Sparksee</a:t>
            </a:r>
            <a:r>
              <a:rPr lang="en-US" sz="2000" dirty="0">
                <a:cs typeface="Arial" panose="020B0604020202020204" pitchFamily="34" charset="0"/>
              </a:rPr>
              <a:t>, </a:t>
            </a:r>
            <a:r>
              <a:rPr lang="en-US" sz="2000" dirty="0" err="1">
                <a:cs typeface="Arial" panose="020B0604020202020204" pitchFamily="34" charset="0"/>
              </a:rPr>
              <a:t>RedisGraph</a:t>
            </a:r>
            <a:r>
              <a:rPr lang="en-US" sz="2000" dirty="0">
                <a:cs typeface="Arial" panose="020B0604020202020204" pitchFamily="34" charset="0"/>
              </a:rPr>
              <a:t>, </a:t>
            </a:r>
            <a:r>
              <a:rPr lang="en-US" sz="2000" dirty="0" err="1">
                <a:cs typeface="Arial" panose="020B0604020202020204" pitchFamily="34" charset="0"/>
              </a:rPr>
              <a:t>OrientDB</a:t>
            </a:r>
            <a:r>
              <a:rPr lang="en-US" sz="2000" dirty="0">
                <a:cs typeface="Arial" panose="020B0604020202020204" pitchFamily="34" charset="0"/>
              </a:rPr>
              <a:t> </a:t>
            </a:r>
          </a:p>
        </p:txBody>
      </p:sp>
      <p:sp>
        <p:nvSpPr>
          <p:cNvPr id="8" name="TextBox 7">
            <a:extLst>
              <a:ext uri="{FF2B5EF4-FFF2-40B4-BE49-F238E27FC236}">
                <a16:creationId xmlns:a16="http://schemas.microsoft.com/office/drawing/2014/main" xmlns="" id="{F5C662F4-28D7-5E54-20F5-FF2CE0ADD20E}"/>
              </a:ext>
            </a:extLst>
          </p:cNvPr>
          <p:cNvSpPr txBox="1"/>
          <p:nvPr/>
        </p:nvSpPr>
        <p:spPr>
          <a:xfrm>
            <a:off x="134845" y="1084561"/>
            <a:ext cx="8545160" cy="1429622"/>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000" dirty="0"/>
              <a:t>Organize data in the form of graphs, which is a collections of nodes and edges</a:t>
            </a:r>
          </a:p>
          <a:p>
            <a:pPr marL="285750" indent="-285750">
              <a:lnSpc>
                <a:spcPct val="150000"/>
              </a:lnSpc>
              <a:buFont typeface="Arial" panose="020B0604020202020204" pitchFamily="34" charset="0"/>
              <a:buChar char="•"/>
            </a:pPr>
            <a:r>
              <a:rPr lang="en-SG" sz="2000" dirty="0"/>
              <a:t>Node – an entity, edge- connection/relationship between two entities.</a:t>
            </a:r>
          </a:p>
          <a:p>
            <a:pPr marL="285750" indent="-285750">
              <a:lnSpc>
                <a:spcPct val="150000"/>
              </a:lnSpc>
              <a:buFont typeface="Arial" panose="020B0604020202020204" pitchFamily="34" charset="0"/>
              <a:buChar char="•"/>
            </a:pPr>
            <a:endParaRPr lang="en-SG" sz="2000" dirty="0"/>
          </a:p>
        </p:txBody>
      </p:sp>
      <p:pic>
        <p:nvPicPr>
          <p:cNvPr id="10" name="Picture 9" descr="A black background with a black square&#10;&#10;Description automatically generated with medium confidence">
            <a:extLst>
              <a:ext uri="{FF2B5EF4-FFF2-40B4-BE49-F238E27FC236}">
                <a16:creationId xmlns:a16="http://schemas.microsoft.com/office/drawing/2014/main" xmlns="" id="{F8EC1455-B685-784A-0FB9-AC21AA53A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3499" y="5264552"/>
            <a:ext cx="3498586" cy="1595715"/>
          </a:xfrm>
          <a:prstGeom prst="rect">
            <a:avLst/>
          </a:prstGeom>
        </p:spPr>
      </p:pic>
      <p:pic>
        <p:nvPicPr>
          <p:cNvPr id="12" name="Picture 11" descr="A logo with green and blue circles&#10;&#10;Description automatically generated">
            <a:extLst>
              <a:ext uri="{FF2B5EF4-FFF2-40B4-BE49-F238E27FC236}">
                <a16:creationId xmlns:a16="http://schemas.microsoft.com/office/drawing/2014/main" xmlns="" id="{9ED96820-179B-551D-965E-969265225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429" y="5196280"/>
            <a:ext cx="2306740" cy="1469418"/>
          </a:xfrm>
          <a:prstGeom prst="rect">
            <a:avLst/>
          </a:prstGeom>
        </p:spPr>
      </p:pic>
      <p:pic>
        <p:nvPicPr>
          <p:cNvPr id="14" name="Picture 13" descr="A blue and black logo&#10;&#10;Description automatically generated">
            <a:extLst>
              <a:ext uri="{FF2B5EF4-FFF2-40B4-BE49-F238E27FC236}">
                <a16:creationId xmlns:a16="http://schemas.microsoft.com/office/drawing/2014/main" xmlns="" id="{3FB07BF0-B0BA-9D1B-0754-0C90FE854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8502" y="5716857"/>
            <a:ext cx="3498586" cy="686570"/>
          </a:xfrm>
          <a:prstGeom prst="rect">
            <a:avLst/>
          </a:prstGeom>
        </p:spPr>
      </p:pic>
    </p:spTree>
    <p:extLst>
      <p:ext uri="{BB962C8B-B14F-4D97-AF65-F5344CB8AC3E}">
        <p14:creationId xmlns:p14="http://schemas.microsoft.com/office/powerpoint/2010/main" val="939505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2F4995D-996A-6C71-0A21-C062E0FB5DF5}"/>
              </a:ext>
            </a:extLst>
          </p:cNvPr>
          <p:cNvSpPr txBox="1">
            <a:spLocks/>
          </p:cNvSpPr>
          <p:nvPr/>
        </p:nvSpPr>
        <p:spPr>
          <a:xfrm>
            <a:off x="0" y="-54258"/>
            <a:ext cx="12273457" cy="5004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Arial" panose="020B0604020202020204" pitchFamily="34" charset="0"/>
                <a:cs typeface="Arial" panose="020B0604020202020204" pitchFamily="34" charset="0"/>
              </a:rPr>
              <a:t/>
            </a:r>
            <a:br>
              <a:rPr lang="en-US" sz="4000" dirty="0">
                <a:latin typeface="Arial" panose="020B0604020202020204" pitchFamily="34" charset="0"/>
                <a:cs typeface="Arial" panose="020B0604020202020204" pitchFamily="34" charset="0"/>
              </a:rPr>
            </a:br>
            <a:r>
              <a:rPr lang="en-US" sz="4000" dirty="0">
                <a:latin typeface="+mn-lt"/>
                <a:cs typeface="Arial" panose="020B0604020202020204" pitchFamily="34" charset="0"/>
              </a:rPr>
              <a:t>GRAPH DATABASES</a:t>
            </a:r>
          </a:p>
        </p:txBody>
      </p:sp>
      <p:sp>
        <p:nvSpPr>
          <p:cNvPr id="5" name="Subtitle 2">
            <a:extLst>
              <a:ext uri="{FF2B5EF4-FFF2-40B4-BE49-F238E27FC236}">
                <a16:creationId xmlns:a16="http://schemas.microsoft.com/office/drawing/2014/main" xmlns="" id="{8F7D9AB4-BB2C-C0B5-C73C-5A4C66CAB887}"/>
              </a:ext>
            </a:extLst>
          </p:cNvPr>
          <p:cNvSpPr txBox="1">
            <a:spLocks/>
          </p:cNvSpPr>
          <p:nvPr/>
        </p:nvSpPr>
        <p:spPr>
          <a:xfrm>
            <a:off x="191727" y="776230"/>
            <a:ext cx="12273458" cy="49018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dirty="0">
                <a:solidFill>
                  <a:schemeClr val="tx1">
                    <a:lumMod val="95000"/>
                    <a:lumOff val="5000"/>
                  </a:schemeClr>
                </a:solidFill>
                <a:cs typeface="Arial" panose="020B0604020202020204" pitchFamily="34" charset="0"/>
              </a:rPr>
              <a:t>Support ACID (</a:t>
            </a:r>
            <a:r>
              <a:rPr lang="en-US" sz="2000" dirty="0"/>
              <a:t>atomicity, consistency, isolation, and durability</a:t>
            </a:r>
            <a:r>
              <a:rPr lang="en-US" sz="2000" dirty="0">
                <a:solidFill>
                  <a:schemeClr val="tx1">
                    <a:lumMod val="95000"/>
                    <a:lumOff val="5000"/>
                  </a:schemeClr>
                </a:solidFill>
                <a:cs typeface="Arial" panose="020B0604020202020204" pitchFamily="34" charset="0"/>
              </a:rPr>
              <a:t>) transactions.</a:t>
            </a:r>
          </a:p>
          <a:p>
            <a:pPr>
              <a:lnSpc>
                <a:spcPct val="150000"/>
              </a:lnSpc>
            </a:pPr>
            <a:r>
              <a:rPr lang="en-US" sz="2000" dirty="0">
                <a:solidFill>
                  <a:schemeClr val="tx1">
                    <a:lumMod val="95000"/>
                    <a:lumOff val="5000"/>
                  </a:schemeClr>
                </a:solidFill>
                <a:cs typeface="Arial" panose="020B0604020202020204" pitchFamily="34" charset="0"/>
              </a:rPr>
              <a:t>Aggregate data models have large records with simple connections.</a:t>
            </a:r>
          </a:p>
          <a:p>
            <a:pPr>
              <a:lnSpc>
                <a:spcPct val="150000"/>
              </a:lnSpc>
            </a:pPr>
            <a:r>
              <a:rPr lang="en-US" sz="2000" dirty="0">
                <a:solidFill>
                  <a:schemeClr val="tx1">
                    <a:lumMod val="95000"/>
                    <a:lumOff val="5000"/>
                  </a:schemeClr>
                </a:solidFill>
                <a:cs typeface="Arial" panose="020B0604020202020204" pitchFamily="34" charset="0"/>
              </a:rPr>
              <a:t>Graph databases have </a:t>
            </a:r>
            <a:r>
              <a:rPr lang="en-US" sz="2000" b="1" i="1" dirty="0">
                <a:solidFill>
                  <a:srgbClr val="FF0000"/>
                </a:solidFill>
                <a:cs typeface="Arial" panose="020B0604020202020204" pitchFamily="34" charset="0"/>
              </a:rPr>
              <a:t>small records with complex interactions </a:t>
            </a:r>
            <a:r>
              <a:rPr lang="en-US" sz="2000" dirty="0">
                <a:solidFill>
                  <a:schemeClr val="tx1">
                    <a:lumMod val="95000"/>
                    <a:lumOff val="5000"/>
                  </a:schemeClr>
                </a:solidFill>
                <a:cs typeface="Arial" panose="020B0604020202020204" pitchFamily="34" charset="0"/>
              </a:rPr>
              <a:t>between the records.</a:t>
            </a:r>
          </a:p>
          <a:p>
            <a:pPr>
              <a:lnSpc>
                <a:spcPct val="150000"/>
              </a:lnSpc>
            </a:pPr>
            <a:r>
              <a:rPr lang="en-US" sz="2000" dirty="0">
                <a:solidFill>
                  <a:schemeClr val="tx1">
                    <a:lumMod val="95000"/>
                    <a:lumOff val="5000"/>
                  </a:schemeClr>
                </a:solidFill>
                <a:cs typeface="Arial" panose="020B0604020202020204" pitchFamily="34" charset="0"/>
              </a:rPr>
              <a:t>It is a data structure of nodes connected by edges.</a:t>
            </a:r>
          </a:p>
          <a:p>
            <a:pPr>
              <a:lnSpc>
                <a:spcPct val="150000"/>
              </a:lnSpc>
            </a:pPr>
            <a:r>
              <a:rPr lang="en-US" sz="2000" dirty="0">
                <a:solidFill>
                  <a:schemeClr val="tx1">
                    <a:lumMod val="95000"/>
                    <a:lumOff val="5000"/>
                  </a:schemeClr>
                </a:solidFill>
                <a:cs typeface="Arial" panose="020B0604020202020204" pitchFamily="34" charset="0"/>
              </a:rPr>
              <a:t>Ideal for capturing data consisting of complex relationships. Relationships can have properties.</a:t>
            </a:r>
          </a:p>
          <a:p>
            <a:pPr>
              <a:lnSpc>
                <a:spcPct val="150000"/>
              </a:lnSpc>
            </a:pPr>
            <a:r>
              <a:rPr lang="en-US" sz="2000" dirty="0">
                <a:solidFill>
                  <a:schemeClr val="tx1">
                    <a:lumMod val="95000"/>
                    <a:lumOff val="5000"/>
                  </a:schemeClr>
                </a:solidFill>
                <a:cs typeface="Arial" panose="020B0604020202020204" pitchFamily="34" charset="0"/>
              </a:rPr>
              <a:t>Compared to relationships in relational databases, it takes less time in graph databases to navigate and retrieve using queries. But, data insertion time is high.</a:t>
            </a:r>
          </a:p>
          <a:p>
            <a:pPr>
              <a:lnSpc>
                <a:spcPct val="150000"/>
              </a:lnSpc>
            </a:pPr>
            <a:r>
              <a:rPr lang="en-US" sz="2000" dirty="0">
                <a:solidFill>
                  <a:schemeClr val="tx1">
                    <a:lumMod val="95000"/>
                    <a:lumOff val="5000"/>
                  </a:schemeClr>
                </a:solidFill>
                <a:cs typeface="Arial" panose="020B0604020202020204" pitchFamily="34" charset="0"/>
              </a:rPr>
              <a:t>Uses master-slave architecture for reading and writing. Reading can be done from any node. Writing must always acknowledge the master. </a:t>
            </a:r>
            <a:r>
              <a:rPr lang="en-US" sz="2000" dirty="0" err="1">
                <a:solidFill>
                  <a:schemeClr val="tx1">
                    <a:lumMod val="95000"/>
                    <a:lumOff val="5000"/>
                  </a:schemeClr>
                </a:solidFill>
                <a:cs typeface="Arial" panose="020B0604020202020204" pitchFamily="34" charset="0"/>
              </a:rPr>
              <a:t>Sharding</a:t>
            </a:r>
            <a:r>
              <a:rPr lang="en-US" sz="2000" dirty="0">
                <a:solidFill>
                  <a:schemeClr val="tx1">
                    <a:lumMod val="95000"/>
                    <a:lumOff val="5000"/>
                  </a:schemeClr>
                </a:solidFill>
                <a:cs typeface="Arial" panose="020B0604020202020204" pitchFamily="34" charset="0"/>
              </a:rPr>
              <a:t> is difficult in graph databases.</a:t>
            </a:r>
          </a:p>
          <a:p>
            <a:pPr>
              <a:lnSpc>
                <a:spcPct val="150000"/>
              </a:lnSpc>
            </a:pPr>
            <a:r>
              <a:rPr lang="en-US" sz="2000" dirty="0">
                <a:solidFill>
                  <a:schemeClr val="tx1">
                    <a:lumMod val="95000"/>
                    <a:lumOff val="5000"/>
                  </a:schemeClr>
                </a:solidFill>
                <a:cs typeface="Arial" panose="020B0604020202020204" pitchFamily="34" charset="0"/>
              </a:rPr>
              <a:t>Adding or removing any node or edge must occur as a transaction.</a:t>
            </a:r>
          </a:p>
          <a:p>
            <a:pPr>
              <a:lnSpc>
                <a:spcPct val="150000"/>
              </a:lnSpc>
            </a:pPr>
            <a:r>
              <a:rPr lang="en-US" sz="2000" dirty="0">
                <a:solidFill>
                  <a:schemeClr val="tx1">
                    <a:lumMod val="95000"/>
                    <a:lumOff val="5000"/>
                  </a:schemeClr>
                </a:solidFill>
                <a:cs typeface="Arial" panose="020B0604020202020204" pitchFamily="34" charset="0"/>
              </a:rPr>
              <a:t>Ex: Social networks, location-based services (Google Maps), recommendation engines.</a:t>
            </a:r>
          </a:p>
          <a:p>
            <a:pPr>
              <a:lnSpc>
                <a:spcPct val="150000"/>
              </a:lnSpc>
            </a:pPr>
            <a:endParaRPr lang="en-US" sz="2000" dirty="0">
              <a:solidFill>
                <a:schemeClr val="tx1">
                  <a:lumMod val="95000"/>
                  <a:lumOff val="5000"/>
                </a:schemeClr>
              </a:solidFill>
              <a:cs typeface="Arial" panose="020B0604020202020204" pitchFamily="34" charset="0"/>
            </a:endParaRPr>
          </a:p>
          <a:p>
            <a:pPr>
              <a:lnSpc>
                <a:spcPct val="150000"/>
              </a:lnSpc>
            </a:pPr>
            <a:endParaRPr lang="en-US" sz="2000" dirty="0">
              <a:cs typeface="Arial" panose="020B0604020202020204" pitchFamily="34" charset="0"/>
            </a:endParaRPr>
          </a:p>
        </p:txBody>
      </p:sp>
    </p:spTree>
    <p:extLst>
      <p:ext uri="{BB962C8B-B14F-4D97-AF65-F5344CB8AC3E}">
        <p14:creationId xmlns:p14="http://schemas.microsoft.com/office/powerpoint/2010/main" val="355745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B2B76-72A5-4EE5-B5E9-9A5DB1801F89}"/>
              </a:ext>
            </a:extLst>
          </p:cNvPr>
          <p:cNvSpPr>
            <a:spLocks noGrp="1"/>
          </p:cNvSpPr>
          <p:nvPr>
            <p:ph type="ctrTitle"/>
          </p:nvPr>
        </p:nvSpPr>
        <p:spPr>
          <a:xfrm>
            <a:off x="0" y="157428"/>
            <a:ext cx="12273457" cy="500428"/>
          </a:xfrm>
        </p:spPr>
        <p:txBody>
          <a:bodyPr>
            <a:noAutofit/>
          </a:bodyPr>
          <a:lstStyle/>
          <a:p>
            <a:pPr algn="ctr"/>
            <a:r>
              <a:rPr lang="en-US" sz="4000" dirty="0">
                <a:latin typeface="Arial" panose="020B0604020202020204" pitchFamily="34" charset="0"/>
                <a:cs typeface="Arial" panose="020B0604020202020204" pitchFamily="34" charset="0"/>
              </a:rPr>
              <a:t/>
            </a:r>
            <a:br>
              <a:rPr lang="en-US" sz="4000" dirty="0">
                <a:latin typeface="Arial" panose="020B0604020202020204" pitchFamily="34" charset="0"/>
                <a:cs typeface="Arial" panose="020B0604020202020204" pitchFamily="34" charset="0"/>
              </a:rPr>
            </a:br>
            <a:r>
              <a:rPr lang="en-US" sz="4000" dirty="0">
                <a:latin typeface="+mn-lt"/>
                <a:cs typeface="Arial" panose="020B0604020202020204" pitchFamily="34" charset="0"/>
              </a:rPr>
              <a:t>AGGREGATE DATA MODELS</a:t>
            </a:r>
          </a:p>
        </p:txBody>
      </p:sp>
      <p:sp>
        <p:nvSpPr>
          <p:cNvPr id="3" name="Subtitle 2">
            <a:extLst>
              <a:ext uri="{FF2B5EF4-FFF2-40B4-BE49-F238E27FC236}">
                <a16:creationId xmlns:a16="http://schemas.microsoft.com/office/drawing/2014/main" xmlns="" id="{4A6185E7-5F55-4FA6-B7BD-6545D740A93D}"/>
              </a:ext>
            </a:extLst>
          </p:cNvPr>
          <p:cNvSpPr>
            <a:spLocks noGrp="1"/>
          </p:cNvSpPr>
          <p:nvPr>
            <p:ph type="subTitle" idx="1"/>
          </p:nvPr>
        </p:nvSpPr>
        <p:spPr>
          <a:xfrm>
            <a:off x="0" y="943308"/>
            <a:ext cx="12273458" cy="5722968"/>
          </a:xfrm>
        </p:spPr>
        <p:txBody>
          <a:bodyPr>
            <a:normAutofit lnSpcReduction="10000"/>
          </a:bodyPr>
          <a:lstStyle/>
          <a:p>
            <a:pPr marL="342900" indent="-342900" algn="l">
              <a:lnSpc>
                <a:spcPct val="150000"/>
              </a:lnSpc>
              <a:buFont typeface="Arial" panose="020B0604020202020204" pitchFamily="34" charset="0"/>
              <a:buChar char="•"/>
            </a:pPr>
            <a:r>
              <a:rPr lang="en-US" sz="2000" dirty="0">
                <a:cs typeface="Arial" panose="020B0604020202020204" pitchFamily="34" charset="0"/>
              </a:rPr>
              <a:t>In relational model, a tuple consists of atomic and single valued fields.</a:t>
            </a:r>
          </a:p>
          <a:p>
            <a:pPr marL="342900" indent="-342900" algn="l">
              <a:lnSpc>
                <a:spcPct val="150000"/>
              </a:lnSpc>
              <a:buFont typeface="Arial" panose="020B0604020202020204" pitchFamily="34" charset="0"/>
              <a:buChar char="•"/>
            </a:pPr>
            <a:r>
              <a:rPr lang="en-US" sz="2000" dirty="0">
                <a:cs typeface="Arial" panose="020B0604020202020204" pitchFamily="34" charset="0"/>
              </a:rPr>
              <a:t>All database retrievals returns a set of tuples.</a:t>
            </a:r>
          </a:p>
          <a:p>
            <a:pPr marL="342900" indent="-342900" algn="l">
              <a:lnSpc>
                <a:spcPct val="150000"/>
              </a:lnSpc>
              <a:buFont typeface="Arial" panose="020B0604020202020204" pitchFamily="34" charset="0"/>
              <a:buChar char="•"/>
            </a:pPr>
            <a:r>
              <a:rPr lang="en-US" sz="2000" dirty="0">
                <a:cs typeface="Arial" panose="020B0604020202020204" pitchFamily="34" charset="0"/>
              </a:rPr>
              <a:t>In aggregate data models, nested tuples are allowed. It can contain complex records(tuples) which consists of other records or lists inside it.</a:t>
            </a:r>
          </a:p>
          <a:p>
            <a:pPr marL="342900" indent="-342900" algn="l">
              <a:lnSpc>
                <a:spcPct val="150000"/>
              </a:lnSpc>
              <a:buFont typeface="Arial" panose="020B0604020202020204" pitchFamily="34" charset="0"/>
              <a:buChar char="•"/>
            </a:pPr>
            <a:r>
              <a:rPr lang="en-US" sz="2000" dirty="0">
                <a:cs typeface="Arial" panose="020B0604020202020204" pitchFamily="34" charset="0"/>
              </a:rPr>
              <a:t>Aggregates make it easier for database to manage storage over clusters.</a:t>
            </a:r>
          </a:p>
          <a:p>
            <a:pPr marL="342900" indent="-342900" algn="l">
              <a:lnSpc>
                <a:spcPct val="150000"/>
              </a:lnSpc>
              <a:buFont typeface="Arial" panose="020B0604020202020204" pitchFamily="34" charset="0"/>
              <a:buChar char="•"/>
            </a:pPr>
            <a:r>
              <a:rPr lang="en-US" sz="2000" dirty="0">
                <a:cs typeface="Arial" panose="020B0604020202020204" pitchFamily="34" charset="0"/>
              </a:rPr>
              <a:t>Aggregate-oriented databases work best when most data interaction is done with the same aggregate; aggregate-ignorant databases are better when interactions use data organized in many different formations.</a:t>
            </a:r>
          </a:p>
          <a:p>
            <a:pPr marL="342900" indent="-342900" algn="l">
              <a:lnSpc>
                <a:spcPct val="150000"/>
              </a:lnSpc>
              <a:buFont typeface="Arial" panose="020B0604020202020204" pitchFamily="34" charset="0"/>
              <a:buChar char="•"/>
            </a:pPr>
            <a:r>
              <a:rPr lang="en-US" sz="2000" dirty="0">
                <a:cs typeface="Arial" panose="020B0604020202020204" pitchFamily="34" charset="0"/>
              </a:rPr>
              <a:t>Aggregates can be indexed by a key used to lookup those aggregates</a:t>
            </a:r>
          </a:p>
          <a:p>
            <a:pPr marL="342900" indent="-342900" algn="l">
              <a:lnSpc>
                <a:spcPct val="150000"/>
              </a:lnSpc>
              <a:buFont typeface="Arial" panose="020B0604020202020204" pitchFamily="34" charset="0"/>
              <a:buChar char="•"/>
            </a:pPr>
            <a:r>
              <a:rPr lang="en-US" sz="2000" dirty="0">
                <a:cs typeface="Arial" panose="020B0604020202020204" pitchFamily="34" charset="0"/>
              </a:rPr>
              <a:t>Do not support ACID (Atomic, consistent, Isolated, Durable) transactions between aggregates unlike relational databases.</a:t>
            </a:r>
          </a:p>
          <a:p>
            <a:pPr marL="342900" indent="-342900" algn="l">
              <a:lnSpc>
                <a:spcPct val="150000"/>
              </a:lnSpc>
              <a:buFont typeface="Arial" panose="020B0604020202020204" pitchFamily="34" charset="0"/>
              <a:buChar char="•"/>
            </a:pPr>
            <a:r>
              <a:rPr lang="en-US" sz="2000" dirty="0">
                <a:cs typeface="Arial" panose="020B0604020202020204" pitchFamily="34" charset="0"/>
              </a:rPr>
              <a:t>Transactions are done on a single aggregate usually. Aggregate is the boundary for an ACID operation.</a:t>
            </a:r>
          </a:p>
        </p:txBody>
      </p:sp>
    </p:spTree>
    <p:extLst>
      <p:ext uri="{BB962C8B-B14F-4D97-AF65-F5344CB8AC3E}">
        <p14:creationId xmlns:p14="http://schemas.microsoft.com/office/powerpoint/2010/main" val="24183547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B2B76-72A5-4EE5-B5E9-9A5DB1801F89}"/>
              </a:ext>
            </a:extLst>
          </p:cNvPr>
          <p:cNvSpPr>
            <a:spLocks noGrp="1"/>
          </p:cNvSpPr>
          <p:nvPr>
            <p:ph type="ctrTitle"/>
          </p:nvPr>
        </p:nvSpPr>
        <p:spPr>
          <a:xfrm>
            <a:off x="0" y="536128"/>
            <a:ext cx="12273457" cy="500428"/>
          </a:xfrm>
        </p:spPr>
        <p:txBody>
          <a:bodyPr>
            <a:noAutofit/>
          </a:bodyPr>
          <a:lstStyle/>
          <a:p>
            <a:pPr algn="ctr"/>
            <a:r>
              <a:rPr lang="en-US" sz="4000" dirty="0">
                <a:latin typeface="Arial" panose="020B0604020202020204" pitchFamily="34" charset="0"/>
                <a:cs typeface="Arial" panose="020B0604020202020204" pitchFamily="34" charset="0"/>
              </a:rPr>
              <a:t/>
            </a:r>
            <a:br>
              <a:rPr lang="en-US" sz="4000" dirty="0">
                <a:latin typeface="Arial" panose="020B0604020202020204" pitchFamily="34" charset="0"/>
                <a:cs typeface="Arial" panose="020B0604020202020204" pitchFamily="34" charset="0"/>
              </a:rPr>
            </a:br>
            <a:r>
              <a:rPr lang="en-US" sz="4000" dirty="0">
                <a:latin typeface="+mn-lt"/>
                <a:cs typeface="Arial" panose="020B0604020202020204" pitchFamily="34" charset="0"/>
              </a:rPr>
              <a:t>CONSISTENCY</a:t>
            </a:r>
          </a:p>
        </p:txBody>
      </p:sp>
      <p:sp>
        <p:nvSpPr>
          <p:cNvPr id="3" name="Subtitle 2">
            <a:extLst>
              <a:ext uri="{FF2B5EF4-FFF2-40B4-BE49-F238E27FC236}">
                <a16:creationId xmlns:a16="http://schemas.microsoft.com/office/drawing/2014/main" xmlns="" id="{4A6185E7-5F55-4FA6-B7BD-6545D740A93D}"/>
              </a:ext>
            </a:extLst>
          </p:cNvPr>
          <p:cNvSpPr>
            <a:spLocks noGrp="1"/>
          </p:cNvSpPr>
          <p:nvPr>
            <p:ph type="subTitle" idx="1"/>
          </p:nvPr>
        </p:nvSpPr>
        <p:spPr>
          <a:xfrm>
            <a:off x="0" y="1235063"/>
            <a:ext cx="12273458" cy="6111257"/>
          </a:xfrm>
        </p:spPr>
        <p:txBody>
          <a:bodyPr>
            <a:noAutofit/>
          </a:bodyPr>
          <a:lstStyle/>
          <a:p>
            <a:pPr marL="342900" indent="-342900" algn="l">
              <a:lnSpc>
                <a:spcPct val="150000"/>
              </a:lnSpc>
              <a:buFont typeface="Arial" panose="020B0604020202020204" pitchFamily="34" charset="0"/>
              <a:buChar char="•"/>
            </a:pPr>
            <a:r>
              <a:rPr lang="en-US" sz="2000" dirty="0">
                <a:cs typeface="Arial" panose="020B0604020202020204" pitchFamily="34" charset="0"/>
              </a:rPr>
              <a:t>Write-write conflicts occur when two clients try to write the same data at the same time. Read-write conflicts occur when one client reads inconsistent data in the middle of another client’s write.</a:t>
            </a:r>
          </a:p>
          <a:p>
            <a:pPr marL="342900" indent="-342900" algn="l">
              <a:lnSpc>
                <a:spcPct val="150000"/>
              </a:lnSpc>
              <a:buFont typeface="Arial" panose="020B0604020202020204" pitchFamily="34" charset="0"/>
              <a:buChar char="•"/>
            </a:pPr>
            <a:r>
              <a:rPr lang="en-US" sz="2000" dirty="0">
                <a:cs typeface="Arial" panose="020B0604020202020204" pitchFamily="34" charset="0"/>
              </a:rPr>
              <a:t>Pessimistic approaches lock data records to prevent conflicts. Optimistic approaches detect conflicts and fix them.</a:t>
            </a:r>
            <a:endParaRPr lang="en-US" sz="2000" dirty="0">
              <a:solidFill>
                <a:schemeClr val="tx1">
                  <a:lumMod val="95000"/>
                  <a:lumOff val="5000"/>
                </a:schemeClr>
              </a:solidFill>
              <a:cs typeface="Arial" panose="020B0604020202020204" pitchFamily="34" charset="0"/>
            </a:endParaRPr>
          </a:p>
          <a:p>
            <a:pPr marL="342900" indent="-342900" algn="l">
              <a:lnSpc>
                <a:spcPct val="150000"/>
              </a:lnSpc>
              <a:buFont typeface="Arial" panose="020B0604020202020204" pitchFamily="34" charset="0"/>
              <a:buChar char="•"/>
            </a:pPr>
            <a:r>
              <a:rPr lang="en-US" sz="2000" dirty="0">
                <a:solidFill>
                  <a:srgbClr val="FF0000"/>
                </a:solidFill>
                <a:cs typeface="Arial" panose="020B0604020202020204" pitchFamily="34" charset="0"/>
              </a:rPr>
              <a:t>Consistency</a:t>
            </a:r>
            <a:r>
              <a:rPr lang="en-US" sz="2000" dirty="0">
                <a:solidFill>
                  <a:schemeClr val="tx1">
                    <a:lumMod val="95000"/>
                    <a:lumOff val="5000"/>
                  </a:schemeClr>
                </a:solidFill>
                <a:cs typeface="Arial" panose="020B0604020202020204" pitchFamily="34" charset="0"/>
              </a:rPr>
              <a:t> means agreement between database values and retrievals/updates or between replicas of data.</a:t>
            </a:r>
          </a:p>
          <a:p>
            <a:pPr marL="342900" indent="-342900" algn="l">
              <a:lnSpc>
                <a:spcPct val="150000"/>
              </a:lnSpc>
              <a:buFont typeface="Arial" panose="020B0604020202020204" pitchFamily="34" charset="0"/>
              <a:buChar char="•"/>
            </a:pPr>
            <a:r>
              <a:rPr lang="en-US" sz="2000" dirty="0">
                <a:cs typeface="Arial" panose="020B0604020202020204" pitchFamily="34" charset="0"/>
              </a:rPr>
              <a:t>Distributed systems see read-write conflicts due to some nodes having received updates while other nodes have not. </a:t>
            </a:r>
            <a:r>
              <a:rPr lang="en-US" sz="2000" i="1" dirty="0">
                <a:solidFill>
                  <a:srgbClr val="FF0000"/>
                </a:solidFill>
                <a:cs typeface="Arial" panose="020B0604020202020204" pitchFamily="34" charset="0"/>
              </a:rPr>
              <a:t>Eventual consistency </a:t>
            </a:r>
            <a:r>
              <a:rPr lang="en-US" sz="2000" dirty="0">
                <a:cs typeface="Arial" panose="020B0604020202020204" pitchFamily="34" charset="0"/>
              </a:rPr>
              <a:t>means that at some point the system will become consistent once all the writes have propagated to all the nodes.</a:t>
            </a:r>
          </a:p>
          <a:p>
            <a:pPr marL="342900" indent="-342900" algn="l">
              <a:lnSpc>
                <a:spcPct val="150000"/>
              </a:lnSpc>
              <a:buFont typeface="Arial" panose="020B0604020202020204" pitchFamily="34" charset="0"/>
              <a:buChar char="•"/>
            </a:pPr>
            <a:r>
              <a:rPr lang="en-US" sz="2000" dirty="0">
                <a:cs typeface="Arial" panose="020B0604020202020204" pitchFamily="34" charset="0"/>
              </a:rPr>
              <a:t>A client can write and then immediately read the new value. This can be difficult if the read and the write happen on different nodes.</a:t>
            </a:r>
          </a:p>
          <a:p>
            <a:pPr marL="342900" indent="-342900" algn="l">
              <a:lnSpc>
                <a:spcPct val="150000"/>
              </a:lnSpc>
              <a:buFont typeface="Arial" panose="020B0604020202020204" pitchFamily="34" charset="0"/>
              <a:buChar char="•"/>
            </a:pPr>
            <a:endParaRPr lang="en-US" sz="2000" dirty="0">
              <a:solidFill>
                <a:schemeClr val="tx1">
                  <a:lumMod val="95000"/>
                  <a:lumOff val="5000"/>
                </a:schemeClr>
              </a:solidFill>
              <a:cs typeface="Arial" panose="020B0604020202020204" pitchFamily="34" charset="0"/>
            </a:endParaRPr>
          </a:p>
        </p:txBody>
      </p:sp>
    </p:spTree>
    <p:extLst>
      <p:ext uri="{BB962C8B-B14F-4D97-AF65-F5344CB8AC3E}">
        <p14:creationId xmlns:p14="http://schemas.microsoft.com/office/powerpoint/2010/main" val="5764355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B2B76-72A5-4EE5-B5E9-9A5DB1801F89}"/>
              </a:ext>
            </a:extLst>
          </p:cNvPr>
          <p:cNvSpPr>
            <a:spLocks noGrp="1"/>
          </p:cNvSpPr>
          <p:nvPr>
            <p:ph type="ctrTitle"/>
          </p:nvPr>
        </p:nvSpPr>
        <p:spPr>
          <a:xfrm>
            <a:off x="0" y="155397"/>
            <a:ext cx="12273457" cy="500428"/>
          </a:xfrm>
        </p:spPr>
        <p:txBody>
          <a:bodyPr>
            <a:noAutofit/>
          </a:bodyPr>
          <a:lstStyle/>
          <a:p>
            <a:pPr algn="ctr"/>
            <a:r>
              <a:rPr lang="en-US" sz="4000" dirty="0">
                <a:latin typeface="Arial" panose="020B0604020202020204" pitchFamily="34" charset="0"/>
                <a:cs typeface="Arial" panose="020B0604020202020204" pitchFamily="34" charset="0"/>
              </a:rPr>
              <a:t/>
            </a:r>
            <a:br>
              <a:rPr lang="en-US" sz="4000" dirty="0">
                <a:latin typeface="Arial" panose="020B0604020202020204" pitchFamily="34" charset="0"/>
                <a:cs typeface="Arial" panose="020B0604020202020204" pitchFamily="34" charset="0"/>
              </a:rPr>
            </a:br>
            <a:r>
              <a:rPr lang="en-US" sz="4000" dirty="0">
                <a:latin typeface="+mn-lt"/>
                <a:cs typeface="Arial" panose="020B0604020202020204" pitchFamily="34" charset="0"/>
              </a:rPr>
              <a:t>CAP THEOREM</a:t>
            </a:r>
          </a:p>
        </p:txBody>
      </p:sp>
      <p:sp>
        <p:nvSpPr>
          <p:cNvPr id="3" name="Subtitle 2">
            <a:extLst>
              <a:ext uri="{FF2B5EF4-FFF2-40B4-BE49-F238E27FC236}">
                <a16:creationId xmlns:a16="http://schemas.microsoft.com/office/drawing/2014/main" xmlns="" id="{4A6185E7-5F55-4FA6-B7BD-6545D740A93D}"/>
              </a:ext>
            </a:extLst>
          </p:cNvPr>
          <p:cNvSpPr>
            <a:spLocks noGrp="1"/>
          </p:cNvSpPr>
          <p:nvPr>
            <p:ph type="subTitle" idx="1"/>
          </p:nvPr>
        </p:nvSpPr>
        <p:spPr>
          <a:xfrm>
            <a:off x="0" y="437989"/>
            <a:ext cx="12273458" cy="6111257"/>
          </a:xfrm>
        </p:spPr>
        <p:txBody>
          <a:bodyPr>
            <a:noAutofit/>
          </a:bodyPr>
          <a:lstStyle/>
          <a:p>
            <a:pPr marL="342900" indent="-342900" algn="l">
              <a:lnSpc>
                <a:spcPct val="150000"/>
              </a:lnSpc>
              <a:buFont typeface="Arial" panose="020B0604020202020204" pitchFamily="34" charset="0"/>
              <a:buChar char="•"/>
            </a:pPr>
            <a:r>
              <a:rPr lang="en-US" sz="2000" dirty="0">
                <a:cs typeface="Arial" panose="020B0604020202020204" pitchFamily="34" charset="0"/>
              </a:rPr>
              <a:t>To get good consistency, you need to involve many nodes in data operations, but this increases latency. So you often have to trade off consistency versus latency.</a:t>
            </a:r>
          </a:p>
          <a:p>
            <a:pPr marL="342900" indent="-342900" algn="l">
              <a:lnSpc>
                <a:spcPct val="150000"/>
              </a:lnSpc>
              <a:buFont typeface="Arial" panose="020B0604020202020204" pitchFamily="34" charset="0"/>
              <a:buChar char="•"/>
            </a:pPr>
            <a:r>
              <a:rPr lang="en-US" sz="2000" dirty="0">
                <a:solidFill>
                  <a:schemeClr val="tx1">
                    <a:lumMod val="95000"/>
                    <a:lumOff val="5000"/>
                  </a:schemeClr>
                </a:solidFill>
                <a:cs typeface="Arial" panose="020B0604020202020204" pitchFamily="34" charset="0"/>
              </a:rPr>
              <a:t>Latency is the delay in communication from one end to another end.</a:t>
            </a:r>
          </a:p>
          <a:p>
            <a:pPr marL="342900" indent="-342900" algn="l">
              <a:lnSpc>
                <a:spcPct val="150000"/>
              </a:lnSpc>
              <a:buFont typeface="Arial" panose="020B0604020202020204" pitchFamily="34" charset="0"/>
              <a:buChar char="•"/>
            </a:pPr>
            <a:r>
              <a:rPr lang="en-US" sz="2000" dirty="0">
                <a:solidFill>
                  <a:schemeClr val="tx1">
                    <a:lumMod val="95000"/>
                    <a:lumOff val="5000"/>
                  </a:schemeClr>
                </a:solidFill>
                <a:cs typeface="Arial" panose="020B0604020202020204" pitchFamily="34" charset="0"/>
              </a:rPr>
              <a:t>Relational databases have strong consistency due to single server architecture.</a:t>
            </a:r>
          </a:p>
          <a:p>
            <a:pPr marL="342900" indent="-342900" algn="l">
              <a:lnSpc>
                <a:spcPct val="150000"/>
              </a:lnSpc>
              <a:buFont typeface="Arial" panose="020B0604020202020204" pitchFamily="34" charset="0"/>
              <a:buChar char="•"/>
            </a:pPr>
            <a:r>
              <a:rPr lang="en-US" sz="2000" dirty="0">
                <a:solidFill>
                  <a:srgbClr val="FF0000"/>
                </a:solidFill>
                <a:cs typeface="Arial" panose="020B0604020202020204" pitchFamily="34" charset="0"/>
              </a:rPr>
              <a:t>CAP</a:t>
            </a:r>
            <a:r>
              <a:rPr lang="en-US" sz="2000" dirty="0">
                <a:solidFill>
                  <a:schemeClr val="tx1">
                    <a:lumMod val="95000"/>
                    <a:lumOff val="5000"/>
                  </a:schemeClr>
                </a:solidFill>
                <a:cs typeface="Arial" panose="020B0604020202020204" pitchFamily="34" charset="0"/>
              </a:rPr>
              <a:t> stands for Consistency, Availability and Partition tolerance.</a:t>
            </a:r>
          </a:p>
          <a:p>
            <a:pPr marL="342900" indent="-342900" algn="l">
              <a:lnSpc>
                <a:spcPct val="150000"/>
              </a:lnSpc>
              <a:buFont typeface="Arial" panose="020B0604020202020204" pitchFamily="34" charset="0"/>
              <a:buChar char="•"/>
            </a:pPr>
            <a:r>
              <a:rPr lang="en-US" sz="2000" dirty="0">
                <a:solidFill>
                  <a:srgbClr val="FF0000"/>
                </a:solidFill>
                <a:cs typeface="Arial" panose="020B0604020202020204" pitchFamily="34" charset="0"/>
              </a:rPr>
              <a:t>Availability</a:t>
            </a:r>
            <a:r>
              <a:rPr lang="en-US" sz="2000" dirty="0">
                <a:solidFill>
                  <a:schemeClr val="tx1">
                    <a:lumMod val="95000"/>
                    <a:lumOff val="5000"/>
                  </a:schemeClr>
                </a:solidFill>
                <a:cs typeface="Arial" panose="020B0604020202020204" pitchFamily="34" charset="0"/>
              </a:rPr>
              <a:t> stands for ability to read and write data at a given time based on the availability of nodes.</a:t>
            </a:r>
          </a:p>
          <a:p>
            <a:pPr marL="342900" indent="-342900" algn="l">
              <a:lnSpc>
                <a:spcPct val="150000"/>
              </a:lnSpc>
              <a:buFont typeface="Arial" panose="020B0604020202020204" pitchFamily="34" charset="0"/>
              <a:buChar char="•"/>
            </a:pPr>
            <a:r>
              <a:rPr lang="en-US" sz="2000" dirty="0">
                <a:solidFill>
                  <a:srgbClr val="FF0000"/>
                </a:solidFill>
                <a:cs typeface="Arial" panose="020B0604020202020204" pitchFamily="34" charset="0"/>
              </a:rPr>
              <a:t>Partition tolerance</a:t>
            </a:r>
            <a:r>
              <a:rPr lang="en-US" sz="2000" dirty="0">
                <a:cs typeface="Arial" panose="020B0604020202020204" pitchFamily="34" charset="0"/>
              </a:rPr>
              <a:t> means that the cluster can survive communication breakages in the cluster that separate the cluster into multiple partitions unable to communicate with each other.</a:t>
            </a:r>
            <a:endParaRPr lang="en-US" sz="2000" dirty="0">
              <a:solidFill>
                <a:schemeClr val="tx1">
                  <a:lumMod val="95000"/>
                  <a:lumOff val="5000"/>
                </a:schemeClr>
              </a:solidFill>
              <a:cs typeface="Arial" panose="020B0604020202020204" pitchFamily="34" charset="0"/>
            </a:endParaRPr>
          </a:p>
          <a:p>
            <a:pPr marL="342900" indent="-342900" algn="l">
              <a:lnSpc>
                <a:spcPct val="150000"/>
              </a:lnSpc>
              <a:buFont typeface="Arial" panose="020B0604020202020204" pitchFamily="34" charset="0"/>
              <a:buChar char="•"/>
            </a:pPr>
            <a:r>
              <a:rPr lang="en-US" sz="2000" dirty="0">
                <a:solidFill>
                  <a:schemeClr val="tx1">
                    <a:lumMod val="95000"/>
                    <a:lumOff val="5000"/>
                  </a:schemeClr>
                </a:solidFill>
                <a:cs typeface="Arial" panose="020B0604020202020204" pitchFamily="34" charset="0"/>
              </a:rPr>
              <a:t>CAP theorem states that it is not possible to guarantee all three of the desirable properties—consistency, availability, and partition tolerance—at the same time in a distributed system with data replication</a:t>
            </a:r>
          </a:p>
          <a:p>
            <a:pPr marL="342900" indent="-342900" algn="l">
              <a:lnSpc>
                <a:spcPct val="150000"/>
              </a:lnSpc>
              <a:buFont typeface="Arial" panose="020B0604020202020204" pitchFamily="34" charset="0"/>
              <a:buChar char="•"/>
            </a:pPr>
            <a:r>
              <a:rPr lang="en-US" sz="2000" dirty="0">
                <a:solidFill>
                  <a:schemeClr val="tx1">
                    <a:lumMod val="95000"/>
                    <a:lumOff val="5000"/>
                  </a:schemeClr>
                </a:solidFill>
                <a:cs typeface="Arial" panose="020B0604020202020204" pitchFamily="34" charset="0"/>
              </a:rPr>
              <a:t>In other words, </a:t>
            </a:r>
            <a:r>
              <a:rPr lang="en-US" sz="2000" dirty="0">
                <a:cs typeface="Arial" panose="020B0604020202020204" pitchFamily="34" charset="0"/>
              </a:rPr>
              <a:t>The CAP theorem states that if the network partition tolerant (high replication), you have high availability of data but less consistency.</a:t>
            </a:r>
            <a:endParaRPr lang="en-US" sz="2000" dirty="0">
              <a:solidFill>
                <a:schemeClr val="tx1">
                  <a:lumMod val="95000"/>
                  <a:lumOff val="5000"/>
                </a:schemeClr>
              </a:solidFill>
              <a:cs typeface="Arial" panose="020B0604020202020204" pitchFamily="34" charset="0"/>
            </a:endParaRPr>
          </a:p>
          <a:p>
            <a:pPr marL="342900" indent="-342900" algn="l">
              <a:lnSpc>
                <a:spcPct val="150000"/>
              </a:lnSpc>
              <a:buFont typeface="Arial" panose="020B0604020202020204" pitchFamily="34" charset="0"/>
              <a:buChar char="•"/>
            </a:pPr>
            <a:r>
              <a:rPr lang="en-US" sz="2000" dirty="0">
                <a:solidFill>
                  <a:schemeClr val="tx1">
                    <a:lumMod val="95000"/>
                    <a:lumOff val="5000"/>
                  </a:schemeClr>
                </a:solidFill>
                <a:cs typeface="Arial" panose="020B0604020202020204" pitchFamily="34" charset="0"/>
              </a:rPr>
              <a:t>	</a:t>
            </a:r>
          </a:p>
          <a:p>
            <a:pPr marL="342900" indent="-342900" algn="l">
              <a:lnSpc>
                <a:spcPct val="150000"/>
              </a:lnSpc>
              <a:buFont typeface="Arial" panose="020B0604020202020204" pitchFamily="34" charset="0"/>
              <a:buChar char="•"/>
            </a:pPr>
            <a:endParaRPr lang="en-US" sz="2000" dirty="0">
              <a:cs typeface="Arial" panose="020B0604020202020204" pitchFamily="34" charset="0"/>
            </a:endParaRPr>
          </a:p>
        </p:txBody>
      </p:sp>
    </p:spTree>
    <p:extLst>
      <p:ext uri="{BB962C8B-B14F-4D97-AF65-F5344CB8AC3E}">
        <p14:creationId xmlns:p14="http://schemas.microsoft.com/office/powerpoint/2010/main" val="41483580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B2B76-72A5-4EE5-B5E9-9A5DB1801F89}"/>
              </a:ext>
            </a:extLst>
          </p:cNvPr>
          <p:cNvSpPr>
            <a:spLocks noGrp="1"/>
          </p:cNvSpPr>
          <p:nvPr>
            <p:ph type="ctrTitle"/>
          </p:nvPr>
        </p:nvSpPr>
        <p:spPr>
          <a:xfrm>
            <a:off x="1" y="198506"/>
            <a:ext cx="12273457" cy="500428"/>
          </a:xfrm>
        </p:spPr>
        <p:txBody>
          <a:bodyPr>
            <a:noAutofit/>
          </a:bodyPr>
          <a:lstStyle/>
          <a:p>
            <a:pPr algn="ctr"/>
            <a:r>
              <a:rPr lang="en-US" sz="4000" dirty="0">
                <a:latin typeface="Arial" panose="020B0604020202020204" pitchFamily="34" charset="0"/>
                <a:cs typeface="Arial" panose="020B0604020202020204" pitchFamily="34" charset="0"/>
              </a:rPr>
              <a:t/>
            </a:r>
            <a:br>
              <a:rPr lang="en-US" sz="4000" dirty="0">
                <a:latin typeface="Arial" panose="020B0604020202020204" pitchFamily="34" charset="0"/>
                <a:cs typeface="Arial" panose="020B0604020202020204" pitchFamily="34" charset="0"/>
              </a:rPr>
            </a:br>
            <a:r>
              <a:rPr lang="en-US" sz="4000" dirty="0">
                <a:latin typeface="+mn-lt"/>
                <a:cs typeface="Arial" panose="020B0604020202020204" pitchFamily="34" charset="0"/>
              </a:rPr>
              <a:t>VERSION STAMPS &amp; TRANSACTIONS</a:t>
            </a:r>
          </a:p>
        </p:txBody>
      </p:sp>
      <p:sp>
        <p:nvSpPr>
          <p:cNvPr id="3" name="Subtitle 2">
            <a:extLst>
              <a:ext uri="{FF2B5EF4-FFF2-40B4-BE49-F238E27FC236}">
                <a16:creationId xmlns:a16="http://schemas.microsoft.com/office/drawing/2014/main" xmlns="" id="{4A6185E7-5F55-4FA6-B7BD-6545D740A93D}"/>
              </a:ext>
            </a:extLst>
          </p:cNvPr>
          <p:cNvSpPr>
            <a:spLocks noGrp="1"/>
          </p:cNvSpPr>
          <p:nvPr>
            <p:ph type="subTitle" idx="1"/>
          </p:nvPr>
        </p:nvSpPr>
        <p:spPr>
          <a:xfrm>
            <a:off x="0" y="1135033"/>
            <a:ext cx="12273458" cy="5722968"/>
          </a:xfrm>
        </p:spPr>
        <p:txBody>
          <a:bodyPr>
            <a:normAutofit/>
          </a:bodyPr>
          <a:lstStyle/>
          <a:p>
            <a:pPr marL="342900" indent="-342900" algn="l">
              <a:buFont typeface="Arial" panose="020B0604020202020204" pitchFamily="34" charset="0"/>
              <a:buChar char="•"/>
            </a:pPr>
            <a:r>
              <a:rPr lang="en-US" sz="2000" dirty="0"/>
              <a:t>Version stamp is a field that changes every time the underlying data in the record changes. When you read the data; you keep a note of the version stamp, so that when you write data you can check to see if the version has changed.</a:t>
            </a:r>
          </a:p>
          <a:p>
            <a:pPr marL="342900" indent="-342900" algn="l">
              <a:buFont typeface="Arial" panose="020B0604020202020204" pitchFamily="34" charset="0"/>
              <a:buChar char="•"/>
            </a:pPr>
            <a:r>
              <a:rPr lang="en-US" sz="2000" dirty="0"/>
              <a:t>Version stamps help you detect concurrency conflicts. When you read data, then update it, you can check the version stamp to ensure nobody updated the data between your read and write.</a:t>
            </a:r>
          </a:p>
          <a:p>
            <a:pPr marL="342900" indent="-342900" algn="l">
              <a:buFont typeface="Arial" panose="020B0604020202020204" pitchFamily="34" charset="0"/>
              <a:buChar char="•"/>
            </a:pPr>
            <a:r>
              <a:rPr lang="en-US" sz="2000" dirty="0"/>
              <a:t>Version stamps can be implemented using counters, GUIDs, content hashes (Hash value of a particular record), timestamps (problematic when time is not synchronized), or a combination of these.</a:t>
            </a:r>
          </a:p>
          <a:p>
            <a:pPr marL="342900" indent="-342900" algn="l">
              <a:buFont typeface="Arial" panose="020B0604020202020204" pitchFamily="34" charset="0"/>
              <a:buChar char="•"/>
            </a:pPr>
            <a:r>
              <a:rPr lang="en-US" sz="2000" dirty="0"/>
              <a:t>GUID (Globally Unique Identifier), a large (16 byte) random number that’s guaranteed to be unique.</a:t>
            </a:r>
          </a:p>
          <a:p>
            <a:pPr marL="342900" indent="-342900" algn="l">
              <a:buFont typeface="Arial" panose="020B0604020202020204" pitchFamily="34" charset="0"/>
              <a:buChar char="•"/>
            </a:pPr>
            <a:r>
              <a:rPr lang="en-US" sz="2000" dirty="0"/>
              <a:t>With distributed systems, a vector of version stamps allows you to detect when different nodes have conflicting updates. A node will update its version stamp in the vector when a write operation is done. When two nodes communication these version vectors will be checked.</a:t>
            </a:r>
            <a:endParaRPr lang="en-US" sz="2000" dirty="0">
              <a:solidFill>
                <a:schemeClr val="tx1">
                  <a:lumMod val="95000"/>
                  <a:lumOff val="5000"/>
                </a:schemeClr>
              </a:solidFill>
              <a:cs typeface="Arial" panose="020B0604020202020204" pitchFamily="34" charset="0"/>
            </a:endParaRPr>
          </a:p>
          <a:p>
            <a:pPr marL="342900" indent="-342900" algn="l">
              <a:buFont typeface="Arial" panose="020B0604020202020204" pitchFamily="34" charset="0"/>
              <a:buChar char="•"/>
            </a:pPr>
            <a:endParaRPr lang="en-US" sz="2000" dirty="0">
              <a:cs typeface="Arial" panose="020B0604020202020204" pitchFamily="34" charset="0"/>
            </a:endParaRPr>
          </a:p>
        </p:txBody>
      </p:sp>
    </p:spTree>
    <p:extLst>
      <p:ext uri="{BB962C8B-B14F-4D97-AF65-F5344CB8AC3E}">
        <p14:creationId xmlns:p14="http://schemas.microsoft.com/office/powerpoint/2010/main" val="246724821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B2B76-72A5-4EE5-B5E9-9A5DB1801F89}"/>
              </a:ext>
            </a:extLst>
          </p:cNvPr>
          <p:cNvSpPr>
            <a:spLocks noGrp="1"/>
          </p:cNvSpPr>
          <p:nvPr>
            <p:ph type="ctrTitle"/>
          </p:nvPr>
        </p:nvSpPr>
        <p:spPr>
          <a:xfrm>
            <a:off x="0" y="-140679"/>
            <a:ext cx="12273457" cy="994355"/>
          </a:xfrm>
        </p:spPr>
        <p:txBody>
          <a:bodyPr>
            <a:noAutofit/>
          </a:bodyPr>
          <a:lstStyle/>
          <a:p>
            <a:pPr algn="ctr"/>
            <a:r>
              <a:rPr lang="en-US" sz="4000" dirty="0">
                <a:latin typeface="Arial" panose="020B0604020202020204" pitchFamily="34" charset="0"/>
                <a:cs typeface="Arial" panose="020B0604020202020204" pitchFamily="34" charset="0"/>
              </a:rPr>
              <a:t/>
            </a:r>
            <a:br>
              <a:rPr lang="en-US" sz="4000" dirty="0">
                <a:latin typeface="Arial" panose="020B0604020202020204" pitchFamily="34" charset="0"/>
                <a:cs typeface="Arial" panose="020B0604020202020204" pitchFamily="34" charset="0"/>
              </a:rPr>
            </a:br>
            <a:r>
              <a:rPr lang="en-US" sz="4000" dirty="0">
                <a:latin typeface="+mn-lt"/>
                <a:cs typeface="Arial" panose="020B0604020202020204" pitchFamily="34" charset="0"/>
              </a:rPr>
              <a:t>MAP REDUCTION </a:t>
            </a:r>
          </a:p>
        </p:txBody>
      </p:sp>
      <p:sp>
        <p:nvSpPr>
          <p:cNvPr id="3" name="Subtitle 2">
            <a:extLst>
              <a:ext uri="{FF2B5EF4-FFF2-40B4-BE49-F238E27FC236}">
                <a16:creationId xmlns:a16="http://schemas.microsoft.com/office/drawing/2014/main" xmlns="" id="{4A6185E7-5F55-4FA6-B7BD-6545D740A93D}"/>
              </a:ext>
            </a:extLst>
          </p:cNvPr>
          <p:cNvSpPr>
            <a:spLocks noGrp="1"/>
          </p:cNvSpPr>
          <p:nvPr>
            <p:ph type="subTitle" idx="1"/>
          </p:nvPr>
        </p:nvSpPr>
        <p:spPr>
          <a:xfrm>
            <a:off x="0" y="966216"/>
            <a:ext cx="12273458" cy="6111257"/>
          </a:xfrm>
        </p:spPr>
        <p:txBody>
          <a:bodyPr>
            <a:noAutofit/>
          </a:bodyPr>
          <a:lstStyle/>
          <a:p>
            <a:pPr marL="342900" indent="-342900" algn="l">
              <a:buFont typeface="Arial" panose="020B0604020202020204" pitchFamily="34" charset="0"/>
              <a:buChar char="•"/>
            </a:pPr>
            <a:r>
              <a:rPr lang="en-US" sz="2000" dirty="0"/>
              <a:t>Map reduction is a way to group all the data based on a key value using the map function and perform operations on this grouped data using the reduce function.</a:t>
            </a:r>
          </a:p>
          <a:p>
            <a:pPr marL="342900" indent="-342900" algn="l">
              <a:buFont typeface="Arial" panose="020B0604020202020204" pitchFamily="34" charset="0"/>
              <a:buChar char="•"/>
            </a:pPr>
            <a:r>
              <a:rPr lang="en-US" sz="2000" dirty="0"/>
              <a:t>Map-reduce is a pattern to allow computations to be parallelized over a cluster.</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endParaRPr lang="en-US" sz="3200" dirty="0"/>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The </a:t>
            </a:r>
            <a:r>
              <a:rPr lang="en-US" sz="2000" b="1" dirty="0">
                <a:solidFill>
                  <a:srgbClr val="FF0000"/>
                </a:solidFill>
              </a:rPr>
              <a:t>map</a:t>
            </a:r>
            <a:r>
              <a:rPr lang="en-US" sz="2000" dirty="0"/>
              <a:t> task reads data from an aggregate and breaks it down to relevant key-value pairs. Maps only read a single record at a time and can thus be parallelized and run on the node that stores the record.</a:t>
            </a:r>
          </a:p>
          <a:p>
            <a:pPr algn="l"/>
            <a:endParaRPr lang="en-US" sz="2000" dirty="0"/>
          </a:p>
          <a:p>
            <a:pPr marL="342900" indent="-342900" algn="l">
              <a:buFont typeface="Arial" panose="020B0604020202020204" pitchFamily="34" charset="0"/>
              <a:buChar char="•"/>
            </a:pPr>
            <a:r>
              <a:rPr lang="en-US" sz="2000" b="1" dirty="0">
                <a:solidFill>
                  <a:srgbClr val="FF0000"/>
                </a:solidFill>
              </a:rPr>
              <a:t>Reduce</a:t>
            </a:r>
            <a:r>
              <a:rPr lang="en-US" sz="2000" dirty="0"/>
              <a:t> tasks take many values for a single key output from map tasks and summarize them into a single output. Each reducer operates on the result of a single key, so it can be parallelized by key.</a:t>
            </a:r>
            <a:endParaRPr lang="en-US" sz="2000" dirty="0">
              <a:cs typeface="Arial" panose="020B0604020202020204" pitchFamily="34" charset="0"/>
            </a:endParaRPr>
          </a:p>
        </p:txBody>
      </p:sp>
      <p:sp>
        <p:nvSpPr>
          <p:cNvPr id="7" name="Rectangle: Rounded Corners 6">
            <a:extLst>
              <a:ext uri="{FF2B5EF4-FFF2-40B4-BE49-F238E27FC236}">
                <a16:creationId xmlns:a16="http://schemas.microsoft.com/office/drawing/2014/main" xmlns="" id="{5461339E-EFC5-5B4C-2F6C-2E8303413279}"/>
              </a:ext>
            </a:extLst>
          </p:cNvPr>
          <p:cNvSpPr/>
          <p:nvPr/>
        </p:nvSpPr>
        <p:spPr>
          <a:xfrm>
            <a:off x="553059" y="2448231"/>
            <a:ext cx="1489587" cy="6489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Agency FB" panose="020B0503020202020204" pitchFamily="34" charset="0"/>
              </a:rPr>
              <a:t>Map</a:t>
            </a:r>
            <a:endParaRPr lang="en-SG" sz="3200" dirty="0">
              <a:latin typeface="Agency FB" panose="020B0503020202020204" pitchFamily="34" charset="0"/>
            </a:endParaRPr>
          </a:p>
        </p:txBody>
      </p:sp>
      <p:sp>
        <p:nvSpPr>
          <p:cNvPr id="8" name="Rectangle: Rounded Corners 7">
            <a:extLst>
              <a:ext uri="{FF2B5EF4-FFF2-40B4-BE49-F238E27FC236}">
                <a16:creationId xmlns:a16="http://schemas.microsoft.com/office/drawing/2014/main" xmlns="" id="{34BF307A-5120-36CD-FFA4-2E08A21EB41E}"/>
              </a:ext>
            </a:extLst>
          </p:cNvPr>
          <p:cNvSpPr/>
          <p:nvPr/>
        </p:nvSpPr>
        <p:spPr>
          <a:xfrm>
            <a:off x="3598605" y="2448231"/>
            <a:ext cx="2293373" cy="648929"/>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gency FB" panose="020B0503020202020204" pitchFamily="34" charset="0"/>
              </a:rPr>
              <a:t>Key-value Pairs</a:t>
            </a:r>
            <a:endParaRPr lang="en-SG" sz="3200" dirty="0">
              <a:solidFill>
                <a:schemeClr val="tx1"/>
              </a:solidFill>
              <a:latin typeface="Agency FB" panose="020B0503020202020204" pitchFamily="34" charset="0"/>
            </a:endParaRPr>
          </a:p>
        </p:txBody>
      </p:sp>
      <p:cxnSp>
        <p:nvCxnSpPr>
          <p:cNvPr id="10" name="Straight Arrow Connector 9">
            <a:extLst>
              <a:ext uri="{FF2B5EF4-FFF2-40B4-BE49-F238E27FC236}">
                <a16:creationId xmlns:a16="http://schemas.microsoft.com/office/drawing/2014/main" xmlns="" id="{ADA3F237-A5EA-40A5-E03B-679E79944732}"/>
              </a:ext>
            </a:extLst>
          </p:cNvPr>
          <p:cNvCxnSpPr/>
          <p:nvPr/>
        </p:nvCxnSpPr>
        <p:spPr>
          <a:xfrm>
            <a:off x="2197508" y="2772695"/>
            <a:ext cx="1179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xmlns="" id="{CF4290AC-F500-C5A6-68A6-3043F9A99331}"/>
              </a:ext>
            </a:extLst>
          </p:cNvPr>
          <p:cNvSpPr/>
          <p:nvPr/>
        </p:nvSpPr>
        <p:spPr>
          <a:xfrm>
            <a:off x="7226709" y="2448231"/>
            <a:ext cx="1371600" cy="648929"/>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Agency FB" panose="020B0503020202020204" pitchFamily="34" charset="0"/>
              </a:rPr>
              <a:t>Shuffle</a:t>
            </a:r>
            <a:endParaRPr lang="en-SG" sz="3200" dirty="0">
              <a:latin typeface="Agency FB" panose="020B0503020202020204" pitchFamily="34" charset="0"/>
            </a:endParaRPr>
          </a:p>
        </p:txBody>
      </p:sp>
      <p:cxnSp>
        <p:nvCxnSpPr>
          <p:cNvPr id="12" name="Straight Arrow Connector 11">
            <a:extLst>
              <a:ext uri="{FF2B5EF4-FFF2-40B4-BE49-F238E27FC236}">
                <a16:creationId xmlns:a16="http://schemas.microsoft.com/office/drawing/2014/main" xmlns="" id="{7751B072-75C8-DBB1-5C76-8E836534A6E4}"/>
              </a:ext>
            </a:extLst>
          </p:cNvPr>
          <p:cNvCxnSpPr/>
          <p:nvPr/>
        </p:nvCxnSpPr>
        <p:spPr>
          <a:xfrm>
            <a:off x="5987845" y="2787445"/>
            <a:ext cx="1179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65B6925D-A3B0-AD95-AECB-12B3733607F2}"/>
              </a:ext>
            </a:extLst>
          </p:cNvPr>
          <p:cNvSpPr/>
          <p:nvPr/>
        </p:nvSpPr>
        <p:spPr>
          <a:xfrm>
            <a:off x="9699525" y="2448231"/>
            <a:ext cx="1939416" cy="663679"/>
          </a:xfrm>
          <a:prstGeom prst="ellipse">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Agency FB" panose="020B0503020202020204" pitchFamily="34" charset="0"/>
              </a:rPr>
              <a:t>Reduce</a:t>
            </a:r>
            <a:endParaRPr lang="en-SG" sz="3200" dirty="0">
              <a:latin typeface="Agency FB" panose="020B0503020202020204" pitchFamily="34" charset="0"/>
            </a:endParaRPr>
          </a:p>
        </p:txBody>
      </p:sp>
      <p:cxnSp>
        <p:nvCxnSpPr>
          <p:cNvPr id="14" name="Straight Arrow Connector 13">
            <a:extLst>
              <a:ext uri="{FF2B5EF4-FFF2-40B4-BE49-F238E27FC236}">
                <a16:creationId xmlns:a16="http://schemas.microsoft.com/office/drawing/2014/main" xmlns="" id="{65ED161E-344C-CF44-4E05-340989013DA9}"/>
              </a:ext>
            </a:extLst>
          </p:cNvPr>
          <p:cNvCxnSpPr>
            <a:cxnSpLocks/>
          </p:cNvCxnSpPr>
          <p:nvPr/>
        </p:nvCxnSpPr>
        <p:spPr>
          <a:xfrm>
            <a:off x="8819535" y="2772696"/>
            <a:ext cx="771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2312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11"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B2B76-72A5-4EE5-B5E9-9A5DB1801F89}"/>
              </a:ext>
            </a:extLst>
          </p:cNvPr>
          <p:cNvSpPr>
            <a:spLocks noGrp="1"/>
          </p:cNvSpPr>
          <p:nvPr>
            <p:ph type="ctrTitle"/>
          </p:nvPr>
        </p:nvSpPr>
        <p:spPr>
          <a:xfrm>
            <a:off x="0" y="-178340"/>
            <a:ext cx="12273457" cy="938084"/>
          </a:xfrm>
        </p:spPr>
        <p:txBody>
          <a:bodyPr>
            <a:noAutofit/>
          </a:bodyPr>
          <a:lstStyle/>
          <a:p>
            <a:pPr algn="ctr"/>
            <a:r>
              <a:rPr lang="en-US" sz="4000" dirty="0">
                <a:latin typeface="Arial" panose="020B0604020202020204" pitchFamily="34" charset="0"/>
                <a:cs typeface="Arial" panose="020B0604020202020204" pitchFamily="34" charset="0"/>
              </a:rPr>
              <a:t/>
            </a:r>
            <a:br>
              <a:rPr lang="en-US" sz="4000" dirty="0">
                <a:latin typeface="Arial" panose="020B0604020202020204" pitchFamily="34" charset="0"/>
                <a:cs typeface="Arial" panose="020B0604020202020204" pitchFamily="34" charset="0"/>
              </a:rPr>
            </a:br>
            <a:r>
              <a:rPr lang="en-US" sz="4000" dirty="0">
                <a:latin typeface="+mn-lt"/>
                <a:cs typeface="Arial" panose="020B0604020202020204" pitchFamily="34" charset="0"/>
              </a:rPr>
              <a:t>MAP REDUCTION </a:t>
            </a:r>
          </a:p>
        </p:txBody>
      </p:sp>
      <p:sp>
        <p:nvSpPr>
          <p:cNvPr id="3" name="Subtitle 2">
            <a:extLst>
              <a:ext uri="{FF2B5EF4-FFF2-40B4-BE49-F238E27FC236}">
                <a16:creationId xmlns:a16="http://schemas.microsoft.com/office/drawing/2014/main" xmlns="" id="{4A6185E7-5F55-4FA6-B7BD-6545D740A93D}"/>
              </a:ext>
            </a:extLst>
          </p:cNvPr>
          <p:cNvSpPr>
            <a:spLocks noGrp="1"/>
          </p:cNvSpPr>
          <p:nvPr>
            <p:ph type="subTitle" idx="1"/>
          </p:nvPr>
        </p:nvSpPr>
        <p:spPr>
          <a:xfrm>
            <a:off x="-1" y="781072"/>
            <a:ext cx="12273458" cy="6111257"/>
          </a:xfrm>
        </p:spPr>
        <p:txBody>
          <a:bodyPr>
            <a:noAutofit/>
          </a:bodyPr>
          <a:lstStyle/>
          <a:p>
            <a:pPr marL="342900" indent="-342900" algn="l">
              <a:buFont typeface="Arial" panose="020B0604020202020204" pitchFamily="34" charset="0"/>
              <a:buChar char="•"/>
            </a:pPr>
            <a:r>
              <a:rPr lang="en-US" sz="2000" dirty="0"/>
              <a:t>Reducers that have the same form for input and output can be combined into pipelines. This improves parallelism and reduces the amount of data to be transferred.</a:t>
            </a:r>
          </a:p>
          <a:p>
            <a:pPr marL="342900" indent="-342900" algn="l">
              <a:buFont typeface="Arial" panose="020B0604020202020204" pitchFamily="34" charset="0"/>
              <a:buChar char="•"/>
            </a:pPr>
            <a:r>
              <a:rPr lang="en-US" sz="2000" dirty="0"/>
              <a:t>Map-reduce operations can be composed into pipelines where the output of one reduce is the input to another operation’s map.</a:t>
            </a:r>
          </a:p>
          <a:p>
            <a:pPr marL="342900" indent="-342900" algn="l">
              <a:buFont typeface="Arial" panose="020B0604020202020204" pitchFamily="34" charset="0"/>
              <a:buChar char="•"/>
            </a:pPr>
            <a:r>
              <a:rPr lang="en-US" sz="2000" dirty="0"/>
              <a:t>If the result of a map-reduce computation is widely used, it can be stored as a materialized view.</a:t>
            </a:r>
          </a:p>
          <a:p>
            <a:pPr marL="342900" indent="-342900" algn="l">
              <a:buFont typeface="Arial" panose="020B0604020202020204" pitchFamily="34" charset="0"/>
              <a:buChar char="•"/>
            </a:pPr>
            <a:endParaRPr lang="en-US" sz="2000" dirty="0">
              <a:cs typeface="Arial" panose="020B0604020202020204" pitchFamily="34" charset="0"/>
            </a:endParaRPr>
          </a:p>
        </p:txBody>
      </p:sp>
      <p:pic>
        <p:nvPicPr>
          <p:cNvPr id="6" name="Picture 5">
            <a:extLst>
              <a:ext uri="{FF2B5EF4-FFF2-40B4-BE49-F238E27FC236}">
                <a16:creationId xmlns:a16="http://schemas.microsoft.com/office/drawing/2014/main" xmlns="" id="{90DB2CE2-8DE0-41B7-AC3B-5E82EC35379C}"/>
              </a:ext>
            </a:extLst>
          </p:cNvPr>
          <p:cNvPicPr>
            <a:picLocks noChangeAspect="1"/>
          </p:cNvPicPr>
          <p:nvPr/>
        </p:nvPicPr>
        <p:blipFill rotWithShape="1">
          <a:blip r:embed="rId2"/>
          <a:srcRect l="19140" t="21372" r="24069" b="26142"/>
          <a:stretch/>
        </p:blipFill>
        <p:spPr>
          <a:xfrm>
            <a:off x="29030" y="2888343"/>
            <a:ext cx="5454578" cy="3469932"/>
          </a:xfrm>
          <a:prstGeom prst="rect">
            <a:avLst/>
          </a:prstGeom>
        </p:spPr>
      </p:pic>
      <p:pic>
        <p:nvPicPr>
          <p:cNvPr id="7" name="Picture 6">
            <a:extLst>
              <a:ext uri="{FF2B5EF4-FFF2-40B4-BE49-F238E27FC236}">
                <a16:creationId xmlns:a16="http://schemas.microsoft.com/office/drawing/2014/main" xmlns="" id="{D3591567-46FC-0C8D-237E-C946AC7BB1FE}"/>
              </a:ext>
            </a:extLst>
          </p:cNvPr>
          <p:cNvPicPr>
            <a:picLocks noChangeAspect="1"/>
          </p:cNvPicPr>
          <p:nvPr/>
        </p:nvPicPr>
        <p:blipFill rotWithShape="1">
          <a:blip r:embed="rId3"/>
          <a:srcRect l="18693" t="43075" r="22000" b="20190"/>
          <a:stretch/>
        </p:blipFill>
        <p:spPr>
          <a:xfrm>
            <a:off x="5874425" y="3235285"/>
            <a:ext cx="6172432" cy="2776043"/>
          </a:xfrm>
          <a:prstGeom prst="rect">
            <a:avLst/>
          </a:prstGeom>
        </p:spPr>
      </p:pic>
      <p:sp>
        <p:nvSpPr>
          <p:cNvPr id="9" name="TextBox 8">
            <a:extLst>
              <a:ext uri="{FF2B5EF4-FFF2-40B4-BE49-F238E27FC236}">
                <a16:creationId xmlns:a16="http://schemas.microsoft.com/office/drawing/2014/main" xmlns="" id="{8D8C9E76-CC53-9341-FE7F-82B8D15619D6}"/>
              </a:ext>
            </a:extLst>
          </p:cNvPr>
          <p:cNvSpPr txBox="1"/>
          <p:nvPr/>
        </p:nvSpPr>
        <p:spPr>
          <a:xfrm>
            <a:off x="9649396" y="6358275"/>
            <a:ext cx="6231194" cy="369332"/>
          </a:xfrm>
          <a:prstGeom prst="rect">
            <a:avLst/>
          </a:prstGeom>
          <a:noFill/>
        </p:spPr>
        <p:txBody>
          <a:bodyPr wrap="square">
            <a:spAutoFit/>
          </a:bodyPr>
          <a:lstStyle/>
          <a:p>
            <a:pPr algn="l"/>
            <a:r>
              <a:rPr lang="en-US" sz="1800" i="1" dirty="0"/>
              <a:t>Source: (Pramod, Fowler)</a:t>
            </a:r>
          </a:p>
        </p:txBody>
      </p:sp>
    </p:spTree>
    <p:extLst>
      <p:ext uri="{BB962C8B-B14F-4D97-AF65-F5344CB8AC3E}">
        <p14:creationId xmlns:p14="http://schemas.microsoft.com/office/powerpoint/2010/main" val="10821932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60BB2B76-72A5-4EE5-B5E9-9A5DB1801F89}"/>
              </a:ext>
            </a:extLst>
          </p:cNvPr>
          <p:cNvSpPr txBox="1">
            <a:spLocks/>
          </p:cNvSpPr>
          <p:nvPr/>
        </p:nvSpPr>
        <p:spPr>
          <a:xfrm>
            <a:off x="0" y="384390"/>
            <a:ext cx="12273457" cy="5004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latin typeface="+mn-lt"/>
                <a:cs typeface="Arial" panose="020B0604020202020204" pitchFamily="34" charset="0"/>
              </a:rPr>
              <a:t/>
            </a:r>
            <a:br>
              <a:rPr lang="en-US" sz="4000">
                <a:latin typeface="+mn-lt"/>
                <a:cs typeface="Arial" panose="020B0604020202020204" pitchFamily="34" charset="0"/>
              </a:rPr>
            </a:br>
            <a:r>
              <a:rPr lang="en-US" sz="4000">
                <a:latin typeface="+mn-lt"/>
                <a:cs typeface="Arial" panose="020B0604020202020204" pitchFamily="34" charset="0"/>
              </a:rPr>
              <a:t> NOSQL DATABASES</a:t>
            </a:r>
            <a:endParaRPr lang="en-US" sz="4000" dirty="0">
              <a:latin typeface="+mn-lt"/>
              <a:cs typeface="Arial" panose="020B0604020202020204" pitchFamily="34" charset="0"/>
            </a:endParaRPr>
          </a:p>
        </p:txBody>
      </p:sp>
      <p:sp>
        <p:nvSpPr>
          <p:cNvPr id="5" name="TextBox 4"/>
          <p:cNvSpPr txBox="1"/>
          <p:nvPr/>
        </p:nvSpPr>
        <p:spPr>
          <a:xfrm>
            <a:off x="571935" y="1461177"/>
            <a:ext cx="11129585" cy="47089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What is NoSQL?</a:t>
            </a:r>
          </a:p>
          <a:p>
            <a:pPr>
              <a:lnSpc>
                <a:spcPct val="150000"/>
              </a:lnSpc>
            </a:pPr>
            <a:endParaRPr lang="en-US" sz="2000" dirty="0"/>
          </a:p>
          <a:p>
            <a:pPr>
              <a:lnSpc>
                <a:spcPct val="150000"/>
              </a:lnSpc>
            </a:pPr>
            <a:endParaRPr lang="en-US" sz="2000" dirty="0"/>
          </a:p>
          <a:p>
            <a:pPr marL="285750" indent="-285750">
              <a:lnSpc>
                <a:spcPct val="150000"/>
              </a:lnSpc>
              <a:buFont typeface="Arial" panose="020B0604020202020204" pitchFamily="34" charset="0"/>
              <a:buChar char="•"/>
            </a:pPr>
            <a:endParaRPr lang="en-US" sz="2000" dirty="0"/>
          </a:p>
          <a:p>
            <a:pPr marL="285750" indent="-285750">
              <a:lnSpc>
                <a:spcPct val="150000"/>
              </a:lnSpc>
              <a:buFont typeface="Arial" panose="020B0604020202020204" pitchFamily="34" charset="0"/>
              <a:buChar char="•"/>
            </a:pPr>
            <a:r>
              <a:rPr lang="en-US" sz="2000" dirty="0"/>
              <a:t>To manage large amounts of data in organizations such as </a:t>
            </a:r>
            <a:r>
              <a:rPr lang="en-US" sz="2000" i="1" dirty="0"/>
              <a:t>Google, Amazon, Facebook</a:t>
            </a:r>
            <a:r>
              <a:rPr lang="en-US" sz="2000" dirty="0"/>
              <a:t>, and </a:t>
            </a:r>
            <a:r>
              <a:rPr lang="en-US" sz="2000" i="1" dirty="0"/>
              <a:t>Twitter</a:t>
            </a:r>
            <a:r>
              <a:rPr lang="en-US" sz="2000" dirty="0"/>
              <a:t> and in applications such as </a:t>
            </a:r>
            <a:r>
              <a:rPr lang="en-US" sz="2000" i="1" dirty="0"/>
              <a:t>social media, Web links, user profiles, marketing and sales, posts and tweets, road maps and spatial data, and e-mail.</a:t>
            </a:r>
          </a:p>
          <a:p>
            <a:pPr marL="285750" indent="-285750">
              <a:lnSpc>
                <a:spcPct val="150000"/>
              </a:lnSpc>
              <a:buFont typeface="Arial" panose="020B0604020202020204" pitchFamily="34" charset="0"/>
              <a:buChar char="•"/>
            </a:pPr>
            <a:r>
              <a:rPr lang="en-US" sz="2000" i="1" dirty="0"/>
              <a:t>NoSQL databases are popular because of</a:t>
            </a:r>
          </a:p>
          <a:p>
            <a:pPr marL="742950" lvl="1" indent="-285750">
              <a:lnSpc>
                <a:spcPct val="150000"/>
              </a:lnSpc>
              <a:buFont typeface="Arial" panose="020B0604020202020204" pitchFamily="34" charset="0"/>
              <a:buChar char="•"/>
            </a:pPr>
            <a:r>
              <a:rPr lang="en-US" sz="2000" i="1" dirty="0"/>
              <a:t>Big data</a:t>
            </a:r>
          </a:p>
          <a:p>
            <a:pPr marL="742950" lvl="1" indent="-285750">
              <a:lnSpc>
                <a:spcPct val="150000"/>
              </a:lnSpc>
              <a:buFont typeface="Arial" panose="020B0604020202020204" pitchFamily="34" charset="0"/>
              <a:buChar char="•"/>
            </a:pPr>
            <a:r>
              <a:rPr lang="en-US" sz="2000" i="1" dirty="0"/>
              <a:t>Real-time web applications</a:t>
            </a:r>
          </a:p>
        </p:txBody>
      </p:sp>
      <p:pic>
        <p:nvPicPr>
          <p:cNvPr id="9" name="Picture 2" descr="C:\Users\admin\Downloads\png-clipart-nosql-logo-relational-database-cloud-talk-text-logo-thumbnai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320" y="1610225"/>
            <a:ext cx="2617752" cy="15495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Downloads\nosq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1542" y="2049773"/>
            <a:ext cx="4886397" cy="1110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55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EAE755-3C5A-439F-BDA7-BCDCA24489C7}"/>
              </a:ext>
            </a:extLst>
          </p:cNvPr>
          <p:cNvSpPr>
            <a:spLocks noGrp="1"/>
          </p:cNvSpPr>
          <p:nvPr>
            <p:ph type="title"/>
          </p:nvPr>
        </p:nvSpPr>
        <p:spPr/>
        <p:txBody>
          <a:bodyPr>
            <a:normAutofit/>
          </a:bodyPr>
          <a:lstStyle/>
          <a:p>
            <a:r>
              <a:rPr lang="en-US" sz="4800" dirty="0">
                <a:latin typeface="Adobe Fan Heiti Std B" panose="020B0700000000000000" pitchFamily="34" charset="-128"/>
                <a:ea typeface="Adobe Fan Heiti Std B" panose="020B0700000000000000" pitchFamily="34" charset="-128"/>
              </a:rPr>
              <a:t>References</a:t>
            </a:r>
          </a:p>
        </p:txBody>
      </p:sp>
      <p:sp>
        <p:nvSpPr>
          <p:cNvPr id="3" name="Content Placeholder 2">
            <a:extLst>
              <a:ext uri="{FF2B5EF4-FFF2-40B4-BE49-F238E27FC236}">
                <a16:creationId xmlns:a16="http://schemas.microsoft.com/office/drawing/2014/main" xmlns="" id="{5EB7D746-5DE8-4506-B70E-343613E905B2}"/>
              </a:ext>
            </a:extLst>
          </p:cNvPr>
          <p:cNvSpPr>
            <a:spLocks noGrp="1"/>
          </p:cNvSpPr>
          <p:nvPr>
            <p:ph idx="1"/>
          </p:nvPr>
        </p:nvSpPr>
        <p:spPr>
          <a:xfrm>
            <a:off x="739726" y="1811558"/>
            <a:ext cx="10515600" cy="4351338"/>
          </a:xfrm>
        </p:spPr>
        <p:txBody>
          <a:bodyPr>
            <a:normAutofit/>
          </a:bodyPr>
          <a:lstStyle/>
          <a:p>
            <a:pPr lvl="0"/>
            <a:r>
              <a:rPr lang="en-GB" sz="2000" dirty="0"/>
              <a:t>[1]Pramod J. </a:t>
            </a:r>
            <a:r>
              <a:rPr lang="en-GB" sz="2000" dirty="0" err="1"/>
              <a:t>Sadalage</a:t>
            </a:r>
            <a:r>
              <a:rPr lang="en-GB" sz="2000" dirty="0"/>
              <a:t> and Martin Fowler, “NoSQL distilled”, ISBN-10:0321826620</a:t>
            </a:r>
            <a:endParaRPr lang="en-US" sz="2000" dirty="0"/>
          </a:p>
        </p:txBody>
      </p:sp>
    </p:spTree>
    <p:extLst>
      <p:ext uri="{BB962C8B-B14F-4D97-AF65-F5344CB8AC3E}">
        <p14:creationId xmlns:p14="http://schemas.microsoft.com/office/powerpoint/2010/main" val="2251305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06917"/>
          </a:xfrm>
        </p:spPr>
        <p:txBody>
          <a:bodyPr>
            <a:normAutofit/>
          </a:bodyPr>
          <a:lstStyle/>
          <a:p>
            <a:pPr algn="ctr"/>
            <a:r>
              <a:rPr lang="en-US" sz="4000" dirty="0">
                <a:latin typeface="+mn-lt"/>
              </a:rPr>
              <a:t>WHY NOSQL</a:t>
            </a:r>
          </a:p>
        </p:txBody>
      </p:sp>
      <p:sp>
        <p:nvSpPr>
          <p:cNvPr id="3" name="Content Placeholder 2"/>
          <p:cNvSpPr>
            <a:spLocks noGrp="1"/>
          </p:cNvSpPr>
          <p:nvPr>
            <p:ph idx="1"/>
          </p:nvPr>
        </p:nvSpPr>
        <p:spPr>
          <a:xfrm>
            <a:off x="446314" y="832415"/>
            <a:ext cx="11455400" cy="5887698"/>
          </a:xfrm>
        </p:spPr>
        <p:txBody>
          <a:bodyPr>
            <a:normAutofit/>
          </a:bodyPr>
          <a:lstStyle/>
          <a:p>
            <a:pPr>
              <a:lnSpc>
                <a:spcPct val="150000"/>
              </a:lnSpc>
            </a:pPr>
            <a:r>
              <a:rPr lang="en-US" sz="2000" b="0" i="0" dirty="0">
                <a:effectLst/>
              </a:rPr>
              <a:t>Relational databases (RDBMS) were created well before the internet, big data, and mobile communication became prominent</a:t>
            </a:r>
          </a:p>
          <a:p>
            <a:pPr>
              <a:lnSpc>
                <a:spcPct val="150000"/>
              </a:lnSpc>
            </a:pPr>
            <a:r>
              <a:rPr lang="en-US" sz="2000" dirty="0"/>
              <a:t>RDMS were originally developed to be run in a single server. To increase the capacity of the database – need to upgrade the servers</a:t>
            </a:r>
          </a:p>
          <a:p>
            <a:pPr>
              <a:lnSpc>
                <a:spcPct val="150000"/>
              </a:lnSpc>
            </a:pPr>
            <a:r>
              <a:rPr lang="en-US" sz="2000" dirty="0"/>
              <a:t>With the requirement of application change, no need to change the data model (schema-less)</a:t>
            </a:r>
          </a:p>
          <a:p>
            <a:pPr>
              <a:lnSpc>
                <a:spcPct val="150000"/>
              </a:lnSpc>
            </a:pPr>
            <a:r>
              <a:rPr lang="en-US" sz="2000" dirty="0"/>
              <a:t>Flexible -  Easy to handle semi-structured or unstructured data, (common in modern applications, especially those dealing with big data, IoT, and social media), can handle data in various formats</a:t>
            </a:r>
          </a:p>
          <a:p>
            <a:pPr>
              <a:lnSpc>
                <a:spcPct val="150000"/>
              </a:lnSpc>
            </a:pPr>
            <a:r>
              <a:rPr lang="en-US" sz="2000" dirty="0"/>
              <a:t>Scalability-  highly scalable, can handle large volumes of data by distributing data across multiple servers</a:t>
            </a:r>
          </a:p>
          <a:p>
            <a:pPr>
              <a:lnSpc>
                <a:spcPct val="150000"/>
              </a:lnSpc>
            </a:pPr>
            <a:r>
              <a:rPr lang="en-US" sz="2000" i="0" dirty="0">
                <a:effectLst/>
              </a:rPr>
              <a:t>Horizontal Scaling- </a:t>
            </a:r>
            <a:r>
              <a:rPr lang="en-US" sz="2000" i="0" dirty="0">
                <a:solidFill>
                  <a:srgbClr val="374151"/>
                </a:solidFill>
                <a:effectLst/>
              </a:rPr>
              <a:t> </a:t>
            </a:r>
            <a:r>
              <a:rPr lang="en-US" sz="2000" b="0" i="0" dirty="0">
                <a:effectLst/>
              </a:rPr>
              <a:t>excel at horizontal scaling, can add more servers or nodes when requirements grow. </a:t>
            </a:r>
          </a:p>
          <a:p>
            <a:pPr>
              <a:lnSpc>
                <a:spcPct val="150000"/>
              </a:lnSpc>
            </a:pPr>
            <a:r>
              <a:rPr lang="en-US" sz="2000" dirty="0"/>
              <a:t>Open Source and Cloud Integration</a:t>
            </a:r>
          </a:p>
        </p:txBody>
      </p:sp>
    </p:spTree>
    <p:extLst>
      <p:ext uri="{BB962C8B-B14F-4D97-AF65-F5344CB8AC3E}">
        <p14:creationId xmlns:p14="http://schemas.microsoft.com/office/powerpoint/2010/main" val="83562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B2B76-72A5-4EE5-B5E9-9A5DB1801F89}"/>
              </a:ext>
            </a:extLst>
          </p:cNvPr>
          <p:cNvSpPr>
            <a:spLocks noGrp="1"/>
          </p:cNvSpPr>
          <p:nvPr>
            <p:ph type="ctrTitle"/>
          </p:nvPr>
        </p:nvSpPr>
        <p:spPr>
          <a:xfrm>
            <a:off x="1" y="208891"/>
            <a:ext cx="12273457" cy="500428"/>
          </a:xfrm>
        </p:spPr>
        <p:txBody>
          <a:bodyPr>
            <a:noAutofit/>
          </a:bodyPr>
          <a:lstStyle/>
          <a:p>
            <a:pPr algn="ctr"/>
            <a:r>
              <a:rPr lang="en-US" sz="4000" dirty="0">
                <a:latin typeface="Arial" panose="020B0604020202020204" pitchFamily="34" charset="0"/>
                <a:cs typeface="Arial" panose="020B0604020202020204" pitchFamily="34" charset="0"/>
              </a:rPr>
              <a:t/>
            </a:r>
            <a:br>
              <a:rPr lang="en-US" sz="4000" dirty="0">
                <a:latin typeface="Arial" panose="020B0604020202020204" pitchFamily="34" charset="0"/>
                <a:cs typeface="Arial" panose="020B0604020202020204" pitchFamily="34" charset="0"/>
              </a:rPr>
            </a:br>
            <a:r>
              <a:rPr lang="en-US" sz="4000" dirty="0">
                <a:latin typeface="+mn-lt"/>
                <a:cs typeface="Arial" panose="020B0604020202020204" pitchFamily="34" charset="0"/>
              </a:rPr>
              <a:t>DISTRIBUTION MODELS</a:t>
            </a:r>
          </a:p>
        </p:txBody>
      </p:sp>
      <p:sp>
        <p:nvSpPr>
          <p:cNvPr id="3" name="Subtitle 2">
            <a:extLst>
              <a:ext uri="{FF2B5EF4-FFF2-40B4-BE49-F238E27FC236}">
                <a16:creationId xmlns:a16="http://schemas.microsoft.com/office/drawing/2014/main" xmlns="" id="{4A6185E7-5F55-4FA6-B7BD-6545D740A93D}"/>
              </a:ext>
            </a:extLst>
          </p:cNvPr>
          <p:cNvSpPr>
            <a:spLocks noGrp="1"/>
          </p:cNvSpPr>
          <p:nvPr>
            <p:ph type="subTitle" idx="1"/>
          </p:nvPr>
        </p:nvSpPr>
        <p:spPr>
          <a:xfrm>
            <a:off x="0" y="530348"/>
            <a:ext cx="12191999" cy="6327652"/>
          </a:xfrm>
        </p:spPr>
        <p:txBody>
          <a:bodyPr>
            <a:noAutofit/>
          </a:bodyPr>
          <a:lstStyle/>
          <a:p>
            <a:pPr marL="342900" indent="-342900" algn="just">
              <a:lnSpc>
                <a:spcPct val="150000"/>
              </a:lnSpc>
              <a:buFont typeface="Arial" panose="020B0604020202020204" pitchFamily="34" charset="0"/>
              <a:buChar char="•"/>
            </a:pPr>
            <a:r>
              <a:rPr lang="en-US" sz="2000" dirty="0">
                <a:cs typeface="Arial" panose="020B0604020202020204" pitchFamily="34" charset="0"/>
              </a:rPr>
              <a:t>There are two styles of distributing data:</a:t>
            </a:r>
          </a:p>
          <a:p>
            <a:pPr marL="342900" indent="-342900" algn="just">
              <a:lnSpc>
                <a:spcPct val="150000"/>
              </a:lnSpc>
              <a:buFont typeface="Arial" panose="020B0604020202020204" pitchFamily="34" charset="0"/>
              <a:buChar char="•"/>
            </a:pPr>
            <a:r>
              <a:rPr lang="en-US" sz="2000" dirty="0" err="1">
                <a:solidFill>
                  <a:srgbClr val="FF0000"/>
                </a:solidFill>
                <a:cs typeface="Arial" panose="020B0604020202020204" pitchFamily="34" charset="0"/>
              </a:rPr>
              <a:t>Sharding</a:t>
            </a:r>
            <a:r>
              <a:rPr lang="en-US" sz="2000" dirty="0">
                <a:cs typeface="Arial" panose="020B0604020202020204" pitchFamily="34" charset="0"/>
              </a:rPr>
              <a:t> distributes different data across multiple servers, so each server acts as the single source for a subset of data.</a:t>
            </a:r>
          </a:p>
          <a:p>
            <a:pPr marL="342900" indent="-342900" algn="just">
              <a:lnSpc>
                <a:spcPct val="150000"/>
              </a:lnSpc>
              <a:buFont typeface="Arial" panose="020B0604020202020204" pitchFamily="34" charset="0"/>
              <a:buChar char="•"/>
            </a:pPr>
            <a:r>
              <a:rPr lang="en-US" sz="2000" dirty="0">
                <a:solidFill>
                  <a:srgbClr val="FF0000"/>
                </a:solidFill>
                <a:cs typeface="Arial" panose="020B0604020202020204" pitchFamily="34" charset="0"/>
              </a:rPr>
              <a:t>Replication</a:t>
            </a:r>
            <a:r>
              <a:rPr lang="en-US" sz="2000" dirty="0">
                <a:cs typeface="Arial" panose="020B0604020202020204" pitchFamily="34" charset="0"/>
              </a:rPr>
              <a:t> copies data across multiple servers, so each bit of data can be found in multiple places.</a:t>
            </a:r>
          </a:p>
          <a:p>
            <a:pPr marL="342900" indent="-342900" algn="just">
              <a:lnSpc>
                <a:spcPct val="150000"/>
              </a:lnSpc>
              <a:buFont typeface="Arial" panose="020B0604020202020204" pitchFamily="34" charset="0"/>
              <a:buChar char="•"/>
            </a:pPr>
            <a:r>
              <a:rPr lang="en-US" sz="2000" dirty="0">
                <a:cs typeface="Arial" panose="020B0604020202020204" pitchFamily="34" charset="0"/>
              </a:rPr>
              <a:t>A system may use either or both techniques.</a:t>
            </a:r>
          </a:p>
          <a:p>
            <a:pPr marL="342900" indent="-342900" algn="just">
              <a:lnSpc>
                <a:spcPct val="150000"/>
              </a:lnSpc>
              <a:buFont typeface="Arial" panose="020B0604020202020204" pitchFamily="34" charset="0"/>
              <a:buChar char="•"/>
            </a:pPr>
            <a:r>
              <a:rPr lang="en-US" sz="2000" dirty="0">
                <a:cs typeface="Arial" panose="020B0604020202020204" pitchFamily="34" charset="0"/>
              </a:rPr>
              <a:t>Replication comes in two forms:</a:t>
            </a:r>
          </a:p>
          <a:p>
            <a:pPr marL="800100" lvl="1" indent="-342900" algn="just">
              <a:lnSpc>
                <a:spcPct val="150000"/>
              </a:lnSpc>
              <a:buFont typeface="Arial" panose="020B0604020202020204" pitchFamily="34" charset="0"/>
              <a:buChar char="•"/>
            </a:pPr>
            <a:r>
              <a:rPr lang="en-US" b="1" dirty="0">
                <a:cs typeface="Arial" panose="020B0604020202020204" pitchFamily="34" charset="0"/>
              </a:rPr>
              <a:t>Master-slave replication </a:t>
            </a:r>
            <a:r>
              <a:rPr lang="en-US" dirty="0">
                <a:cs typeface="Arial" panose="020B0604020202020204" pitchFamily="34" charset="0"/>
              </a:rPr>
              <a:t>makes one node the authoritative copy that handles writes while slaves    synchronize with the master and may handle reads.</a:t>
            </a:r>
          </a:p>
          <a:p>
            <a:pPr marL="800100" lvl="1" indent="-342900" algn="just">
              <a:lnSpc>
                <a:spcPct val="150000"/>
              </a:lnSpc>
              <a:buFont typeface="Arial" panose="020B0604020202020204" pitchFamily="34" charset="0"/>
              <a:buChar char="•"/>
            </a:pPr>
            <a:r>
              <a:rPr lang="en-US" sz="2000" b="1" dirty="0">
                <a:cs typeface="Arial" panose="020B0604020202020204" pitchFamily="34" charset="0"/>
              </a:rPr>
              <a:t>Peer-to-peer replication </a:t>
            </a:r>
            <a:r>
              <a:rPr lang="en-US" sz="2000" dirty="0">
                <a:cs typeface="Arial" panose="020B0604020202020204" pitchFamily="34" charset="0"/>
              </a:rPr>
              <a:t>allows writes to any node; the nodes coordinate to synchronize their copies of the data.</a:t>
            </a:r>
          </a:p>
          <a:p>
            <a:pPr marL="342900" indent="-342900" algn="just">
              <a:lnSpc>
                <a:spcPct val="150000"/>
              </a:lnSpc>
              <a:buFont typeface="Arial" panose="020B0604020202020204" pitchFamily="34" charset="0"/>
              <a:buChar char="•"/>
            </a:pPr>
            <a:r>
              <a:rPr lang="en-US" sz="2000" dirty="0">
                <a:cs typeface="Arial" panose="020B0604020202020204" pitchFamily="34" charset="0"/>
              </a:rPr>
              <a:t>Master-slave replication reduces the chance of update conflicts but peer-to-peer replication avoids loading all writes onto a single point of failure.</a:t>
            </a:r>
            <a:endParaRPr lang="en-US" sz="2000" dirty="0">
              <a:solidFill>
                <a:schemeClr val="tx1">
                  <a:lumMod val="95000"/>
                  <a:lumOff val="5000"/>
                </a:schemeClr>
              </a:solidFill>
              <a:cs typeface="Arial" panose="020B0604020202020204" pitchFamily="34" charset="0"/>
            </a:endParaRPr>
          </a:p>
          <a:p>
            <a:pPr marL="342900" indent="-342900" algn="just">
              <a:lnSpc>
                <a:spcPct val="150000"/>
              </a:lnSpc>
              <a:buFont typeface="Arial" panose="020B0604020202020204" pitchFamily="34" charset="0"/>
              <a:buChar char="•"/>
            </a:pPr>
            <a:endParaRPr lang="en-US" sz="2000" dirty="0">
              <a:solidFill>
                <a:schemeClr val="tx1">
                  <a:lumMod val="95000"/>
                  <a:lumOff val="5000"/>
                </a:schemeClr>
              </a:solidFill>
              <a:cs typeface="Arial" panose="020B0604020202020204" pitchFamily="34" charset="0"/>
            </a:endParaRPr>
          </a:p>
          <a:p>
            <a:pPr marL="342900" indent="-342900" algn="just">
              <a:lnSpc>
                <a:spcPct val="150000"/>
              </a:lnSpc>
              <a:buFont typeface="Arial" panose="020B0604020202020204" pitchFamily="34" charset="0"/>
              <a:buChar char="•"/>
            </a:pPr>
            <a:endParaRPr lang="en-US" sz="2000" dirty="0">
              <a:solidFill>
                <a:schemeClr val="tx1">
                  <a:lumMod val="95000"/>
                  <a:lumOff val="5000"/>
                </a:schemeClr>
              </a:solidFill>
              <a:cs typeface="Arial" panose="020B0604020202020204" pitchFamily="34" charset="0"/>
            </a:endParaRPr>
          </a:p>
          <a:p>
            <a:pPr marL="342900" indent="-342900" algn="just">
              <a:lnSpc>
                <a:spcPct val="150000"/>
              </a:lnSpc>
              <a:buFont typeface="Arial" panose="020B0604020202020204" pitchFamily="34" charset="0"/>
              <a:buChar char="•"/>
            </a:pPr>
            <a:endParaRPr lang="en-US" sz="2000" dirty="0">
              <a:solidFill>
                <a:schemeClr val="tx1">
                  <a:lumMod val="95000"/>
                  <a:lumOff val="5000"/>
                </a:schemeClr>
              </a:solidFill>
              <a:cs typeface="Arial" panose="020B0604020202020204" pitchFamily="34" charset="0"/>
            </a:endParaRPr>
          </a:p>
          <a:p>
            <a:pPr marL="342900" indent="-342900" algn="just">
              <a:lnSpc>
                <a:spcPct val="150000"/>
              </a:lnSpc>
              <a:buFont typeface="Arial" panose="020B0604020202020204" pitchFamily="34" charset="0"/>
              <a:buChar char="•"/>
            </a:pPr>
            <a:r>
              <a:rPr lang="en-US" sz="2000" dirty="0">
                <a:solidFill>
                  <a:schemeClr val="tx1">
                    <a:lumMod val="95000"/>
                    <a:lumOff val="5000"/>
                  </a:schemeClr>
                </a:solidFill>
                <a:cs typeface="Arial" panose="020B0604020202020204" pitchFamily="34" charset="0"/>
              </a:rPr>
              <a:t>	</a:t>
            </a:r>
          </a:p>
          <a:p>
            <a:pPr marL="342900" indent="-342900" algn="just">
              <a:lnSpc>
                <a:spcPct val="150000"/>
              </a:lnSpc>
              <a:buFont typeface="Arial" panose="020B0604020202020204" pitchFamily="34" charset="0"/>
              <a:buChar char="•"/>
            </a:pPr>
            <a:endParaRPr lang="en-US" sz="2000" dirty="0">
              <a:cs typeface="Arial" panose="020B0604020202020204" pitchFamily="34" charset="0"/>
            </a:endParaRPr>
          </a:p>
        </p:txBody>
      </p:sp>
    </p:spTree>
    <p:extLst>
      <p:ext uri="{BB962C8B-B14F-4D97-AF65-F5344CB8AC3E}">
        <p14:creationId xmlns:p14="http://schemas.microsoft.com/office/powerpoint/2010/main" val="32945595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B2B76-72A5-4EE5-B5E9-9A5DB1801F89}"/>
              </a:ext>
            </a:extLst>
          </p:cNvPr>
          <p:cNvSpPr>
            <a:spLocks noGrp="1"/>
          </p:cNvSpPr>
          <p:nvPr>
            <p:ph type="ctrTitle"/>
          </p:nvPr>
        </p:nvSpPr>
        <p:spPr>
          <a:xfrm>
            <a:off x="0" y="373884"/>
            <a:ext cx="12273457" cy="500428"/>
          </a:xfrm>
        </p:spPr>
        <p:txBody>
          <a:bodyPr>
            <a:noAutofit/>
          </a:bodyPr>
          <a:lstStyle/>
          <a:p>
            <a:pPr algn="ctr"/>
            <a:r>
              <a:rPr lang="en-US" sz="4000" dirty="0">
                <a:latin typeface="+mn-lt"/>
                <a:cs typeface="Arial" panose="020B0604020202020204" pitchFamily="34" charset="0"/>
              </a:rPr>
              <a:t/>
            </a:r>
            <a:br>
              <a:rPr lang="en-US" sz="4000" dirty="0">
                <a:latin typeface="+mn-lt"/>
                <a:cs typeface="Arial" panose="020B0604020202020204" pitchFamily="34" charset="0"/>
              </a:rPr>
            </a:br>
            <a:r>
              <a:rPr lang="en-US" sz="4000" dirty="0">
                <a:latin typeface="+mn-lt"/>
                <a:cs typeface="Arial" panose="020B0604020202020204" pitchFamily="34" charset="0"/>
              </a:rPr>
              <a:t>DATA MODELS</a:t>
            </a:r>
          </a:p>
        </p:txBody>
      </p:sp>
      <p:sp>
        <p:nvSpPr>
          <p:cNvPr id="3" name="Subtitle 2">
            <a:extLst>
              <a:ext uri="{FF2B5EF4-FFF2-40B4-BE49-F238E27FC236}">
                <a16:creationId xmlns:a16="http://schemas.microsoft.com/office/drawing/2014/main" xmlns="" id="{4A6185E7-5F55-4FA6-B7BD-6545D740A93D}"/>
              </a:ext>
            </a:extLst>
          </p:cNvPr>
          <p:cNvSpPr>
            <a:spLocks noGrp="1"/>
          </p:cNvSpPr>
          <p:nvPr>
            <p:ph type="subTitle" idx="1"/>
          </p:nvPr>
        </p:nvSpPr>
        <p:spPr>
          <a:xfrm>
            <a:off x="807073" y="1406233"/>
            <a:ext cx="10057955" cy="5618681"/>
          </a:xfrm>
        </p:spPr>
        <p:txBody>
          <a:bodyPr>
            <a:normAutofit/>
          </a:bodyPr>
          <a:lstStyle/>
          <a:p>
            <a:pPr algn="l"/>
            <a:r>
              <a:rPr lang="en-US" sz="2000" dirty="0">
                <a:solidFill>
                  <a:schemeClr val="tx1">
                    <a:lumMod val="95000"/>
                    <a:lumOff val="5000"/>
                  </a:schemeClr>
                </a:solidFill>
                <a:cs typeface="Arial" panose="020B0604020202020204" pitchFamily="34" charset="0"/>
              </a:rPr>
              <a:t>Four types of data models exist as,</a:t>
            </a:r>
          </a:p>
          <a:p>
            <a:pPr marL="514350" indent="-514350" algn="l">
              <a:buAutoNum type="arabicParenR"/>
            </a:pPr>
            <a:r>
              <a:rPr lang="en-US" sz="2000" dirty="0">
                <a:solidFill>
                  <a:schemeClr val="tx1">
                    <a:lumMod val="95000"/>
                    <a:lumOff val="5000"/>
                  </a:schemeClr>
                </a:solidFill>
                <a:cs typeface="Arial" panose="020B0604020202020204" pitchFamily="34" charset="0"/>
              </a:rPr>
              <a:t>Key-value </a:t>
            </a:r>
          </a:p>
          <a:p>
            <a:pPr marL="457200" indent="-457200" algn="l">
              <a:buAutoNum type="arabicParenR"/>
            </a:pPr>
            <a:r>
              <a:rPr lang="en-US" sz="2000" dirty="0">
                <a:solidFill>
                  <a:schemeClr val="tx1">
                    <a:lumMod val="95000"/>
                    <a:lumOff val="5000"/>
                  </a:schemeClr>
                </a:solidFill>
                <a:cs typeface="Arial" panose="020B0604020202020204" pitchFamily="34" charset="0"/>
              </a:rPr>
              <a:t>Document</a:t>
            </a:r>
          </a:p>
          <a:p>
            <a:pPr marL="457200" indent="-457200" algn="l">
              <a:buAutoNum type="arabicParenR"/>
            </a:pPr>
            <a:r>
              <a:rPr lang="en-US" sz="2000" dirty="0">
                <a:solidFill>
                  <a:schemeClr val="tx1">
                    <a:lumMod val="95000"/>
                    <a:lumOff val="5000"/>
                  </a:schemeClr>
                </a:solidFill>
                <a:cs typeface="Arial" panose="020B0604020202020204" pitchFamily="34" charset="0"/>
              </a:rPr>
              <a:t>Column-Family stores       </a:t>
            </a:r>
          </a:p>
          <a:p>
            <a:pPr marL="457200" indent="-457200" algn="l">
              <a:buAutoNum type="arabicParenR"/>
            </a:pPr>
            <a:r>
              <a:rPr lang="en-US" sz="2000" b="1" dirty="0">
                <a:solidFill>
                  <a:schemeClr val="tx1">
                    <a:lumMod val="95000"/>
                    <a:lumOff val="5000"/>
                  </a:schemeClr>
                </a:solidFill>
                <a:cs typeface="Arial" panose="020B0604020202020204" pitchFamily="34" charset="0"/>
              </a:rPr>
              <a:t>Graph</a:t>
            </a:r>
            <a:r>
              <a:rPr lang="en-US" sz="2000" dirty="0">
                <a:solidFill>
                  <a:schemeClr val="tx1">
                    <a:lumMod val="95000"/>
                    <a:lumOff val="5000"/>
                  </a:schemeClr>
                </a:solidFill>
                <a:cs typeface="Arial" panose="020B0604020202020204" pitchFamily="34" charset="0"/>
              </a:rPr>
              <a:t> </a:t>
            </a:r>
          </a:p>
          <a:p>
            <a:pPr marL="342900" indent="-342900" algn="l">
              <a:buFont typeface="Wingdings" panose="05000000000000000000" pitchFamily="2" charset="2"/>
              <a:buChar char="Ø"/>
            </a:pPr>
            <a:endParaRPr lang="en-US" sz="2000" dirty="0">
              <a:solidFill>
                <a:schemeClr val="tx1">
                  <a:lumMod val="95000"/>
                  <a:lumOff val="5000"/>
                </a:schemeClr>
              </a:solidFill>
              <a:cs typeface="Arial" panose="020B0604020202020204" pitchFamily="34" charset="0"/>
            </a:endParaRPr>
          </a:p>
          <a:p>
            <a:pPr marL="342900" indent="-342900" algn="l">
              <a:buFont typeface="Wingdings" panose="05000000000000000000" pitchFamily="2" charset="2"/>
              <a:buChar char="Ø"/>
            </a:pPr>
            <a:endParaRPr lang="en-US" sz="2000" dirty="0">
              <a:solidFill>
                <a:schemeClr val="tx1">
                  <a:lumMod val="95000"/>
                  <a:lumOff val="5000"/>
                </a:schemeClr>
              </a:solidFill>
              <a:cs typeface="Arial" panose="020B0604020202020204" pitchFamily="34" charset="0"/>
            </a:endParaRPr>
          </a:p>
          <a:p>
            <a:pPr marL="342900" indent="-342900" algn="l">
              <a:buFont typeface="Wingdings" panose="05000000000000000000" pitchFamily="2" charset="2"/>
              <a:buChar char="Ø"/>
            </a:pPr>
            <a:endParaRPr lang="en-US" sz="2000" dirty="0">
              <a:solidFill>
                <a:schemeClr val="tx1">
                  <a:lumMod val="95000"/>
                  <a:lumOff val="5000"/>
                </a:schemeClr>
              </a:solidFill>
              <a:cs typeface="Arial" panose="020B0604020202020204" pitchFamily="34" charset="0"/>
            </a:endParaRPr>
          </a:p>
          <a:p>
            <a:pPr algn="l"/>
            <a:r>
              <a:rPr lang="en-US" sz="2000" dirty="0">
                <a:solidFill>
                  <a:schemeClr val="tx1">
                    <a:lumMod val="95000"/>
                    <a:lumOff val="5000"/>
                  </a:schemeClr>
                </a:solidFill>
                <a:cs typeface="Arial" panose="020B0604020202020204" pitchFamily="34" charset="0"/>
              </a:rPr>
              <a:t>	</a:t>
            </a:r>
          </a:p>
          <a:p>
            <a:pPr algn="l"/>
            <a:endParaRPr lang="en-US" sz="2000" dirty="0">
              <a:cs typeface="Arial" panose="020B0604020202020204" pitchFamily="34" charset="0"/>
            </a:endParaRPr>
          </a:p>
        </p:txBody>
      </p:sp>
      <p:sp>
        <p:nvSpPr>
          <p:cNvPr id="4" name="Right Brace 3">
            <a:extLst>
              <a:ext uri="{FF2B5EF4-FFF2-40B4-BE49-F238E27FC236}">
                <a16:creationId xmlns:a16="http://schemas.microsoft.com/office/drawing/2014/main" xmlns="" id="{7A4F5EF3-CB25-4AB0-9902-E53705CAB8DE}"/>
              </a:ext>
            </a:extLst>
          </p:cNvPr>
          <p:cNvSpPr/>
          <p:nvPr/>
        </p:nvSpPr>
        <p:spPr>
          <a:xfrm>
            <a:off x="5309419" y="1845451"/>
            <a:ext cx="526632" cy="103238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xmlns="" id="{8D4A30E2-D855-4FF8-A50A-06DD5F5F7051}"/>
              </a:ext>
            </a:extLst>
          </p:cNvPr>
          <p:cNvSpPr txBox="1"/>
          <p:nvPr/>
        </p:nvSpPr>
        <p:spPr>
          <a:xfrm>
            <a:off x="6096000" y="2161590"/>
            <a:ext cx="4751666" cy="400110"/>
          </a:xfrm>
          <a:prstGeom prst="rect">
            <a:avLst/>
          </a:prstGeom>
          <a:noFill/>
        </p:spPr>
        <p:txBody>
          <a:bodyPr wrap="square" rtlCol="0">
            <a:spAutoFit/>
          </a:bodyPr>
          <a:lstStyle/>
          <a:p>
            <a:r>
              <a:rPr lang="en-US" sz="2000" b="1" dirty="0">
                <a:solidFill>
                  <a:schemeClr val="tx1">
                    <a:lumMod val="95000"/>
                    <a:lumOff val="5000"/>
                  </a:schemeClr>
                </a:solidFill>
                <a:cs typeface="Arial" panose="020B0604020202020204" pitchFamily="34" charset="0"/>
              </a:rPr>
              <a:t>Aggregate Data models</a:t>
            </a:r>
            <a:endParaRPr lang="en-US" sz="2000" b="1" dirty="0"/>
          </a:p>
        </p:txBody>
      </p:sp>
    </p:spTree>
    <p:extLst>
      <p:ext uri="{BB962C8B-B14F-4D97-AF65-F5344CB8AC3E}">
        <p14:creationId xmlns:p14="http://schemas.microsoft.com/office/powerpoint/2010/main" val="27389153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B2B76-72A5-4EE5-B5E9-9A5DB1801F89}"/>
              </a:ext>
            </a:extLst>
          </p:cNvPr>
          <p:cNvSpPr>
            <a:spLocks noGrp="1"/>
          </p:cNvSpPr>
          <p:nvPr>
            <p:ph type="ctrTitle"/>
          </p:nvPr>
        </p:nvSpPr>
        <p:spPr>
          <a:xfrm>
            <a:off x="0" y="405469"/>
            <a:ext cx="12273457" cy="500428"/>
          </a:xfrm>
        </p:spPr>
        <p:txBody>
          <a:bodyPr>
            <a:noAutofit/>
          </a:bodyPr>
          <a:lstStyle/>
          <a:p>
            <a:pPr algn="ctr"/>
            <a:r>
              <a:rPr lang="en-US" sz="4000" dirty="0">
                <a:latin typeface="Arial" panose="020B0604020202020204" pitchFamily="34" charset="0"/>
                <a:cs typeface="Arial" panose="020B0604020202020204" pitchFamily="34" charset="0"/>
              </a:rPr>
              <a:t/>
            </a:r>
            <a:br>
              <a:rPr lang="en-US" sz="4000" dirty="0">
                <a:latin typeface="Arial" panose="020B0604020202020204" pitchFamily="34" charset="0"/>
                <a:cs typeface="Arial" panose="020B0604020202020204" pitchFamily="34" charset="0"/>
              </a:rPr>
            </a:br>
            <a:r>
              <a:rPr lang="en-US" sz="4000" dirty="0">
                <a:latin typeface="+mn-lt"/>
                <a:cs typeface="Arial" panose="020B0604020202020204" pitchFamily="34" charset="0"/>
              </a:rPr>
              <a:t>KEY-VALUE DATABASES</a:t>
            </a:r>
          </a:p>
        </p:txBody>
      </p:sp>
      <p:graphicFrame>
        <p:nvGraphicFramePr>
          <p:cNvPr id="4" name="Table 3">
            <a:extLst>
              <a:ext uri="{FF2B5EF4-FFF2-40B4-BE49-F238E27FC236}">
                <a16:creationId xmlns:a16="http://schemas.microsoft.com/office/drawing/2014/main" xmlns="" id="{007457F6-27D1-48B0-8992-2BE9FE869DA0}"/>
              </a:ext>
            </a:extLst>
          </p:cNvPr>
          <p:cNvGraphicFramePr>
            <a:graphicFrameLocks noGrp="1"/>
          </p:cNvGraphicFramePr>
          <p:nvPr/>
        </p:nvGraphicFramePr>
        <p:xfrm>
          <a:off x="8986273" y="2742804"/>
          <a:ext cx="2919830" cy="2123440"/>
        </p:xfrm>
        <a:graphic>
          <a:graphicData uri="http://schemas.openxmlformats.org/drawingml/2006/table">
            <a:tbl>
              <a:tblPr firstRow="1" bandRow="1">
                <a:tableStyleId>{5C22544A-7EE6-4342-B048-85BDC9FD1C3A}</a:tableStyleId>
              </a:tblPr>
              <a:tblGrid>
                <a:gridCol w="1302045">
                  <a:extLst>
                    <a:ext uri="{9D8B030D-6E8A-4147-A177-3AD203B41FA5}">
                      <a16:colId xmlns:a16="http://schemas.microsoft.com/office/drawing/2014/main" xmlns="" val="3570324707"/>
                    </a:ext>
                  </a:extLst>
                </a:gridCol>
                <a:gridCol w="1617785">
                  <a:extLst>
                    <a:ext uri="{9D8B030D-6E8A-4147-A177-3AD203B41FA5}">
                      <a16:colId xmlns:a16="http://schemas.microsoft.com/office/drawing/2014/main" xmlns="" val="2516354555"/>
                    </a:ext>
                  </a:extLst>
                </a:gridCol>
              </a:tblGrid>
              <a:tr h="370840">
                <a:tc>
                  <a:txBody>
                    <a:bodyPr/>
                    <a:lstStyle/>
                    <a:p>
                      <a:r>
                        <a:rPr lang="en-US" dirty="0"/>
                        <a:t>Relational database</a:t>
                      </a:r>
                    </a:p>
                  </a:txBody>
                  <a:tcPr/>
                </a:tc>
                <a:tc>
                  <a:txBody>
                    <a:bodyPr/>
                    <a:lstStyle/>
                    <a:p>
                      <a:r>
                        <a:rPr lang="en-US" dirty="0"/>
                        <a:t>Key-value database(</a:t>
                      </a:r>
                      <a:r>
                        <a:rPr lang="en-US" dirty="0" err="1"/>
                        <a:t>Riak</a:t>
                      </a:r>
                      <a:r>
                        <a:rPr lang="en-US" dirty="0"/>
                        <a:t>)</a:t>
                      </a:r>
                    </a:p>
                  </a:txBody>
                  <a:tcPr/>
                </a:tc>
                <a:extLst>
                  <a:ext uri="{0D108BD9-81ED-4DB2-BD59-A6C34878D82A}">
                    <a16:rowId xmlns:a16="http://schemas.microsoft.com/office/drawing/2014/main" xmlns="" val="1443981980"/>
                  </a:ext>
                </a:extLst>
              </a:tr>
              <a:tr h="370840">
                <a:tc>
                  <a:txBody>
                    <a:bodyPr/>
                    <a:lstStyle/>
                    <a:p>
                      <a:r>
                        <a:rPr lang="en-US" dirty="0"/>
                        <a:t>Instance</a:t>
                      </a:r>
                    </a:p>
                  </a:txBody>
                  <a:tcPr/>
                </a:tc>
                <a:tc>
                  <a:txBody>
                    <a:bodyPr/>
                    <a:lstStyle/>
                    <a:p>
                      <a:r>
                        <a:rPr lang="en-US" dirty="0"/>
                        <a:t>Cluster</a:t>
                      </a:r>
                    </a:p>
                  </a:txBody>
                  <a:tcPr/>
                </a:tc>
                <a:extLst>
                  <a:ext uri="{0D108BD9-81ED-4DB2-BD59-A6C34878D82A}">
                    <a16:rowId xmlns:a16="http://schemas.microsoft.com/office/drawing/2014/main" xmlns="" val="755202693"/>
                  </a:ext>
                </a:extLst>
              </a:tr>
              <a:tr h="370840">
                <a:tc>
                  <a:txBody>
                    <a:bodyPr/>
                    <a:lstStyle/>
                    <a:p>
                      <a:r>
                        <a:rPr lang="en-US" dirty="0"/>
                        <a:t>Table</a:t>
                      </a:r>
                    </a:p>
                  </a:txBody>
                  <a:tcPr/>
                </a:tc>
                <a:tc>
                  <a:txBody>
                    <a:bodyPr/>
                    <a:lstStyle/>
                    <a:p>
                      <a:r>
                        <a:rPr lang="en-US" dirty="0"/>
                        <a:t>Bucket</a:t>
                      </a:r>
                    </a:p>
                  </a:txBody>
                  <a:tcPr/>
                </a:tc>
                <a:extLst>
                  <a:ext uri="{0D108BD9-81ED-4DB2-BD59-A6C34878D82A}">
                    <a16:rowId xmlns:a16="http://schemas.microsoft.com/office/drawing/2014/main" xmlns="" val="1247381616"/>
                  </a:ext>
                </a:extLst>
              </a:tr>
              <a:tr h="370840">
                <a:tc>
                  <a:txBody>
                    <a:bodyPr/>
                    <a:lstStyle/>
                    <a:p>
                      <a:r>
                        <a:rPr lang="en-US" dirty="0"/>
                        <a:t>Row</a:t>
                      </a:r>
                    </a:p>
                  </a:txBody>
                  <a:tcPr/>
                </a:tc>
                <a:tc>
                  <a:txBody>
                    <a:bodyPr/>
                    <a:lstStyle/>
                    <a:p>
                      <a:r>
                        <a:rPr lang="en-US" dirty="0"/>
                        <a:t>Key-value</a:t>
                      </a:r>
                    </a:p>
                  </a:txBody>
                  <a:tcPr/>
                </a:tc>
                <a:extLst>
                  <a:ext uri="{0D108BD9-81ED-4DB2-BD59-A6C34878D82A}">
                    <a16:rowId xmlns:a16="http://schemas.microsoft.com/office/drawing/2014/main" xmlns="" val="3500008225"/>
                  </a:ext>
                </a:extLst>
              </a:tr>
              <a:tr h="370840">
                <a:tc>
                  <a:txBody>
                    <a:bodyPr/>
                    <a:lstStyle/>
                    <a:p>
                      <a:r>
                        <a:rPr lang="en-US" dirty="0"/>
                        <a:t>Row-id</a:t>
                      </a:r>
                    </a:p>
                  </a:txBody>
                  <a:tcPr/>
                </a:tc>
                <a:tc>
                  <a:txBody>
                    <a:bodyPr/>
                    <a:lstStyle/>
                    <a:p>
                      <a:r>
                        <a:rPr lang="en-US" dirty="0"/>
                        <a:t>key</a:t>
                      </a:r>
                    </a:p>
                  </a:txBody>
                  <a:tcPr/>
                </a:tc>
                <a:extLst>
                  <a:ext uri="{0D108BD9-81ED-4DB2-BD59-A6C34878D82A}">
                    <a16:rowId xmlns:a16="http://schemas.microsoft.com/office/drawing/2014/main" xmlns="" val="1512994115"/>
                  </a:ext>
                </a:extLst>
              </a:tr>
            </a:tbl>
          </a:graphicData>
        </a:graphic>
      </p:graphicFrame>
      <p:sp>
        <p:nvSpPr>
          <p:cNvPr id="25" name="TextBox 24">
            <a:extLst>
              <a:ext uri="{FF2B5EF4-FFF2-40B4-BE49-F238E27FC236}">
                <a16:creationId xmlns:a16="http://schemas.microsoft.com/office/drawing/2014/main" xmlns="" id="{551DF641-50F9-4D2D-A499-6D25BD8E0047}"/>
              </a:ext>
            </a:extLst>
          </p:cNvPr>
          <p:cNvSpPr txBox="1"/>
          <p:nvPr/>
        </p:nvSpPr>
        <p:spPr>
          <a:xfrm>
            <a:off x="1" y="4866244"/>
            <a:ext cx="12273456" cy="400110"/>
          </a:xfrm>
          <a:prstGeom prst="rect">
            <a:avLst/>
          </a:prstGeom>
          <a:noFill/>
        </p:spPr>
        <p:txBody>
          <a:bodyPr wrap="square" rtlCol="0">
            <a:spAutoFit/>
          </a:bodyPr>
          <a:lstStyle/>
          <a:p>
            <a:r>
              <a:rPr lang="en-US" sz="2000" dirty="0">
                <a:cs typeface="Arial" panose="020B0604020202020204" pitchFamily="34" charset="0"/>
              </a:rPr>
              <a:t>Ex: </a:t>
            </a:r>
            <a:r>
              <a:rPr lang="en-US" sz="2000" dirty="0" err="1">
                <a:cs typeface="Arial" panose="020B0604020202020204" pitchFamily="34" charset="0"/>
              </a:rPr>
              <a:t>Riak</a:t>
            </a:r>
            <a:r>
              <a:rPr lang="en-US" sz="2000" dirty="0">
                <a:cs typeface="Arial" panose="020B0604020202020204" pitchFamily="34" charset="0"/>
              </a:rPr>
              <a:t>, Redis, Memcached DB, Project </a:t>
            </a:r>
            <a:r>
              <a:rPr lang="en-US" sz="2000" dirty="0" err="1">
                <a:cs typeface="Arial" panose="020B0604020202020204" pitchFamily="34" charset="0"/>
              </a:rPr>
              <a:t>voldermort</a:t>
            </a:r>
            <a:r>
              <a:rPr lang="en-US" sz="2000" dirty="0">
                <a:cs typeface="Arial" panose="020B0604020202020204" pitchFamily="34" charset="0"/>
              </a:rPr>
              <a:t>, Aerospike</a:t>
            </a:r>
          </a:p>
        </p:txBody>
      </p:sp>
      <p:pic>
        <p:nvPicPr>
          <p:cNvPr id="1026" name="Picture 2" descr="C:\Users\admin\Downloads\Redis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360" y="5509624"/>
            <a:ext cx="3002762" cy="100342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Downloads\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968" y="5564293"/>
            <a:ext cx="2565082" cy="8120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Downloads\Oracle_NoSQLDatabase_Logo_650.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0438" y="5371178"/>
            <a:ext cx="2685829" cy="119829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84087" y="904368"/>
            <a:ext cx="11722016" cy="235295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t>Key-value database store every single item in the database as a pair of attribute name (or ‘</a:t>
            </a:r>
            <a:r>
              <a:rPr lang="en-US" sz="2000" dirty="0">
                <a:solidFill>
                  <a:srgbClr val="FF0000"/>
                </a:solidFill>
              </a:rPr>
              <a:t>key</a:t>
            </a:r>
            <a:r>
              <a:rPr lang="en-US" sz="2000" dirty="0"/>
              <a:t>’) together with its </a:t>
            </a:r>
            <a:r>
              <a:rPr lang="en-US" sz="2000" dirty="0">
                <a:solidFill>
                  <a:srgbClr val="FF0000"/>
                </a:solidFill>
              </a:rPr>
              <a:t>value </a:t>
            </a:r>
          </a:p>
          <a:p>
            <a:pPr marL="285750" indent="-285750" algn="just">
              <a:lnSpc>
                <a:spcPct val="150000"/>
              </a:lnSpc>
              <a:buFont typeface="Arial" panose="020B0604020202020204" pitchFamily="34" charset="0"/>
              <a:buChar char="•"/>
            </a:pPr>
            <a:r>
              <a:rPr lang="en-US" sz="2000" dirty="0"/>
              <a:t>It is a collection of key-value pairs. </a:t>
            </a:r>
          </a:p>
          <a:p>
            <a:pPr marL="285750" indent="-285750" algn="just">
              <a:lnSpc>
                <a:spcPct val="150000"/>
              </a:lnSpc>
              <a:buFont typeface="Arial" panose="020B0604020202020204" pitchFamily="34" charset="0"/>
              <a:buChar char="•"/>
            </a:pPr>
            <a:r>
              <a:rPr lang="en-US" sz="2000" dirty="0"/>
              <a:t>Key – must be unique</a:t>
            </a:r>
          </a:p>
          <a:p>
            <a:pPr marL="285750" indent="-285750" algn="just">
              <a:lnSpc>
                <a:spcPct val="150000"/>
              </a:lnSpc>
              <a:buFont typeface="Arial" panose="020B0604020202020204" pitchFamily="34" charset="0"/>
              <a:buChar char="•"/>
            </a:pPr>
            <a:r>
              <a:rPr lang="en-US" sz="2000" dirty="0"/>
              <a:t>New data can easily add as to the database as new key-value pairs.</a:t>
            </a:r>
          </a:p>
        </p:txBody>
      </p:sp>
      <p:sp>
        <p:nvSpPr>
          <p:cNvPr id="15" name="Rectangle 14"/>
          <p:cNvSpPr/>
          <p:nvPr/>
        </p:nvSpPr>
        <p:spPr>
          <a:xfrm>
            <a:off x="2957523" y="3400480"/>
            <a:ext cx="2214562" cy="3683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Value</a:t>
            </a:r>
            <a:endParaRPr lang="en-US" dirty="0"/>
          </a:p>
        </p:txBody>
      </p:sp>
      <p:sp>
        <p:nvSpPr>
          <p:cNvPr id="16" name="Rectangle 15"/>
          <p:cNvSpPr/>
          <p:nvPr/>
        </p:nvSpPr>
        <p:spPr>
          <a:xfrm>
            <a:off x="2957523" y="4080524"/>
            <a:ext cx="2214562" cy="3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Value</a:t>
            </a:r>
            <a:endParaRPr lang="en-US" dirty="0"/>
          </a:p>
        </p:txBody>
      </p:sp>
      <p:sp>
        <p:nvSpPr>
          <p:cNvPr id="17" name="Oval 16"/>
          <p:cNvSpPr/>
          <p:nvPr/>
        </p:nvSpPr>
        <p:spPr>
          <a:xfrm>
            <a:off x="607118" y="3357642"/>
            <a:ext cx="1501381" cy="45257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000" dirty="0"/>
              <a:t>Key </a:t>
            </a:r>
            <a:endParaRPr lang="en-US" dirty="0"/>
          </a:p>
        </p:txBody>
      </p:sp>
      <p:sp>
        <p:nvSpPr>
          <p:cNvPr id="23" name="Oval 22"/>
          <p:cNvSpPr/>
          <p:nvPr/>
        </p:nvSpPr>
        <p:spPr>
          <a:xfrm>
            <a:off x="607119" y="4051609"/>
            <a:ext cx="1501381" cy="45257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000" dirty="0"/>
              <a:t>Key</a:t>
            </a:r>
            <a:endParaRPr lang="en-US" dirty="0"/>
          </a:p>
        </p:txBody>
      </p:sp>
      <p:cxnSp>
        <p:nvCxnSpPr>
          <p:cNvPr id="19" name="Straight Arrow Connector 18"/>
          <p:cNvCxnSpPr/>
          <p:nvPr/>
        </p:nvCxnSpPr>
        <p:spPr>
          <a:xfrm>
            <a:off x="2243148" y="3584651"/>
            <a:ext cx="61436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2243148" y="4261329"/>
            <a:ext cx="61436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84878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5" grpId="0" animBg="1"/>
      <p:bldP spid="16" grpId="0" animBg="1"/>
      <p:bldP spid="17"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60BB2B76-72A5-4EE5-B5E9-9A5DB1801F89}"/>
              </a:ext>
            </a:extLst>
          </p:cNvPr>
          <p:cNvSpPr txBox="1">
            <a:spLocks/>
          </p:cNvSpPr>
          <p:nvPr/>
        </p:nvSpPr>
        <p:spPr>
          <a:xfrm>
            <a:off x="-2" y="114300"/>
            <a:ext cx="12273457"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Arial" panose="020B0604020202020204" pitchFamily="34" charset="0"/>
                <a:cs typeface="Arial" panose="020B0604020202020204" pitchFamily="34" charset="0"/>
              </a:rPr>
              <a:t/>
            </a:r>
            <a:br>
              <a:rPr lang="en-US" sz="4000" dirty="0">
                <a:latin typeface="Arial" panose="020B0604020202020204" pitchFamily="34" charset="0"/>
                <a:cs typeface="Arial" panose="020B0604020202020204" pitchFamily="34" charset="0"/>
              </a:rPr>
            </a:br>
            <a:r>
              <a:rPr lang="en-US" sz="4000" dirty="0">
                <a:latin typeface="+mn-lt"/>
                <a:cs typeface="Arial" panose="020B0604020202020204" pitchFamily="34" charset="0"/>
              </a:rPr>
              <a:t>KEY-VALUE DATABASES</a:t>
            </a:r>
          </a:p>
        </p:txBody>
      </p:sp>
      <p:sp>
        <p:nvSpPr>
          <p:cNvPr id="5" name="Subtitle 2">
            <a:extLst>
              <a:ext uri="{FF2B5EF4-FFF2-40B4-BE49-F238E27FC236}">
                <a16:creationId xmlns:a16="http://schemas.microsoft.com/office/drawing/2014/main" xmlns="" id="{4A6185E7-5F55-4FA6-B7BD-6545D740A93D}"/>
              </a:ext>
            </a:extLst>
          </p:cNvPr>
          <p:cNvSpPr txBox="1">
            <a:spLocks/>
          </p:cNvSpPr>
          <p:nvPr/>
        </p:nvSpPr>
        <p:spPr>
          <a:xfrm>
            <a:off x="254577" y="1200151"/>
            <a:ext cx="11764297" cy="51435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000" dirty="0">
                <a:solidFill>
                  <a:schemeClr val="tx1">
                    <a:lumMod val="95000"/>
                    <a:lumOff val="5000"/>
                  </a:schemeClr>
                </a:solidFill>
                <a:cs typeface="Arial" panose="020B0604020202020204" pitchFamily="34" charset="0"/>
              </a:rPr>
              <a:t>It’s like a primary index mapped to a ordered data file in relational databases.</a:t>
            </a:r>
          </a:p>
          <a:p>
            <a:pPr marL="342900" indent="-342900"/>
            <a:r>
              <a:rPr lang="en-US" sz="2000" dirty="0">
                <a:solidFill>
                  <a:schemeClr val="tx1">
                    <a:lumMod val="95000"/>
                    <a:lumOff val="5000"/>
                  </a:schemeClr>
                </a:solidFill>
                <a:cs typeface="Arial" panose="020B0604020202020204" pitchFamily="34" charset="0"/>
              </a:rPr>
              <a:t>You can do only key lookup for the whole aggregate. You can’t run a query nor retrieve part of aggregate.</a:t>
            </a:r>
          </a:p>
          <a:p>
            <a:pPr marL="342900" indent="-342900"/>
            <a:r>
              <a:rPr lang="en-US" sz="2000" dirty="0">
                <a:solidFill>
                  <a:schemeClr val="tx1">
                    <a:lumMod val="95000"/>
                    <a:lumOff val="5000"/>
                  </a:schemeClr>
                </a:solidFill>
                <a:cs typeface="Arial" panose="020B0604020202020204" pitchFamily="34" charset="0"/>
              </a:rPr>
              <a:t>Suitable for storing session information, user profiles, shopping cart data.</a:t>
            </a:r>
          </a:p>
          <a:p>
            <a:pPr marL="342900" indent="-342900"/>
            <a:r>
              <a:rPr lang="en-US" sz="2000" dirty="0">
                <a:solidFill>
                  <a:schemeClr val="tx1">
                    <a:lumMod val="95000"/>
                    <a:lumOff val="5000"/>
                  </a:schemeClr>
                </a:solidFill>
                <a:cs typeface="Arial" panose="020B0604020202020204" pitchFamily="34" charset="0"/>
              </a:rPr>
              <a:t>Limitations on value vary from software vendor to vendor.</a:t>
            </a:r>
          </a:p>
          <a:p>
            <a:pPr marL="342900" indent="-342900"/>
            <a:r>
              <a:rPr lang="en-US" sz="2000" dirty="0">
                <a:solidFill>
                  <a:schemeClr val="tx1">
                    <a:lumMod val="95000"/>
                    <a:lumOff val="5000"/>
                  </a:schemeClr>
                </a:solidFill>
                <a:cs typeface="Arial" panose="020B0604020202020204" pitchFamily="34" charset="0"/>
              </a:rPr>
              <a:t>Not suitable for querying by data, multi operation transactions, relationship among data.</a:t>
            </a:r>
          </a:p>
          <a:p>
            <a:pPr marL="342900" indent="-342900"/>
            <a:r>
              <a:rPr lang="en-US" sz="2000" dirty="0">
                <a:solidFill>
                  <a:schemeClr val="tx1">
                    <a:lumMod val="95000"/>
                    <a:lumOff val="5000"/>
                  </a:schemeClr>
                </a:solidFill>
                <a:cs typeface="Arial" panose="020B0604020202020204" pitchFamily="34" charset="0"/>
              </a:rPr>
              <a:t>Value is an object (aggregate) which stores all sorts of data.</a:t>
            </a:r>
          </a:p>
          <a:p>
            <a:pPr marL="342900" indent="-342900"/>
            <a:r>
              <a:rPr lang="en-US" sz="2000" dirty="0">
                <a:solidFill>
                  <a:schemeClr val="tx1">
                    <a:lumMod val="95000"/>
                    <a:lumOff val="5000"/>
                  </a:schemeClr>
                </a:solidFill>
                <a:cs typeface="Arial" panose="020B0604020202020204" pitchFamily="34" charset="0"/>
              </a:rPr>
              <a:t>If necessary users can store data of a particular domain only in </a:t>
            </a:r>
            <a:r>
              <a:rPr lang="en-US" sz="2000" b="1" dirty="0">
                <a:solidFill>
                  <a:srgbClr val="FF0000"/>
                </a:solidFill>
                <a:cs typeface="Arial" panose="020B0604020202020204" pitchFamily="34" charset="0"/>
              </a:rPr>
              <a:t>domain buckets</a:t>
            </a:r>
            <a:r>
              <a:rPr lang="en-US" sz="2000" dirty="0">
                <a:solidFill>
                  <a:schemeClr val="tx1">
                    <a:lumMod val="95000"/>
                    <a:lumOff val="5000"/>
                  </a:schemeClr>
                </a:solidFill>
                <a:cs typeface="Arial" panose="020B0604020202020204" pitchFamily="34" charset="0"/>
              </a:rPr>
              <a:t>.</a:t>
            </a:r>
          </a:p>
          <a:p>
            <a:pPr marL="342900" indent="-342900"/>
            <a:endParaRPr lang="en-US" sz="2000" dirty="0">
              <a:solidFill>
                <a:schemeClr val="tx1">
                  <a:lumMod val="95000"/>
                  <a:lumOff val="5000"/>
                </a:schemeClr>
              </a:solidFill>
              <a:cs typeface="Arial" panose="020B0604020202020204" pitchFamily="34" charset="0"/>
            </a:endParaRPr>
          </a:p>
          <a:p>
            <a:pPr marL="342900" indent="-342900"/>
            <a:endParaRPr lang="en-US" sz="2000" dirty="0">
              <a:solidFill>
                <a:schemeClr val="tx1">
                  <a:lumMod val="95000"/>
                  <a:lumOff val="5000"/>
                </a:schemeClr>
              </a:solidFill>
              <a:cs typeface="Arial" panose="020B0604020202020204" pitchFamily="34" charset="0"/>
            </a:endParaRPr>
          </a:p>
          <a:p>
            <a:pPr marL="342900" indent="-342900"/>
            <a:endParaRPr lang="en-US" sz="2000" dirty="0">
              <a:solidFill>
                <a:schemeClr val="tx1">
                  <a:lumMod val="95000"/>
                  <a:lumOff val="5000"/>
                </a:schemeClr>
              </a:solidFill>
              <a:cs typeface="Arial" panose="020B0604020202020204" pitchFamily="34" charset="0"/>
            </a:endParaRPr>
          </a:p>
        </p:txBody>
      </p:sp>
    </p:spTree>
    <p:extLst>
      <p:ext uri="{BB962C8B-B14F-4D97-AF65-F5344CB8AC3E}">
        <p14:creationId xmlns:p14="http://schemas.microsoft.com/office/powerpoint/2010/main" val="249210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B2B76-72A5-4EE5-B5E9-9A5DB1801F89}"/>
              </a:ext>
            </a:extLst>
          </p:cNvPr>
          <p:cNvSpPr>
            <a:spLocks noGrp="1"/>
          </p:cNvSpPr>
          <p:nvPr>
            <p:ph type="ctrTitle"/>
          </p:nvPr>
        </p:nvSpPr>
        <p:spPr>
          <a:xfrm>
            <a:off x="14065" y="67946"/>
            <a:ext cx="12273457" cy="867746"/>
          </a:xfrm>
        </p:spPr>
        <p:txBody>
          <a:bodyPr>
            <a:noAutofit/>
          </a:bodyPr>
          <a:lstStyle/>
          <a:p>
            <a:pPr algn="ctr"/>
            <a:r>
              <a:rPr lang="en-US" sz="4000" dirty="0">
                <a:latin typeface="Arial" panose="020B0604020202020204" pitchFamily="34" charset="0"/>
                <a:cs typeface="Arial" panose="020B0604020202020204" pitchFamily="34" charset="0"/>
              </a:rPr>
              <a:t/>
            </a:r>
            <a:br>
              <a:rPr lang="en-US" sz="4000" dirty="0">
                <a:latin typeface="Arial" panose="020B0604020202020204" pitchFamily="34" charset="0"/>
                <a:cs typeface="Arial" panose="020B0604020202020204" pitchFamily="34" charset="0"/>
              </a:rPr>
            </a:br>
            <a:r>
              <a:rPr lang="en-US" sz="4000" dirty="0">
                <a:latin typeface="+mn-lt"/>
                <a:cs typeface="Arial" panose="020B0604020202020204" pitchFamily="34" charset="0"/>
              </a:rPr>
              <a:t>DOCUMENT DATABASES</a:t>
            </a:r>
          </a:p>
        </p:txBody>
      </p:sp>
      <p:graphicFrame>
        <p:nvGraphicFramePr>
          <p:cNvPr id="4" name="Table 3">
            <a:extLst>
              <a:ext uri="{FF2B5EF4-FFF2-40B4-BE49-F238E27FC236}">
                <a16:creationId xmlns:a16="http://schemas.microsoft.com/office/drawing/2014/main" xmlns="" id="{E7AC6CBF-4A57-4639-A969-723A05D220D2}"/>
              </a:ext>
            </a:extLst>
          </p:cNvPr>
          <p:cNvGraphicFramePr>
            <a:graphicFrameLocks noGrp="1"/>
          </p:cNvGraphicFramePr>
          <p:nvPr/>
        </p:nvGraphicFramePr>
        <p:xfrm>
          <a:off x="7215628" y="2867927"/>
          <a:ext cx="4728722" cy="2123440"/>
        </p:xfrm>
        <a:graphic>
          <a:graphicData uri="http://schemas.openxmlformats.org/drawingml/2006/table">
            <a:tbl>
              <a:tblPr firstRow="1" bandRow="1">
                <a:tableStyleId>{5C22544A-7EE6-4342-B048-85BDC9FD1C3A}</a:tableStyleId>
              </a:tblPr>
              <a:tblGrid>
                <a:gridCol w="1705441">
                  <a:extLst>
                    <a:ext uri="{9D8B030D-6E8A-4147-A177-3AD203B41FA5}">
                      <a16:colId xmlns:a16="http://schemas.microsoft.com/office/drawing/2014/main" xmlns="" val="3570324707"/>
                    </a:ext>
                  </a:extLst>
                </a:gridCol>
                <a:gridCol w="3023281">
                  <a:extLst>
                    <a:ext uri="{9D8B030D-6E8A-4147-A177-3AD203B41FA5}">
                      <a16:colId xmlns:a16="http://schemas.microsoft.com/office/drawing/2014/main" xmlns="" val="2516354555"/>
                    </a:ext>
                  </a:extLst>
                </a:gridCol>
              </a:tblGrid>
              <a:tr h="370840">
                <a:tc>
                  <a:txBody>
                    <a:bodyPr/>
                    <a:lstStyle/>
                    <a:p>
                      <a:r>
                        <a:rPr lang="en-US" dirty="0"/>
                        <a:t>Relational database</a:t>
                      </a:r>
                    </a:p>
                  </a:txBody>
                  <a:tcPr/>
                </a:tc>
                <a:tc>
                  <a:txBody>
                    <a:bodyPr/>
                    <a:lstStyle/>
                    <a:p>
                      <a:r>
                        <a:rPr lang="en-US" dirty="0"/>
                        <a:t>Document database(MongoDB)</a:t>
                      </a:r>
                    </a:p>
                  </a:txBody>
                  <a:tcPr/>
                </a:tc>
                <a:extLst>
                  <a:ext uri="{0D108BD9-81ED-4DB2-BD59-A6C34878D82A}">
                    <a16:rowId xmlns:a16="http://schemas.microsoft.com/office/drawing/2014/main" xmlns="" val="1443981980"/>
                  </a:ext>
                </a:extLst>
              </a:tr>
              <a:tr h="370840">
                <a:tc>
                  <a:txBody>
                    <a:bodyPr/>
                    <a:lstStyle/>
                    <a:p>
                      <a:r>
                        <a:rPr lang="en-US" dirty="0"/>
                        <a:t>Instance</a:t>
                      </a:r>
                    </a:p>
                  </a:txBody>
                  <a:tcPr/>
                </a:tc>
                <a:tc>
                  <a:txBody>
                    <a:bodyPr/>
                    <a:lstStyle/>
                    <a:p>
                      <a:r>
                        <a:rPr lang="en-US" dirty="0"/>
                        <a:t>Instance</a:t>
                      </a:r>
                    </a:p>
                  </a:txBody>
                  <a:tcPr/>
                </a:tc>
                <a:extLst>
                  <a:ext uri="{0D108BD9-81ED-4DB2-BD59-A6C34878D82A}">
                    <a16:rowId xmlns:a16="http://schemas.microsoft.com/office/drawing/2014/main" xmlns="" val="755202693"/>
                  </a:ext>
                </a:extLst>
              </a:tr>
              <a:tr h="370840">
                <a:tc>
                  <a:txBody>
                    <a:bodyPr/>
                    <a:lstStyle/>
                    <a:p>
                      <a:r>
                        <a:rPr lang="en-US" dirty="0"/>
                        <a:t>Table</a:t>
                      </a:r>
                    </a:p>
                  </a:txBody>
                  <a:tcPr/>
                </a:tc>
                <a:tc>
                  <a:txBody>
                    <a:bodyPr/>
                    <a:lstStyle/>
                    <a:p>
                      <a:r>
                        <a:rPr lang="en-US" dirty="0"/>
                        <a:t>Collection</a:t>
                      </a:r>
                    </a:p>
                  </a:txBody>
                  <a:tcPr/>
                </a:tc>
                <a:extLst>
                  <a:ext uri="{0D108BD9-81ED-4DB2-BD59-A6C34878D82A}">
                    <a16:rowId xmlns:a16="http://schemas.microsoft.com/office/drawing/2014/main" xmlns="" val="1247381616"/>
                  </a:ext>
                </a:extLst>
              </a:tr>
              <a:tr h="370840">
                <a:tc>
                  <a:txBody>
                    <a:bodyPr/>
                    <a:lstStyle/>
                    <a:p>
                      <a:r>
                        <a:rPr lang="en-US" dirty="0"/>
                        <a:t>Row</a:t>
                      </a:r>
                    </a:p>
                  </a:txBody>
                  <a:tcPr/>
                </a:tc>
                <a:tc>
                  <a:txBody>
                    <a:bodyPr/>
                    <a:lstStyle/>
                    <a:p>
                      <a:r>
                        <a:rPr lang="en-US" dirty="0"/>
                        <a:t>Document</a:t>
                      </a:r>
                    </a:p>
                  </a:txBody>
                  <a:tcPr/>
                </a:tc>
                <a:extLst>
                  <a:ext uri="{0D108BD9-81ED-4DB2-BD59-A6C34878D82A}">
                    <a16:rowId xmlns:a16="http://schemas.microsoft.com/office/drawing/2014/main" xmlns="" val="3500008225"/>
                  </a:ext>
                </a:extLst>
              </a:tr>
              <a:tr h="370840">
                <a:tc>
                  <a:txBody>
                    <a:bodyPr/>
                    <a:lstStyle/>
                    <a:p>
                      <a:r>
                        <a:rPr lang="en-US" dirty="0"/>
                        <a:t>Row-id</a:t>
                      </a:r>
                    </a:p>
                  </a:txBody>
                  <a:tcPr/>
                </a:tc>
                <a:tc>
                  <a:txBody>
                    <a:bodyPr/>
                    <a:lstStyle/>
                    <a:p>
                      <a:r>
                        <a:rPr lang="en-US" dirty="0"/>
                        <a:t>_id</a:t>
                      </a:r>
                    </a:p>
                  </a:txBody>
                  <a:tcPr/>
                </a:tc>
                <a:extLst>
                  <a:ext uri="{0D108BD9-81ED-4DB2-BD59-A6C34878D82A}">
                    <a16:rowId xmlns:a16="http://schemas.microsoft.com/office/drawing/2014/main" xmlns="" val="1512994115"/>
                  </a:ext>
                </a:extLst>
              </a:tr>
            </a:tbl>
          </a:graphicData>
        </a:graphic>
      </p:graphicFrame>
      <p:sp>
        <p:nvSpPr>
          <p:cNvPr id="5" name="TextBox 4">
            <a:extLst>
              <a:ext uri="{FF2B5EF4-FFF2-40B4-BE49-F238E27FC236}">
                <a16:creationId xmlns:a16="http://schemas.microsoft.com/office/drawing/2014/main" xmlns="" id="{159A7386-6074-4380-A747-573BE8F399C5}"/>
              </a:ext>
            </a:extLst>
          </p:cNvPr>
          <p:cNvSpPr txBox="1"/>
          <p:nvPr/>
        </p:nvSpPr>
        <p:spPr>
          <a:xfrm>
            <a:off x="127646" y="5183128"/>
            <a:ext cx="11528476" cy="400110"/>
          </a:xfrm>
          <a:prstGeom prst="rect">
            <a:avLst/>
          </a:prstGeom>
          <a:noFill/>
        </p:spPr>
        <p:txBody>
          <a:bodyPr wrap="square" rtlCol="0">
            <a:spAutoFit/>
          </a:bodyPr>
          <a:lstStyle/>
          <a:p>
            <a:r>
              <a:rPr lang="en-US" sz="2000" dirty="0">
                <a:cs typeface="Arial" panose="020B0604020202020204" pitchFamily="34" charset="0"/>
              </a:rPr>
              <a:t>Ex: MongoDB, </a:t>
            </a:r>
            <a:r>
              <a:rPr lang="en-US" sz="2000" dirty="0" err="1">
                <a:cs typeface="Arial" panose="020B0604020202020204" pitchFamily="34" charset="0"/>
              </a:rPr>
              <a:t>ArangoDB</a:t>
            </a:r>
            <a:r>
              <a:rPr lang="en-US" sz="2000" dirty="0">
                <a:cs typeface="Arial" panose="020B0604020202020204" pitchFamily="34" charset="0"/>
              </a:rPr>
              <a:t>, CouchDB, PostgreSQL, Jackrabbit, </a:t>
            </a:r>
            <a:r>
              <a:rPr lang="en-US" sz="2000" dirty="0" err="1">
                <a:cs typeface="Arial" panose="020B0604020202020204" pitchFamily="34" charset="0"/>
              </a:rPr>
              <a:t>eXist</a:t>
            </a:r>
            <a:endParaRPr lang="en-US" sz="2000" dirty="0">
              <a:cs typeface="Arial" panose="020B0604020202020204" pitchFamily="34" charset="0"/>
            </a:endParaRPr>
          </a:p>
        </p:txBody>
      </p:sp>
      <p:pic>
        <p:nvPicPr>
          <p:cNvPr id="2050" name="Picture 2" descr="C:\Users\admin\Downloads\download (1).png"/>
          <p:cNvPicPr>
            <a:picLocks noChangeAspect="1" noChangeArrowheads="1"/>
          </p:cNvPicPr>
          <p:nvPr/>
        </p:nvPicPr>
        <p:blipFill rotWithShape="1">
          <a:blip r:embed="rId2">
            <a:extLst>
              <a:ext uri="{28A0092B-C50C-407E-A947-70E740481C1C}">
                <a14:useLocalDpi xmlns:a14="http://schemas.microsoft.com/office/drawing/2010/main" val="0"/>
              </a:ext>
            </a:extLst>
          </a:blip>
          <a:srcRect t="29866" b="34170"/>
          <a:stretch/>
        </p:blipFill>
        <p:spPr bwMode="auto">
          <a:xfrm>
            <a:off x="50593" y="5642434"/>
            <a:ext cx="4130263" cy="107470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dmin\Downloads\download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87" y="5251368"/>
            <a:ext cx="2285963" cy="14748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admin\Downloads\62d45d0d6b24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5461" y="5515224"/>
            <a:ext cx="2712846" cy="13564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10480" y="902255"/>
            <a:ext cx="11881520"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Similar to key-value database, there is a key and a value which </a:t>
            </a:r>
            <a:r>
              <a:rPr lang="en-US" sz="2000" dirty="0">
                <a:solidFill>
                  <a:schemeClr val="tx1">
                    <a:lumMod val="95000"/>
                    <a:lumOff val="5000"/>
                  </a:schemeClr>
                </a:solidFill>
                <a:cs typeface="Arial" panose="020B0604020202020204" pitchFamily="34" charset="0"/>
              </a:rPr>
              <a:t>store in documents with hierarchical data structure </a:t>
            </a:r>
          </a:p>
          <a:p>
            <a:pPr marL="285750" indent="-285750">
              <a:lnSpc>
                <a:spcPct val="150000"/>
              </a:lnSpc>
              <a:buFont typeface="Arial" panose="020B0604020202020204" pitchFamily="34" charset="0"/>
              <a:buChar char="•"/>
            </a:pPr>
            <a:r>
              <a:rPr lang="en-US" sz="2000" dirty="0"/>
              <a:t>Store data as collections of documents</a:t>
            </a:r>
          </a:p>
          <a:p>
            <a:pPr marL="285750" indent="-285750">
              <a:lnSpc>
                <a:spcPct val="150000"/>
              </a:lnSpc>
              <a:buFont typeface="Arial" panose="020B0604020202020204" pitchFamily="34" charset="0"/>
              <a:buChar char="•"/>
            </a:pPr>
            <a:r>
              <a:rPr lang="en-US" sz="2000" dirty="0"/>
              <a:t>Documents can be specified in various formats, such as XML,  JSON, etc.. Depending on the DBMS.</a:t>
            </a:r>
          </a:p>
        </p:txBody>
      </p:sp>
      <p:pic>
        <p:nvPicPr>
          <p:cNvPr id="2053" name="Picture 5" descr="C:\Users\admin\Downloads\images.png"/>
          <p:cNvPicPr>
            <a:picLocks noChangeAspect="1" noChangeArrowheads="1"/>
          </p:cNvPicPr>
          <p:nvPr/>
        </p:nvPicPr>
        <p:blipFill rotWithShape="1">
          <a:blip r:embed="rId5">
            <a:extLst>
              <a:ext uri="{28A0092B-C50C-407E-A947-70E740481C1C}">
                <a14:useLocalDpi xmlns:a14="http://schemas.microsoft.com/office/drawing/2010/main" val="0"/>
              </a:ext>
            </a:extLst>
          </a:blip>
          <a:srcRect t="2019" r="1221" b="2149"/>
          <a:stretch/>
        </p:blipFill>
        <p:spPr bwMode="auto">
          <a:xfrm>
            <a:off x="995362" y="2841247"/>
            <a:ext cx="4295096" cy="2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8301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60BB2B76-72A5-4EE5-B5E9-9A5DB1801F89}"/>
              </a:ext>
            </a:extLst>
          </p:cNvPr>
          <p:cNvSpPr txBox="1">
            <a:spLocks/>
          </p:cNvSpPr>
          <p:nvPr/>
        </p:nvSpPr>
        <p:spPr>
          <a:xfrm>
            <a:off x="14065" y="67946"/>
            <a:ext cx="12273457" cy="8677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latin typeface="Arial" panose="020B0604020202020204" pitchFamily="34" charset="0"/>
                <a:cs typeface="Arial" panose="020B0604020202020204" pitchFamily="34" charset="0"/>
              </a:rPr>
              <a:t/>
            </a:r>
            <a:br>
              <a:rPr lang="en-US" sz="4000">
                <a:latin typeface="Arial" panose="020B0604020202020204" pitchFamily="34" charset="0"/>
                <a:cs typeface="Arial" panose="020B0604020202020204" pitchFamily="34" charset="0"/>
              </a:rPr>
            </a:br>
            <a:r>
              <a:rPr lang="en-US" sz="4000">
                <a:latin typeface="+mn-lt"/>
                <a:cs typeface="Arial" panose="020B0604020202020204" pitchFamily="34" charset="0"/>
              </a:rPr>
              <a:t>DOCUMENT DATABASES</a:t>
            </a:r>
            <a:endParaRPr lang="en-US" sz="4000" dirty="0">
              <a:latin typeface="+mn-lt"/>
              <a:cs typeface="Arial" panose="020B0604020202020204" pitchFamily="34" charset="0"/>
            </a:endParaRPr>
          </a:p>
        </p:txBody>
      </p:sp>
      <p:sp>
        <p:nvSpPr>
          <p:cNvPr id="5" name="Subtitle 2">
            <a:extLst>
              <a:ext uri="{FF2B5EF4-FFF2-40B4-BE49-F238E27FC236}">
                <a16:creationId xmlns:a16="http://schemas.microsoft.com/office/drawing/2014/main" xmlns="" id="{4A6185E7-5F55-4FA6-B7BD-6545D740A93D}"/>
              </a:ext>
            </a:extLst>
          </p:cNvPr>
          <p:cNvSpPr txBox="1">
            <a:spLocks/>
          </p:cNvSpPr>
          <p:nvPr/>
        </p:nvSpPr>
        <p:spPr>
          <a:xfrm>
            <a:off x="14064" y="1428140"/>
            <a:ext cx="12273458" cy="414014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pPr>
            <a:r>
              <a:rPr lang="en-US" sz="2000" dirty="0">
                <a:solidFill>
                  <a:schemeClr val="tx1">
                    <a:lumMod val="95000"/>
                    <a:lumOff val="5000"/>
                  </a:schemeClr>
                </a:solidFill>
                <a:cs typeface="Arial" panose="020B0604020202020204" pitchFamily="34" charset="0"/>
              </a:rPr>
              <a:t>Looks up on aggregates based on using a query based on internal structure of document. Partial retrievals of aggregates are possible.</a:t>
            </a:r>
          </a:p>
          <a:p>
            <a:pPr marL="342900" indent="-342900">
              <a:lnSpc>
                <a:spcPct val="150000"/>
              </a:lnSpc>
            </a:pPr>
            <a:r>
              <a:rPr lang="en-US" sz="2000" dirty="0">
                <a:solidFill>
                  <a:schemeClr val="tx1">
                    <a:lumMod val="95000"/>
                    <a:lumOff val="5000"/>
                  </a:schemeClr>
                </a:solidFill>
                <a:cs typeface="Arial" panose="020B0604020202020204" pitchFamily="34" charset="0"/>
              </a:rPr>
              <a:t>The schema of data can differ among different documents.</a:t>
            </a:r>
          </a:p>
          <a:p>
            <a:pPr marL="342900" indent="-342900">
              <a:lnSpc>
                <a:spcPct val="150000"/>
              </a:lnSpc>
            </a:pPr>
            <a:r>
              <a:rPr lang="en-US" sz="2000" dirty="0">
                <a:solidFill>
                  <a:schemeClr val="tx1">
                    <a:lumMod val="95000"/>
                    <a:lumOff val="5000"/>
                  </a:schemeClr>
                </a:solidFill>
                <a:cs typeface="Arial" panose="020B0604020202020204" pitchFamily="34" charset="0"/>
              </a:rPr>
              <a:t>Try to ensure maximum availability using replica sets in master-slave mode.</a:t>
            </a:r>
          </a:p>
          <a:p>
            <a:pPr marL="342900" indent="-342900">
              <a:lnSpc>
                <a:spcPct val="150000"/>
              </a:lnSpc>
            </a:pPr>
            <a:r>
              <a:rPr lang="en-US" sz="2000" dirty="0">
                <a:solidFill>
                  <a:schemeClr val="tx1">
                    <a:lumMod val="95000"/>
                    <a:lumOff val="5000"/>
                  </a:schemeClr>
                </a:solidFill>
                <a:cs typeface="Arial" panose="020B0604020202020204" pitchFamily="34" charset="0"/>
              </a:rPr>
              <a:t>Transactions are only allowed at single document levels since commit and rollback functions are unavailable.</a:t>
            </a:r>
          </a:p>
          <a:p>
            <a:pPr marL="342900" indent="-342900">
              <a:lnSpc>
                <a:spcPct val="150000"/>
              </a:lnSpc>
            </a:pPr>
            <a:r>
              <a:rPr lang="en-US" sz="2000" dirty="0">
                <a:solidFill>
                  <a:schemeClr val="tx1">
                    <a:lumMod val="95000"/>
                    <a:lumOff val="5000"/>
                  </a:schemeClr>
                </a:solidFill>
                <a:cs typeface="Arial" panose="020B0604020202020204" pitchFamily="34" charset="0"/>
              </a:rPr>
              <a:t>Suitable use-cases are event logging (to store events), E-commerce applications like E-Bay, real time analytics – Easiness in document schema update unlike in RDBMS.</a:t>
            </a:r>
          </a:p>
          <a:p>
            <a:pPr marL="342900" indent="-342900">
              <a:lnSpc>
                <a:spcPct val="150000"/>
              </a:lnSpc>
            </a:pPr>
            <a:r>
              <a:rPr lang="en-US" sz="2000" dirty="0">
                <a:solidFill>
                  <a:schemeClr val="tx1">
                    <a:lumMod val="95000"/>
                    <a:lumOff val="5000"/>
                  </a:schemeClr>
                </a:solidFill>
                <a:cs typeface="Arial" panose="020B0604020202020204" pitchFamily="34" charset="0"/>
              </a:rPr>
              <a:t>Not suitable for transactions involving different documents.</a:t>
            </a:r>
          </a:p>
          <a:p>
            <a:pPr marL="0" indent="0">
              <a:lnSpc>
                <a:spcPct val="150000"/>
              </a:lnSpc>
              <a:buNone/>
            </a:pPr>
            <a:endParaRPr lang="en-US" sz="2000" dirty="0">
              <a:solidFill>
                <a:schemeClr val="tx1">
                  <a:lumMod val="95000"/>
                  <a:lumOff val="5000"/>
                </a:schemeClr>
              </a:solidFill>
              <a:cs typeface="Arial" panose="020B0604020202020204" pitchFamily="34" charset="0"/>
            </a:endParaRPr>
          </a:p>
          <a:p>
            <a:pPr marL="342900" indent="-342900">
              <a:lnSpc>
                <a:spcPct val="150000"/>
              </a:lnSpc>
            </a:pPr>
            <a:endParaRPr lang="en-US" sz="2000" dirty="0">
              <a:cs typeface="Arial" panose="020B0604020202020204" pitchFamily="34" charset="0"/>
            </a:endParaRPr>
          </a:p>
        </p:txBody>
      </p:sp>
    </p:spTree>
    <p:extLst>
      <p:ext uri="{BB962C8B-B14F-4D97-AF65-F5344CB8AC3E}">
        <p14:creationId xmlns:p14="http://schemas.microsoft.com/office/powerpoint/2010/main" val="239378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8335</TotalTime>
  <Words>1952</Words>
  <Application>Microsoft Office PowerPoint</Application>
  <PresentationFormat>Custom</PresentationFormat>
  <Paragraphs>195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EE4202 Database Systems</vt:lpstr>
      <vt:lpstr>PowerPoint Presentation</vt:lpstr>
      <vt:lpstr>WHY NOSQL</vt:lpstr>
      <vt:lpstr> DISTRIBUTION MODELS</vt:lpstr>
      <vt:lpstr> DATA MODELS</vt:lpstr>
      <vt:lpstr> KEY-VALUE DATABASES</vt:lpstr>
      <vt:lpstr>PowerPoint Presentation</vt:lpstr>
      <vt:lpstr> DOCUMENT DATABASES</vt:lpstr>
      <vt:lpstr>PowerPoint Presentation</vt:lpstr>
      <vt:lpstr> COLUMN-FAMILY STORES</vt:lpstr>
      <vt:lpstr>PowerPoint Presentation</vt:lpstr>
      <vt:lpstr> GRAPH DATABASES</vt:lpstr>
      <vt:lpstr>PowerPoint Presentation</vt:lpstr>
      <vt:lpstr> AGGREGATE DATA MODELS</vt:lpstr>
      <vt:lpstr> CONSISTENCY</vt:lpstr>
      <vt:lpstr> CAP THEOREM</vt:lpstr>
      <vt:lpstr> VERSION STAMPS &amp; TRANSACTIONS</vt:lpstr>
      <vt:lpstr> MAP REDUCTION </vt:lpstr>
      <vt:lpstr> MAP REDUCTION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Shehan Nilmantha</dc:creator>
  <cp:lastModifiedBy>admin</cp:lastModifiedBy>
  <cp:revision>1510</cp:revision>
  <dcterms:created xsi:type="dcterms:W3CDTF">2019-11-07T13:10:26Z</dcterms:created>
  <dcterms:modified xsi:type="dcterms:W3CDTF">2023-09-08T08:48:02Z</dcterms:modified>
</cp:coreProperties>
</file>