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C50F6-DB16-3609-A12D-9CC5ACB7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FB77DF-322A-FAFE-1FD5-3A82DE502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F87E62-14C7-895F-4746-8179B4F4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505243-8BBC-FDA4-D93F-B3D2BFC2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14D182-832C-3C2D-903F-C7E82852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0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C4679-6C34-60F7-FD27-C21C5BA7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51D16D-7CD0-CA23-CE0B-1C40012B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BB3F37-D713-8144-2945-A03DEFE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59C590-FD96-D485-6A2C-CA19D562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A7299E-9BF8-A12A-F845-0DAC757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8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C6E4F9-2EE1-7E44-844E-EAC03596E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866510-9E6F-32E0-6F1B-626AD76E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790AB5-A78D-9EDC-79D3-759CA8B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1C9578-B7EF-2CB1-CA74-9FF98DBE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E81E66-8C57-2722-4C85-4330793C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77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320BE-D1FD-30A7-0FA3-6A9D585D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EC7481-ACBC-A4F2-941A-64461465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6B6893-828E-5703-F1E9-DB3C87C9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755FE9-9820-2A2D-3709-C5F6B4DE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8E46AB-E0F0-8432-3670-244975EA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79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CED09-12FC-F8F6-5125-0839C508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89AF6B-BD8D-45F6-0F38-9A63CD85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C8BC4C-F7A5-48D9-3FC4-21F2FDD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55C1D6-7C42-171B-2C1B-C7E2B109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5F7A14-C83B-D556-41D2-B5928B14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5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3EAE4-3244-6131-92EE-227792AE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6C4D90-406F-AF11-FE65-323D6C547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A246AB-C392-015B-4B8B-88A18BFF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BD9380-54D3-D6DF-7144-5D180FAF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49D854-3233-568C-95A5-D4AA8B6F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31FAD5-E65F-D18A-D755-370DC0AD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75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83631-C089-E0F4-E263-9F5B2F4C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8FAC49-9E86-2E51-C2D5-FA97CDB2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D8C680-D88F-8A39-AE7B-D1039E2E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880AFE-6C91-D4F9-4E6B-F7FAD41A8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C44EAE-9925-2AEF-B1C0-0E3EBEDB5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E5CF198-45C6-0C68-B6C2-509E8EA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CEB4FE-0336-E5F4-08C2-D49E603E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BE06C1-5B16-AB21-CD33-5B6A7FA8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31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20906-2E42-92B4-43DA-41AE99F6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B9A861-D56B-4492-4D56-3E469036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8DD4DF-13F2-BFDA-4B27-D226B765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50EE4D-E1A1-3382-FD44-C71BA348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1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6E26C9-1D6A-B6A2-DBE4-87ECC7E6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746AFD2-BDD0-644F-5B63-5410ACE3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D7AB4C-3C3C-607D-E518-7B42FC7A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34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69FDC-D7F6-BDBC-83CD-C7678FA1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0207BC-4443-835A-6519-10E0BFE3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6F72C2-5C57-DEA1-FF49-342F38DE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614BA0-41B7-5234-B179-0F60916D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7D6862-20A1-BB30-AB69-91947561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8CAB5E-454A-69EA-1069-BF12B7F1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03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35B92-8084-63AF-6F53-EE66F1D0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0E587-A4BF-D82A-89D6-DE9CC246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B999A3-5AE9-6B89-64DA-8F1C89D1C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E5CF10-BDEF-A44F-09C7-3C612E6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6E6A52-D4A8-B45F-894B-687115A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C5027F-9186-D844-CD9C-4B0B60FC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93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5D0480-4BFD-A692-917A-311805B6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E93D61-C5DA-A45C-090C-6DE0A493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6A634-A65E-E3C9-D4D5-BA707B652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CB4B-F88B-4B86-91C1-2F0CBF903474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1BC2F-7270-D95B-9BFE-1644E0E3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9AEAB5-3973-836B-73D6-72C687E6A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D4EA-7CFE-4136-8A81-F4EEC0312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58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0678"/>
            <a:ext cx="9144000" cy="24748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HIGH-LEVEL (ENTITY RELATIONSHIP) DATABASE MODEL </a:t>
            </a:r>
          </a:p>
        </p:txBody>
      </p:sp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7482"/>
            <a:ext cx="10058400" cy="94467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WEAK ENTITIES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326A49E8-2FBF-4737-BB23-91324C5CE55B}"/>
              </a:ext>
            </a:extLst>
          </p:cNvPr>
          <p:cNvSpPr txBox="1">
            <a:spLocks/>
          </p:cNvSpPr>
          <p:nvPr/>
        </p:nvSpPr>
        <p:spPr>
          <a:xfrm>
            <a:off x="292511" y="103083"/>
            <a:ext cx="11790085" cy="161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ACB91DE-5F22-4A92-ADBD-455C69F4A43B}"/>
              </a:ext>
            </a:extLst>
          </p:cNvPr>
          <p:cNvSpPr/>
          <p:nvPr/>
        </p:nvSpPr>
        <p:spPr>
          <a:xfrm>
            <a:off x="7805380" y="-1817943"/>
            <a:ext cx="2040835" cy="348818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0F10C267-0306-4D76-9E9B-35EE60AA232C}"/>
              </a:ext>
            </a:extLst>
          </p:cNvPr>
          <p:cNvSpPr txBox="1">
            <a:spLocks/>
          </p:cNvSpPr>
          <p:nvPr/>
        </p:nvSpPr>
        <p:spPr>
          <a:xfrm>
            <a:off x="91408" y="1076617"/>
            <a:ext cx="11958205" cy="48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entity with no key attribute is known as a </a:t>
            </a:r>
            <a:r>
              <a:rPr lang="en-US" sz="2000" b="1" dirty="0">
                <a:cs typeface="Arial" panose="020B0604020202020204" pitchFamily="34" charset="0"/>
              </a:rPr>
              <a:t>weak entity type</a:t>
            </a:r>
            <a:r>
              <a:rPr lang="en-US" sz="2000" dirty="0">
                <a:cs typeface="Arial" panose="020B0604020202020204" pitchFamily="34" charset="0"/>
              </a:rPr>
              <a:t> represented by a rectangle with double lines.  Entity with a single or multiple keys is a </a:t>
            </a:r>
            <a:r>
              <a:rPr lang="en-US" sz="2000" b="1" dirty="0">
                <a:cs typeface="Arial" panose="020B0604020202020204" pitchFamily="34" charset="0"/>
              </a:rPr>
              <a:t>strong entity.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 weak entity is always in a relationship with an</a:t>
            </a:r>
            <a:r>
              <a:rPr lang="en-US" sz="2000" b="1" dirty="0">
                <a:cs typeface="Arial" panose="020B0604020202020204" pitchFamily="34" charset="0"/>
              </a:rPr>
              <a:t> identifying or owner entity type. </a:t>
            </a:r>
            <a:r>
              <a:rPr lang="en-US" sz="2000" dirty="0">
                <a:cs typeface="Arial" panose="020B0604020202020204" pitchFamily="34" charset="0"/>
              </a:rPr>
              <a:t>Since a weak entity type doesn’t have a key, it is identified using a combination of an attribute of identifying entity and an attribute of weak entity.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The relationship between identifying entity and weak entity is </a:t>
            </a:r>
            <a:r>
              <a:rPr lang="en-US" sz="2000" b="1" dirty="0">
                <a:cs typeface="Arial" panose="020B0604020202020204" pitchFamily="34" charset="0"/>
              </a:rPr>
              <a:t>identifying relationship</a:t>
            </a:r>
            <a:r>
              <a:rPr lang="en-US" sz="2000" dirty="0">
                <a:cs typeface="Arial" panose="020B0604020202020204" pitchFamily="34" charset="0"/>
              </a:rPr>
              <a:t> notated by double line diamond shape which is a weak relationship type. Identifying entity is marked with an arrow (optional).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Weak entity always has total participation in the relationship. But all total participations do not necessarily be weak entities.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Attribute in weak entity which uniquely identifies weak entities belonging to same owner entity type becomes a</a:t>
            </a:r>
            <a:r>
              <a:rPr lang="en-US" sz="2000" b="1" dirty="0">
                <a:cs typeface="Arial" panose="020B0604020202020204" pitchFamily="34" charset="0"/>
              </a:rPr>
              <a:t> partial key</a:t>
            </a:r>
            <a:r>
              <a:rPr lang="en-US" sz="2000" dirty="0"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The key attribute of identifying entity and partial key will combine to form the key of weak entity type.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F10DCF7-4917-4CD0-A3A0-255A90D8FC73}"/>
              </a:ext>
            </a:extLst>
          </p:cNvPr>
          <p:cNvGrpSpPr/>
          <p:nvPr/>
        </p:nvGrpSpPr>
        <p:grpSpPr>
          <a:xfrm>
            <a:off x="648145" y="5227194"/>
            <a:ext cx="11078816" cy="1357305"/>
            <a:chOff x="742123" y="5512012"/>
            <a:chExt cx="11078816" cy="135730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D9A499DD-6914-4E7C-8EC1-7B826A13288E}"/>
                </a:ext>
              </a:extLst>
            </p:cNvPr>
            <p:cNvSpPr/>
            <p:nvPr/>
          </p:nvSpPr>
          <p:spPr>
            <a:xfrm>
              <a:off x="9130746" y="5512012"/>
              <a:ext cx="1762539" cy="348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dashLong" dirty="0"/>
                <a:t>First name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B4D4F5F-464E-40B6-8BE6-87A4A297324A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 flipH="1" flipV="1">
              <a:off x="10012016" y="5860830"/>
              <a:ext cx="4" cy="286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EB6FBFB2-FDB1-4429-92B7-4E569513C942}"/>
                </a:ext>
              </a:extLst>
            </p:cNvPr>
            <p:cNvGrpSpPr/>
            <p:nvPr/>
          </p:nvGrpSpPr>
          <p:grpSpPr>
            <a:xfrm>
              <a:off x="742123" y="5526157"/>
              <a:ext cx="11078816" cy="1343160"/>
              <a:chOff x="742123" y="5526157"/>
              <a:chExt cx="11078816" cy="134316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1DDF4EB6-FFE4-4780-8DD6-47C14758FF9D}"/>
                  </a:ext>
                </a:extLst>
              </p:cNvPr>
              <p:cNvGrpSpPr/>
              <p:nvPr/>
            </p:nvGrpSpPr>
            <p:grpSpPr>
              <a:xfrm>
                <a:off x="742123" y="5526157"/>
                <a:ext cx="11078816" cy="1343160"/>
                <a:chOff x="742123" y="5526157"/>
                <a:chExt cx="11078816" cy="134316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xmlns="" id="{16410B8D-7EC4-4A76-BD2E-094A0C1470AE}"/>
                    </a:ext>
                  </a:extLst>
                </p:cNvPr>
                <p:cNvGrpSpPr/>
                <p:nvPr/>
              </p:nvGrpSpPr>
              <p:grpSpPr>
                <a:xfrm>
                  <a:off x="742123" y="5684246"/>
                  <a:ext cx="11078816" cy="1185071"/>
                  <a:chOff x="808383" y="2075943"/>
                  <a:chExt cx="11078816" cy="1185071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xmlns="" id="{5C07240B-71FA-4DE2-855D-873A2ABE3E69}"/>
                      </a:ext>
                    </a:extLst>
                  </p:cNvPr>
                  <p:cNvGrpSpPr/>
                  <p:nvPr/>
                </p:nvGrpSpPr>
                <p:grpSpPr>
                  <a:xfrm>
                    <a:off x="808383" y="2197488"/>
                    <a:ext cx="9886119" cy="1044727"/>
                    <a:chOff x="2915486" y="1010230"/>
                    <a:chExt cx="7951145" cy="1044727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xmlns="" id="{9DBCF438-4D09-4C16-9B76-62DFA1D52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5403" y="1363820"/>
                      <a:ext cx="991228" cy="348818"/>
                    </a:xfrm>
                    <a:prstGeom prst="rect">
                      <a:avLst/>
                    </a:prstGeom>
                    <a:ln w="7620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CHILD</a:t>
                      </a:r>
                    </a:p>
                  </p:txBody>
                </p:sp>
                <p:sp>
                  <p:nvSpPr>
                    <p:cNvPr id="22" name="Diamond 21">
                      <a:extLst>
                        <a:ext uri="{FF2B5EF4-FFF2-40B4-BE49-F238E27FC236}">
                          <a16:creationId xmlns:a16="http://schemas.microsoft.com/office/drawing/2014/main" xmlns="" id="{037F0661-15D5-4F68-95AE-FAEC1E15BC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6795" y="1010230"/>
                      <a:ext cx="2267123" cy="1044727"/>
                    </a:xfrm>
                    <a:prstGeom prst="diamond">
                      <a:avLst/>
                    </a:prstGeom>
                    <a:ln w="5715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DEPENDS_ON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xmlns="" id="{29944F89-7BBB-48AD-B180-E390BFCF4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5486" y="1344428"/>
                      <a:ext cx="1417564" cy="348818"/>
                    </a:xfrm>
                    <a:prstGeom prst="rect">
                      <a:avLst/>
                    </a:prstGeom>
                    <a:ln w="19050" cmpd="dbl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p:txBody>
                </p: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xmlns="" id="{478FE1B7-BE75-4370-A9AD-8E49C58E782C}"/>
                        </a:ext>
                      </a:extLst>
                    </p:cNvPr>
                    <p:cNvCxnSpPr>
                      <a:cxnSpLocks/>
                      <a:endCxn id="18" idx="1"/>
                    </p:cNvCxnSpPr>
                    <p:nvPr/>
                  </p:nvCxnSpPr>
                  <p:spPr>
                    <a:xfrm>
                      <a:off x="8043918" y="1532593"/>
                      <a:ext cx="1831486" cy="5636"/>
                    </a:xfrm>
                    <a:prstGeom prst="line">
                      <a:avLst/>
                    </a:prstGeom>
                    <a:ln w="53975" cmpd="dbl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xmlns="" id="{F810BE86-AA5D-4378-9A18-5320111E96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487" b="10167"/>
                  <a:stretch/>
                </p:blipFill>
                <p:spPr>
                  <a:xfrm>
                    <a:off x="10880034" y="2075943"/>
                    <a:ext cx="1007165" cy="1185071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xmlns="" id="{70146314-7FD5-4DF5-978B-8458D1B43C1C}"/>
                      </a:ext>
                    </a:extLst>
                  </p:cNvPr>
                  <p:cNvSpPr txBox="1"/>
                  <p:nvPr/>
                </p:nvSpPr>
                <p:spPr>
                  <a:xfrm>
                    <a:off x="7248939" y="2389661"/>
                    <a:ext cx="2915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xmlns="" id="{31A26BC9-3F24-4900-A273-434F7EC0CCA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712" y="2377413"/>
                    <a:ext cx="2915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xmlns="" id="{F71EC516-D4EA-4580-946D-C1A2A1A3029E}"/>
                      </a:ext>
                    </a:extLst>
                  </p:cNvPr>
                  <p:cNvSpPr txBox="1"/>
                  <p:nvPr/>
                </p:nvSpPr>
                <p:spPr>
                  <a:xfrm>
                    <a:off x="8252306" y="2361274"/>
                    <a:ext cx="12324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dependant</a:t>
                    </a:r>
                    <a:endParaRPr lang="en-US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xmlns="" id="{4183E895-1EF9-4607-90ED-6729AC46ECDC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922" y="2297544"/>
                    <a:ext cx="12324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guardian</a:t>
                    </a:r>
                  </a:p>
                </p:txBody>
              </p:sp>
            </p:grp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xmlns="" id="{BC19CAE5-ACC6-4AE2-AF9B-6B10BD6C813A}"/>
                    </a:ext>
                  </a:extLst>
                </p:cNvPr>
                <p:cNvSpPr/>
                <p:nvPr/>
              </p:nvSpPr>
              <p:spPr>
                <a:xfrm>
                  <a:off x="742123" y="5526157"/>
                  <a:ext cx="1762539" cy="34881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err="1"/>
                    <a:t>Emp_ID</a:t>
                  </a:r>
                  <a:endParaRPr lang="en-US" u="sng" dirty="0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xmlns="" id="{A7C61EA9-55F0-43DC-BD66-E33D3DEDE754}"/>
                    </a:ext>
                  </a:extLst>
                </p:cNvPr>
                <p:cNvCxnSpPr>
                  <a:stCxn id="23" idx="0"/>
                  <a:endCxn id="3" idx="4"/>
                </p:cNvCxnSpPr>
                <p:nvPr/>
              </p:nvCxnSpPr>
              <p:spPr>
                <a:xfrm flipV="1">
                  <a:off x="1623393" y="5874975"/>
                  <a:ext cx="0" cy="2650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6471D3EE-2C7E-4E1F-A43D-15F582433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4662" y="6333448"/>
                <a:ext cx="17010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78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0"/>
            <a:ext cx="10058400" cy="95215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ENTITIES AND ATTRIBUTES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94319D-4476-6168-7F9E-81B36F412102}"/>
              </a:ext>
            </a:extLst>
          </p:cNvPr>
          <p:cNvGrpSpPr/>
          <p:nvPr/>
        </p:nvGrpSpPr>
        <p:grpSpPr>
          <a:xfrm>
            <a:off x="573676" y="5808768"/>
            <a:ext cx="10304081" cy="587747"/>
            <a:chOff x="573676" y="5808768"/>
            <a:chExt cx="10304081" cy="5877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F0CAD07-4ACA-4A87-B3E4-644C79345E64}"/>
                </a:ext>
              </a:extLst>
            </p:cNvPr>
            <p:cNvSpPr/>
            <p:nvPr/>
          </p:nvSpPr>
          <p:spPr>
            <a:xfrm>
              <a:off x="4564960" y="5881656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84B17BC-9166-4EC3-B9EE-D5DB80CC6224}"/>
                </a:ext>
              </a:extLst>
            </p:cNvPr>
            <p:cNvSpPr/>
            <p:nvPr/>
          </p:nvSpPr>
          <p:spPr>
            <a:xfrm>
              <a:off x="573676" y="5808768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Attribute_1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C5AC05A4-8A5C-42AA-B364-D7F14A518A33}"/>
                </a:ext>
              </a:extLst>
            </p:cNvPr>
            <p:cNvSpPr/>
            <p:nvPr/>
          </p:nvSpPr>
          <p:spPr>
            <a:xfrm>
              <a:off x="8929689" y="5835456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Attribute_2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1574F07-B7AA-4A76-BA35-6AEF668F1CBC}"/>
                </a:ext>
              </a:extLst>
            </p:cNvPr>
            <p:cNvCxnSpPr>
              <a:cxnSpLocks/>
              <a:stCxn id="10" idx="2"/>
              <a:endCxn id="8" idx="3"/>
            </p:cNvCxnSpPr>
            <p:nvPr/>
          </p:nvCxnSpPr>
          <p:spPr>
            <a:xfrm flipH="1" flipV="1">
              <a:off x="6791325" y="6089299"/>
              <a:ext cx="2138364" cy="26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9215DEF-FA1D-4192-97C2-08D47DEA5D8F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2521744" y="6089298"/>
              <a:ext cx="204321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69" y="1097926"/>
            <a:ext cx="11514427" cy="471084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Entity Relationship (ER) model is a high-level database model used in conceptual schema of database design.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Entities</a:t>
            </a:r>
            <a:r>
              <a:rPr lang="en-US" sz="2000" dirty="0">
                <a:cs typeface="Arial" panose="020B0604020202020204" pitchFamily="34" charset="0"/>
              </a:rPr>
              <a:t> are specific objects or things in the real-world that are represented in the database. E.g. EMPLOYEE John Silva, Research DEPARTMENT, PROJECT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Attributes</a:t>
            </a:r>
            <a:r>
              <a:rPr lang="en-US" sz="2000" dirty="0">
                <a:cs typeface="Arial" panose="020B0604020202020204" pitchFamily="34" charset="0"/>
              </a:rPr>
              <a:t> are properties used to describe an entity. E.g. an EMPLOYEE entity may have a Name, NIC, Address, Gender, Birth date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 specific entity will have a value for each of its attributes. E.g. a specific employee entity may have Name='John Silva', NIC=‘65456789', Address ='731, First lane, </a:t>
            </a:r>
            <a:r>
              <a:rPr lang="en-US" sz="2000" dirty="0" err="1">
                <a:cs typeface="Arial" panose="020B0604020202020204" pitchFamily="34" charset="0"/>
              </a:rPr>
              <a:t>Hapugala</a:t>
            </a:r>
            <a:r>
              <a:rPr lang="en-US" sz="2000" dirty="0">
                <a:cs typeface="Arial" panose="020B0604020202020204" pitchFamily="34" charset="0"/>
              </a:rPr>
              <a:t>, Galle’, Gender='M', Birth date='09-JAN-65‘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Each attribute has a value set(or data type) associated with it. E.g. integer, string, 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entity is represented by a rectangle and an attribute is represented by an oval in ER diagrams. Convention is to write entity name with singular word with all capitals.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7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58DAB4C7-FDF1-CCEA-6421-F9BB1DEAA3EE}"/>
              </a:ext>
            </a:extLst>
          </p:cNvPr>
          <p:cNvSpPr txBox="1">
            <a:spLocks/>
          </p:cNvSpPr>
          <p:nvPr/>
        </p:nvSpPr>
        <p:spPr>
          <a:xfrm>
            <a:off x="1066800" y="178179"/>
            <a:ext cx="10058400" cy="85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ATTRIBUTES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31403888-F1AB-0CA0-94CD-B8D216400C61}"/>
              </a:ext>
            </a:extLst>
          </p:cNvPr>
          <p:cNvSpPr txBox="1">
            <a:spLocks/>
          </p:cNvSpPr>
          <p:nvPr/>
        </p:nvSpPr>
        <p:spPr>
          <a:xfrm>
            <a:off x="397565" y="1031665"/>
            <a:ext cx="11794435" cy="5826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cs typeface="Arial" panose="020B0604020202020204" pitchFamily="34" charset="0"/>
              </a:rPr>
              <a:t>An attribute that cannot be further divided is an </a:t>
            </a:r>
            <a:r>
              <a:rPr lang="en-US" sz="2000" b="1" dirty="0">
                <a:cs typeface="Arial" panose="020B0604020202020204" pitchFamily="34" charset="0"/>
              </a:rPr>
              <a:t>atomic attribute </a:t>
            </a:r>
            <a:r>
              <a:rPr lang="en-US" sz="2000" dirty="0">
                <a:cs typeface="Arial" panose="020B0604020202020204" pitchFamily="34" charset="0"/>
              </a:rPr>
              <a:t>represented by a single line oval in ER diagrams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E.g. attribute </a:t>
            </a:r>
            <a:r>
              <a:rPr lang="en-US" sz="2000" i="1" dirty="0" err="1">
                <a:cs typeface="Arial" panose="020B0604020202020204" pitchFamily="34" charset="0"/>
              </a:rPr>
              <a:t>First_name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person entity type. Convention is to write first letter capital</a:t>
            </a: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An attribute which can be further divided into several attribute is known as a </a:t>
            </a:r>
            <a:r>
              <a:rPr lang="en-US" sz="2000" b="1" dirty="0" err="1">
                <a:cs typeface="Arial" panose="020B0604020202020204" pitchFamily="34" charset="0"/>
              </a:rPr>
              <a:t>composite_attribute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E.g. attribute </a:t>
            </a:r>
            <a:r>
              <a:rPr lang="en-US" sz="2000" i="1" dirty="0" err="1">
                <a:cs typeface="Arial" panose="020B0604020202020204" pitchFamily="34" charset="0"/>
              </a:rPr>
              <a:t>Permanent_address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student entity type is a composite attribute which can be subdivided into street, city, province. A composite attribute can be subdivided in an ER diagram.</a:t>
            </a: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endParaRPr lang="en-US" sz="2000" i="1" dirty="0"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Components of a composite attribute are written within (). </a:t>
            </a: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E.g. (43 main street, </a:t>
            </a:r>
            <a:r>
              <a:rPr lang="en-US" sz="2000" dirty="0" err="1">
                <a:cs typeface="Arial" panose="020B0604020202020204" pitchFamily="34" charset="0"/>
              </a:rPr>
              <a:t>Hapugala</a:t>
            </a:r>
            <a:r>
              <a:rPr lang="en-US" sz="2000" dirty="0">
                <a:cs typeface="Arial" panose="020B0604020202020204" pitchFamily="34" charset="0"/>
              </a:rPr>
              <a:t>, Galle) is an instance for address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1F0DE8-2460-1606-A6F6-28E35807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45" y="1774892"/>
            <a:ext cx="857250" cy="133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0CA7E1C-CCA0-9172-9835-CC3FC16D3FAA}"/>
              </a:ext>
            </a:extLst>
          </p:cNvPr>
          <p:cNvGrpSpPr/>
          <p:nvPr/>
        </p:nvGrpSpPr>
        <p:grpSpPr>
          <a:xfrm>
            <a:off x="2796209" y="1880583"/>
            <a:ext cx="5738191" cy="1293313"/>
            <a:chOff x="2796209" y="1734809"/>
            <a:chExt cx="5738191" cy="12933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FEEF558-1990-A7E9-ABA9-A090F8334635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DF43D58F-2C79-4086-7A65-4B6D6AAC7311}"/>
                </a:ext>
              </a:extLst>
            </p:cNvPr>
            <p:cNvSpPr/>
            <p:nvPr/>
          </p:nvSpPr>
          <p:spPr>
            <a:xfrm>
              <a:off x="6586332" y="1734809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First_name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477F76FF-6ECC-751B-7BD4-B69D89EE5731}"/>
                </a:ext>
              </a:extLst>
            </p:cNvPr>
            <p:cNvSpPr/>
            <p:nvPr/>
          </p:nvSpPr>
          <p:spPr>
            <a:xfrm>
              <a:off x="6586332" y="2467063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Last_name</a:t>
              </a:r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B37F331-E9E1-E7CD-C89F-B3BA3A83EE7C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022574" y="2394175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CDDE40F1-3745-C6AB-EDD8-E7E6AF807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2574" y="2040757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4361D38-63F7-8D13-8A5E-5A75BC7AC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18" y="4330856"/>
            <a:ext cx="857250" cy="145533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1872E44-96E7-2B9D-CBF9-72CD9339B832}"/>
              </a:ext>
            </a:extLst>
          </p:cNvPr>
          <p:cNvGrpSpPr/>
          <p:nvPr/>
        </p:nvGrpSpPr>
        <p:grpSpPr>
          <a:xfrm>
            <a:off x="2544418" y="4224767"/>
            <a:ext cx="8923682" cy="1516858"/>
            <a:chOff x="2796209" y="1535000"/>
            <a:chExt cx="8923682" cy="15168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B18A4446-1496-AAFB-339D-FAC38872E2CD}"/>
                </a:ext>
              </a:extLst>
            </p:cNvPr>
            <p:cNvSpPr/>
            <p:nvPr/>
          </p:nvSpPr>
          <p:spPr>
            <a:xfrm>
              <a:off x="6586332" y="1734809"/>
              <a:ext cx="1948068" cy="5610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Permanent_address</a:t>
              </a:r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8866EA6F-623E-69A6-087E-8F71A56EBD7C}"/>
                </a:ext>
              </a:extLst>
            </p:cNvPr>
            <p:cNvSpPr/>
            <p:nvPr/>
          </p:nvSpPr>
          <p:spPr>
            <a:xfrm>
              <a:off x="6586332" y="2467063"/>
              <a:ext cx="1948068" cy="4410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1D30C5B1-2150-4FA6-FD85-99338C453ACE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022574" y="2394175"/>
              <a:ext cx="1563758" cy="29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C29725B-81B7-F1BB-328A-69A2789D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2574" y="2040757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145350B-5C0D-1FC4-F785-F36F4E9EFA0A}"/>
                </a:ext>
              </a:extLst>
            </p:cNvPr>
            <p:cNvSpPr/>
            <p:nvPr/>
          </p:nvSpPr>
          <p:spPr>
            <a:xfrm>
              <a:off x="9771823" y="1535000"/>
              <a:ext cx="1948068" cy="4356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Street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1DBA8F52-2A5D-FC35-EC6C-BE0CC6A7C53B}"/>
                </a:ext>
              </a:extLst>
            </p:cNvPr>
            <p:cNvSpPr/>
            <p:nvPr/>
          </p:nvSpPr>
          <p:spPr>
            <a:xfrm>
              <a:off x="9771823" y="2040757"/>
              <a:ext cx="1948068" cy="4410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City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C32D705-7986-6F21-0835-6CD051A43EC5}"/>
                </a:ext>
              </a:extLst>
            </p:cNvPr>
            <p:cNvSpPr/>
            <p:nvPr/>
          </p:nvSpPr>
          <p:spPr>
            <a:xfrm>
              <a:off x="9771823" y="2610800"/>
              <a:ext cx="1948068" cy="4410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Province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C28E074-42D3-1D0F-0A3E-415CF359456D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8534400" y="1984404"/>
              <a:ext cx="1237423" cy="2768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FC4730B-CFD1-C81C-99E6-6771E4691E3B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8534400" y="1752819"/>
              <a:ext cx="1237423" cy="231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BF8D332-3407-3A82-382C-ED4C6D04F70B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8534400" y="2015339"/>
              <a:ext cx="1256472" cy="794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18F19A42-5E70-CB06-2B8C-BB9B9E48F2FC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3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03" y="675586"/>
            <a:ext cx="11627894" cy="594084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attribute having multiple values is an </a:t>
            </a:r>
            <a:r>
              <a:rPr lang="en-US" sz="2000" b="1" dirty="0">
                <a:cs typeface="Arial" panose="020B0604020202020204" pitchFamily="34" charset="0"/>
              </a:rPr>
              <a:t>multivalued attribute </a:t>
            </a:r>
            <a:r>
              <a:rPr lang="en-US" sz="2000" dirty="0">
                <a:cs typeface="Arial" panose="020B0604020202020204" pitchFamily="34" charset="0"/>
              </a:rPr>
              <a:t>represented by a double line oval in ER diagrams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E.g. attribute </a:t>
            </a:r>
            <a:r>
              <a:rPr lang="en-US" sz="2000" i="1" dirty="0" err="1">
                <a:cs typeface="Arial" panose="020B0604020202020204" pitchFamily="34" charset="0"/>
              </a:rPr>
              <a:t>Attended_colleges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person entity type. Components of a multivalued attribute are written within {  }.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E.g. {</a:t>
            </a:r>
            <a:r>
              <a:rPr lang="en-US" sz="2000" dirty="0" err="1">
                <a:cs typeface="Arial" panose="020B0604020202020204" pitchFamily="34" charset="0"/>
              </a:rPr>
              <a:t>Dhammissara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Maliyadewa</a:t>
            </a:r>
            <a:r>
              <a:rPr lang="en-US" sz="2000" dirty="0">
                <a:cs typeface="Arial" panose="020B0604020202020204" pitchFamily="34" charset="0"/>
              </a:rPr>
              <a:t>, Joseph </a:t>
            </a:r>
            <a:r>
              <a:rPr lang="en-US" sz="2000" dirty="0" err="1">
                <a:cs typeface="Arial" panose="020B0604020202020204" pitchFamily="34" charset="0"/>
              </a:rPr>
              <a:t>Vaaz</a:t>
            </a:r>
            <a:r>
              <a:rPr lang="en-US" sz="2000" dirty="0">
                <a:cs typeface="Arial" panose="020B0604020202020204" pitchFamily="34" charset="0"/>
              </a:rPr>
              <a:t>} are an instance for </a:t>
            </a:r>
            <a:r>
              <a:rPr lang="en-US" sz="2000" dirty="0" err="1">
                <a:cs typeface="Arial" panose="020B0604020202020204" pitchFamily="34" charset="0"/>
              </a:rPr>
              <a:t>attended_colleges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attribute which can be derived from an entity or from a stored attribute is known as a </a:t>
            </a:r>
            <a:r>
              <a:rPr lang="en-US" sz="2000" b="1" dirty="0" err="1">
                <a:cs typeface="Arial" panose="020B0604020202020204" pitchFamily="34" charset="0"/>
              </a:rPr>
              <a:t>derived_attribute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 err="1">
                <a:cs typeface="Arial" panose="020B0604020202020204" pitchFamily="34" charset="0"/>
              </a:rPr>
              <a:t>Eg</a:t>
            </a:r>
            <a:r>
              <a:rPr lang="en-US" sz="2000" dirty="0">
                <a:cs typeface="Arial" panose="020B0604020202020204" pitchFamily="34" charset="0"/>
              </a:rPr>
              <a:t>: attribute </a:t>
            </a:r>
            <a:r>
              <a:rPr lang="en-US" sz="2000" i="1" dirty="0" err="1">
                <a:cs typeface="Arial" panose="020B0604020202020204" pitchFamily="34" charset="0"/>
              </a:rPr>
              <a:t>no_of_students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of Faculty entity type is derived attribute. A derived attribute can be represented using a dashed oval in an ER diagram.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>
                <a:cs typeface="Arial" panose="020B0604020202020204" pitchFamily="34" charset="0"/>
              </a:rPr>
              <a:t>A </a:t>
            </a:r>
            <a:r>
              <a:rPr lang="en-US" sz="2000" b="1" dirty="0">
                <a:cs typeface="Arial" panose="020B0604020202020204" pitchFamily="34" charset="0"/>
              </a:rPr>
              <a:t>null value </a:t>
            </a:r>
            <a:r>
              <a:rPr lang="en-US" sz="2000" dirty="0">
                <a:cs typeface="Arial" panose="020B0604020202020204" pitchFamily="34" charset="0"/>
              </a:rPr>
              <a:t>can be assigned to an attribute if the attribute is not applicable (E.g. apartment number), or value exists and missing (E.g. Height) or unknown about existence( E.g. Degrees).</a:t>
            </a:r>
            <a:endParaRPr lang="en-US" sz="2000" i="1" dirty="0"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AB79CB9-5059-4593-873F-E5B2DD1750D4}"/>
              </a:ext>
            </a:extLst>
          </p:cNvPr>
          <p:cNvGrpSpPr/>
          <p:nvPr/>
        </p:nvGrpSpPr>
        <p:grpSpPr>
          <a:xfrm>
            <a:off x="2557672" y="4082111"/>
            <a:ext cx="6535426" cy="1223485"/>
            <a:chOff x="2796209" y="1734809"/>
            <a:chExt cx="6535426" cy="12234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2E1D16DC-0FB9-48A1-95A8-B47DB68DF9D6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FACULTY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33495A48-49A0-43CD-AAEE-6270F556A4F8}"/>
                </a:ext>
              </a:extLst>
            </p:cNvPr>
            <p:cNvSpPr/>
            <p:nvPr/>
          </p:nvSpPr>
          <p:spPr>
            <a:xfrm>
              <a:off x="6586331" y="2467063"/>
              <a:ext cx="2745303" cy="49123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No_of_students</a:t>
              </a:r>
              <a:endParaRPr lang="en-US" sz="20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2768AD0-86CC-45D0-9E12-F194F93D4DC0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022574" y="2394175"/>
              <a:ext cx="1563757" cy="318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090DE178-378B-47B9-BCC3-B08FE82C9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2574" y="2040757"/>
              <a:ext cx="1563758" cy="353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18631D2-3069-4971-9749-4532FF2F6435}"/>
                </a:ext>
              </a:extLst>
            </p:cNvPr>
            <p:cNvSpPr/>
            <p:nvPr/>
          </p:nvSpPr>
          <p:spPr>
            <a:xfrm>
              <a:off x="6446165" y="1734809"/>
              <a:ext cx="2885470" cy="5929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Dean_name</a:t>
              </a:r>
              <a:endParaRPr lang="en-US" sz="2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65D6BFA-A114-48EC-916E-826D33D35CE6}"/>
              </a:ext>
            </a:extLst>
          </p:cNvPr>
          <p:cNvGrpSpPr/>
          <p:nvPr/>
        </p:nvGrpSpPr>
        <p:grpSpPr>
          <a:xfrm>
            <a:off x="1830907" y="1953673"/>
            <a:ext cx="7599696" cy="1002842"/>
            <a:chOff x="2133600" y="2409873"/>
            <a:chExt cx="7599696" cy="10028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A1D0C47-AA7F-4DBC-A026-E3BCBFCA7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32" r="15958"/>
            <a:stretch/>
          </p:blipFill>
          <p:spPr>
            <a:xfrm>
              <a:off x="2133600" y="2409873"/>
              <a:ext cx="1139688" cy="100284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4B924C2B-01E2-4F8E-9948-8DE65B8C1E96}"/>
                </a:ext>
              </a:extLst>
            </p:cNvPr>
            <p:cNvGrpSpPr/>
            <p:nvPr/>
          </p:nvGrpSpPr>
          <p:grpSpPr>
            <a:xfrm>
              <a:off x="2796209" y="2577730"/>
              <a:ext cx="6937087" cy="738577"/>
              <a:chOff x="2796209" y="2039071"/>
              <a:chExt cx="6937087" cy="73857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902C33F0-D172-44F1-9E40-46B96CB26FCA}"/>
                  </a:ext>
                </a:extLst>
              </p:cNvPr>
              <p:cNvSpPr/>
              <p:nvPr/>
            </p:nvSpPr>
            <p:spPr>
              <a:xfrm>
                <a:off x="2796209" y="2161113"/>
                <a:ext cx="2226365" cy="4152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PERSON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C5B5661C-5CB9-451A-8E31-F7AC7C9717F0}"/>
                  </a:ext>
                </a:extLst>
              </p:cNvPr>
              <p:cNvSpPr/>
              <p:nvPr/>
            </p:nvSpPr>
            <p:spPr>
              <a:xfrm>
                <a:off x="6586332" y="2039071"/>
                <a:ext cx="3146964" cy="738577"/>
              </a:xfrm>
              <a:prstGeom prst="ellipse">
                <a:avLst/>
              </a:prstGeom>
              <a:ln w="66675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Attended_colleges</a:t>
                </a:r>
                <a:endParaRPr lang="en-US" sz="200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1FFFBFA2-9BC5-4488-8A2D-7A2682B1D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2574" y="2368755"/>
                <a:ext cx="1563758" cy="25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50761E67-46CA-F8D6-99C9-36BAE99BE08F}"/>
              </a:ext>
            </a:extLst>
          </p:cNvPr>
          <p:cNvSpPr txBox="1">
            <a:spLocks/>
          </p:cNvSpPr>
          <p:nvPr/>
        </p:nvSpPr>
        <p:spPr>
          <a:xfrm>
            <a:off x="1066800" y="-50273"/>
            <a:ext cx="10058400" cy="85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4134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6FCA0D-97FF-4438-A021-721D4A61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57" y="2664763"/>
            <a:ext cx="831950" cy="181715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2" y="853486"/>
            <a:ext cx="11794435" cy="5760074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Primary key </a:t>
            </a:r>
            <a:r>
              <a:rPr lang="en-US" sz="2000" dirty="0"/>
              <a:t>-  unique identifier for each record, such as a driver license number, telephone number (including area code), NIC number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When one or a </a:t>
            </a:r>
            <a:r>
              <a:rPr lang="en-US" sz="2000" i="1" dirty="0">
                <a:cs typeface="Arial" panose="020B0604020202020204" pitchFamily="34" charset="0"/>
              </a:rPr>
              <a:t>minimal</a:t>
            </a:r>
            <a:r>
              <a:rPr lang="en-US" sz="2000" dirty="0">
                <a:cs typeface="Arial" panose="020B0604020202020204" pitchFamily="34" charset="0"/>
              </a:rPr>
              <a:t> combination of attributes form </a:t>
            </a:r>
            <a:r>
              <a:rPr lang="en-US" sz="2000" b="1" i="1" dirty="0">
                <a:cs typeface="Arial" panose="020B0604020202020204" pitchFamily="34" charset="0"/>
              </a:rPr>
              <a:t>distinct entities</a:t>
            </a:r>
            <a:r>
              <a:rPr lang="en-US" sz="2000" dirty="0">
                <a:cs typeface="Arial" panose="020B0604020202020204" pitchFamily="34" charset="0"/>
              </a:rPr>
              <a:t> for a particular entity type, such attribute or combination of attributes is known as the </a:t>
            </a:r>
            <a:r>
              <a:rPr lang="en-US" sz="2000" b="1" dirty="0">
                <a:cs typeface="Arial" panose="020B0604020202020204" pitchFamily="34" charset="0"/>
              </a:rPr>
              <a:t>key attribute</a:t>
            </a:r>
            <a:r>
              <a:rPr lang="en-US" sz="2000" dirty="0">
                <a:cs typeface="Arial" panose="020B0604020202020204" pitchFamily="34" charset="0"/>
              </a:rPr>
              <a:t>. Key attributes are underlined in ER diagrams.</a:t>
            </a: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When a combination of attributes form a key, such attributes can be represented in ER diagram as a composite attribute. Each attribute forming a </a:t>
            </a:r>
            <a:r>
              <a:rPr lang="en-US" sz="2000" b="1" dirty="0">
                <a:cs typeface="Arial" panose="020B0604020202020204" pitchFamily="34" charset="0"/>
              </a:rPr>
              <a:t>composite key attribute </a:t>
            </a:r>
            <a:r>
              <a:rPr lang="en-US" sz="2000" dirty="0">
                <a:cs typeface="Arial" panose="020B0604020202020204" pitchFamily="34" charset="0"/>
              </a:rPr>
              <a:t>becomes a partial key shown as </a:t>
            </a:r>
            <a:r>
              <a:rPr lang="en-US" sz="2000" u="dash" dirty="0">
                <a:cs typeface="Arial" panose="020B0604020202020204" pitchFamily="34" charset="0"/>
              </a:rPr>
              <a:t>dashed underline</a:t>
            </a:r>
            <a:r>
              <a:rPr lang="en-US" sz="2000" dirty="0">
                <a:cs typeface="Arial" panose="020B0604020202020204" pitchFamily="34" charset="0"/>
              </a:rPr>
              <a:t> in ER diagrams.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An entity can have </a:t>
            </a:r>
            <a:r>
              <a:rPr lang="en-US" sz="2000" i="1" dirty="0">
                <a:cs typeface="Arial" panose="020B0604020202020204" pitchFamily="34" charset="0"/>
              </a:rPr>
              <a:t>multiple keys</a:t>
            </a:r>
            <a:r>
              <a:rPr lang="en-US" sz="2000" dirty="0">
                <a:cs typeface="Arial" panose="020B0604020202020204" pitchFamily="34" charset="0"/>
              </a:rPr>
              <a:t> or a </a:t>
            </a:r>
            <a:r>
              <a:rPr lang="en-US" sz="2000" i="1" dirty="0">
                <a:cs typeface="Arial" panose="020B0604020202020204" pitchFamily="34" charset="0"/>
              </a:rPr>
              <a:t>single key</a:t>
            </a:r>
            <a:r>
              <a:rPr lang="en-US" sz="2000" dirty="0">
                <a:cs typeface="Arial" panose="020B0604020202020204" pitchFamily="34" charset="0"/>
              </a:rPr>
              <a:t> or </a:t>
            </a:r>
            <a:r>
              <a:rPr lang="en-US" sz="2000" i="1" dirty="0">
                <a:cs typeface="Arial" panose="020B0604020202020204" pitchFamily="34" charset="0"/>
              </a:rPr>
              <a:t>no key</a:t>
            </a:r>
            <a:r>
              <a:rPr lang="en-US" sz="2000" dirty="0">
                <a:cs typeface="Arial" panose="020B0604020202020204" pitchFamily="34" charset="0"/>
              </a:rPr>
              <a:t> attribute.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00FCAC0-9588-4323-905B-AF4D91C353A0}"/>
              </a:ext>
            </a:extLst>
          </p:cNvPr>
          <p:cNvGrpSpPr/>
          <p:nvPr/>
        </p:nvGrpSpPr>
        <p:grpSpPr>
          <a:xfrm>
            <a:off x="3577098" y="2913974"/>
            <a:ext cx="7402541" cy="1482659"/>
            <a:chOff x="2796209" y="2039072"/>
            <a:chExt cx="7402541" cy="14826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5E5A801-B023-4015-9A54-0A709335435F}"/>
                </a:ext>
              </a:extLst>
            </p:cNvPr>
            <p:cNvSpPr/>
            <p:nvPr/>
          </p:nvSpPr>
          <p:spPr>
            <a:xfrm>
              <a:off x="2796209" y="2161113"/>
              <a:ext cx="2226365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FE29ADF-9D6B-47D6-8FE1-5CDB8DD2CE67}"/>
                </a:ext>
              </a:extLst>
            </p:cNvPr>
            <p:cNvSpPr/>
            <p:nvPr/>
          </p:nvSpPr>
          <p:spPr>
            <a:xfrm>
              <a:off x="8217026" y="2039072"/>
              <a:ext cx="1942192" cy="659366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u="dash" dirty="0"/>
                <a:t>Name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1010F55-884A-4509-B43D-308B90550769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132607" y="2368755"/>
              <a:ext cx="1084419" cy="30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0026BA7D-934E-440E-B252-5F374A51738C}"/>
                </a:ext>
              </a:extLst>
            </p:cNvPr>
            <p:cNvSpPr/>
            <p:nvPr/>
          </p:nvSpPr>
          <p:spPr>
            <a:xfrm>
              <a:off x="5763345" y="2641792"/>
              <a:ext cx="1942191" cy="659366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Name_birth</a:t>
              </a:r>
              <a:endParaRPr lang="en-US" u="sng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385407A7-CD7F-41F5-9D58-1933EA03A43B}"/>
                </a:ext>
              </a:extLst>
            </p:cNvPr>
            <p:cNvCxnSpPr>
              <a:cxnSpLocks/>
              <a:stCxn id="14" idx="3"/>
              <a:endCxn id="17" idx="2"/>
            </p:cNvCxnSpPr>
            <p:nvPr/>
          </p:nvCxnSpPr>
          <p:spPr>
            <a:xfrm>
              <a:off x="5022574" y="2368756"/>
              <a:ext cx="740771" cy="602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AB3BEFC-2506-4EF7-A5EC-253665424768}"/>
                </a:ext>
              </a:extLst>
            </p:cNvPr>
            <p:cNvSpPr/>
            <p:nvPr/>
          </p:nvSpPr>
          <p:spPr>
            <a:xfrm>
              <a:off x="8256558" y="2862365"/>
              <a:ext cx="1942192" cy="659366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u="dash" dirty="0"/>
                <a:t>Birth_Day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AED83AA-91CA-4C6C-9AE2-88DD75C98535}"/>
                </a:ext>
              </a:extLst>
            </p:cNvPr>
            <p:cNvCxnSpPr>
              <a:cxnSpLocks/>
              <a:stCxn id="17" idx="5"/>
              <a:endCxn id="19" idx="2"/>
            </p:cNvCxnSpPr>
            <p:nvPr/>
          </p:nvCxnSpPr>
          <p:spPr>
            <a:xfrm flipV="1">
              <a:off x="7421109" y="3192048"/>
              <a:ext cx="835449" cy="12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DF7B3561-DBC9-23B3-ABC3-B5CF767F3C2F}"/>
              </a:ext>
            </a:extLst>
          </p:cNvPr>
          <p:cNvSpPr txBox="1">
            <a:spLocks/>
          </p:cNvSpPr>
          <p:nvPr/>
        </p:nvSpPr>
        <p:spPr>
          <a:xfrm>
            <a:off x="1091954" y="0"/>
            <a:ext cx="10058400" cy="85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408634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-277690"/>
            <a:ext cx="10058400" cy="9978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41" y="759787"/>
            <a:ext cx="11911516" cy="60436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If one attribute of an entity associates another attribute of another entity, there exists a relationship in ER data model. Consider the two entities department and employee.</a:t>
            </a:r>
          </a:p>
          <a:p>
            <a:pPr algn="l"/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 ER diagrams the relationship is drawn between the entities (Even though the relationship really exists between attributes). A relationship is notated using a diamond shape connected by lines. The name is written as a singular verb in capital letters.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Relationship </a:t>
            </a:r>
            <a:r>
              <a:rPr lang="en-US" sz="2000" dirty="0" err="1">
                <a:cs typeface="Arial" panose="020B0604020202020204" pitchFamily="34" charset="0"/>
              </a:rPr>
              <a:t>Works_in</a:t>
            </a:r>
            <a:r>
              <a:rPr lang="en-US" sz="2000" dirty="0">
                <a:cs typeface="Arial" panose="020B0604020202020204" pitchFamily="34" charset="0"/>
              </a:rPr>
              <a:t> is a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relationship type</a:t>
            </a:r>
            <a:r>
              <a:rPr lang="en-US" sz="2000" b="1" dirty="0">
                <a:cs typeface="Arial" panose="020B0604020202020204" pitchFamily="34" charset="0"/>
              </a:rPr>
              <a:t>. </a:t>
            </a:r>
            <a:r>
              <a:rPr lang="en-US" sz="2000" dirty="0">
                <a:cs typeface="Arial" panose="020B0604020202020204" pitchFamily="34" charset="0"/>
              </a:rPr>
              <a:t>All instances of the relationship type is known as the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relationship set.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E.g. </a:t>
            </a:r>
            <a:r>
              <a:rPr lang="en-US" sz="2000" dirty="0" err="1">
                <a:cs typeface="Arial" panose="020B0604020202020204" pitchFamily="34" charset="0"/>
              </a:rPr>
              <a:t>Erans</a:t>
            </a:r>
            <a:r>
              <a:rPr lang="en-US" sz="2000" dirty="0">
                <a:cs typeface="Arial" panose="020B0604020202020204" pitchFamily="34" charset="0"/>
              </a:rPr>
              <a:t> WORKS_IN Electrical department, </a:t>
            </a:r>
            <a:r>
              <a:rPr lang="en-US" sz="2000" dirty="0" err="1">
                <a:cs typeface="Arial" panose="020B0604020202020204" pitchFamily="34" charset="0"/>
              </a:rPr>
              <a:t>Raveen</a:t>
            </a:r>
            <a:r>
              <a:rPr lang="en-US" sz="2000" dirty="0">
                <a:cs typeface="Arial" panose="020B0604020202020204" pitchFamily="34" charset="0"/>
              </a:rPr>
              <a:t> works in Mechanical department is a relationship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degree</a:t>
            </a:r>
            <a:r>
              <a:rPr lang="en-US" sz="2000" dirty="0">
                <a:cs typeface="Arial" panose="020B0604020202020204" pitchFamily="34" charset="0"/>
              </a:rPr>
              <a:t> of a relationship is the number of entities participating in the relationship. WORKS_IN is a binary relationship as only 2 entities participate.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17F2078-5EA6-AE8F-D409-7200CBBED7B4}"/>
              </a:ext>
            </a:extLst>
          </p:cNvPr>
          <p:cNvGrpSpPr/>
          <p:nvPr/>
        </p:nvGrpSpPr>
        <p:grpSpPr>
          <a:xfrm>
            <a:off x="1163541" y="1210488"/>
            <a:ext cx="9609145" cy="1352316"/>
            <a:chOff x="1163541" y="1210488"/>
            <a:chExt cx="9609145" cy="13523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0672BAA7-AF2B-4672-9150-4D555E065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24"/>
            <a:stretch/>
          </p:blipFill>
          <p:spPr>
            <a:xfrm>
              <a:off x="9584872" y="1210488"/>
              <a:ext cx="1187814" cy="135231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5E5A801-B023-4015-9A54-0A709335435F}"/>
                </a:ext>
              </a:extLst>
            </p:cNvPr>
            <p:cNvSpPr/>
            <p:nvPr/>
          </p:nvSpPr>
          <p:spPr>
            <a:xfrm>
              <a:off x="1163541" y="1928611"/>
              <a:ext cx="1672424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FE29ADF-9D6B-47D6-8FE1-5CDB8DD2CE67}"/>
                </a:ext>
              </a:extLst>
            </p:cNvPr>
            <p:cNvSpPr/>
            <p:nvPr/>
          </p:nvSpPr>
          <p:spPr>
            <a:xfrm>
              <a:off x="5466104" y="1794705"/>
              <a:ext cx="1974492" cy="537325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Working_department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1010F55-884A-4509-B43D-308B90550769}"/>
                </a:ext>
              </a:extLst>
            </p:cNvPr>
            <p:cNvCxnSpPr>
              <a:cxnSpLocks/>
            </p:cNvCxnSpPr>
            <p:nvPr/>
          </p:nvCxnSpPr>
          <p:spPr>
            <a:xfrm>
              <a:off x="7421060" y="2045219"/>
              <a:ext cx="8493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0026BA7D-934E-440E-B252-5F374A51738C}"/>
                </a:ext>
              </a:extLst>
            </p:cNvPr>
            <p:cNvSpPr/>
            <p:nvPr/>
          </p:nvSpPr>
          <p:spPr>
            <a:xfrm>
              <a:off x="3238996" y="1879965"/>
              <a:ext cx="1699344" cy="537325"/>
            </a:xfrm>
            <a:prstGeom prst="ellipse">
              <a:avLst/>
            </a:prstGeom>
            <a:ln w="127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Depat_ID</a:t>
              </a:r>
              <a:endParaRPr lang="en-US" u="sng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385407A7-CD7F-41F5-9D58-1933EA03A43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835965" y="2136254"/>
              <a:ext cx="4030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E5F447BD-85D4-4307-98F5-9075B11E51F2}"/>
                </a:ext>
              </a:extLst>
            </p:cNvPr>
            <p:cNvSpPr/>
            <p:nvPr/>
          </p:nvSpPr>
          <p:spPr>
            <a:xfrm>
              <a:off x="8270429" y="1879965"/>
              <a:ext cx="1672424" cy="415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0A1C9E9-9BE8-25CC-EAE2-12195E730168}"/>
              </a:ext>
            </a:extLst>
          </p:cNvPr>
          <p:cNvGrpSpPr/>
          <p:nvPr/>
        </p:nvGrpSpPr>
        <p:grpSpPr>
          <a:xfrm>
            <a:off x="1163541" y="3461715"/>
            <a:ext cx="10844716" cy="1849711"/>
            <a:chOff x="1163541" y="3461715"/>
            <a:chExt cx="10844716" cy="18497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014E217-9DBA-46B1-BD9A-469670B1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4102" y="3461715"/>
              <a:ext cx="849368" cy="161363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E8029040-F6B1-4EA5-85E0-DD4D0EA9837F}"/>
                </a:ext>
              </a:extLst>
            </p:cNvPr>
            <p:cNvGrpSpPr/>
            <p:nvPr/>
          </p:nvGrpSpPr>
          <p:grpSpPr>
            <a:xfrm>
              <a:off x="1163541" y="3767283"/>
              <a:ext cx="8779312" cy="1085338"/>
              <a:chOff x="1163541" y="3521249"/>
              <a:chExt cx="8779312" cy="108533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822768BD-0758-4B25-A99A-65E6C7C92F6C}"/>
                  </a:ext>
                </a:extLst>
              </p:cNvPr>
              <p:cNvGrpSpPr/>
              <p:nvPr/>
            </p:nvGrpSpPr>
            <p:grpSpPr>
              <a:xfrm>
                <a:off x="1163541" y="3521249"/>
                <a:ext cx="8779312" cy="1085338"/>
                <a:chOff x="1163541" y="3521249"/>
                <a:chExt cx="8779312" cy="1085338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F7A5B038-D3CF-4269-9058-B59BDED45271}"/>
                    </a:ext>
                  </a:extLst>
                </p:cNvPr>
                <p:cNvGrpSpPr/>
                <p:nvPr/>
              </p:nvGrpSpPr>
              <p:grpSpPr>
                <a:xfrm>
                  <a:off x="1163541" y="3844874"/>
                  <a:ext cx="8779312" cy="463931"/>
                  <a:chOff x="2796210" y="2112467"/>
                  <a:chExt cx="5618218" cy="463931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xmlns="" id="{8C1EB2FD-3CCF-4CC3-A115-7F45A944241A}"/>
                      </a:ext>
                    </a:extLst>
                  </p:cNvPr>
                  <p:cNvSpPr/>
                  <p:nvPr/>
                </p:nvSpPr>
                <p:spPr>
                  <a:xfrm>
                    <a:off x="2796210" y="2161113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DEPARTMENT</a:t>
                    </a:r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xmlns="" id="{3013947B-B82A-4B24-88EB-63F20A96B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58031" y="2320108"/>
                    <a:ext cx="1186271" cy="48647"/>
                  </a:xfrm>
                  <a:prstGeom prst="line">
                    <a:avLst/>
                  </a:prstGeom>
                  <a:ln w="60325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xmlns="" id="{27ECEC31-BBCC-43E3-9738-7A5C62C14231}"/>
                      </a:ext>
                    </a:extLst>
                  </p:cNvPr>
                  <p:cNvCxnSpPr>
                    <a:cxnSpLocks/>
                    <a:stCxn id="10" idx="3"/>
                    <a:endCxn id="25" idx="1"/>
                  </p:cNvCxnSpPr>
                  <p:nvPr/>
                </p:nvCxnSpPr>
                <p:spPr>
                  <a:xfrm flipV="1">
                    <a:off x="6307855" y="2320110"/>
                    <a:ext cx="1036325" cy="11401"/>
                  </a:xfrm>
                  <a:prstGeom prst="line">
                    <a:avLst/>
                  </a:prstGeom>
                  <a:ln w="571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xmlns="" id="{9D6210E1-CFB3-466F-A541-2A8C63AD2AA6}"/>
                      </a:ext>
                    </a:extLst>
                  </p:cNvPr>
                  <p:cNvSpPr/>
                  <p:nvPr/>
                </p:nvSpPr>
                <p:spPr>
                  <a:xfrm>
                    <a:off x="7344180" y="2112467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</p:grpSp>
            <p:sp>
              <p:nvSpPr>
                <p:cNvPr id="10" name="Diamond 9">
                  <a:extLst>
                    <a:ext uri="{FF2B5EF4-FFF2-40B4-BE49-F238E27FC236}">
                      <a16:creationId xmlns:a16="http://schemas.microsoft.com/office/drawing/2014/main" xmlns="" id="{9745C2FA-9544-484A-B30B-61E3D9997D78}"/>
                    </a:ext>
                  </a:extLst>
                </p:cNvPr>
                <p:cNvSpPr/>
                <p:nvPr/>
              </p:nvSpPr>
              <p:spPr>
                <a:xfrm>
                  <a:off x="4676523" y="3521249"/>
                  <a:ext cx="1974492" cy="1085338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WORKS_IN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DB7916DC-3936-4EEC-820D-F1FE51C3BED0}"/>
                  </a:ext>
                </a:extLst>
              </p:cNvPr>
              <p:cNvSpPr txBox="1"/>
              <p:nvPr/>
            </p:nvSpPr>
            <p:spPr>
              <a:xfrm>
                <a:off x="6751730" y="3721975"/>
                <a:ext cx="490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A1949D5-ED07-4A16-93C3-E4D51B3BFA54}"/>
                  </a:ext>
                </a:extLst>
              </p:cNvPr>
              <p:cNvSpPr txBox="1"/>
              <p:nvPr/>
            </p:nvSpPr>
            <p:spPr>
              <a:xfrm>
                <a:off x="4272162" y="3753247"/>
                <a:ext cx="525125" cy="378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A7E7DAE-9DA4-4110-A77E-09E1272968DB}"/>
                </a:ext>
              </a:extLst>
            </p:cNvPr>
            <p:cNvSpPr/>
            <p:nvPr/>
          </p:nvSpPr>
          <p:spPr>
            <a:xfrm>
              <a:off x="2899987" y="4699410"/>
              <a:ext cx="1699344" cy="537325"/>
            </a:xfrm>
            <a:prstGeom prst="ellipse">
              <a:avLst/>
            </a:prstGeom>
            <a:ln w="127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Depat_ID</a:t>
              </a:r>
              <a:endParaRPr lang="en-US" u="sng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ABBCF065-1D1A-4C92-936F-A2EFF74A4AF1}"/>
                </a:ext>
              </a:extLst>
            </p:cNvPr>
            <p:cNvCxnSpPr>
              <a:cxnSpLocks/>
            </p:cNvCxnSpPr>
            <p:nvPr/>
          </p:nvCxnSpPr>
          <p:spPr>
            <a:xfrm>
              <a:off x="2312591" y="4554839"/>
              <a:ext cx="587396" cy="426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879A6D95-521A-4E15-B727-81EECE741572}"/>
                </a:ext>
              </a:extLst>
            </p:cNvPr>
            <p:cNvSpPr/>
            <p:nvPr/>
          </p:nvSpPr>
          <p:spPr>
            <a:xfrm>
              <a:off x="10033765" y="4774101"/>
              <a:ext cx="1974492" cy="537325"/>
            </a:xfrm>
            <a:prstGeom prst="ellipse">
              <a:avLst/>
            </a:prstGeom>
            <a:ln w="190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Working_department</a:t>
              </a:r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48EE8C59-F660-4C99-9931-1A9B0615E9AF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9106641" y="4527134"/>
              <a:ext cx="927124" cy="515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2679090"/>
            <a:ext cx="12273458" cy="44595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Role name </a:t>
            </a:r>
            <a:r>
              <a:rPr lang="en-US" sz="2000" dirty="0">
                <a:cs typeface="Arial" panose="020B0604020202020204" pitchFamily="34" charset="0"/>
              </a:rPr>
              <a:t>is the act that each participating entity in the relationship plays. E.g. DEPARTMENT entity plays the </a:t>
            </a:r>
            <a:r>
              <a:rPr lang="en-US" sz="2000" i="1" dirty="0">
                <a:cs typeface="Arial" panose="020B0604020202020204" pitchFamily="34" charset="0"/>
              </a:rPr>
              <a:t>employer</a:t>
            </a:r>
            <a:r>
              <a:rPr lang="en-US" sz="2000" dirty="0">
                <a:cs typeface="Arial" panose="020B0604020202020204" pitchFamily="34" charset="0"/>
              </a:rPr>
              <a:t> role and EMPLOYEE entity plays the </a:t>
            </a:r>
            <a:r>
              <a:rPr lang="en-US" sz="2000" i="1" dirty="0">
                <a:cs typeface="Arial" panose="020B0604020202020204" pitchFamily="34" charset="0"/>
              </a:rPr>
              <a:t>worker</a:t>
            </a:r>
            <a:r>
              <a:rPr lang="en-US" sz="2000" dirty="0">
                <a:cs typeface="Arial" panose="020B0604020202020204" pitchFamily="34" charset="0"/>
              </a:rPr>
              <a:t> role. Role is written as a singular noun with all simple letters.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Cardinality ratio </a:t>
            </a:r>
            <a:r>
              <a:rPr lang="en-US" sz="2000" dirty="0">
                <a:cs typeface="Arial" panose="020B0604020202020204" pitchFamily="34" charset="0"/>
              </a:rPr>
              <a:t>is the maximum number of relationship instances an entity can participate in a relationship. Ex: for WORKS_IN relationship the cardinality ratio of department: employee is 1:N. That is an EMPLOYEE can work in </a:t>
            </a:r>
            <a:r>
              <a:rPr lang="en-US" sz="2000" b="1" i="1" dirty="0">
                <a:cs typeface="Arial" panose="020B0604020202020204" pitchFamily="34" charset="0"/>
              </a:rPr>
              <a:t>at most </a:t>
            </a:r>
            <a:r>
              <a:rPr lang="en-US" sz="2000" dirty="0">
                <a:cs typeface="Arial" panose="020B0604020202020204" pitchFamily="34" charset="0"/>
              </a:rPr>
              <a:t>1 department. A department can get work from </a:t>
            </a:r>
            <a:r>
              <a:rPr lang="en-US" sz="2000" b="1" i="1" dirty="0">
                <a:cs typeface="Arial" panose="020B0604020202020204" pitchFamily="34" charset="0"/>
              </a:rPr>
              <a:t>at most</a:t>
            </a:r>
            <a:r>
              <a:rPr lang="en-US" sz="2000" dirty="0">
                <a:cs typeface="Arial" panose="020B0604020202020204" pitchFamily="34" charset="0"/>
              </a:rPr>
              <a:t> N employees.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When the same entity type participates in a relationship, then relationship is </a:t>
            </a:r>
            <a:r>
              <a:rPr lang="en-US" sz="2000" b="1" dirty="0">
                <a:cs typeface="Arial" panose="020B0604020202020204" pitchFamily="34" charset="0"/>
              </a:rPr>
              <a:t>recursive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FD95EF0-308E-4659-8D79-E8FDAC350657}"/>
              </a:ext>
            </a:extLst>
          </p:cNvPr>
          <p:cNvGrpSpPr/>
          <p:nvPr/>
        </p:nvGrpSpPr>
        <p:grpSpPr>
          <a:xfrm>
            <a:off x="3849093" y="4522774"/>
            <a:ext cx="4737794" cy="1632348"/>
            <a:chOff x="3532635" y="4054811"/>
            <a:chExt cx="4737794" cy="16323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5EC83EC1-0716-420B-8A11-7CB006363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635" y="4054811"/>
              <a:ext cx="436978" cy="954452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3C23569A-62E3-4A8F-A18B-3DED8F34A683}"/>
                </a:ext>
              </a:extLst>
            </p:cNvPr>
            <p:cNvGrpSpPr/>
            <p:nvPr/>
          </p:nvGrpSpPr>
          <p:grpSpPr>
            <a:xfrm>
              <a:off x="3539347" y="4388905"/>
              <a:ext cx="4731082" cy="1298254"/>
              <a:chOff x="3539347" y="4031355"/>
              <a:chExt cx="4731082" cy="12982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DB7916DC-3936-4EEC-820D-F1FE51C3BED0}"/>
                  </a:ext>
                </a:extLst>
              </p:cNvPr>
              <p:cNvSpPr txBox="1"/>
              <p:nvPr/>
            </p:nvSpPr>
            <p:spPr>
              <a:xfrm>
                <a:off x="7343432" y="4071724"/>
                <a:ext cx="490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358E5E8B-1D7C-4C97-91CF-29BC5009C9AE}"/>
                  </a:ext>
                </a:extLst>
              </p:cNvPr>
              <p:cNvGrpSpPr/>
              <p:nvPr/>
            </p:nvGrpSpPr>
            <p:grpSpPr>
              <a:xfrm>
                <a:off x="3539347" y="4031355"/>
                <a:ext cx="4731082" cy="1298254"/>
                <a:chOff x="4238845" y="4687364"/>
                <a:chExt cx="4731082" cy="1950752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3072563D-3074-4966-B920-980B67A2F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3452" y="5165796"/>
                  <a:ext cx="0" cy="1424223"/>
                </a:xfrm>
                <a:prstGeom prst="line">
                  <a:avLst/>
                </a:prstGeom>
                <a:ln w="12700" cmpd="dbl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id="{FD26598D-827C-4505-9C7D-C2CB0DE551A0}"/>
                    </a:ext>
                  </a:extLst>
                </p:cNvPr>
                <p:cNvSpPr txBox="1"/>
                <p:nvPr/>
              </p:nvSpPr>
              <p:spPr>
                <a:xfrm>
                  <a:off x="5295003" y="6083159"/>
                  <a:ext cx="2003039" cy="554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follower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xmlns="" id="{D8AB1E60-A636-4762-8F1B-CE1627E3F432}"/>
                    </a:ext>
                  </a:extLst>
                </p:cNvPr>
                <p:cNvGrpSpPr/>
                <p:nvPr/>
              </p:nvGrpSpPr>
              <p:grpSpPr>
                <a:xfrm>
                  <a:off x="4238845" y="4687364"/>
                  <a:ext cx="4731082" cy="1902655"/>
                  <a:chOff x="4371891" y="4395068"/>
                  <a:chExt cx="4731082" cy="1902655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xmlns="" id="{8931F548-D242-4863-BCCA-DF959A862AD6}"/>
                      </a:ext>
                    </a:extLst>
                  </p:cNvPr>
                  <p:cNvGrpSpPr/>
                  <p:nvPr/>
                </p:nvGrpSpPr>
                <p:grpSpPr>
                  <a:xfrm>
                    <a:off x="4371891" y="4665859"/>
                    <a:ext cx="3831613" cy="1631864"/>
                    <a:chOff x="4273752" y="2185175"/>
                    <a:chExt cx="2451996" cy="1631864"/>
                  </a:xfrm>
                </p:grpSpPr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xmlns="" id="{8AB192C8-58EF-4455-ACDA-BD7FBDB42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3836" y="2185175"/>
                      <a:ext cx="1070248" cy="41528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p:txBody>
                </p: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xmlns="" id="{1D66A822-C9DC-4CD9-A765-F405DFB55C57}"/>
                        </a:ext>
                      </a:extLst>
                    </p:cNvPr>
                    <p:cNvCxnSpPr>
                      <a:cxnSpLocks/>
                      <a:stCxn id="35" idx="3"/>
                      <a:endCxn id="11" idx="0"/>
                    </p:cNvCxnSpPr>
                    <p:nvPr/>
                  </p:nvCxnSpPr>
                  <p:spPr>
                    <a:xfrm>
                      <a:off x="5654084" y="2392818"/>
                      <a:ext cx="107166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xmlns="" id="{8E78C0BD-07DC-43EE-8B9C-E98C62298A46}"/>
                        </a:ext>
                      </a:extLst>
                    </p:cNvPr>
                    <p:cNvCxnSpPr>
                      <a:cxnSpLocks/>
                      <a:endCxn id="11" idx="2"/>
                    </p:cNvCxnSpPr>
                    <p:nvPr/>
                  </p:nvCxnSpPr>
                  <p:spPr>
                    <a:xfrm>
                      <a:off x="4273752" y="3817039"/>
                      <a:ext cx="2451996" cy="0"/>
                    </a:xfrm>
                    <a:prstGeom prst="line">
                      <a:avLst/>
                    </a:prstGeom>
                    <a:ln w="12700" cmpd="dbl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xmlns="" id="{92BC581B-FFB5-4792-AE77-D90F0BFB5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73752" y="2392818"/>
                      <a:ext cx="310084" cy="0"/>
                    </a:xfrm>
                    <a:prstGeom prst="line">
                      <a:avLst/>
                    </a:prstGeom>
                    <a:ln w="12700" cmpd="dbl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Diamond 10">
                    <a:extLst>
                      <a:ext uri="{FF2B5EF4-FFF2-40B4-BE49-F238E27FC236}">
                        <a16:creationId xmlns:a16="http://schemas.microsoft.com/office/drawing/2014/main" xmlns="" id="{1AEEC827-565B-4C45-B328-2EEFE2ECF042}"/>
                      </a:ext>
                    </a:extLst>
                  </p:cNvPr>
                  <p:cNvSpPr/>
                  <p:nvPr/>
                </p:nvSpPr>
                <p:spPr>
                  <a:xfrm>
                    <a:off x="7304035" y="4873502"/>
                    <a:ext cx="1798938" cy="1424221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GUIDES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xmlns="" id="{B7E20843-AB2E-4877-9425-3FC72D152FD6}"/>
                      </a:ext>
                    </a:extLst>
                  </p:cNvPr>
                  <p:cNvSpPr txBox="1"/>
                  <p:nvPr/>
                </p:nvSpPr>
                <p:spPr>
                  <a:xfrm>
                    <a:off x="6528868" y="4395068"/>
                    <a:ext cx="2003039" cy="554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representative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xmlns="" id="{7FFA0503-329F-48BD-B209-EA9D2E3F3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073107" y="5812490"/>
                    <a:ext cx="4536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</p:grpSp>
          </p:grpSp>
        </p:grp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B45CE261-42A4-362F-1A35-90E463D43914}"/>
              </a:ext>
            </a:extLst>
          </p:cNvPr>
          <p:cNvSpPr txBox="1">
            <a:spLocks/>
          </p:cNvSpPr>
          <p:nvPr/>
        </p:nvSpPr>
        <p:spPr>
          <a:xfrm>
            <a:off x="1163541" y="-45676"/>
            <a:ext cx="10058400" cy="997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RELATIONSHIPS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D2BB84A-9156-1BAE-90BD-0706CCD1976F}"/>
              </a:ext>
            </a:extLst>
          </p:cNvPr>
          <p:cNvGrpSpPr/>
          <p:nvPr/>
        </p:nvGrpSpPr>
        <p:grpSpPr>
          <a:xfrm>
            <a:off x="1267030" y="875100"/>
            <a:ext cx="9330378" cy="1734895"/>
            <a:chOff x="1267030" y="875100"/>
            <a:chExt cx="9330378" cy="173489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29118AD-24B4-E059-1F62-FA6D3A3E702A}"/>
                </a:ext>
              </a:extLst>
            </p:cNvPr>
            <p:cNvGrpSpPr/>
            <p:nvPr/>
          </p:nvGrpSpPr>
          <p:grpSpPr>
            <a:xfrm>
              <a:off x="1267030" y="875100"/>
              <a:ext cx="9330378" cy="1734895"/>
              <a:chOff x="1267030" y="875100"/>
              <a:chExt cx="9330378" cy="173489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84192A98-E4FB-4483-A723-A06C9AFBC4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7" r="64758" b="12557"/>
              <a:stretch/>
            </p:blipFill>
            <p:spPr>
              <a:xfrm>
                <a:off x="2920796" y="875100"/>
                <a:ext cx="538477" cy="1298252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B52A3277-AA18-4FD4-9758-0CB40CDD20A4}"/>
                  </a:ext>
                </a:extLst>
              </p:cNvPr>
              <p:cNvGrpSpPr/>
              <p:nvPr/>
            </p:nvGrpSpPr>
            <p:grpSpPr>
              <a:xfrm>
                <a:off x="1267030" y="949970"/>
                <a:ext cx="9330378" cy="1660025"/>
                <a:chOff x="1175616" y="763491"/>
                <a:chExt cx="9330378" cy="166002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xmlns="" id="{6B30BED4-B97B-4CCF-8FE8-56580974D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89738" y="763491"/>
                  <a:ext cx="637041" cy="1223382"/>
                </a:xfrm>
                <a:prstGeom prst="rect">
                  <a:avLst/>
                </a:prstGeom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F7A5B038-D3CF-4269-9058-B59BDED45271}"/>
                    </a:ext>
                  </a:extLst>
                </p:cNvPr>
                <p:cNvGrpSpPr/>
                <p:nvPr/>
              </p:nvGrpSpPr>
              <p:grpSpPr>
                <a:xfrm>
                  <a:off x="1175616" y="1456105"/>
                  <a:ext cx="9330378" cy="441066"/>
                  <a:chOff x="2803937" y="2215816"/>
                  <a:chExt cx="5970866" cy="441066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xmlns="" id="{8C1EB2FD-3CCF-4CC3-A115-7F45A944241A}"/>
                      </a:ext>
                    </a:extLst>
                  </p:cNvPr>
                  <p:cNvSpPr/>
                  <p:nvPr/>
                </p:nvSpPr>
                <p:spPr>
                  <a:xfrm>
                    <a:off x="2803937" y="2215816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DEPARTMENT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xmlns="" id="{9D6210E1-CFB3-466F-A541-2A8C63AD2AA6}"/>
                      </a:ext>
                    </a:extLst>
                  </p:cNvPr>
                  <p:cNvSpPr/>
                  <p:nvPr/>
                </p:nvSpPr>
                <p:spPr>
                  <a:xfrm>
                    <a:off x="7704555" y="2241597"/>
                    <a:ext cx="1070248" cy="4152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xmlns="" id="{2296C6B8-315F-4789-859B-2E55CB0FDE76}"/>
                    </a:ext>
                  </a:extLst>
                </p:cNvPr>
                <p:cNvGrpSpPr/>
                <p:nvPr/>
              </p:nvGrpSpPr>
              <p:grpSpPr>
                <a:xfrm>
                  <a:off x="3427005" y="999278"/>
                  <a:ext cx="4971856" cy="1424238"/>
                  <a:chOff x="3431468" y="1722839"/>
                  <a:chExt cx="4971856" cy="1424238"/>
                </a:xfrm>
              </p:grpSpPr>
              <p:sp>
                <p:nvSpPr>
                  <p:cNvPr id="10" name="Diamond 9">
                    <a:extLst>
                      <a:ext uri="{FF2B5EF4-FFF2-40B4-BE49-F238E27FC236}">
                        <a16:creationId xmlns:a16="http://schemas.microsoft.com/office/drawing/2014/main" xmlns="" id="{9745C2FA-9544-484A-B30B-61E3D9997D78}"/>
                      </a:ext>
                    </a:extLst>
                  </p:cNvPr>
                  <p:cNvSpPr/>
                  <p:nvPr/>
                </p:nvSpPr>
                <p:spPr>
                  <a:xfrm>
                    <a:off x="4906017" y="1722839"/>
                    <a:ext cx="1853727" cy="1424238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WORKS_IN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xmlns="" id="{835F69FB-5275-42C6-B5FF-19E02559E92B}"/>
                      </a:ext>
                    </a:extLst>
                  </p:cNvPr>
                  <p:cNvSpPr txBox="1"/>
                  <p:nvPr/>
                </p:nvSpPr>
                <p:spPr>
                  <a:xfrm>
                    <a:off x="6623265" y="2030233"/>
                    <a:ext cx="490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xmlns="" id="{219A4CF9-E6DF-432C-8D0E-9B5BBF61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836" y="2021705"/>
                    <a:ext cx="490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xmlns="" id="{E320CD59-57DC-4905-A865-48B87FDABE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468" y="2015956"/>
                    <a:ext cx="12840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employer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xmlns="" id="{AB5D0715-1A00-456B-BEA4-B1C97C1C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7119270" y="1926410"/>
                    <a:ext cx="12840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worker</a:t>
                    </a:r>
                  </a:p>
                </p:txBody>
              </p:sp>
            </p:grp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957D9C1-F2AD-6E4B-E704-6FD06C319820}"/>
                </a:ext>
              </a:extLst>
            </p:cNvPr>
            <p:cNvSpPr/>
            <p:nvPr/>
          </p:nvSpPr>
          <p:spPr>
            <a:xfrm>
              <a:off x="2952090" y="1864475"/>
              <a:ext cx="2055049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18269B87-3DFD-C86F-D7E2-75216B76E7F2}"/>
                </a:ext>
              </a:extLst>
            </p:cNvPr>
            <p:cNvSpPr/>
            <p:nvPr/>
          </p:nvSpPr>
          <p:spPr>
            <a:xfrm>
              <a:off x="6847837" y="1890607"/>
              <a:ext cx="2055049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145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89" y="895976"/>
            <a:ext cx="11790085" cy="627592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Participation constraint:</a:t>
            </a:r>
            <a:r>
              <a:rPr lang="en-US" sz="2000" dirty="0">
                <a:cs typeface="Arial" panose="020B0604020202020204" pitchFamily="34" charset="0"/>
              </a:rPr>
              <a:t> Specifies the minimum number of relationship instances that an entity can participate in. If the minimum is one, then it is known as </a:t>
            </a:r>
            <a:r>
              <a:rPr lang="en-US" sz="2000" b="1" dirty="0">
                <a:cs typeface="Arial" panose="020B0604020202020204" pitchFamily="34" charset="0"/>
              </a:rPr>
              <a:t>total participation/existence dependency. </a:t>
            </a:r>
            <a:r>
              <a:rPr lang="en-US" sz="2000" dirty="0">
                <a:cs typeface="Arial" panose="020B0604020202020204" pitchFamily="34" charset="0"/>
              </a:rPr>
              <a:t>If minimum is zero, the participation is </a:t>
            </a:r>
            <a:r>
              <a:rPr lang="en-US" sz="2000" b="1" dirty="0">
                <a:cs typeface="Arial" panose="020B0604020202020204" pitchFamily="34" charset="0"/>
              </a:rPr>
              <a:t>partial.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Total participation is denoted by using double lines and partial participation is represented using a single line.</a:t>
            </a: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algn="just"/>
            <a:endParaRPr lang="en-US" sz="2000" dirty="0"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Alternatively, structural constraint (participation constraint, maximum cardinality ratio) can be represented using (min, max) notation with a single 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 the WORKS_IN relationship type, all employees must have </a:t>
            </a:r>
            <a:r>
              <a:rPr lang="en-US" sz="2000" b="1" i="1" dirty="0">
                <a:cs typeface="Arial" panose="020B0604020202020204" pitchFamily="34" charset="0"/>
              </a:rPr>
              <a:t>at least </a:t>
            </a:r>
            <a:r>
              <a:rPr lang="en-US" sz="2000" dirty="0">
                <a:cs typeface="Arial" panose="020B0604020202020204" pitchFamily="34" charset="0"/>
              </a:rPr>
              <a:t>one worker role. All departments must have </a:t>
            </a:r>
            <a:r>
              <a:rPr lang="en-US" sz="2000" b="1" i="1" dirty="0">
                <a:cs typeface="Arial" panose="020B0604020202020204" pitchFamily="34" charset="0"/>
              </a:rPr>
              <a:t>at least</a:t>
            </a:r>
            <a:r>
              <a:rPr lang="en-US" sz="2000" dirty="0">
                <a:cs typeface="Arial" panose="020B0604020202020204" pitchFamily="34" charset="0"/>
              </a:rPr>
              <a:t> one employer role. So, worker role and employer role both have total participation.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C3A3829-BF1B-4E19-88D8-444E89E95956}"/>
              </a:ext>
            </a:extLst>
          </p:cNvPr>
          <p:cNvGrpSpPr/>
          <p:nvPr/>
        </p:nvGrpSpPr>
        <p:grpSpPr>
          <a:xfrm>
            <a:off x="2247134" y="2445907"/>
            <a:ext cx="8412381" cy="947841"/>
            <a:chOff x="3319614" y="4349765"/>
            <a:chExt cx="8412381" cy="947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D7982A4-B131-4DEE-AE13-519B3D387F41}"/>
                </a:ext>
              </a:extLst>
            </p:cNvPr>
            <p:cNvSpPr txBox="1"/>
            <p:nvPr/>
          </p:nvSpPr>
          <p:spPr>
            <a:xfrm>
              <a:off x="6237611" y="4449067"/>
              <a:ext cx="49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94C6D0EF-BAEC-4F50-B28D-2470582F74D8}"/>
                </a:ext>
              </a:extLst>
            </p:cNvPr>
            <p:cNvGrpSpPr/>
            <p:nvPr/>
          </p:nvGrpSpPr>
          <p:grpSpPr>
            <a:xfrm>
              <a:off x="3319614" y="4349765"/>
              <a:ext cx="8412381" cy="947841"/>
              <a:chOff x="4019112" y="5165798"/>
              <a:chExt cx="8412381" cy="142422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F841FDC-EE1B-4D45-B799-439D402E3420}"/>
                  </a:ext>
                </a:extLst>
              </p:cNvPr>
              <p:cNvSpPr txBox="1"/>
              <p:nvPr/>
            </p:nvSpPr>
            <p:spPr>
              <a:xfrm>
                <a:off x="8862979" y="5373372"/>
                <a:ext cx="2003039" cy="554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worker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0C8F6D9A-7CB7-4E0D-912B-7A3D61D6EC5E}"/>
                  </a:ext>
                </a:extLst>
              </p:cNvPr>
              <p:cNvGrpSpPr/>
              <p:nvPr/>
            </p:nvGrpSpPr>
            <p:grpSpPr>
              <a:xfrm>
                <a:off x="4019112" y="5165798"/>
                <a:ext cx="8412381" cy="1424221"/>
                <a:chOff x="4152158" y="4873502"/>
                <a:chExt cx="8412381" cy="142422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xmlns="" id="{DCEBDC96-00BC-455B-AB45-51C68C3F02E5}"/>
                    </a:ext>
                  </a:extLst>
                </p:cNvPr>
                <p:cNvGrpSpPr/>
                <p:nvPr/>
              </p:nvGrpSpPr>
              <p:grpSpPr>
                <a:xfrm>
                  <a:off x="4152158" y="5358555"/>
                  <a:ext cx="8412381" cy="512164"/>
                  <a:chOff x="4133136" y="2877871"/>
                  <a:chExt cx="5383404" cy="512164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xmlns="" id="{EDB00A7F-5E2F-45D5-AD4C-0A1D2251494E}"/>
                      </a:ext>
                    </a:extLst>
                  </p:cNvPr>
                  <p:cNvSpPr/>
                  <p:nvPr/>
                </p:nvSpPr>
                <p:spPr>
                  <a:xfrm>
                    <a:off x="4133136" y="2974749"/>
                    <a:ext cx="1070248" cy="41528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DEPARTMENT</a:t>
                    </a:r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xmlns="" id="{AE155876-98DC-48B2-9B3A-6E198702554A}"/>
                      </a:ext>
                    </a:extLst>
                  </p:cNvPr>
                  <p:cNvCxnSpPr>
                    <a:cxnSpLocks/>
                    <a:endCxn id="11" idx="1"/>
                  </p:cNvCxnSpPr>
                  <p:nvPr/>
                </p:nvCxnSpPr>
                <p:spPr>
                  <a:xfrm flipV="1">
                    <a:off x="5203383" y="3104930"/>
                    <a:ext cx="946759" cy="3950"/>
                  </a:xfrm>
                  <a:prstGeom prst="line">
                    <a:avLst/>
                  </a:prstGeom>
                  <a:ln w="444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xmlns="" id="{258D2CA9-CE57-443D-A6FF-ACA3D932F2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71251" y="3104927"/>
                    <a:ext cx="1522363" cy="0"/>
                  </a:xfrm>
                  <a:prstGeom prst="line">
                    <a:avLst/>
                  </a:prstGeom>
                  <a:ln w="44450" cmpd="dbl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xmlns="" id="{0B24ECCB-03EA-45C3-A8D4-7F9228BF267E}"/>
                      </a:ext>
                    </a:extLst>
                  </p:cNvPr>
                  <p:cNvSpPr/>
                  <p:nvPr/>
                </p:nvSpPr>
                <p:spPr>
                  <a:xfrm>
                    <a:off x="8446292" y="2877871"/>
                    <a:ext cx="1070248" cy="41528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</p:grpSp>
            <p:sp>
              <p:nvSpPr>
                <p:cNvPr id="11" name="Diamond 10">
                  <a:extLst>
                    <a:ext uri="{FF2B5EF4-FFF2-40B4-BE49-F238E27FC236}">
                      <a16:creationId xmlns:a16="http://schemas.microsoft.com/office/drawing/2014/main" xmlns="" id="{2CDD10E9-067F-47F3-9713-EDC4922F4BFA}"/>
                    </a:ext>
                  </a:extLst>
                </p:cNvPr>
                <p:cNvSpPr/>
                <p:nvPr/>
              </p:nvSpPr>
              <p:spPr>
                <a:xfrm>
                  <a:off x="7304035" y="4873502"/>
                  <a:ext cx="1798938" cy="142422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WORKS_IN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16B0F5CF-2F06-4971-8D37-06FBB88FC489}"/>
                    </a:ext>
                  </a:extLst>
                </p:cNvPr>
                <p:cNvSpPr txBox="1"/>
                <p:nvPr/>
              </p:nvSpPr>
              <p:spPr>
                <a:xfrm>
                  <a:off x="5813297" y="5022712"/>
                  <a:ext cx="2003039" cy="554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employer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DD9C9020-B2C5-4CCE-9D67-12B13D6E3278}"/>
                    </a:ext>
                  </a:extLst>
                </p:cNvPr>
                <p:cNvSpPr txBox="1"/>
                <p:nvPr/>
              </p:nvSpPr>
              <p:spPr>
                <a:xfrm>
                  <a:off x="10568119" y="5077540"/>
                  <a:ext cx="453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</p:grpSp>
        </p:grp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E793A9E7-452F-114E-5599-22E460062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-304988"/>
            <a:ext cx="10058400" cy="9978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RELATIONSHIPS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8B76A75-003B-0F36-8DAA-9BA18729996D}"/>
              </a:ext>
            </a:extLst>
          </p:cNvPr>
          <p:cNvGrpSpPr/>
          <p:nvPr/>
        </p:nvGrpSpPr>
        <p:grpSpPr>
          <a:xfrm>
            <a:off x="2247134" y="3954683"/>
            <a:ext cx="8392234" cy="947840"/>
            <a:chOff x="2247134" y="3954683"/>
            <a:chExt cx="8392234" cy="9478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94BC0477-F196-4663-8158-90344E92E2BB}"/>
                </a:ext>
              </a:extLst>
            </p:cNvPr>
            <p:cNvGrpSpPr/>
            <p:nvPr/>
          </p:nvGrpSpPr>
          <p:grpSpPr>
            <a:xfrm>
              <a:off x="2247134" y="3954683"/>
              <a:ext cx="8392234" cy="947840"/>
              <a:chOff x="3613056" y="4349760"/>
              <a:chExt cx="8392234" cy="94784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0B615288-0861-4CF6-88CD-9AA43D794D71}"/>
                  </a:ext>
                </a:extLst>
              </p:cNvPr>
              <p:cNvSpPr txBox="1"/>
              <p:nvPr/>
            </p:nvSpPr>
            <p:spPr>
              <a:xfrm>
                <a:off x="6295446" y="4462264"/>
                <a:ext cx="6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(1,1)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D5E39137-8459-4B54-A4D4-26A032C6F22B}"/>
                  </a:ext>
                </a:extLst>
              </p:cNvPr>
              <p:cNvGrpSpPr/>
              <p:nvPr/>
            </p:nvGrpSpPr>
            <p:grpSpPr>
              <a:xfrm>
                <a:off x="3613056" y="4349760"/>
                <a:ext cx="8392234" cy="947840"/>
                <a:chOff x="4312554" y="5165798"/>
                <a:chExt cx="8392234" cy="142422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7F7776D3-D204-4026-B689-E24715D88BE4}"/>
                    </a:ext>
                  </a:extLst>
                </p:cNvPr>
                <p:cNvSpPr txBox="1"/>
                <p:nvPr/>
              </p:nvSpPr>
              <p:spPr>
                <a:xfrm>
                  <a:off x="9203918" y="5240922"/>
                  <a:ext cx="2003039" cy="554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worker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xmlns="" id="{B02040B0-A940-4C2B-BC17-2F01E07A1801}"/>
                    </a:ext>
                  </a:extLst>
                </p:cNvPr>
                <p:cNvGrpSpPr/>
                <p:nvPr/>
              </p:nvGrpSpPr>
              <p:grpSpPr>
                <a:xfrm>
                  <a:off x="4312554" y="5165798"/>
                  <a:ext cx="8392234" cy="1424221"/>
                  <a:chOff x="4445600" y="4873502"/>
                  <a:chExt cx="8392234" cy="1424221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xmlns="" id="{109EC8E9-F5D7-4E83-92BE-6DCC65AD4B64}"/>
                      </a:ext>
                    </a:extLst>
                  </p:cNvPr>
                  <p:cNvGrpSpPr/>
                  <p:nvPr/>
                </p:nvGrpSpPr>
                <p:grpSpPr>
                  <a:xfrm>
                    <a:off x="4445600" y="5335361"/>
                    <a:ext cx="8392234" cy="415285"/>
                    <a:chOff x="4320922" y="2854677"/>
                    <a:chExt cx="5370514" cy="415285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xmlns="" id="{683EE0F8-B066-47DD-8FFD-F7F56F0B9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0922" y="2854677"/>
                      <a:ext cx="1070248" cy="41528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xmlns="" id="{A097CD09-144E-444A-9C94-228E61A41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4182" y="2870039"/>
                      <a:ext cx="1017254" cy="35491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p:txBody>
                </p:sp>
              </p:grpSp>
              <p:sp>
                <p:nvSpPr>
                  <p:cNvPr id="41" name="Diamond 40">
                    <a:extLst>
                      <a:ext uri="{FF2B5EF4-FFF2-40B4-BE49-F238E27FC236}">
                        <a16:creationId xmlns:a16="http://schemas.microsoft.com/office/drawing/2014/main" xmlns="" id="{39EE2897-0C51-4DA2-A597-3CEC6CAABF09}"/>
                      </a:ext>
                    </a:extLst>
                  </p:cNvPr>
                  <p:cNvSpPr/>
                  <p:nvPr/>
                </p:nvSpPr>
                <p:spPr>
                  <a:xfrm>
                    <a:off x="7617933" y="4873502"/>
                    <a:ext cx="1798938" cy="1424221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WORKS_IN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xmlns="" id="{193E4D6B-F53B-4918-9EAC-8C83DB21C6DC}"/>
                      </a:ext>
                    </a:extLst>
                  </p:cNvPr>
                  <p:cNvSpPr txBox="1"/>
                  <p:nvPr/>
                </p:nvSpPr>
                <p:spPr>
                  <a:xfrm>
                    <a:off x="6140656" y="5030656"/>
                    <a:ext cx="2003039" cy="554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employer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xmlns="" id="{5029EEE8-9847-4B2F-8125-D8E1473D43B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4926" y="5057883"/>
                    <a:ext cx="803051" cy="554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(1,N)</a:t>
                    </a:r>
                  </a:p>
                </p:txBody>
              </p:sp>
            </p:grp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1D69B905-8991-4B5B-B919-57A0A51E9C69}"/>
                </a:ext>
              </a:extLst>
            </p:cNvPr>
            <p:cNvCxnSpPr>
              <a:cxnSpLocks/>
            </p:cNvCxnSpPr>
            <p:nvPr/>
          </p:nvCxnSpPr>
          <p:spPr>
            <a:xfrm>
              <a:off x="7229703" y="4433075"/>
              <a:ext cx="1820053" cy="0"/>
            </a:xfrm>
            <a:prstGeom prst="line">
              <a:avLst/>
            </a:prstGeom>
            <a:ln w="4445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6D36029-05F4-04B9-FAD2-D2721A0E8DB4}"/>
                </a:ext>
              </a:extLst>
            </p:cNvPr>
            <p:cNvCxnSpPr>
              <a:cxnSpLocks/>
            </p:cNvCxnSpPr>
            <p:nvPr/>
          </p:nvCxnSpPr>
          <p:spPr>
            <a:xfrm>
              <a:off x="3942190" y="4446723"/>
              <a:ext cx="1477277" cy="0"/>
            </a:xfrm>
            <a:prstGeom prst="line">
              <a:avLst/>
            </a:prstGeom>
            <a:ln w="4445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36081F-5FFE-A081-37CD-A184D06D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-168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4000" dirty="0">
                <a:latin typeface="+mn-lt"/>
              </a:rPr>
              <a:t>EXAMPLE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815FAA40-38C5-E9B9-7E89-449A544713D7}"/>
              </a:ext>
            </a:extLst>
          </p:cNvPr>
          <p:cNvGrpSpPr/>
          <p:nvPr/>
        </p:nvGrpSpPr>
        <p:grpSpPr>
          <a:xfrm>
            <a:off x="1328165" y="1084273"/>
            <a:ext cx="9164609" cy="947841"/>
            <a:chOff x="1328165" y="1084273"/>
            <a:chExt cx="9164609" cy="9478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DDE4C869-0533-F96B-3E98-BA86824361CB}"/>
                </a:ext>
              </a:extLst>
            </p:cNvPr>
            <p:cNvGrpSpPr/>
            <p:nvPr/>
          </p:nvGrpSpPr>
          <p:grpSpPr>
            <a:xfrm>
              <a:off x="1328165" y="1084273"/>
              <a:ext cx="9164609" cy="947841"/>
              <a:chOff x="3989710" y="4873502"/>
              <a:chExt cx="9164609" cy="142422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4CD0F9E6-EE6D-E61E-F187-F7A79CE9E369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05D09A8C-55F5-46D2-A7DF-4BEBBF820BC8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6EFA9DF0-8F16-A6C9-1F59-5C7B8357C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6FFC694E-C75B-E23B-B053-CF7C18CFF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1352" y="3120733"/>
                  <a:ext cx="1522363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8EF21A9D-5414-BA6E-2FA8-8CB3623A3351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</p:grpSp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xmlns="" id="{E8FCFFAB-9383-AF91-EEF4-8C4E5A73B347}"/>
                  </a:ext>
                </a:extLst>
              </p:cNvPr>
              <p:cNvSpPr/>
              <p:nvPr/>
            </p:nvSpPr>
            <p:spPr>
              <a:xfrm>
                <a:off x="7304035" y="4873502"/>
                <a:ext cx="2341406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56DC9318-9A8C-0B9B-DB96-8AEEEF2091B3}"/>
                </a:ext>
              </a:extLst>
            </p:cNvPr>
            <p:cNvSpPr txBox="1"/>
            <p:nvPr/>
          </p:nvSpPr>
          <p:spPr>
            <a:xfrm>
              <a:off x="4093121" y="1124023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(x1,x2)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8622FFCB-9BBF-AA8B-9F5E-E3053ED7B932}"/>
                </a:ext>
              </a:extLst>
            </p:cNvPr>
            <p:cNvSpPr txBox="1"/>
            <p:nvPr/>
          </p:nvSpPr>
          <p:spPr>
            <a:xfrm>
              <a:off x="6983896" y="1101195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(y1,y2)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5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1190</Words>
  <Application>Microsoft Office PowerPoint</Application>
  <PresentationFormat>Custom</PresentationFormat>
  <Paragraphs>158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EE4202 Database Systems</vt:lpstr>
      <vt:lpstr> ENTITIES AND ATTRIBUTES</vt:lpstr>
      <vt:lpstr>PowerPoint Presentation</vt:lpstr>
      <vt:lpstr>PowerPoint Presentation</vt:lpstr>
      <vt:lpstr>PowerPoint Presentation</vt:lpstr>
      <vt:lpstr> RELATIONSHIPS</vt:lpstr>
      <vt:lpstr>PowerPoint Presentation</vt:lpstr>
      <vt:lpstr> RELATIONSHIPS</vt:lpstr>
      <vt:lpstr>EXAMPLE</vt:lpstr>
      <vt:lpstr> WEAK ENTITIES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EE4202 Database Systems</dc:title>
  <dc:creator>t50</dc:creator>
  <cp:lastModifiedBy>admin</cp:lastModifiedBy>
  <cp:revision>153</cp:revision>
  <dcterms:created xsi:type="dcterms:W3CDTF">2022-07-14T03:56:08Z</dcterms:created>
  <dcterms:modified xsi:type="dcterms:W3CDTF">2024-01-09T07:04:57Z</dcterms:modified>
</cp:coreProperties>
</file>