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69" r:id="rId7"/>
    <p:sldId id="270" r:id="rId8"/>
    <p:sldId id="272" r:id="rId9"/>
    <p:sldId id="284" r:id="rId10"/>
    <p:sldId id="271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89" autoAdjust="0"/>
  </p:normalViewPr>
  <p:slideViewPr>
    <p:cSldViewPr snapToGrid="0">
      <p:cViewPr>
        <p:scale>
          <a:sx n="66" d="100"/>
          <a:sy n="66" d="100"/>
        </p:scale>
        <p:origin x="-33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1465A-CA2A-A5F0-A2E9-1A8B2DC3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49095-1339-69D0-BE90-F719E6D5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C17DAD-00DB-47AC-E710-1474F341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208E21-EAA7-E1C5-CDFD-38D32767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7DF16B-EB32-5389-59B8-047624F4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4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6489C-D819-4C24-F3C4-205E29EC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457200-C0C6-4E51-3203-793A28AD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5FE01-E5B3-F0DE-E574-091FD86F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D305F3-9FAD-1499-89F7-A07B7432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B380E-03B9-C30C-05B4-F3B8CCCA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10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43AC88-19F3-7176-6FCF-590BE4799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910815-B3EB-D853-198A-7A74FEA2C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68677A-C008-8742-6ADC-249E6A9E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4D5D5A-47B7-C402-7690-ECD3C430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205259-6D17-989D-365F-C3A317CE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49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D63EB-13A2-19FA-5218-5B2F2282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6C6EB8-22B0-CCAE-E50A-870A7BB4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FBC4A0-E048-F5C5-C256-7F424ABC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E392C-EFD9-B8EA-2E01-A192F7A7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3456FA-6ED3-766E-87D6-8763BA52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472B9-A1F6-C8EB-9849-85DA67C7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892948-5D52-218F-6BE3-05DC9B7F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9D71A-EA71-452B-6012-5DA80FAE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B60B07-47BD-C431-2B39-086072E3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36153C-5CDB-0C2A-9385-6C1CD049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4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94736-9B8D-9773-A714-82AA3626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0F5AC-6137-FDDB-AA93-69A7EDEB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E834FE-C9C5-E0A7-F057-B94E2991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37E638-F8EC-7CFA-D78B-506F013A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6E0654-D720-D38B-9678-75EAEAF4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E4FFAF-85F4-0F2A-2897-4429C425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51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DFF28-DFF9-A90F-89D5-557C9A4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CD348E-C994-E237-136E-B826F011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DA43A4-9754-2C44-132E-BB750CAB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326BD3-FE5B-9F38-B077-51B04901F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146197-C05F-1A2F-91F7-CA28378A5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0AC203-20B9-841F-0DE3-382E805B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AC94E9-5FCE-332A-E1F1-0601E7C3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6A2178-4E4F-DEBE-3556-E2452003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9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9D79F-7475-4A04-1C20-18AD989A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8E5CEC-6947-44F1-2283-E41A6F99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7E0C5-0333-D7B5-9B81-C270497B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3B1C55-53E4-DB3D-17EC-CCBBA3F0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86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0F1135-D302-A2F0-52F5-699EFF13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2A6B0D-C765-5080-6F70-433CA8A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DE95D0-ED6E-CA76-3418-02D7B28A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78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5481F-384D-62BC-44FD-7D9F4256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0F8CF-9026-CBD0-B5E5-2A100F84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582435-ABA4-495C-EA05-F7AF5C4C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08E207-7063-E94A-C73D-4F1D1C1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8182C0-515A-DF5F-1136-6D5E8311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B84CE9-C82E-6829-0D00-3921ADD7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56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2A94C-8683-E320-1507-609BA7FB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4F2B44A-01B0-9336-BAB5-7A039DF5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BA75AF-4CCC-564C-55DD-E52A35AC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A78B52-1E9A-A57D-7E8E-F774AA7B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704CD3-FFFC-C1EC-88F9-0F5A21E4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594267-8CA6-FBB4-8D99-0246CA8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95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10F08E-EF5F-107E-0FE9-8BFD897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278B33-1F1B-5BAC-8761-3B30F46A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5D37B5-E992-0EE3-7F2D-8BB935890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1C81-46EA-4875-85DB-67871BE6F85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46084-2C14-F85C-D3AC-2F55C3BD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60D15C-B90E-5741-D490-BD241DDE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2" y="2610678"/>
            <a:ext cx="9753600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DATA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44403D7-C3A7-4D2F-BD8E-CA62FC02B2C3}"/>
              </a:ext>
            </a:extLst>
          </p:cNvPr>
          <p:cNvSpPr/>
          <p:nvPr/>
        </p:nvSpPr>
        <p:spPr>
          <a:xfrm>
            <a:off x="127306" y="765998"/>
            <a:ext cx="118072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relation schema may have more than one key. Each of the keys is called a </a:t>
            </a:r>
            <a:r>
              <a:rPr lang="en-US" sz="2000" b="1" dirty="0"/>
              <a:t>candidate key</a:t>
            </a:r>
            <a:r>
              <a:rPr lang="en-US" sz="2000" dirty="0"/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Any attribute that is part of a candidate key of a relation is also known as </a:t>
            </a:r>
            <a:r>
              <a:rPr lang="en-US" sz="2000" b="1" dirty="0">
                <a:cs typeface="Arial" panose="020B0604020202020204" pitchFamily="34" charset="0"/>
              </a:rPr>
              <a:t>prime attribute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(Partial key in ER diagrams). All other non-candidate key attributes are known as non-prime attributes.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One of the candidate keys is designated as the </a:t>
            </a:r>
            <a:r>
              <a:rPr lang="en-US" sz="2000" b="1" dirty="0">
                <a:cs typeface="Arial" panose="020B0604020202020204" pitchFamily="34" charset="0"/>
              </a:rPr>
              <a:t>primary key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 All other keys are secondary keys </a:t>
            </a:r>
            <a:r>
              <a:rPr lang="en-US" sz="2000" dirty="0"/>
              <a:t>which are designated as </a:t>
            </a:r>
            <a:r>
              <a:rPr lang="en-US" sz="2000" b="1" dirty="0"/>
              <a:t>unique keys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 </a:t>
            </a:r>
            <a:r>
              <a:rPr lang="en-US" sz="2000" b="1" dirty="0" err="1">
                <a:cs typeface="Arial" panose="020B0604020202020204" pitchFamily="34" charset="0"/>
              </a:rPr>
              <a:t>superkey</a:t>
            </a:r>
            <a:r>
              <a:rPr lang="en-US" sz="2000" dirty="0">
                <a:cs typeface="Arial" panose="020B0604020202020204" pitchFamily="34" charset="0"/>
              </a:rPr>
              <a:t> is a set of attributes which must have distinct tuples for the set of attributes.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sz="2000" b="1" dirty="0">
                <a:cs typeface="Arial" panose="020B0604020202020204" pitchFamily="34" charset="0"/>
              </a:rPr>
              <a:t>key/candidate key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is a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minimal 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superkey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Removal of any attribute will not cause remaining attributes to form a </a:t>
            </a:r>
            <a:r>
              <a:rPr lang="en-US" sz="2000" dirty="0" err="1">
                <a:cs typeface="Arial" panose="020B0604020202020204" pitchFamily="34" charset="0"/>
              </a:rPr>
              <a:t>superkey</a:t>
            </a:r>
            <a:r>
              <a:rPr lang="en-US" sz="2000" dirty="0"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0F0B731-A7CA-466E-8D38-0F039D2D3F5D}"/>
              </a:ext>
            </a:extLst>
          </p:cNvPr>
          <p:cNvSpPr txBox="1">
            <a:spLocks/>
          </p:cNvSpPr>
          <p:nvPr/>
        </p:nvSpPr>
        <p:spPr>
          <a:xfrm>
            <a:off x="1191677" y="-246611"/>
            <a:ext cx="10058400" cy="925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ATTRIBUTES IN RELATIONS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2BDD3B5-4652-47F8-BE12-7BE72E246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90128"/>
              </p:ext>
            </p:extLst>
          </p:nvPr>
        </p:nvGraphicFramePr>
        <p:xfrm>
          <a:off x="2926080" y="4543870"/>
          <a:ext cx="6258895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7957">
                  <a:extLst>
                    <a:ext uri="{9D8B030D-6E8A-4147-A177-3AD203B41FA5}">
                      <a16:colId xmlns:a16="http://schemas.microsoft.com/office/drawing/2014/main" xmlns="" val="4275518040"/>
                    </a:ext>
                  </a:extLst>
                </a:gridCol>
                <a:gridCol w="962381">
                  <a:extLst>
                    <a:ext uri="{9D8B030D-6E8A-4147-A177-3AD203B41FA5}">
                      <a16:colId xmlns:a16="http://schemas.microsoft.com/office/drawing/2014/main" xmlns="" val="2206518823"/>
                    </a:ext>
                  </a:extLst>
                </a:gridCol>
                <a:gridCol w="109047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840845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91864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08593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152053">
                <a:tc>
                  <a:txBody>
                    <a:bodyPr/>
                    <a:lstStyle/>
                    <a:p>
                      <a:r>
                        <a:rPr lang="en-US" sz="1200" u="dash" baseline="0" dirty="0" err="1"/>
                        <a:t>Teaching_Day</a:t>
                      </a:r>
                      <a:endParaRPr lang="en-US" sz="12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dash" baseline="0" dirty="0" err="1"/>
                        <a:t>Empl_Bday</a:t>
                      </a:r>
                      <a:endParaRPr lang="en-US" sz="12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dash" baseline="0" dirty="0" err="1"/>
                        <a:t>Empl_name</a:t>
                      </a:r>
                      <a:endParaRPr lang="en-US" sz="12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UPF_no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28/03/1995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EE3408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R07651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13/08/1990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R05623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13/08/1990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Piyal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MM3401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R03265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23/03/1993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MM3401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R01410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0DBA5A11-850B-4292-B457-5C69C873D3C0}"/>
              </a:ext>
            </a:extLst>
          </p:cNvPr>
          <p:cNvCxnSpPr>
            <a:cxnSpLocks/>
          </p:cNvCxnSpPr>
          <p:nvPr/>
        </p:nvCxnSpPr>
        <p:spPr>
          <a:xfrm>
            <a:off x="6254462" y="3792907"/>
            <a:ext cx="1214830" cy="812290"/>
          </a:xfrm>
          <a:prstGeom prst="straightConnector1">
            <a:avLst/>
          </a:prstGeom>
          <a:ln w="28575">
            <a:solidFill>
              <a:srgbClr val="EA95F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FD55E98-2F21-4610-A212-C3F2E87CDF42}"/>
              </a:ext>
            </a:extLst>
          </p:cNvPr>
          <p:cNvCxnSpPr>
            <a:cxnSpLocks/>
          </p:cNvCxnSpPr>
          <p:nvPr/>
        </p:nvCxnSpPr>
        <p:spPr>
          <a:xfrm flipH="1">
            <a:off x="4485626" y="3821978"/>
            <a:ext cx="1403938" cy="346410"/>
          </a:xfrm>
          <a:prstGeom prst="straightConnector1">
            <a:avLst/>
          </a:prstGeom>
          <a:ln w="28575">
            <a:solidFill>
              <a:srgbClr val="EA95F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E493BB-E09C-4D19-9DBE-505713497CC3}"/>
              </a:ext>
            </a:extLst>
          </p:cNvPr>
          <p:cNvSpPr txBox="1"/>
          <p:nvPr/>
        </p:nvSpPr>
        <p:spPr>
          <a:xfrm>
            <a:off x="5290825" y="3521427"/>
            <a:ext cx="2180492" cy="38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Keys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4D9C818-76C7-4BBE-B0CE-3CE3EF105D54}"/>
              </a:ext>
            </a:extLst>
          </p:cNvPr>
          <p:cNvCxnSpPr>
            <a:cxnSpLocks/>
          </p:cNvCxnSpPr>
          <p:nvPr/>
        </p:nvCxnSpPr>
        <p:spPr>
          <a:xfrm>
            <a:off x="2394068" y="4225830"/>
            <a:ext cx="1176504" cy="50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4204E58-4ED0-429D-BA6F-AE68EB78C931}"/>
              </a:ext>
            </a:extLst>
          </p:cNvPr>
          <p:cNvSpPr txBox="1"/>
          <p:nvPr/>
        </p:nvSpPr>
        <p:spPr>
          <a:xfrm>
            <a:off x="1133446" y="3935873"/>
            <a:ext cx="218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1: </a:t>
            </a:r>
          </a:p>
          <a:p>
            <a:r>
              <a:rPr lang="en-US" dirty="0"/>
              <a:t>Primary Key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6674E2F-BCF2-4F21-9B96-DCD37B0FF70F}"/>
              </a:ext>
            </a:extLst>
          </p:cNvPr>
          <p:cNvGrpSpPr/>
          <p:nvPr/>
        </p:nvGrpSpPr>
        <p:grpSpPr>
          <a:xfrm>
            <a:off x="6302438" y="3409901"/>
            <a:ext cx="4479188" cy="1014842"/>
            <a:chOff x="6254461" y="4032369"/>
            <a:chExt cx="4479188" cy="1014842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xmlns="" id="{4AD98BEB-58F8-422F-864B-EAEF143E8BF0}"/>
                </a:ext>
              </a:extLst>
            </p:cNvPr>
            <p:cNvSpPr/>
            <p:nvPr/>
          </p:nvSpPr>
          <p:spPr>
            <a:xfrm rot="5400000">
              <a:off x="6908793" y="4125909"/>
              <a:ext cx="266970" cy="1575633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67A59A5-0078-49B8-8926-3E5729D1C1E4}"/>
                </a:ext>
              </a:extLst>
            </p:cNvPr>
            <p:cNvSpPr txBox="1"/>
            <p:nvPr/>
          </p:nvSpPr>
          <p:spPr>
            <a:xfrm>
              <a:off x="8553157" y="4032369"/>
              <a:ext cx="2180492" cy="38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</a:t>
              </a:r>
              <a:r>
                <a:rPr lang="en-US" dirty="0" err="1"/>
                <a:t>superkey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B4CC593D-9051-4341-80F4-8BE777BB9E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051" y="4362753"/>
              <a:ext cx="1495724" cy="405037"/>
            </a:xfrm>
            <a:prstGeom prst="straightConnector1">
              <a:avLst/>
            </a:prstGeom>
            <a:ln w="28575">
              <a:solidFill>
                <a:srgbClr val="614ED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Left Brace 29">
            <a:extLst>
              <a:ext uri="{FF2B5EF4-FFF2-40B4-BE49-F238E27FC236}">
                <a16:creationId xmlns:a16="http://schemas.microsoft.com/office/drawing/2014/main" xmlns="" id="{CB96362C-4812-46D0-9F7D-FCCB3A586C65}"/>
              </a:ext>
            </a:extLst>
          </p:cNvPr>
          <p:cNvSpPr/>
          <p:nvPr/>
        </p:nvSpPr>
        <p:spPr>
          <a:xfrm rot="5400000">
            <a:off x="4356457" y="2822436"/>
            <a:ext cx="244108" cy="310486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D6D0BDB-3E1E-4797-AB23-B6708D8341EA}"/>
              </a:ext>
            </a:extLst>
          </p:cNvPr>
          <p:cNvGrpSpPr/>
          <p:nvPr/>
        </p:nvGrpSpPr>
        <p:grpSpPr>
          <a:xfrm>
            <a:off x="6610157" y="4033860"/>
            <a:ext cx="5356145" cy="576515"/>
            <a:chOff x="6610157" y="4603706"/>
            <a:chExt cx="5356145" cy="57651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048D4FBF-99FA-4A8F-8BFB-09E54DAF7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528" y="4795677"/>
              <a:ext cx="727405" cy="3793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6A55F30-8DFE-42B0-8BA9-C579C923E0C0}"/>
                </a:ext>
              </a:extLst>
            </p:cNvPr>
            <p:cNvSpPr txBox="1"/>
            <p:nvPr/>
          </p:nvSpPr>
          <p:spPr>
            <a:xfrm>
              <a:off x="9785810" y="4603706"/>
              <a:ext cx="2180492" cy="38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Non-prime attributes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6C4493CC-A75B-4B89-897F-3BD96E30F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157" y="4706690"/>
              <a:ext cx="3121557" cy="47353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C3039AB-D609-4C4C-B0AA-C5A5873290EB}"/>
              </a:ext>
            </a:extLst>
          </p:cNvPr>
          <p:cNvGrpSpPr/>
          <p:nvPr/>
        </p:nvGrpSpPr>
        <p:grpSpPr>
          <a:xfrm>
            <a:off x="318485" y="4697090"/>
            <a:ext cx="6891206" cy="670452"/>
            <a:chOff x="318485" y="5266936"/>
            <a:chExt cx="6891206" cy="6704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5D2A110-CAA6-4252-9EA2-EADB795E6A7E}"/>
                </a:ext>
              </a:extLst>
            </p:cNvPr>
            <p:cNvSpPr txBox="1"/>
            <p:nvPr/>
          </p:nvSpPr>
          <p:spPr>
            <a:xfrm>
              <a:off x="318485" y="5553447"/>
              <a:ext cx="2180492" cy="38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 attributes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B786A14D-C073-4873-AFD4-544AF38DA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5470" y="5266936"/>
              <a:ext cx="970609" cy="53258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0B4729CD-A672-4425-99B5-4CD023983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678" y="5288851"/>
              <a:ext cx="2272201" cy="456567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05E6F1AD-D1E6-49E9-AF3E-48482D1CF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731" y="5374090"/>
              <a:ext cx="539496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1D7B1BF7-707E-4413-AFBB-0BE5D5269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679" y="5296541"/>
              <a:ext cx="3279146" cy="48716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2AD63B-9DD3-71FC-2D5D-4E063B17380F}"/>
              </a:ext>
            </a:extLst>
          </p:cNvPr>
          <p:cNvSpPr txBox="1"/>
          <p:nvPr/>
        </p:nvSpPr>
        <p:spPr>
          <a:xfrm>
            <a:off x="6861877" y="3107039"/>
            <a:ext cx="218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2: </a:t>
            </a:r>
          </a:p>
          <a:p>
            <a:r>
              <a:rPr lang="en-US" dirty="0"/>
              <a:t>Primary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9DDD862-2B20-B035-EE6E-B966CF3D373E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7468640" y="3713398"/>
            <a:ext cx="2677" cy="753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30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-156282"/>
            <a:ext cx="10058400" cy="92290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FUNCTIONAL DEPENDENCY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52152"/>
            <a:ext cx="12329470" cy="59963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Schema based constraints can be defined using a Data Definition Language (DDL).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Ex:SQL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Functional dependency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between two sets of attributes X and Y of a relation exists if a value of X determines a unique value of Y for all relation instance (extension).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Notation is X         Y. In schema, X is notated by vertical lines and Y by arrows in a connected horizontal 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Functional dependency for any subset Y of a relation always exist if X is a candidate key of the relation.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9C1A8F1-A84D-4D53-8B5D-700B97065729}"/>
              </a:ext>
            </a:extLst>
          </p:cNvPr>
          <p:cNvCxnSpPr>
            <a:cxnSpLocks/>
          </p:cNvCxnSpPr>
          <p:nvPr/>
        </p:nvCxnSpPr>
        <p:spPr>
          <a:xfrm>
            <a:off x="1766205" y="2218884"/>
            <a:ext cx="433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6703E8E-4802-4AB8-A6C9-7F3E2F2B0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65887"/>
              </p:ext>
            </p:extLst>
          </p:nvPr>
        </p:nvGraphicFramePr>
        <p:xfrm>
          <a:off x="88182" y="4359874"/>
          <a:ext cx="6007818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14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2919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287580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Employee_ID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Field_Supervisor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Hydraulic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99706FA9-75C0-4C0D-9275-A237762CA88C}"/>
              </a:ext>
            </a:extLst>
          </p:cNvPr>
          <p:cNvSpPr txBox="1">
            <a:spLocks/>
          </p:cNvSpPr>
          <p:nvPr/>
        </p:nvSpPr>
        <p:spPr>
          <a:xfrm>
            <a:off x="6128170" y="3657602"/>
            <a:ext cx="6192741" cy="44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Ex: Each Department, Area, Designation,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Field_Supervisor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are functionally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dependant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Employee_ID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as it is the primary key.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Employee_ID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{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Department,Area,Designation,Field_supervisor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}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Area is not functionally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dependant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on Department. As for EIE it can have Software, Communication, Electronics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etc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so that a value of Department does not uniquely determine a value of Area.</a:t>
            </a:r>
            <a:endParaRPr lang="en-US" sz="2000" dirty="0"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7FA0C6D-A0B7-444C-ABC0-B068E289EBBB}"/>
              </a:ext>
            </a:extLst>
          </p:cNvPr>
          <p:cNvCxnSpPr/>
          <p:nvPr/>
        </p:nvCxnSpPr>
        <p:spPr>
          <a:xfrm>
            <a:off x="8060486" y="4774145"/>
            <a:ext cx="583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ECDC751-BD76-4A0B-9A41-AE3920819756}"/>
              </a:ext>
            </a:extLst>
          </p:cNvPr>
          <p:cNvGrpSpPr/>
          <p:nvPr/>
        </p:nvGrpSpPr>
        <p:grpSpPr>
          <a:xfrm>
            <a:off x="504967" y="3950318"/>
            <a:ext cx="4926842" cy="423234"/>
            <a:chOff x="504967" y="3950318"/>
            <a:chExt cx="4926842" cy="42323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2854C76-A182-45E1-9272-BC352F56D23B}"/>
                </a:ext>
              </a:extLst>
            </p:cNvPr>
            <p:cNvCxnSpPr/>
            <p:nvPr/>
          </p:nvCxnSpPr>
          <p:spPr>
            <a:xfrm>
              <a:off x="504967" y="3957851"/>
              <a:ext cx="4926842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718234E9-5291-4C01-BF53-36287B8176B3}"/>
                </a:ext>
              </a:extLst>
            </p:cNvPr>
            <p:cNvCxnSpPr/>
            <p:nvPr/>
          </p:nvCxnSpPr>
          <p:spPr>
            <a:xfrm>
              <a:off x="1815152" y="3950318"/>
              <a:ext cx="0" cy="4095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9818875-3754-4C49-9AD0-D57F075D6686}"/>
                </a:ext>
              </a:extLst>
            </p:cNvPr>
            <p:cNvCxnSpPr>
              <a:cxnSpLocks/>
            </p:cNvCxnSpPr>
            <p:nvPr/>
          </p:nvCxnSpPr>
          <p:spPr>
            <a:xfrm>
              <a:off x="515272" y="3977675"/>
              <a:ext cx="0" cy="38219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97D8656F-5B91-4DEC-B49C-E6D9CBB0AA59}"/>
                </a:ext>
              </a:extLst>
            </p:cNvPr>
            <p:cNvCxnSpPr/>
            <p:nvPr/>
          </p:nvCxnSpPr>
          <p:spPr>
            <a:xfrm>
              <a:off x="2888976" y="3963996"/>
              <a:ext cx="0" cy="4095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0214CC96-B9AD-4F03-8681-CED6707D037C}"/>
                </a:ext>
              </a:extLst>
            </p:cNvPr>
            <p:cNvCxnSpPr/>
            <p:nvPr/>
          </p:nvCxnSpPr>
          <p:spPr>
            <a:xfrm>
              <a:off x="4035388" y="3963607"/>
              <a:ext cx="0" cy="4095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D4F3BBB5-784A-4E41-AB72-AD191449693C}"/>
                </a:ext>
              </a:extLst>
            </p:cNvPr>
            <p:cNvCxnSpPr/>
            <p:nvPr/>
          </p:nvCxnSpPr>
          <p:spPr>
            <a:xfrm>
              <a:off x="5427460" y="3950318"/>
              <a:ext cx="0" cy="4095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6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-130726"/>
            <a:ext cx="12273457" cy="87084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FUNCTIONAL DEPENDENCY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76" y="865569"/>
            <a:ext cx="11791430" cy="26993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Full functional dependency</a:t>
            </a:r>
            <a:r>
              <a:rPr lang="en-US" sz="2000" dirty="0">
                <a:cs typeface="Arial" panose="020B0604020202020204" pitchFamily="34" charset="0"/>
              </a:rPr>
              <a:t>  X       Y exists if an attribute is removed from X, the functional dependency is removed.   Ex: </a:t>
            </a:r>
            <a:r>
              <a:rPr lang="en-US" sz="2000" dirty="0" err="1">
                <a:cs typeface="Arial" panose="020B0604020202020204" pitchFamily="34" charset="0"/>
              </a:rPr>
              <a:t>Employee_ID</a:t>
            </a:r>
            <a:r>
              <a:rPr lang="en-US" sz="2000" dirty="0">
                <a:cs typeface="Arial" panose="020B0604020202020204" pitchFamily="34" charset="0"/>
              </a:rPr>
              <a:t>        </a:t>
            </a:r>
            <a:r>
              <a:rPr lang="en-US" sz="2000" dirty="0" err="1">
                <a:cs typeface="Arial" panose="020B0604020202020204" pitchFamily="34" charset="0"/>
              </a:rPr>
              <a:t>Emp_Name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Partial functional dependency</a:t>
            </a:r>
            <a:r>
              <a:rPr lang="en-US" sz="2000" dirty="0">
                <a:cs typeface="Arial" panose="020B0604020202020204" pitchFamily="34" charset="0"/>
              </a:rPr>
              <a:t> X       Y exist if an attribute is removed from X, some of the functional dependencies still hold.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Ex: {</a:t>
            </a:r>
            <a:r>
              <a:rPr lang="en-US" sz="2000" dirty="0" err="1">
                <a:cs typeface="Arial" panose="020B0604020202020204" pitchFamily="34" charset="0"/>
              </a:rPr>
              <a:t>Employee_ID,Module</a:t>
            </a:r>
            <a:r>
              <a:rPr lang="en-US" sz="2000" dirty="0">
                <a:cs typeface="Arial" panose="020B0604020202020204" pitchFamily="34" charset="0"/>
              </a:rPr>
              <a:t>}         {</a:t>
            </a:r>
            <a:r>
              <a:rPr lang="en-US" sz="2000" dirty="0" err="1">
                <a:cs typeface="Arial" panose="020B0604020202020204" pitchFamily="34" charset="0"/>
              </a:rPr>
              <a:t>Emp_Name</a:t>
            </a:r>
            <a:r>
              <a:rPr lang="en-US" sz="2000" dirty="0">
                <a:cs typeface="Arial" panose="020B0604020202020204" pitchFamily="34" charset="0"/>
              </a:rPr>
              <a:t>} is a partial functional dependency as removal of attribute Module will cause {</a:t>
            </a:r>
            <a:r>
              <a:rPr lang="en-US" sz="2000" dirty="0" err="1">
                <a:cs typeface="Arial" panose="020B0604020202020204" pitchFamily="34" charset="0"/>
              </a:rPr>
              <a:t>Employee_ID</a:t>
            </a:r>
            <a:r>
              <a:rPr lang="en-US" sz="2000" dirty="0">
                <a:cs typeface="Arial" panose="020B0604020202020204" pitchFamily="34" charset="0"/>
              </a:rPr>
              <a:t>}          {</a:t>
            </a:r>
            <a:r>
              <a:rPr lang="en-US" sz="2000" dirty="0" err="1">
                <a:cs typeface="Arial" panose="020B0604020202020204" pitchFamily="34" charset="0"/>
              </a:rPr>
              <a:t>Emp_Name</a:t>
            </a:r>
            <a:r>
              <a:rPr lang="en-US" sz="2000" dirty="0">
                <a:cs typeface="Arial" panose="020B0604020202020204" pitchFamily="34" charset="0"/>
              </a:rPr>
              <a:t>} which is still a functional dependency.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9C1A8F1-A84D-4D53-8B5D-700B97065729}"/>
              </a:ext>
            </a:extLst>
          </p:cNvPr>
          <p:cNvCxnSpPr>
            <a:cxnSpLocks/>
          </p:cNvCxnSpPr>
          <p:nvPr/>
        </p:nvCxnSpPr>
        <p:spPr>
          <a:xfrm>
            <a:off x="3414221" y="2392934"/>
            <a:ext cx="389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6703E8E-4802-4AB8-A6C9-7F3E2F2B0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7090"/>
              </p:ext>
            </p:extLst>
          </p:nvPr>
        </p:nvGraphicFramePr>
        <p:xfrm>
          <a:off x="2425148" y="4389120"/>
          <a:ext cx="4720238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14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2919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Employee_ID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dirty="0" err="1"/>
                        <a:t>Emp_Name</a:t>
                      </a:r>
                      <a:endParaRPr lang="en-US" sz="12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Teaching 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EE3408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Piyal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MM3401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Nimal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MM3482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CE1201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CE3103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Nalini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EE6206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Upali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7FA0C6D-A0B7-444C-ABC0-B068E289EBBB}"/>
              </a:ext>
            </a:extLst>
          </p:cNvPr>
          <p:cNvCxnSpPr>
            <a:cxnSpLocks/>
          </p:cNvCxnSpPr>
          <p:nvPr/>
        </p:nvCxnSpPr>
        <p:spPr>
          <a:xfrm>
            <a:off x="3927483" y="1712893"/>
            <a:ext cx="352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B85DEFA-093D-4E3F-A38F-271FCEED5A8B}"/>
              </a:ext>
            </a:extLst>
          </p:cNvPr>
          <p:cNvCxnSpPr>
            <a:cxnSpLocks/>
          </p:cNvCxnSpPr>
          <p:nvPr/>
        </p:nvCxnSpPr>
        <p:spPr>
          <a:xfrm>
            <a:off x="3704954" y="1028774"/>
            <a:ext cx="283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545B267-D1E2-4F93-A958-88AD3B62E7CC}"/>
              </a:ext>
            </a:extLst>
          </p:cNvPr>
          <p:cNvGrpSpPr/>
          <p:nvPr/>
        </p:nvGrpSpPr>
        <p:grpSpPr>
          <a:xfrm>
            <a:off x="2851463" y="4137638"/>
            <a:ext cx="3530421" cy="218456"/>
            <a:chOff x="2851463" y="4137638"/>
            <a:chExt cx="3530421" cy="2184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2854C76-A182-45E1-9272-BC352F56D23B}"/>
                </a:ext>
              </a:extLst>
            </p:cNvPr>
            <p:cNvCxnSpPr>
              <a:cxnSpLocks/>
            </p:cNvCxnSpPr>
            <p:nvPr/>
          </p:nvCxnSpPr>
          <p:spPr>
            <a:xfrm>
              <a:off x="2851463" y="4156535"/>
              <a:ext cx="353042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9818875-3754-4C49-9AD0-D57F075D6686}"/>
                </a:ext>
              </a:extLst>
            </p:cNvPr>
            <p:cNvCxnSpPr>
              <a:cxnSpLocks/>
            </p:cNvCxnSpPr>
            <p:nvPr/>
          </p:nvCxnSpPr>
          <p:spPr>
            <a:xfrm>
              <a:off x="4070092" y="4164995"/>
              <a:ext cx="0" cy="19109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97D8656F-5B91-4DEC-B49C-E6D9CBB0AA5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46" y="4137638"/>
              <a:ext cx="0" cy="2184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0214CC96-B9AD-4F03-8681-CED6707D037C}"/>
                </a:ext>
              </a:extLst>
            </p:cNvPr>
            <p:cNvCxnSpPr>
              <a:cxnSpLocks/>
            </p:cNvCxnSpPr>
            <p:nvPr/>
          </p:nvCxnSpPr>
          <p:spPr>
            <a:xfrm>
              <a:off x="6381884" y="4137638"/>
              <a:ext cx="0" cy="2184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CF039E14-6978-47E3-92DB-9225E5038638}"/>
                </a:ext>
              </a:extLst>
            </p:cNvPr>
            <p:cNvCxnSpPr>
              <a:cxnSpLocks/>
            </p:cNvCxnSpPr>
            <p:nvPr/>
          </p:nvCxnSpPr>
          <p:spPr>
            <a:xfrm>
              <a:off x="2851463" y="4137638"/>
              <a:ext cx="0" cy="21845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E1820E8-8B8A-432D-B721-62F943B3C1E4}"/>
              </a:ext>
            </a:extLst>
          </p:cNvPr>
          <p:cNvCxnSpPr>
            <a:cxnSpLocks/>
          </p:cNvCxnSpPr>
          <p:nvPr/>
        </p:nvCxnSpPr>
        <p:spPr>
          <a:xfrm>
            <a:off x="3465603" y="1321958"/>
            <a:ext cx="438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9878F903-C429-497D-A198-B9F4DE42E0BA}"/>
              </a:ext>
            </a:extLst>
          </p:cNvPr>
          <p:cNvCxnSpPr>
            <a:cxnSpLocks/>
          </p:cNvCxnSpPr>
          <p:nvPr/>
        </p:nvCxnSpPr>
        <p:spPr>
          <a:xfrm>
            <a:off x="4097831" y="2673679"/>
            <a:ext cx="383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80D6B6B-0786-4205-B254-F1201E4479A5}"/>
              </a:ext>
            </a:extLst>
          </p:cNvPr>
          <p:cNvGrpSpPr/>
          <p:nvPr/>
        </p:nvGrpSpPr>
        <p:grpSpPr>
          <a:xfrm>
            <a:off x="4070092" y="3777631"/>
            <a:ext cx="2311792" cy="218456"/>
            <a:chOff x="4070092" y="3777631"/>
            <a:chExt cx="2311792" cy="21845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175E8F0-B46B-4329-AD8C-E7A14AD844DA}"/>
                </a:ext>
              </a:extLst>
            </p:cNvPr>
            <p:cNvCxnSpPr>
              <a:cxnSpLocks/>
            </p:cNvCxnSpPr>
            <p:nvPr/>
          </p:nvCxnSpPr>
          <p:spPr>
            <a:xfrm>
              <a:off x="4070092" y="3796528"/>
              <a:ext cx="231179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FB77997C-F657-4ED3-8291-3B9B8C243AF9}"/>
                </a:ext>
              </a:extLst>
            </p:cNvPr>
            <p:cNvCxnSpPr>
              <a:cxnSpLocks/>
            </p:cNvCxnSpPr>
            <p:nvPr/>
          </p:nvCxnSpPr>
          <p:spPr>
            <a:xfrm>
              <a:off x="4070092" y="3804988"/>
              <a:ext cx="0" cy="1910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753C011E-5885-40E9-8B0F-784BD12FE4BF}"/>
                </a:ext>
              </a:extLst>
            </p:cNvPr>
            <p:cNvCxnSpPr>
              <a:cxnSpLocks/>
            </p:cNvCxnSpPr>
            <p:nvPr/>
          </p:nvCxnSpPr>
          <p:spPr>
            <a:xfrm>
              <a:off x="6381884" y="3777631"/>
              <a:ext cx="0" cy="2184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960EFCE-67E7-497E-A36F-2160F39D0511}"/>
              </a:ext>
            </a:extLst>
          </p:cNvPr>
          <p:cNvGrpSpPr/>
          <p:nvPr/>
        </p:nvGrpSpPr>
        <p:grpSpPr>
          <a:xfrm>
            <a:off x="2850732" y="3552547"/>
            <a:ext cx="2311792" cy="218456"/>
            <a:chOff x="2850732" y="3552547"/>
            <a:chExt cx="2311792" cy="21845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D2E8FCE-5730-424E-AAE8-04E45EC263E1}"/>
                </a:ext>
              </a:extLst>
            </p:cNvPr>
            <p:cNvCxnSpPr>
              <a:cxnSpLocks/>
            </p:cNvCxnSpPr>
            <p:nvPr/>
          </p:nvCxnSpPr>
          <p:spPr>
            <a:xfrm>
              <a:off x="2850732" y="3571444"/>
              <a:ext cx="231179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2FAE206-16E1-4C84-8547-9D1769D35354}"/>
                </a:ext>
              </a:extLst>
            </p:cNvPr>
            <p:cNvCxnSpPr>
              <a:cxnSpLocks/>
            </p:cNvCxnSpPr>
            <p:nvPr/>
          </p:nvCxnSpPr>
          <p:spPr>
            <a:xfrm>
              <a:off x="2850732" y="3579904"/>
              <a:ext cx="0" cy="19109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BBA871A1-920F-4371-8DFD-9EF820798757}"/>
                </a:ext>
              </a:extLst>
            </p:cNvPr>
            <p:cNvCxnSpPr>
              <a:cxnSpLocks/>
            </p:cNvCxnSpPr>
            <p:nvPr/>
          </p:nvCxnSpPr>
          <p:spPr>
            <a:xfrm>
              <a:off x="5162524" y="3552547"/>
              <a:ext cx="0" cy="21845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6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89588"/>
            <a:ext cx="12273458" cy="5159137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3258E70-9552-4932-B1DA-9F74E576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21834"/>
              </p:ext>
            </p:extLst>
          </p:nvPr>
        </p:nvGraphicFramePr>
        <p:xfrm>
          <a:off x="291609" y="4069092"/>
          <a:ext cx="595444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8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374850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83465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30797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Employee_ID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Department_ID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Dept_Head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Hydraulic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6D1F918-45CA-4A23-AC5E-8CD7D0B4B437}"/>
              </a:ext>
            </a:extLst>
          </p:cNvPr>
          <p:cNvCxnSpPr>
            <a:cxnSpLocks/>
          </p:cNvCxnSpPr>
          <p:nvPr/>
        </p:nvCxnSpPr>
        <p:spPr>
          <a:xfrm>
            <a:off x="863591" y="3615955"/>
            <a:ext cx="486196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33288F1-B67D-40A6-B587-8F114F653A27}"/>
              </a:ext>
            </a:extLst>
          </p:cNvPr>
          <p:cNvCxnSpPr>
            <a:cxnSpLocks/>
          </p:cNvCxnSpPr>
          <p:nvPr/>
        </p:nvCxnSpPr>
        <p:spPr>
          <a:xfrm>
            <a:off x="873896" y="3635779"/>
            <a:ext cx="0" cy="38219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2C12F33-275F-4B60-919A-8AE1155E22FC}"/>
              </a:ext>
            </a:extLst>
          </p:cNvPr>
          <p:cNvCxnSpPr/>
          <p:nvPr/>
        </p:nvCxnSpPr>
        <p:spPr>
          <a:xfrm>
            <a:off x="3247600" y="3622100"/>
            <a:ext cx="0" cy="409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50EDF1F-AAEE-41B4-80CC-C4CED0E97580}"/>
              </a:ext>
            </a:extLst>
          </p:cNvPr>
          <p:cNvCxnSpPr/>
          <p:nvPr/>
        </p:nvCxnSpPr>
        <p:spPr>
          <a:xfrm>
            <a:off x="4381576" y="3607643"/>
            <a:ext cx="0" cy="409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C5E0153-7E4B-435C-878A-FBF875BCEF18}"/>
              </a:ext>
            </a:extLst>
          </p:cNvPr>
          <p:cNvCxnSpPr/>
          <p:nvPr/>
        </p:nvCxnSpPr>
        <p:spPr>
          <a:xfrm>
            <a:off x="2225618" y="3607643"/>
            <a:ext cx="0" cy="409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7F0E5D7-6145-46C4-9AC2-1B68ACD64FB0}"/>
              </a:ext>
            </a:extLst>
          </p:cNvPr>
          <p:cNvGrpSpPr/>
          <p:nvPr/>
        </p:nvGrpSpPr>
        <p:grpSpPr>
          <a:xfrm>
            <a:off x="2225618" y="3244738"/>
            <a:ext cx="3530421" cy="269657"/>
            <a:chOff x="2225618" y="3179066"/>
            <a:chExt cx="3530421" cy="26965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166649D0-D825-4704-8DBD-648D1A5A9112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53" y="3179066"/>
              <a:ext cx="0" cy="269657"/>
            </a:xfrm>
            <a:prstGeom prst="line">
              <a:avLst/>
            </a:prstGeom>
            <a:ln w="28575">
              <a:solidFill>
                <a:srgbClr val="3333CC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C7F00E7-6068-4E80-9555-EC5FBA3A3C33}"/>
                </a:ext>
              </a:extLst>
            </p:cNvPr>
            <p:cNvCxnSpPr>
              <a:cxnSpLocks/>
            </p:cNvCxnSpPr>
            <p:nvPr/>
          </p:nvCxnSpPr>
          <p:spPr>
            <a:xfrm>
              <a:off x="2225618" y="3179066"/>
              <a:ext cx="3530421" cy="0"/>
            </a:xfrm>
            <a:prstGeom prst="line">
              <a:avLst/>
            </a:prstGeom>
            <a:ln w="28575">
              <a:solidFill>
                <a:srgbClr val="3333CC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1BEB4870-7ED2-4356-952F-BFA274DE99C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108" y="3198789"/>
              <a:ext cx="0" cy="249934"/>
            </a:xfrm>
            <a:prstGeom prst="straightConnector1">
              <a:avLst/>
            </a:prstGeom>
            <a:ln w="28575">
              <a:solidFill>
                <a:srgbClr val="3333CC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xmlns="" id="{0DB7EC92-C2B4-4220-8A6A-F80354EC0A28}"/>
              </a:ext>
            </a:extLst>
          </p:cNvPr>
          <p:cNvSpPr txBox="1">
            <a:spLocks/>
          </p:cNvSpPr>
          <p:nvPr/>
        </p:nvSpPr>
        <p:spPr>
          <a:xfrm>
            <a:off x="6390843" y="2908059"/>
            <a:ext cx="5664600" cy="4698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Ex: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Employee_ID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Dept_Head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is a transitive dependency which is transitive through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Department_ID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 functional dependencies,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Employee_ID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Department_ID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and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Department_ID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Dept_Head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exist.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 of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Department_ID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nor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Dept_Head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is a prime attribute in EMPLOYEE relation.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5037F0E-FDA3-437E-AC7B-8932929A2F60}"/>
              </a:ext>
            </a:extLst>
          </p:cNvPr>
          <p:cNvCxnSpPr>
            <a:cxnSpLocks/>
          </p:cNvCxnSpPr>
          <p:nvPr/>
        </p:nvCxnSpPr>
        <p:spPr>
          <a:xfrm>
            <a:off x="8606066" y="3090325"/>
            <a:ext cx="5196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17B1161-FE07-4ADC-A71C-B5D4FAD69684}"/>
              </a:ext>
            </a:extLst>
          </p:cNvPr>
          <p:cNvSpPr txBox="1"/>
          <p:nvPr/>
        </p:nvSpPr>
        <p:spPr>
          <a:xfrm>
            <a:off x="217531" y="3699760"/>
            <a:ext cx="14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1F27751D-CE7E-411F-885B-72DF986ED419}"/>
              </a:ext>
            </a:extLst>
          </p:cNvPr>
          <p:cNvCxnSpPr>
            <a:cxnSpLocks/>
          </p:cNvCxnSpPr>
          <p:nvPr/>
        </p:nvCxnSpPr>
        <p:spPr>
          <a:xfrm>
            <a:off x="8691710" y="4435378"/>
            <a:ext cx="434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EE2BA63-B1A5-4D0B-BFBD-978DE16F24DE}"/>
              </a:ext>
            </a:extLst>
          </p:cNvPr>
          <p:cNvCxnSpPr>
            <a:cxnSpLocks/>
          </p:cNvCxnSpPr>
          <p:nvPr/>
        </p:nvCxnSpPr>
        <p:spPr>
          <a:xfrm>
            <a:off x="8908737" y="4833314"/>
            <a:ext cx="412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661EFC6-5063-45D7-AAEF-06AF0D7BCA8F}"/>
              </a:ext>
            </a:extLst>
          </p:cNvPr>
          <p:cNvCxnSpPr/>
          <p:nvPr/>
        </p:nvCxnSpPr>
        <p:spPr>
          <a:xfrm>
            <a:off x="5725553" y="3607643"/>
            <a:ext cx="0" cy="409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A697F2F-65CE-4AE0-BC31-867B5B94B8F5}"/>
              </a:ext>
            </a:extLst>
          </p:cNvPr>
          <p:cNvGrpSpPr/>
          <p:nvPr/>
        </p:nvGrpSpPr>
        <p:grpSpPr>
          <a:xfrm>
            <a:off x="2209200" y="3009494"/>
            <a:ext cx="3546839" cy="199087"/>
            <a:chOff x="2209200" y="2943822"/>
            <a:chExt cx="3546839" cy="19908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93451950-444E-4801-9E14-CEBB3AACFC34}"/>
                </a:ext>
              </a:extLst>
            </p:cNvPr>
            <p:cNvCxnSpPr>
              <a:cxnSpLocks/>
            </p:cNvCxnSpPr>
            <p:nvPr/>
          </p:nvCxnSpPr>
          <p:spPr>
            <a:xfrm>
              <a:off x="2225618" y="2943822"/>
              <a:ext cx="0" cy="19908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6956DE1-64D4-445F-B68E-E7F82EAC6A8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200" y="2943822"/>
              <a:ext cx="3530421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CE930091-1FC0-4203-9925-881EC78A18AB}"/>
                </a:ext>
              </a:extLst>
            </p:cNvPr>
            <p:cNvCxnSpPr>
              <a:cxnSpLocks/>
            </p:cNvCxnSpPr>
            <p:nvPr/>
          </p:nvCxnSpPr>
          <p:spPr>
            <a:xfrm>
              <a:off x="5756039" y="2943822"/>
              <a:ext cx="0" cy="19908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39633C-C76F-3627-0355-C25ACA436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-5910"/>
            <a:ext cx="12273457" cy="82554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TRANSITIVE 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E18527-7F16-1660-129E-B04569EDA232}"/>
              </a:ext>
            </a:extLst>
          </p:cNvPr>
          <p:cNvSpPr txBox="1"/>
          <p:nvPr/>
        </p:nvSpPr>
        <p:spPr>
          <a:xfrm>
            <a:off x="56012" y="1045222"/>
            <a:ext cx="12099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Transitive dependency is a special type of functional dependency.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 functional dependency X        Y is said to be transitive dependent if there exist a set of attributes Z; where Z  is neither a candidate key nor a subset of any key that satisfy both;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X        Z and  Z        Y.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E384566-7BB4-A3E4-7487-5F388C7EEA4D}"/>
              </a:ext>
            </a:extLst>
          </p:cNvPr>
          <p:cNvCxnSpPr>
            <a:cxnSpLocks/>
          </p:cNvCxnSpPr>
          <p:nvPr/>
        </p:nvCxnSpPr>
        <p:spPr>
          <a:xfrm>
            <a:off x="3282645" y="1533787"/>
            <a:ext cx="414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41786C0-80BC-6F9F-ACC2-7CFAEEE5E8C8}"/>
              </a:ext>
            </a:extLst>
          </p:cNvPr>
          <p:cNvCxnSpPr>
            <a:cxnSpLocks/>
          </p:cNvCxnSpPr>
          <p:nvPr/>
        </p:nvCxnSpPr>
        <p:spPr>
          <a:xfrm>
            <a:off x="1089472" y="2176210"/>
            <a:ext cx="3815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34DD592-1CCC-8B60-D1B8-589229BEDE1B}"/>
              </a:ext>
            </a:extLst>
          </p:cNvPr>
          <p:cNvCxnSpPr>
            <a:cxnSpLocks/>
          </p:cNvCxnSpPr>
          <p:nvPr/>
        </p:nvCxnSpPr>
        <p:spPr>
          <a:xfrm>
            <a:off x="2322370" y="2162958"/>
            <a:ext cx="414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1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-5910"/>
            <a:ext cx="12273457" cy="82554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TRANSITIVE DEPENDENCY-EXAMPLE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89588"/>
            <a:ext cx="12273458" cy="515913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</a:p>
          <a:p>
            <a:pPr algn="l"/>
            <a:endParaRPr lang="en-US" sz="2000" dirty="0"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3258E70-9552-4932-B1DA-9F74E576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73673"/>
              </p:ext>
            </p:extLst>
          </p:nvPr>
        </p:nvGraphicFramePr>
        <p:xfrm>
          <a:off x="500029" y="2024216"/>
          <a:ext cx="5235734" cy="2809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288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374850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95549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52077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cs typeface="Arial" panose="020B0604020202020204" pitchFamily="34" charset="0"/>
                        </a:rPr>
                        <a:t>Author_ID</a:t>
                      </a:r>
                      <a:endParaRPr lang="en-US" sz="12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Author_Name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Author_Nationality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590211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Auth_001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Orson Scott Card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Ender's Game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590211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Auth_001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Orson Scott Card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 of the Mind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590211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Auth_002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dirty="0">
                          <a:effectLst/>
                        </a:rPr>
                        <a:t>Margaret Atwood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Handmaid's Tale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dirty="0"/>
                        <a:t>Auth_003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Richard Bach</a:t>
                      </a:r>
                      <a:endParaRPr lang="en-SG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Stranger to the 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85489"/>
                  </a:ext>
                </a:extLst>
              </a:tr>
            </a:tbl>
          </a:graphicData>
        </a:graphic>
      </p:graphicFrame>
      <p:sp>
        <p:nvSpPr>
          <p:cNvPr id="26" name="Subtitle 2">
            <a:extLst>
              <a:ext uri="{FF2B5EF4-FFF2-40B4-BE49-F238E27FC236}">
                <a16:creationId xmlns:a16="http://schemas.microsoft.com/office/drawing/2014/main" xmlns="" id="{0DB7EC92-C2B4-4220-8A6A-F80354EC0A28}"/>
              </a:ext>
            </a:extLst>
          </p:cNvPr>
          <p:cNvSpPr txBox="1">
            <a:spLocks/>
          </p:cNvSpPr>
          <p:nvPr/>
        </p:nvSpPr>
        <p:spPr>
          <a:xfrm>
            <a:off x="6235791" y="1724246"/>
            <a:ext cx="5664600" cy="4698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Ex: Book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Author_Nationality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is a transitive dependency which is transitive through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Author_Name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 functional dependencies,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Book         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Author_Name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Author_Name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Author_Nationality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 algn="l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Then this table introduces a transitive dependency:</a:t>
            </a:r>
          </a:p>
          <a:p>
            <a:pPr algn="l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Book        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Author_Nationality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 of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Author_Name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nor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Author_Nationality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is a prime attribute in AUTHORS relation.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5037F0E-FDA3-437E-AC7B-8932929A2F60}"/>
              </a:ext>
            </a:extLst>
          </p:cNvPr>
          <p:cNvCxnSpPr>
            <a:cxnSpLocks/>
          </p:cNvCxnSpPr>
          <p:nvPr/>
        </p:nvCxnSpPr>
        <p:spPr>
          <a:xfrm>
            <a:off x="7587490" y="1886764"/>
            <a:ext cx="427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17B1161-FE07-4ADC-A71C-B5D4FAD69684}"/>
              </a:ext>
            </a:extLst>
          </p:cNvPr>
          <p:cNvSpPr txBox="1"/>
          <p:nvPr/>
        </p:nvSpPr>
        <p:spPr>
          <a:xfrm>
            <a:off x="500029" y="1590589"/>
            <a:ext cx="14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1F27751D-CE7E-411F-885B-72DF986ED419}"/>
              </a:ext>
            </a:extLst>
          </p:cNvPr>
          <p:cNvCxnSpPr>
            <a:cxnSpLocks/>
          </p:cNvCxnSpPr>
          <p:nvPr/>
        </p:nvCxnSpPr>
        <p:spPr>
          <a:xfrm>
            <a:off x="7587490" y="3180604"/>
            <a:ext cx="340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EE2BA63-B1A5-4D0B-BFBD-978DE16F24DE}"/>
              </a:ext>
            </a:extLst>
          </p:cNvPr>
          <p:cNvCxnSpPr>
            <a:cxnSpLocks/>
          </p:cNvCxnSpPr>
          <p:nvPr/>
        </p:nvCxnSpPr>
        <p:spPr>
          <a:xfrm>
            <a:off x="8396228" y="3449863"/>
            <a:ext cx="374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C8E9D4E-2211-A2AD-ED56-8933F351A17C}"/>
              </a:ext>
            </a:extLst>
          </p:cNvPr>
          <p:cNvCxnSpPr>
            <a:cxnSpLocks/>
          </p:cNvCxnSpPr>
          <p:nvPr/>
        </p:nvCxnSpPr>
        <p:spPr>
          <a:xfrm>
            <a:off x="7713839" y="4743898"/>
            <a:ext cx="374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-231279"/>
            <a:ext cx="12273457" cy="87625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MULTIVALUED DEPENDENCY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644732"/>
            <a:ext cx="12273458" cy="6447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This is due to first normal form not allowing multivalued attributes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employee </a:t>
            </a:r>
            <a:r>
              <a:rPr lang="en-US" sz="2000" dirty="0" smtClean="0"/>
              <a:t>Silva works </a:t>
            </a:r>
            <a:r>
              <a:rPr lang="en-US" sz="2000" dirty="0"/>
              <a:t>on </a:t>
            </a:r>
            <a:r>
              <a:rPr lang="en-US" sz="2000" dirty="0" smtClean="0"/>
              <a:t>two projects: P1 and P2 and have 2 dependents: Sunil and Kamal.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Employee’s </a:t>
            </a:r>
            <a:r>
              <a:rPr lang="en-US" sz="2000" dirty="0"/>
              <a:t>projects and dependents are independent of one </a:t>
            </a:r>
            <a:r>
              <a:rPr lang="en-US" sz="2000" dirty="0" smtClean="0"/>
              <a:t>another.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1F92671-3ECA-4A28-878C-91CC9E6F3EED}"/>
              </a:ext>
            </a:extLst>
          </p:cNvPr>
          <p:cNvGrpSpPr/>
          <p:nvPr/>
        </p:nvGrpSpPr>
        <p:grpSpPr>
          <a:xfrm>
            <a:off x="3075259" y="5630037"/>
            <a:ext cx="349667" cy="132329"/>
            <a:chOff x="4035391" y="1139688"/>
            <a:chExt cx="723375" cy="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7B85DEFA-093D-4E3F-A38F-271FCEED5A8B}"/>
                </a:ext>
              </a:extLst>
            </p:cNvPr>
            <p:cNvCxnSpPr/>
            <p:nvPr/>
          </p:nvCxnSpPr>
          <p:spPr>
            <a:xfrm>
              <a:off x="4175670" y="1139688"/>
              <a:ext cx="583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3525025A-2B3C-451E-9F60-8F4760713B39}"/>
                </a:ext>
              </a:extLst>
            </p:cNvPr>
            <p:cNvCxnSpPr/>
            <p:nvPr/>
          </p:nvCxnSpPr>
          <p:spPr>
            <a:xfrm>
              <a:off x="4035391" y="1139688"/>
              <a:ext cx="583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9E41F41-C761-E567-A7D8-FBB096AC10A3}"/>
              </a:ext>
            </a:extLst>
          </p:cNvPr>
          <p:cNvSpPr txBox="1"/>
          <p:nvPr/>
        </p:nvSpPr>
        <p:spPr>
          <a:xfrm>
            <a:off x="287487" y="3274148"/>
            <a:ext cx="113652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effectLst/>
              </a:rPr>
              <a:t>Proj_name</a:t>
            </a:r>
            <a:r>
              <a:rPr lang="en-US" sz="2000" b="0" i="0" dirty="0" smtClean="0">
                <a:effectLst/>
              </a:rPr>
              <a:t> </a:t>
            </a:r>
            <a:r>
              <a:rPr lang="en-US" sz="2000" b="0" i="0" dirty="0">
                <a:effectLst/>
              </a:rPr>
              <a:t>and </a:t>
            </a:r>
            <a:r>
              <a:rPr lang="en-US" sz="2000" dirty="0" err="1" smtClean="0"/>
              <a:t>Dep_name</a:t>
            </a:r>
            <a:r>
              <a:rPr lang="en-US" sz="2000" b="0" i="0" dirty="0" smtClean="0">
                <a:effectLst/>
              </a:rPr>
              <a:t> </a:t>
            </a:r>
            <a:r>
              <a:rPr lang="en-US" sz="2000" b="0" i="0" dirty="0">
                <a:effectLst/>
              </a:rPr>
              <a:t>are independent of each other.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</a:rPr>
              <a:t>In </a:t>
            </a:r>
            <a:r>
              <a:rPr lang="en-US" sz="2000" b="0" i="0" dirty="0">
                <a:effectLst/>
              </a:rPr>
              <a:t>this </a:t>
            </a:r>
            <a:r>
              <a:rPr lang="en-US" sz="2000" b="0" i="0" dirty="0" smtClean="0">
                <a:effectLst/>
              </a:rPr>
              <a:t>case, we say that </a:t>
            </a:r>
            <a:r>
              <a:rPr lang="en-US" sz="2000" b="0" i="0" dirty="0" err="1" smtClean="0">
                <a:effectLst/>
              </a:rPr>
              <a:t>Emp_name</a:t>
            </a:r>
            <a:r>
              <a:rPr lang="en-US" sz="2000" b="0" i="0" dirty="0" smtClean="0">
                <a:effectLst/>
              </a:rPr>
              <a:t> </a:t>
            </a:r>
            <a:r>
              <a:rPr lang="en-US" sz="2000" b="0" i="0" dirty="0" err="1" smtClean="0">
                <a:effectLst/>
              </a:rPr>
              <a:t>multidetermines</a:t>
            </a:r>
            <a:r>
              <a:rPr lang="en-US" sz="2000" b="0" i="0" dirty="0" smtClean="0">
                <a:effectLst/>
              </a:rPr>
              <a:t> </a:t>
            </a:r>
            <a:r>
              <a:rPr lang="en-US" sz="2000" b="0" i="0" dirty="0" err="1" smtClean="0">
                <a:effectLst/>
              </a:rPr>
              <a:t>Proj</a:t>
            </a:r>
            <a:r>
              <a:rPr lang="en-US" sz="2000" dirty="0" err="1" smtClean="0"/>
              <a:t>_name</a:t>
            </a:r>
            <a:r>
              <a:rPr lang="en-US" sz="2000" dirty="0" smtClean="0"/>
              <a:t> and </a:t>
            </a:r>
            <a:r>
              <a:rPr lang="en-US" sz="2000" dirty="0" err="1" smtClean="0"/>
              <a:t>Dep_name</a:t>
            </a:r>
            <a:r>
              <a:rPr lang="en-US" sz="2000" b="0" i="0" dirty="0" smtClean="0">
                <a:effectLst/>
              </a:rPr>
              <a:t>. </a:t>
            </a:r>
            <a:endParaRPr lang="en-US" sz="20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These dependencies can be represented as,</a:t>
            </a:r>
          </a:p>
          <a:p>
            <a:pPr algn="l"/>
            <a:endParaRPr lang="en-US" sz="2000" b="0" i="0" dirty="0">
              <a:effectLst/>
            </a:endParaRPr>
          </a:p>
          <a:p>
            <a:r>
              <a:rPr lang="en-US" sz="2000" b="1" i="0" dirty="0">
                <a:effectLst/>
              </a:rPr>
              <a:t>                        </a:t>
            </a:r>
            <a:r>
              <a:rPr lang="en-US" sz="2000" b="1" dirty="0" err="1"/>
              <a:t>Emp_name</a:t>
            </a:r>
            <a:r>
              <a:rPr lang="en-US" sz="2000" b="1" dirty="0"/>
              <a:t>           </a:t>
            </a:r>
            <a:r>
              <a:rPr lang="en-US" sz="2000" b="1" dirty="0" err="1" smtClean="0"/>
              <a:t>Proj_name</a:t>
            </a:r>
            <a:endParaRPr lang="en-US" sz="2000" b="1" i="0" dirty="0">
              <a:effectLst/>
            </a:endParaRPr>
          </a:p>
          <a:p>
            <a:r>
              <a:rPr lang="en-US" sz="2000" b="1" dirty="0"/>
              <a:t>                        </a:t>
            </a:r>
            <a:r>
              <a:rPr lang="en-US" sz="2000" b="1" dirty="0" err="1" smtClean="0"/>
              <a:t>Emp_name</a:t>
            </a:r>
            <a:r>
              <a:rPr lang="en-US" sz="2000" b="1" dirty="0" smtClean="0"/>
              <a:t>          </a:t>
            </a:r>
            <a:r>
              <a:rPr lang="en-US" sz="2000" b="1" dirty="0" err="1" smtClean="0"/>
              <a:t>Dep_name</a:t>
            </a:r>
            <a:endParaRPr lang="en-US" sz="2000" b="1" i="0" dirty="0">
              <a:effectLst/>
            </a:endParaRPr>
          </a:p>
          <a:p>
            <a:pPr algn="l"/>
            <a:endParaRPr lang="en-US" sz="2000" b="1" i="0" dirty="0">
              <a:effectLst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91E359C0-D629-4AFB-2178-C963E5D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62937"/>
              </p:ext>
            </p:extLst>
          </p:nvPr>
        </p:nvGraphicFramePr>
        <p:xfrm>
          <a:off x="3326694" y="1944145"/>
          <a:ext cx="4807491" cy="1900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9846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07928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649717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</a:tblGrid>
              <a:tr h="559140"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Emp_name</a:t>
                      </a:r>
                      <a:endParaRPr lang="en-US" sz="16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Proj_name</a:t>
                      </a:r>
                      <a:endParaRPr lang="en-US" sz="16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Dep_name</a:t>
                      </a:r>
                      <a:endParaRPr lang="en-US" sz="1600" u="dash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310C75C-49E3-286E-60CD-885BDD36D5D5}"/>
              </a:ext>
            </a:extLst>
          </p:cNvPr>
          <p:cNvGrpSpPr/>
          <p:nvPr/>
        </p:nvGrpSpPr>
        <p:grpSpPr>
          <a:xfrm>
            <a:off x="3075259" y="5949351"/>
            <a:ext cx="349667" cy="132329"/>
            <a:chOff x="4035388" y="1139688"/>
            <a:chExt cx="723378" cy="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6FA95441-ADB7-2891-3465-B2CFDE1274B9}"/>
                </a:ext>
              </a:extLst>
            </p:cNvPr>
            <p:cNvCxnSpPr/>
            <p:nvPr/>
          </p:nvCxnSpPr>
          <p:spPr>
            <a:xfrm>
              <a:off x="4175670" y="1139688"/>
              <a:ext cx="583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9AB404EB-89FF-8167-3BE3-4D46E53D0464}"/>
                </a:ext>
              </a:extLst>
            </p:cNvPr>
            <p:cNvCxnSpPr/>
            <p:nvPr/>
          </p:nvCxnSpPr>
          <p:spPr>
            <a:xfrm>
              <a:off x="4035388" y="1139688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1D102A-BB5D-1880-6A3E-E63C24524C6C}"/>
              </a:ext>
            </a:extLst>
          </p:cNvPr>
          <p:cNvSpPr txBox="1"/>
          <p:nvPr/>
        </p:nvSpPr>
        <p:spPr>
          <a:xfrm>
            <a:off x="237633" y="3830221"/>
            <a:ext cx="119543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Emp_name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           {</a:t>
            </a:r>
            <a:r>
              <a:rPr lang="en-US" sz="2000" dirty="0" err="1"/>
              <a:t>Proj_name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 err="1"/>
              <a:t>Dep_name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}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a multivalued dependency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E704225-FEFB-C606-A49B-DF4F1DA6F34A}"/>
              </a:ext>
            </a:extLst>
          </p:cNvPr>
          <p:cNvCxnSpPr/>
          <p:nvPr/>
        </p:nvCxnSpPr>
        <p:spPr>
          <a:xfrm>
            <a:off x="1893166" y="6505556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56F2601-F4C2-16EF-5940-163127721C77}"/>
              </a:ext>
            </a:extLst>
          </p:cNvPr>
          <p:cNvSpPr txBox="1">
            <a:spLocks/>
          </p:cNvSpPr>
          <p:nvPr/>
        </p:nvSpPr>
        <p:spPr>
          <a:xfrm>
            <a:off x="109021" y="0"/>
            <a:ext cx="12273457" cy="87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MULTIVALUED DEPENDENCY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CFC5645-FDF8-A767-1E8A-779A44F0FBD3}"/>
                  </a:ext>
                </a:extLst>
              </p:cNvPr>
              <p:cNvSpPr txBox="1"/>
              <p:nvPr/>
            </p:nvSpPr>
            <p:spPr>
              <a:xfrm>
                <a:off x="109021" y="1181605"/>
                <a:ext cx="1177817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anose="020B0604020202020204" pitchFamily="34" charset="0"/>
                  </a:rPr>
                  <a:t>Trivial Multivalued dependency 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           y   is a trivial MVD if 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 is a subset of X (Y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or 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Y = R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1371600" lvl="2" indent="-457200">
                  <a:buFont typeface="+mj-lt"/>
                  <a:buAutoNum type="alphaLcParenR"/>
                </a:pP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FC5645-FDF8-A767-1E8A-779A44F0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1" y="1181605"/>
                <a:ext cx="11778178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466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388755-D28D-8151-C278-1C46A9A083EB}"/>
              </a:ext>
            </a:extLst>
          </p:cNvPr>
          <p:cNvGrpSpPr/>
          <p:nvPr/>
        </p:nvGrpSpPr>
        <p:grpSpPr>
          <a:xfrm>
            <a:off x="1269176" y="1699011"/>
            <a:ext cx="349667" cy="132329"/>
            <a:chOff x="4035388" y="1139688"/>
            <a:chExt cx="723378" cy="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DD3BC593-B556-769C-AD75-969BC90FC78C}"/>
                </a:ext>
              </a:extLst>
            </p:cNvPr>
            <p:cNvCxnSpPr/>
            <p:nvPr/>
          </p:nvCxnSpPr>
          <p:spPr>
            <a:xfrm>
              <a:off x="4175670" y="1139688"/>
              <a:ext cx="583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4E1CBF04-CC4F-3EDD-3C7A-445FC15BED7B}"/>
                </a:ext>
              </a:extLst>
            </p:cNvPr>
            <p:cNvCxnSpPr/>
            <p:nvPr/>
          </p:nvCxnSpPr>
          <p:spPr>
            <a:xfrm>
              <a:off x="4035388" y="1139688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59979B6-613B-343C-FDD4-F1AA2A2260B5}"/>
              </a:ext>
            </a:extLst>
          </p:cNvPr>
          <p:cNvSpPr txBox="1"/>
          <p:nvPr/>
        </p:nvSpPr>
        <p:spPr>
          <a:xfrm>
            <a:off x="56167" y="2631244"/>
            <a:ext cx="118838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Emp_name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        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Proj_name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Emp_name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         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Dep_name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Non-Trivial Multivalued dependency   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An MVD that satisfies neither (a) nor (b) is called </a:t>
            </a:r>
            <a:endParaRPr lang="en-US" sz="2000" b="0" i="0" u="none" strike="noStrike" baseline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0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2000" i="0" u="none" strike="noStrike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nontrivial MVD.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Emp_name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Proj_name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nion-Regular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nion-Regular"/>
              <a:cs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91E359C0-D629-4AFB-2178-C963E5D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05412"/>
              </p:ext>
            </p:extLst>
          </p:nvPr>
        </p:nvGraphicFramePr>
        <p:xfrm>
          <a:off x="4995838" y="1363949"/>
          <a:ext cx="3157774" cy="122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9846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07928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559140"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Emp_name</a:t>
                      </a:r>
                      <a:endParaRPr lang="en-US" sz="16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Proj_name</a:t>
                      </a:r>
                      <a:endParaRPr lang="en-US" sz="1600" u="dash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91E359C0-D629-4AFB-2178-C963E5D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14691"/>
              </p:ext>
            </p:extLst>
          </p:nvPr>
        </p:nvGraphicFramePr>
        <p:xfrm>
          <a:off x="8381082" y="1372516"/>
          <a:ext cx="3157774" cy="122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9846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07928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559140"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Emp_name</a:t>
                      </a:r>
                      <a:endParaRPr lang="en-US" sz="16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Dep_name</a:t>
                      </a:r>
                      <a:endParaRPr lang="en-US" sz="1600" u="dash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91E359C0-D629-4AFB-2178-C963E5D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37239"/>
              </p:ext>
            </p:extLst>
          </p:nvPr>
        </p:nvGraphicFramePr>
        <p:xfrm>
          <a:off x="6631557" y="4152466"/>
          <a:ext cx="4807491" cy="1900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9846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07928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649717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</a:tblGrid>
              <a:tr h="559140"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Emp_name</a:t>
                      </a:r>
                      <a:endParaRPr lang="en-US" sz="16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Proj_name</a:t>
                      </a:r>
                      <a:endParaRPr lang="en-US" sz="1600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dash" baseline="0" dirty="0" err="1" smtClean="0"/>
                        <a:t>Dep_name</a:t>
                      </a:r>
                      <a:endParaRPr lang="en-US" sz="1600" u="dash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3237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5388755-D28D-8151-C278-1C46A9A083EB}"/>
              </a:ext>
            </a:extLst>
          </p:cNvPr>
          <p:cNvGrpSpPr/>
          <p:nvPr/>
        </p:nvGrpSpPr>
        <p:grpSpPr>
          <a:xfrm>
            <a:off x="2820209" y="3143208"/>
            <a:ext cx="349667" cy="132329"/>
            <a:chOff x="4035388" y="1139688"/>
            <a:chExt cx="723378" cy="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DD3BC593-B556-769C-AD75-969BC90FC78C}"/>
                </a:ext>
              </a:extLst>
            </p:cNvPr>
            <p:cNvCxnSpPr/>
            <p:nvPr/>
          </p:nvCxnSpPr>
          <p:spPr>
            <a:xfrm>
              <a:off x="4175670" y="1139688"/>
              <a:ext cx="583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4E1CBF04-CC4F-3EDD-3C7A-445FC15BED7B}"/>
                </a:ext>
              </a:extLst>
            </p:cNvPr>
            <p:cNvCxnSpPr/>
            <p:nvPr/>
          </p:nvCxnSpPr>
          <p:spPr>
            <a:xfrm>
              <a:off x="4035388" y="1139688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5388755-D28D-8151-C278-1C46A9A083EB}"/>
              </a:ext>
            </a:extLst>
          </p:cNvPr>
          <p:cNvGrpSpPr/>
          <p:nvPr/>
        </p:nvGrpSpPr>
        <p:grpSpPr>
          <a:xfrm>
            <a:off x="2822205" y="3455240"/>
            <a:ext cx="349667" cy="132329"/>
            <a:chOff x="4035388" y="1139688"/>
            <a:chExt cx="723378" cy="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DD3BC593-B556-769C-AD75-969BC90FC78C}"/>
                </a:ext>
              </a:extLst>
            </p:cNvPr>
            <p:cNvCxnSpPr/>
            <p:nvPr/>
          </p:nvCxnSpPr>
          <p:spPr>
            <a:xfrm>
              <a:off x="4175670" y="1139688"/>
              <a:ext cx="583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4E1CBF04-CC4F-3EDD-3C7A-445FC15BED7B}"/>
                </a:ext>
              </a:extLst>
            </p:cNvPr>
            <p:cNvCxnSpPr/>
            <p:nvPr/>
          </p:nvCxnSpPr>
          <p:spPr>
            <a:xfrm>
              <a:off x="4035388" y="1139688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5388755-D28D-8151-C278-1C46A9A083EB}"/>
              </a:ext>
            </a:extLst>
          </p:cNvPr>
          <p:cNvGrpSpPr/>
          <p:nvPr/>
        </p:nvGrpSpPr>
        <p:grpSpPr>
          <a:xfrm>
            <a:off x="2797775" y="5574351"/>
            <a:ext cx="349667" cy="132329"/>
            <a:chOff x="4035388" y="1139688"/>
            <a:chExt cx="723378" cy="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DD3BC593-B556-769C-AD75-969BC90FC78C}"/>
                </a:ext>
              </a:extLst>
            </p:cNvPr>
            <p:cNvCxnSpPr/>
            <p:nvPr/>
          </p:nvCxnSpPr>
          <p:spPr>
            <a:xfrm>
              <a:off x="4175670" y="1139688"/>
              <a:ext cx="583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4E1CBF04-CC4F-3EDD-3C7A-445FC15BED7B}"/>
                </a:ext>
              </a:extLst>
            </p:cNvPr>
            <p:cNvCxnSpPr/>
            <p:nvPr/>
          </p:nvCxnSpPr>
          <p:spPr>
            <a:xfrm>
              <a:off x="4035388" y="1139688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018816" y="990119"/>
            <a:ext cx="2311792" cy="302646"/>
            <a:chOff x="5018816" y="990119"/>
            <a:chExt cx="2311792" cy="30264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1489F79F-42BD-4409-87E0-A2A50336A6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0608" y="1093678"/>
              <a:ext cx="0" cy="199087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960EFCE-67E7-497E-A36F-2160F39D0511}"/>
                </a:ext>
              </a:extLst>
            </p:cNvPr>
            <p:cNvGrpSpPr/>
            <p:nvPr/>
          </p:nvGrpSpPr>
          <p:grpSpPr>
            <a:xfrm>
              <a:off x="5018816" y="990119"/>
              <a:ext cx="2311792" cy="218456"/>
              <a:chOff x="2850732" y="3552547"/>
              <a:chExt cx="2311792" cy="21845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1D2E8FCE-5730-424E-AAE8-04E45EC2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732" y="3571444"/>
                <a:ext cx="2311792" cy="0"/>
              </a:xfrm>
              <a:prstGeom prst="line">
                <a:avLst/>
              </a:prstGeom>
              <a:ln w="3175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62FAE206-16E1-4C84-8547-9D1769D35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732" y="3579904"/>
                <a:ext cx="0" cy="191099"/>
              </a:xfrm>
              <a:prstGeom prst="line">
                <a:avLst/>
              </a:prstGeom>
              <a:ln w="3175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BBA871A1-920F-4371-8DFD-9EF820798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524" y="3552547"/>
                <a:ext cx="0" cy="218456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8756244" y="1010492"/>
            <a:ext cx="2311792" cy="302646"/>
            <a:chOff x="5018816" y="990119"/>
            <a:chExt cx="2311792" cy="30264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1489F79F-42BD-4409-87E0-A2A50336A6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0608" y="1093678"/>
              <a:ext cx="0" cy="199087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960EFCE-67E7-497E-A36F-2160F39D0511}"/>
                </a:ext>
              </a:extLst>
            </p:cNvPr>
            <p:cNvGrpSpPr/>
            <p:nvPr/>
          </p:nvGrpSpPr>
          <p:grpSpPr>
            <a:xfrm>
              <a:off x="5018816" y="990119"/>
              <a:ext cx="2311792" cy="218456"/>
              <a:chOff x="2850732" y="3552547"/>
              <a:chExt cx="2311792" cy="218456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1D2E8FCE-5730-424E-AAE8-04E45EC2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732" y="3571444"/>
                <a:ext cx="2311792" cy="0"/>
              </a:xfrm>
              <a:prstGeom prst="line">
                <a:avLst/>
              </a:prstGeom>
              <a:ln w="3175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62FAE206-16E1-4C84-8547-9D1769D35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732" y="3579904"/>
                <a:ext cx="0" cy="191099"/>
              </a:xfrm>
              <a:prstGeom prst="line">
                <a:avLst/>
              </a:prstGeom>
              <a:ln w="3175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xmlns="" id="{BBA871A1-920F-4371-8DFD-9EF820798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524" y="3552547"/>
                <a:ext cx="0" cy="218456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6883901" y="3755091"/>
            <a:ext cx="2311792" cy="302646"/>
            <a:chOff x="5018816" y="990119"/>
            <a:chExt cx="2311792" cy="302646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1489F79F-42BD-4409-87E0-A2A50336A6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0608" y="1093678"/>
              <a:ext cx="0" cy="199087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6960EFCE-67E7-497E-A36F-2160F39D0511}"/>
                </a:ext>
              </a:extLst>
            </p:cNvPr>
            <p:cNvGrpSpPr/>
            <p:nvPr/>
          </p:nvGrpSpPr>
          <p:grpSpPr>
            <a:xfrm>
              <a:off x="5018816" y="990119"/>
              <a:ext cx="2311792" cy="218456"/>
              <a:chOff x="2850732" y="3552547"/>
              <a:chExt cx="2311792" cy="21845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1D2E8FCE-5730-424E-AAE8-04E45EC2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732" y="3571444"/>
                <a:ext cx="2311792" cy="0"/>
              </a:xfrm>
              <a:prstGeom prst="line">
                <a:avLst/>
              </a:prstGeom>
              <a:ln w="3175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62FAE206-16E1-4C84-8547-9D1769D35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732" y="3579904"/>
                <a:ext cx="0" cy="191099"/>
              </a:xfrm>
              <a:prstGeom prst="line">
                <a:avLst/>
              </a:prstGeom>
              <a:ln w="3175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xmlns="" id="{BBA871A1-920F-4371-8DFD-9EF820798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524" y="3552547"/>
                <a:ext cx="0" cy="218456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6883900" y="3303917"/>
            <a:ext cx="3682499" cy="451174"/>
            <a:chOff x="5018816" y="990119"/>
            <a:chExt cx="2311792" cy="30264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1489F79F-42BD-4409-87E0-A2A50336A6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0608" y="1093678"/>
              <a:ext cx="0" cy="199087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6960EFCE-67E7-497E-A36F-2160F39D0511}"/>
                </a:ext>
              </a:extLst>
            </p:cNvPr>
            <p:cNvGrpSpPr/>
            <p:nvPr/>
          </p:nvGrpSpPr>
          <p:grpSpPr>
            <a:xfrm>
              <a:off x="5018816" y="990119"/>
              <a:ext cx="2311792" cy="218456"/>
              <a:chOff x="2850732" y="3552547"/>
              <a:chExt cx="2311792" cy="21845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1D2E8FCE-5730-424E-AAE8-04E45EC2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732" y="3571444"/>
                <a:ext cx="2311792" cy="0"/>
              </a:xfrm>
              <a:prstGeom prst="line">
                <a:avLst/>
              </a:prstGeom>
              <a:ln w="3175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62FAE206-16E1-4C84-8547-9D1769D35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732" y="3579904"/>
                <a:ext cx="0" cy="191099"/>
              </a:xfrm>
              <a:prstGeom prst="line">
                <a:avLst/>
              </a:prstGeom>
              <a:ln w="3175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xmlns="" id="{BBA871A1-920F-4371-8DFD-9EF820798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524" y="3552547"/>
                <a:ext cx="0" cy="218456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47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E9B7D188ED74E97F411B595153A42" ma:contentTypeVersion="2" ma:contentTypeDescription="Create a new document." ma:contentTypeScope="" ma:versionID="3b9e619ad60a7ac1f7c0c4f8a3d58ef0">
  <xsd:schema xmlns:xsd="http://www.w3.org/2001/XMLSchema" xmlns:xs="http://www.w3.org/2001/XMLSchema" xmlns:p="http://schemas.microsoft.com/office/2006/metadata/properties" xmlns:ns3="2c9efc7d-b5d7-4c88-94b3-bfea7313e22e" targetNamespace="http://schemas.microsoft.com/office/2006/metadata/properties" ma:root="true" ma:fieldsID="69f9d44f929a1869a0e315170ce38c44" ns3:_="">
    <xsd:import namespace="2c9efc7d-b5d7-4c88-94b3-bfea7313e2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efc7d-b5d7-4c88-94b3-bfea7313e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FD97C3-575C-4319-912F-777465FF22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BDD151-79E5-4BE8-B065-A2DC353DA6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9efc7d-b5d7-4c88-94b3-bfea7313e2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CC2CA7-0006-4F2D-B646-727BB6F59D6E}">
  <ds:schemaRefs>
    <ds:schemaRef ds:uri="http://schemas.microsoft.com/office/2006/metadata/properties"/>
    <ds:schemaRef ds:uri="2c9efc7d-b5d7-4c88-94b3-bfea7313e22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15120</TotalTime>
  <Words>889</Words>
  <Application>Microsoft Office PowerPoint</Application>
  <PresentationFormat>Custom</PresentationFormat>
  <Paragraphs>315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EE4202 Database Systems</vt:lpstr>
      <vt:lpstr>PowerPoint Presentation</vt:lpstr>
      <vt:lpstr> FUNCTIONAL DEPENDENCY</vt:lpstr>
      <vt:lpstr> FUNCTIONAL DEPENDENCY</vt:lpstr>
      <vt:lpstr> TRANSITIVE DEPENDENCY</vt:lpstr>
      <vt:lpstr> TRANSITIVE DEPENDENCY-EXAMPLE</vt:lpstr>
      <vt:lpstr> MULTIVALUED DEPENDENCY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admin</cp:lastModifiedBy>
  <cp:revision>127</cp:revision>
  <dcterms:created xsi:type="dcterms:W3CDTF">2022-08-11T09:11:24Z</dcterms:created>
  <dcterms:modified xsi:type="dcterms:W3CDTF">2024-01-19T09:00:12Z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0x01010025AE9B7D188ED74E97F411B595153A42</vt:lpwstr>
  </property>
</Properties>
</file>