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7" r:id="rId5"/>
    <p:sldId id="273" r:id="rId6"/>
    <p:sldId id="274" r:id="rId7"/>
    <p:sldId id="275" r:id="rId8"/>
    <p:sldId id="276" r:id="rId9"/>
    <p:sldId id="279" r:id="rId10"/>
    <p:sldId id="280" r:id="rId11"/>
    <p:sldId id="281"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8565-75A8-4126-B681-211060D9419D}" type="datetimeFigureOut">
              <a:rPr lang="en-SG" smtClean="0"/>
              <a:t>6/2/2024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E4637-E039-4D23-9E84-5FCF6E219B69}" type="slidenum">
              <a:rPr lang="en-SG" smtClean="0"/>
              <a:t>‹#›</a:t>
            </a:fld>
            <a:endParaRPr lang="en-SG"/>
          </a:p>
        </p:txBody>
      </p:sp>
    </p:spTree>
    <p:extLst>
      <p:ext uri="{BB962C8B-B14F-4D97-AF65-F5344CB8AC3E}">
        <p14:creationId xmlns:p14="http://schemas.microsoft.com/office/powerpoint/2010/main" val="340197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EEFE40-3579-426D-BF9D-34E443BDA440}" type="slidenum">
              <a:rPr lang="en-US" smtClean="0"/>
              <a:t>10</a:t>
            </a:fld>
            <a:endParaRPr lang="en-US"/>
          </a:p>
        </p:txBody>
      </p:sp>
    </p:spTree>
    <p:extLst>
      <p:ext uri="{BB962C8B-B14F-4D97-AF65-F5344CB8AC3E}">
        <p14:creationId xmlns:p14="http://schemas.microsoft.com/office/powerpoint/2010/main" val="140725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1465A-CA2A-A5F0-A2E9-1A8B2DC3D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xmlns="" id="{A2949095-1339-69D0-BE90-F719E6D59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xmlns="" id="{9BC17DAD-00DB-47AC-E710-1474F3412905}"/>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D7208E21-EAA7-E1C5-CDFD-38D32767A7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217DF16B-EB32-5389-59B8-047624F481EF}"/>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178345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6489C-D819-4C24-F3C4-205E29EC88D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8E457200-C0C6-4E51-3203-793A28ADC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DD15FE01-E5B3-F0DE-E574-091FD86FD8C0}"/>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09D305F3-9FAD-1499-89F7-A07B743276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7B9B380E-03B9-C30C-05B4-F3B8CCCA5150}"/>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418010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43AC88-19F3-7176-6FCF-590BE47994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76910815-B3EB-D853-198A-7A74FEA2C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9168677A-C008-8742-6ADC-249E6A9E4257}"/>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564D5D5A-47B7-C402-7690-ECD3C430BE9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B9205259-6D17-989D-365F-C3A317CEF19B}"/>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314649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D63EB-13A2-19FA-5218-5B2F2282D7A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F96C6EB8-22B0-CCAE-E50A-870A7BB45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F2FBC4A0-E048-F5C5-C256-7F424ABC4EC8}"/>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8BEE392C-EFD9-B8EA-2E01-A192F7A7F4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B43456FA-6ED3-766E-87D6-8763BA52285F}"/>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1510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472B9-A1F6-C8EB-9849-85DA67C7D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xmlns="" id="{2A892948-5D52-218F-6BE3-05DC9B7F0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6C9D71A-EA71-452B-6012-5DA80FAEC538}"/>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37B60B07-47BD-C431-2B39-086072E3642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EE36153C-5CDB-0C2A-9385-6C1CD04923F3}"/>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312146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494736-9B8D-9773-A714-82AA36260C2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2160F5AC-6137-FDDB-AA93-69A7EDEBA7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xmlns="" id="{6EE834FE-C9C5-E0A7-F057-B94E2991E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xmlns="" id="{3437E638-F8EC-7CFA-D78B-506F013A336E}"/>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6" name="Footer Placeholder 5">
            <a:extLst>
              <a:ext uri="{FF2B5EF4-FFF2-40B4-BE49-F238E27FC236}">
                <a16:creationId xmlns:a16="http://schemas.microsoft.com/office/drawing/2014/main" xmlns="" id="{0C6E0654-D720-D38B-9678-75EAEAF49A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F6E4FFAF-85F4-0F2A-2897-4429C425B546}"/>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164351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DFF28-DFF9-A90F-89D5-557C9A4E461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D9CD348E-C994-E237-136E-B826F011A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2DA43A4-9754-2C44-132E-BB750CABE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xmlns="" id="{D1326BD3-FE5B-9F38-B077-51B04901F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A146197-C05F-1A2F-91F7-CA28378A5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xmlns="" id="{B90AC203-20B9-841F-0DE3-382E805B7FF8}"/>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8" name="Footer Placeholder 7">
            <a:extLst>
              <a:ext uri="{FF2B5EF4-FFF2-40B4-BE49-F238E27FC236}">
                <a16:creationId xmlns:a16="http://schemas.microsoft.com/office/drawing/2014/main" xmlns="" id="{01AC94E9-5FCE-332A-E1F1-0601E7C312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xmlns="" id="{C86A2178-4E4F-DEBE-3556-E2452003F0FC}"/>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125592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9D79F-7475-4A04-1C20-18AD989A69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xmlns="" id="{148E5CEC-6947-44F1-2283-E41A6F9968A2}"/>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4" name="Footer Placeholder 3">
            <a:extLst>
              <a:ext uri="{FF2B5EF4-FFF2-40B4-BE49-F238E27FC236}">
                <a16:creationId xmlns:a16="http://schemas.microsoft.com/office/drawing/2014/main" xmlns="" id="{6477E0C5-0333-D7B5-9B81-C270497B8F6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xmlns="" id="{FE3B1C55-53E4-DB3D-17EC-CCBBA3F094EE}"/>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241486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20F1135-D302-A2F0-52F5-699EFF132CEE}"/>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3" name="Footer Placeholder 2">
            <a:extLst>
              <a:ext uri="{FF2B5EF4-FFF2-40B4-BE49-F238E27FC236}">
                <a16:creationId xmlns:a16="http://schemas.microsoft.com/office/drawing/2014/main" xmlns="" id="{582A6B0D-C765-5080-6F70-433CA8A7470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xmlns="" id="{7BDE95D0-ED6E-CA76-3418-02D7B28A6502}"/>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408478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5481F-384D-62BC-44FD-7D9F42561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DC30F8CF-9026-CBD0-B5E5-2A100F843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xmlns="" id="{0A582435-ABA4-495C-EA05-F7AF5C4CD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08E207-7063-E94A-C73D-4F1D1C1A21D2}"/>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6" name="Footer Placeholder 5">
            <a:extLst>
              <a:ext uri="{FF2B5EF4-FFF2-40B4-BE49-F238E27FC236}">
                <a16:creationId xmlns:a16="http://schemas.microsoft.com/office/drawing/2014/main" xmlns="" id="{B08182C0-515A-DF5F-1136-6D5E8311D9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A9B84CE9-C82E-6829-0D00-3921ADD7DE95}"/>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210456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2A94C-8683-E320-1507-609BA7FB6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xmlns="" id="{B4F2B44A-01B0-9336-BAB5-7A039DF54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xmlns="" id="{A7BA75AF-4CCC-564C-55DD-E52A35AC1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A78B52-1E9A-A57D-7E8E-F774AA7BE2B8}"/>
              </a:ext>
            </a:extLst>
          </p:cNvPr>
          <p:cNvSpPr>
            <a:spLocks noGrp="1"/>
          </p:cNvSpPr>
          <p:nvPr>
            <p:ph type="dt" sz="half" idx="10"/>
          </p:nvPr>
        </p:nvSpPr>
        <p:spPr/>
        <p:txBody>
          <a:bodyPr/>
          <a:lstStyle/>
          <a:p>
            <a:fld id="{E2CB1C81-46EA-4875-85DB-67871BE6F856}" type="datetimeFigureOut">
              <a:rPr lang="en-SG" smtClean="0"/>
              <a:t>6/2/2024</a:t>
            </a:fld>
            <a:endParaRPr lang="en-SG"/>
          </a:p>
        </p:txBody>
      </p:sp>
      <p:sp>
        <p:nvSpPr>
          <p:cNvPr id="6" name="Footer Placeholder 5">
            <a:extLst>
              <a:ext uri="{FF2B5EF4-FFF2-40B4-BE49-F238E27FC236}">
                <a16:creationId xmlns:a16="http://schemas.microsoft.com/office/drawing/2014/main" xmlns="" id="{F5704CD3-FFFC-C1EC-88F9-0F5A21E4263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58594267-8CA6-FBB4-8D99-0246CA8EA7AA}"/>
              </a:ext>
            </a:extLst>
          </p:cNvPr>
          <p:cNvSpPr>
            <a:spLocks noGrp="1"/>
          </p:cNvSpPr>
          <p:nvPr>
            <p:ph type="sldNum" sz="quarter" idx="12"/>
          </p:nvPr>
        </p:nvSpPr>
        <p:spPr/>
        <p:txBody>
          <a:bodyPr/>
          <a:lstStyle/>
          <a:p>
            <a:fld id="{DDFE93EE-AB8C-46DF-8AA5-AADA0E65FAF1}" type="slidenum">
              <a:rPr lang="en-SG" smtClean="0"/>
              <a:t>‹#›</a:t>
            </a:fld>
            <a:endParaRPr lang="en-SG"/>
          </a:p>
        </p:txBody>
      </p:sp>
    </p:spTree>
    <p:extLst>
      <p:ext uri="{BB962C8B-B14F-4D97-AF65-F5344CB8AC3E}">
        <p14:creationId xmlns:p14="http://schemas.microsoft.com/office/powerpoint/2010/main" val="72495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C10F08E-EF5F-107E-0FE9-8BFD89721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40278B33-1F1B-5BAC-8761-3B30F46AC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BC5D37B5-E992-0EE3-7F2D-8BB935890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B1C81-46EA-4875-85DB-67871BE6F856}" type="datetimeFigureOut">
              <a:rPr lang="en-SG" smtClean="0"/>
              <a:t>6/2/2024</a:t>
            </a:fld>
            <a:endParaRPr lang="en-SG"/>
          </a:p>
        </p:txBody>
      </p:sp>
      <p:sp>
        <p:nvSpPr>
          <p:cNvPr id="5" name="Footer Placeholder 4">
            <a:extLst>
              <a:ext uri="{FF2B5EF4-FFF2-40B4-BE49-F238E27FC236}">
                <a16:creationId xmlns:a16="http://schemas.microsoft.com/office/drawing/2014/main" xmlns="" id="{06446084-2C14-F85C-D3AC-2F55C3BD2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xmlns="" id="{7D60D15C-B90E-5741-D490-BD241DDEB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E93EE-AB8C-46DF-8AA5-AADA0E65FAF1}" type="slidenum">
              <a:rPr lang="en-SG" smtClean="0"/>
              <a:t>‹#›</a:t>
            </a:fld>
            <a:endParaRPr lang="en-SG"/>
          </a:p>
        </p:txBody>
      </p:sp>
    </p:spTree>
    <p:extLst>
      <p:ext uri="{BB962C8B-B14F-4D97-AF65-F5344CB8AC3E}">
        <p14:creationId xmlns:p14="http://schemas.microsoft.com/office/powerpoint/2010/main" val="408246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3B73E-E94F-0CCB-15D1-6E2D3F14B04B}"/>
              </a:ext>
            </a:extLst>
          </p:cNvPr>
          <p:cNvSpPr>
            <a:spLocks noGrp="1"/>
          </p:cNvSpPr>
          <p:nvPr>
            <p:ph type="ctrTitle"/>
          </p:nvPr>
        </p:nvSpPr>
        <p:spPr>
          <a:xfrm>
            <a:off x="1524000" y="463825"/>
            <a:ext cx="9144000" cy="1005302"/>
          </a:xfrm>
        </p:spPr>
        <p:txBody>
          <a:bodyPr>
            <a:normAutofit/>
          </a:bodyPr>
          <a:lstStyle/>
          <a:p>
            <a:r>
              <a:rPr lang="en-SG" sz="4000" b="1" dirty="0">
                <a:solidFill>
                  <a:srgbClr val="002060"/>
                </a:solidFill>
                <a:latin typeface="Times New Roman" panose="02020603050405020304" pitchFamily="18" charset="0"/>
                <a:cs typeface="Times New Roman" panose="02020603050405020304" pitchFamily="18" charset="0"/>
              </a:rPr>
              <a:t>EE4202</a:t>
            </a:r>
            <a:r>
              <a:rPr lang="en-SG" sz="4000" dirty="0">
                <a:solidFill>
                  <a:srgbClr val="002060"/>
                </a:solidFill>
              </a:rPr>
              <a:t> </a:t>
            </a:r>
            <a:r>
              <a:rPr lang="en-GB" sz="4000" b="1" dirty="0">
                <a:solidFill>
                  <a:srgbClr val="002060"/>
                </a:solidFill>
                <a:effectLst/>
                <a:latin typeface="Times New Roman" panose="02020603050405020304" pitchFamily="18" charset="0"/>
                <a:ea typeface="Times New Roman" panose="02020603050405020304" pitchFamily="18" charset="0"/>
              </a:rPr>
              <a:t>Database Systems</a:t>
            </a:r>
            <a:endParaRPr lang="en-SG" sz="4000" dirty="0">
              <a:solidFill>
                <a:srgbClr val="002060"/>
              </a:solidFill>
            </a:endParaRPr>
          </a:p>
        </p:txBody>
      </p:sp>
      <p:sp>
        <p:nvSpPr>
          <p:cNvPr id="3" name="Subtitle 2">
            <a:extLst>
              <a:ext uri="{FF2B5EF4-FFF2-40B4-BE49-F238E27FC236}">
                <a16:creationId xmlns:a16="http://schemas.microsoft.com/office/drawing/2014/main" xmlns="" id="{4E0C190B-EB2E-7E4B-BC51-2CBF397C5087}"/>
              </a:ext>
            </a:extLst>
          </p:cNvPr>
          <p:cNvSpPr>
            <a:spLocks noGrp="1"/>
          </p:cNvSpPr>
          <p:nvPr>
            <p:ph type="subTitle" idx="1"/>
          </p:nvPr>
        </p:nvSpPr>
        <p:spPr>
          <a:xfrm>
            <a:off x="1338472" y="2610678"/>
            <a:ext cx="9753600" cy="2474843"/>
          </a:xfrm>
        </p:spPr>
        <p:txBody>
          <a:bodyPr>
            <a:normAutofit/>
          </a:bodyPr>
          <a:lstStyle/>
          <a:p>
            <a:pPr algn="ctr"/>
            <a:r>
              <a:rPr lang="en-US" sz="4400" b="1" dirty="0">
                <a:solidFill>
                  <a:schemeClr val="accent1">
                    <a:lumMod val="50000"/>
                  </a:schemeClr>
                </a:solidFill>
                <a:ea typeface="Adobe Ming Std L" panose="02020300000000000000" pitchFamily="18" charset="-128"/>
                <a:cs typeface="Arial" panose="020B0604020202020204" pitchFamily="34" charset="0"/>
              </a:rPr>
              <a:t>NORMALIZATION</a:t>
            </a:r>
          </a:p>
        </p:txBody>
      </p:sp>
    </p:spTree>
    <p:extLst>
      <p:ext uri="{BB962C8B-B14F-4D97-AF65-F5344CB8AC3E}">
        <p14:creationId xmlns:p14="http://schemas.microsoft.com/office/powerpoint/2010/main" val="2507623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56012" y="60333"/>
            <a:ext cx="12273457" cy="755339"/>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FOURTH NORMAL FORM – 4NF</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56012" y="952152"/>
            <a:ext cx="12273458" cy="2213079"/>
          </a:xfrm>
        </p:spPr>
        <p:txBody>
          <a:bodyPr>
            <a:normAutofit/>
          </a:bodyPr>
          <a:lstStyle/>
          <a:p>
            <a:pPr marL="342900" indent="-342900" algn="l">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Conditions required for a relation to be in Fourth Normal Form (4NF) are,</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Be in Boyce Codd Normal Form.</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It can consist of only Trivial multi-valued dependencies.</a:t>
            </a:r>
          </a:p>
          <a:p>
            <a:pPr lvl="1" algn="l"/>
            <a:r>
              <a:rPr lang="en-US" dirty="0">
                <a:solidFill>
                  <a:schemeClr val="tx1">
                    <a:lumMod val="95000"/>
                    <a:lumOff val="5000"/>
                  </a:schemeClr>
                </a:solidFill>
                <a:cs typeface="Arial" panose="020B0604020202020204" pitchFamily="34" charset="0"/>
              </a:rPr>
              <a:t>	</a:t>
            </a:r>
          </a:p>
        </p:txBody>
      </p:sp>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56012" y="1853441"/>
            <a:ext cx="12273458" cy="2213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latin typeface="Calibri" panose="020F0502020204030204" pitchFamily="34" charset="0"/>
              <a:cs typeface="Calibri" panose="020F0502020204030204" pitchFamily="34" charset="0"/>
            </a:endParaRPr>
          </a:p>
          <a:p>
            <a:pPr algn="l"/>
            <a:r>
              <a:rPr lang="en-US" sz="2000" dirty="0">
                <a:solidFill>
                  <a:srgbClr val="FF0000"/>
                </a:solidFill>
                <a:latin typeface="Calibri" panose="020F0502020204030204" pitchFamily="34" charset="0"/>
                <a:cs typeface="Calibri" panose="020F0502020204030204" pitchFamily="34" charset="0"/>
              </a:rPr>
              <a:t>Rule:</a:t>
            </a:r>
            <a:r>
              <a:rPr lang="en-US" sz="2000" dirty="0">
                <a:latin typeface="Calibri" panose="020F0502020204030204" pitchFamily="34" charset="0"/>
                <a:cs typeface="Calibri" panose="020F0502020204030204" pitchFamily="34" charset="0"/>
              </a:rPr>
              <a:t> An all key relation is always in BCNF.</a:t>
            </a:r>
          </a:p>
          <a:p>
            <a:pPr algn="l"/>
            <a:r>
              <a:rPr lang="en-US" sz="2000" dirty="0">
                <a:latin typeface="Calibri" panose="020F0502020204030204" pitchFamily="34" charset="0"/>
                <a:cs typeface="Calibri" panose="020F0502020204030204" pitchFamily="34" charset="0"/>
              </a:rPr>
              <a:t>Ex: The relation EMPLOYEE (</a:t>
            </a:r>
            <a:r>
              <a:rPr lang="en-US" sz="2000" u="dash" dirty="0" err="1">
                <a:latin typeface="Calibri" panose="020F0502020204030204" pitchFamily="34" charset="0"/>
                <a:cs typeface="Calibri" panose="020F0502020204030204" pitchFamily="34" charset="0"/>
              </a:rPr>
              <a:t>Emp_name</a:t>
            </a:r>
            <a:r>
              <a:rPr lang="en-US" sz="2000" u="dash" dirty="0">
                <a:latin typeface="Calibri" panose="020F0502020204030204" pitchFamily="34" charset="0"/>
                <a:cs typeface="Calibri" panose="020F0502020204030204" pitchFamily="34" charset="0"/>
              </a:rPr>
              <a:t>, </a:t>
            </a:r>
            <a:r>
              <a:rPr lang="en-US" sz="2000" u="dash" dirty="0" err="1">
                <a:latin typeface="Calibri" panose="020F0502020204030204" pitchFamily="34" charset="0"/>
                <a:cs typeface="Calibri" panose="020F0502020204030204" pitchFamily="34" charset="0"/>
              </a:rPr>
              <a:t>Proj_name</a:t>
            </a:r>
            <a:r>
              <a:rPr lang="en-US" sz="2000" u="dash" dirty="0">
                <a:latin typeface="Calibri" panose="020F0502020204030204" pitchFamily="34" charset="0"/>
                <a:cs typeface="Calibri" panose="020F0502020204030204" pitchFamily="34" charset="0"/>
              </a:rPr>
              <a:t>, </a:t>
            </a:r>
            <a:r>
              <a:rPr lang="en-US" sz="2000" u="dash" dirty="0" err="1">
                <a:latin typeface="Calibri" panose="020F0502020204030204" pitchFamily="34" charset="0"/>
                <a:cs typeface="Calibri" panose="020F0502020204030204" pitchFamily="34" charset="0"/>
              </a:rPr>
              <a:t>Dep_name</a:t>
            </a:r>
            <a:r>
              <a:rPr lang="en-US" sz="2000" dirty="0">
                <a:latin typeface="Calibri" panose="020F0502020204030204" pitchFamily="34" charset="0"/>
                <a:cs typeface="Calibri" panose="020F0502020204030204" pitchFamily="34" charset="0"/>
              </a:rPr>
              <a:t>) is in BCNF.</a:t>
            </a:r>
          </a:p>
        </p:txBody>
      </p:sp>
      <p:sp>
        <p:nvSpPr>
          <p:cNvPr id="6" name="TextBox 5">
            <a:extLst>
              <a:ext uri="{FF2B5EF4-FFF2-40B4-BE49-F238E27FC236}">
                <a16:creationId xmlns:a16="http://schemas.microsoft.com/office/drawing/2014/main" xmlns="" id="{FCB9DE63-59D4-4990-8902-3D81426A0C31}"/>
              </a:ext>
            </a:extLst>
          </p:cNvPr>
          <p:cNvSpPr txBox="1"/>
          <p:nvPr/>
        </p:nvSpPr>
        <p:spPr>
          <a:xfrm>
            <a:off x="2163938" y="6130645"/>
            <a:ext cx="1842868" cy="646331"/>
          </a:xfrm>
          <a:prstGeom prst="rect">
            <a:avLst/>
          </a:prstGeom>
          <a:noFill/>
        </p:spPr>
        <p:txBody>
          <a:bodyPr wrap="square" rtlCol="0">
            <a:spAutoFit/>
          </a:bodyPr>
          <a:lstStyle/>
          <a:p>
            <a:pPr marL="285750" indent="-285750">
              <a:buFont typeface="Wingdings" panose="05000000000000000000" pitchFamily="2" charset="2"/>
              <a:buChar char="ü"/>
            </a:pPr>
            <a:r>
              <a:rPr lang="en-US" sz="3600" b="1">
                <a:solidFill>
                  <a:srgbClr val="FF0000"/>
                </a:solidFill>
              </a:rPr>
              <a:t>  </a:t>
            </a:r>
            <a:r>
              <a:rPr lang="en-US" sz="3600" b="1">
                <a:solidFill>
                  <a:schemeClr val="tx1">
                    <a:lumMod val="95000"/>
                    <a:lumOff val="5000"/>
                  </a:schemeClr>
                </a:solidFill>
              </a:rPr>
              <a:t>2NF</a:t>
            </a:r>
          </a:p>
        </p:txBody>
      </p:sp>
      <p:sp>
        <p:nvSpPr>
          <p:cNvPr id="8" name="TextBox 7">
            <a:extLst>
              <a:ext uri="{FF2B5EF4-FFF2-40B4-BE49-F238E27FC236}">
                <a16:creationId xmlns:a16="http://schemas.microsoft.com/office/drawing/2014/main" xmlns="" id="{46814451-8C9F-4B5B-9BAF-02BA08F5B99F}"/>
              </a:ext>
            </a:extLst>
          </p:cNvPr>
          <p:cNvSpPr txBox="1"/>
          <p:nvPr/>
        </p:nvSpPr>
        <p:spPr>
          <a:xfrm>
            <a:off x="0" y="3469923"/>
            <a:ext cx="2420960" cy="369332"/>
          </a:xfrm>
          <a:prstGeom prst="rect">
            <a:avLst/>
          </a:prstGeom>
          <a:noFill/>
        </p:spPr>
        <p:txBody>
          <a:bodyPr wrap="square" rtlCol="0">
            <a:spAutoFit/>
          </a:bodyPr>
          <a:lstStyle/>
          <a:p>
            <a:r>
              <a:rPr lang="en-US" b="1">
                <a:solidFill>
                  <a:schemeClr val="tx1">
                    <a:lumMod val="95000"/>
                    <a:lumOff val="5000"/>
                  </a:schemeClr>
                </a:solidFill>
              </a:rPr>
              <a:t>EMPLOYEE</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5566776" y="4054823"/>
            <a:ext cx="1951182" cy="549217"/>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sp>
        <p:nvSpPr>
          <p:cNvPr id="15" name="TextBox 14">
            <a:extLst>
              <a:ext uri="{FF2B5EF4-FFF2-40B4-BE49-F238E27FC236}">
                <a16:creationId xmlns:a16="http://schemas.microsoft.com/office/drawing/2014/main" xmlns="" id="{5C2D7BA5-1E87-4A43-AF13-032DB8DDD122}"/>
              </a:ext>
            </a:extLst>
          </p:cNvPr>
          <p:cNvSpPr txBox="1"/>
          <p:nvPr/>
        </p:nvSpPr>
        <p:spPr>
          <a:xfrm>
            <a:off x="382442" y="6052333"/>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sp>
        <p:nvSpPr>
          <p:cNvPr id="41" name="TextBox 40">
            <a:extLst>
              <a:ext uri="{FF2B5EF4-FFF2-40B4-BE49-F238E27FC236}">
                <a16:creationId xmlns:a16="http://schemas.microsoft.com/office/drawing/2014/main" xmlns="" id="{BD417CD1-A501-4F58-A8E0-344DD90F849B}"/>
              </a:ext>
            </a:extLst>
          </p:cNvPr>
          <p:cNvSpPr txBox="1"/>
          <p:nvPr/>
        </p:nvSpPr>
        <p:spPr>
          <a:xfrm>
            <a:off x="7910031" y="5704317"/>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42" name="TextBox 41">
            <a:extLst>
              <a:ext uri="{FF2B5EF4-FFF2-40B4-BE49-F238E27FC236}">
                <a16:creationId xmlns:a16="http://schemas.microsoft.com/office/drawing/2014/main" xmlns="" id="{71F2CF5C-A2A3-442F-9CE9-2A8CD2E48255}"/>
              </a:ext>
            </a:extLst>
          </p:cNvPr>
          <p:cNvSpPr txBox="1"/>
          <p:nvPr/>
        </p:nvSpPr>
        <p:spPr>
          <a:xfrm>
            <a:off x="7939509" y="533418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sp>
        <p:nvSpPr>
          <p:cNvPr id="81" name="TextBox 80">
            <a:extLst>
              <a:ext uri="{FF2B5EF4-FFF2-40B4-BE49-F238E27FC236}">
                <a16:creationId xmlns:a16="http://schemas.microsoft.com/office/drawing/2014/main" xmlns="" id="{098448D0-5A40-46A3-B0C7-25AE4F8ED388}"/>
              </a:ext>
            </a:extLst>
          </p:cNvPr>
          <p:cNvSpPr txBox="1"/>
          <p:nvPr/>
        </p:nvSpPr>
        <p:spPr>
          <a:xfrm>
            <a:off x="7910031" y="6141812"/>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3NF</a:t>
            </a:r>
          </a:p>
        </p:txBody>
      </p:sp>
      <p:cxnSp>
        <p:nvCxnSpPr>
          <p:cNvPr id="59" name="Straight Connector 58">
            <a:extLst>
              <a:ext uri="{FF2B5EF4-FFF2-40B4-BE49-F238E27FC236}">
                <a16:creationId xmlns:a16="http://schemas.microsoft.com/office/drawing/2014/main" xmlns="" id="{C757CAE2-D700-474C-A7E6-84BF0EB4A2DF}"/>
              </a:ext>
            </a:extLst>
          </p:cNvPr>
          <p:cNvCxnSpPr>
            <a:cxnSpLocks/>
          </p:cNvCxnSpPr>
          <p:nvPr/>
        </p:nvCxnSpPr>
        <p:spPr>
          <a:xfrm>
            <a:off x="1544732" y="3557233"/>
            <a:ext cx="2119470"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xmlns="" id="{1E763B10-9C52-41EC-B393-55BDBD312C3C}"/>
              </a:ext>
            </a:extLst>
          </p:cNvPr>
          <p:cNvCxnSpPr>
            <a:cxnSpLocks/>
          </p:cNvCxnSpPr>
          <p:nvPr/>
        </p:nvCxnSpPr>
        <p:spPr>
          <a:xfrm>
            <a:off x="2604467" y="3571785"/>
            <a:ext cx="0" cy="201949"/>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8" name="TextBox 67">
            <a:extLst>
              <a:ext uri="{FF2B5EF4-FFF2-40B4-BE49-F238E27FC236}">
                <a16:creationId xmlns:a16="http://schemas.microsoft.com/office/drawing/2014/main" xmlns="" id="{7D66A3EB-FE47-44B7-B061-F1C0462CF92C}"/>
              </a:ext>
            </a:extLst>
          </p:cNvPr>
          <p:cNvSpPr txBox="1"/>
          <p:nvPr/>
        </p:nvSpPr>
        <p:spPr>
          <a:xfrm>
            <a:off x="3863678" y="3025268"/>
            <a:ext cx="2927282" cy="954107"/>
          </a:xfrm>
          <a:prstGeom prst="rect">
            <a:avLst/>
          </a:prstGeom>
          <a:noFill/>
        </p:spPr>
        <p:txBody>
          <a:bodyPr wrap="square" rtlCol="0">
            <a:spAutoFit/>
          </a:bodyPr>
          <a:lstStyle/>
          <a:p>
            <a:r>
              <a:rPr lang="en-US" sz="3600" b="1">
                <a:solidFill>
                  <a:srgbClr val="FF0000"/>
                </a:solidFill>
              </a:rPr>
              <a:t>X </a:t>
            </a:r>
            <a:r>
              <a:rPr lang="en-US" sz="2000" b="1">
                <a:solidFill>
                  <a:schemeClr val="tx1">
                    <a:lumMod val="95000"/>
                    <a:lumOff val="5000"/>
                  </a:schemeClr>
                </a:solidFill>
              </a:rPr>
              <a:t>non-trivial Multivalued Dependency</a:t>
            </a:r>
            <a:r>
              <a:rPr lang="en-US" b="1">
                <a:solidFill>
                  <a:srgbClr val="FF0000"/>
                </a:solidFill>
              </a:rPr>
              <a:t>  </a:t>
            </a:r>
            <a:endParaRPr lang="en-US" sz="3200" b="1">
              <a:solidFill>
                <a:schemeClr val="tx1">
                  <a:lumMod val="95000"/>
                  <a:lumOff val="5000"/>
                </a:schemeClr>
              </a:solidFill>
            </a:endParaRPr>
          </a:p>
        </p:txBody>
      </p:sp>
      <p:sp>
        <p:nvSpPr>
          <p:cNvPr id="77" name="TextBox 76">
            <a:extLst>
              <a:ext uri="{FF2B5EF4-FFF2-40B4-BE49-F238E27FC236}">
                <a16:creationId xmlns:a16="http://schemas.microsoft.com/office/drawing/2014/main" xmlns="" id="{3FAF1481-6FCD-472F-8EC2-23EDD50B7019}"/>
              </a:ext>
            </a:extLst>
          </p:cNvPr>
          <p:cNvSpPr txBox="1"/>
          <p:nvPr/>
        </p:nvSpPr>
        <p:spPr>
          <a:xfrm>
            <a:off x="3670440" y="6130645"/>
            <a:ext cx="1842868" cy="646331"/>
          </a:xfrm>
          <a:prstGeom prst="rect">
            <a:avLst/>
          </a:prstGeom>
          <a:noFill/>
        </p:spPr>
        <p:txBody>
          <a:bodyPr wrap="square" rtlCol="0">
            <a:spAutoFit/>
          </a:bodyPr>
          <a:lstStyle/>
          <a:p>
            <a:pPr marL="285750" indent="-285750">
              <a:buFont typeface="Wingdings" panose="05000000000000000000" pitchFamily="2" charset="2"/>
              <a:buChar char="ü"/>
            </a:pPr>
            <a:r>
              <a:rPr lang="en-US" sz="3600" b="1">
                <a:solidFill>
                  <a:srgbClr val="FF0000"/>
                </a:solidFill>
              </a:rPr>
              <a:t>  </a:t>
            </a:r>
            <a:r>
              <a:rPr lang="en-US" sz="3600" b="1">
                <a:solidFill>
                  <a:schemeClr val="tx1">
                    <a:lumMod val="95000"/>
                    <a:lumOff val="5000"/>
                  </a:schemeClr>
                </a:solidFill>
              </a:rPr>
              <a:t>3NF</a:t>
            </a:r>
          </a:p>
        </p:txBody>
      </p:sp>
      <p:graphicFrame>
        <p:nvGraphicFramePr>
          <p:cNvPr id="79" name="Table 78">
            <a:extLst>
              <a:ext uri="{FF2B5EF4-FFF2-40B4-BE49-F238E27FC236}">
                <a16:creationId xmlns:a16="http://schemas.microsoft.com/office/drawing/2014/main" xmlns="" id="{3AAEF6B5-755B-4656-9344-B9408AA574F4}"/>
              </a:ext>
            </a:extLst>
          </p:cNvPr>
          <p:cNvGraphicFramePr>
            <a:graphicFrameLocks noGrp="1"/>
          </p:cNvGraphicFramePr>
          <p:nvPr>
            <p:extLst>
              <p:ext uri="{D42A27DB-BD31-4B8C-83A1-F6EECF244321}">
                <p14:modId xmlns:p14="http://schemas.microsoft.com/office/powerpoint/2010/main" val="2904270306"/>
              </p:ext>
            </p:extLst>
          </p:nvPr>
        </p:nvGraphicFramePr>
        <p:xfrm>
          <a:off x="9644027" y="5329736"/>
          <a:ext cx="2293969" cy="822960"/>
        </p:xfrm>
        <a:graphic>
          <a:graphicData uri="http://schemas.openxmlformats.org/drawingml/2006/table">
            <a:tbl>
              <a:tblPr firstRow="1" bandRow="1">
                <a:tableStyleId>{073A0DAA-6AF3-43AB-8588-CEC1D06C72B9}</a:tableStyleId>
              </a:tblPr>
              <a:tblGrid>
                <a:gridCol w="1290636">
                  <a:extLst>
                    <a:ext uri="{9D8B030D-6E8A-4147-A177-3AD203B41FA5}">
                      <a16:colId xmlns:a16="http://schemas.microsoft.com/office/drawing/2014/main" xmlns="" val="4275518040"/>
                    </a:ext>
                  </a:extLst>
                </a:gridCol>
                <a:gridCol w="1003333">
                  <a:extLst>
                    <a:ext uri="{9D8B030D-6E8A-4147-A177-3AD203B41FA5}">
                      <a16:colId xmlns:a16="http://schemas.microsoft.com/office/drawing/2014/main" xmlns="" val="2206518823"/>
                    </a:ext>
                  </a:extLst>
                </a:gridCol>
              </a:tblGrid>
              <a:tr h="152053">
                <a:tc>
                  <a:txBody>
                    <a:bodyPr/>
                    <a:lstStyle/>
                    <a:p>
                      <a:r>
                        <a:rPr lang="en-US" sz="1200" u="dash" baseline="0" dirty="0" err="1"/>
                        <a:t>Emp_name</a:t>
                      </a:r>
                      <a:endParaRPr lang="en-US" sz="1200" u="dash"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dash" baseline="0" dirty="0" err="1"/>
                        <a:t>Dep_name</a:t>
                      </a:r>
                      <a:endParaRPr lang="en-US" sz="1200" u="dash" baseline="0" dirty="0"/>
                    </a:p>
                  </a:txBody>
                  <a:tcPr/>
                </a:tc>
                <a:extLst>
                  <a:ext uri="{0D108BD9-81ED-4DB2-BD59-A6C34878D82A}">
                    <a16:rowId xmlns:a16="http://schemas.microsoft.com/office/drawing/2014/main" xmlns="" val="1113075671"/>
                  </a:ext>
                </a:extLst>
              </a:tr>
              <a:tr h="256258">
                <a:tc>
                  <a:txBody>
                    <a:bodyPr/>
                    <a:lstStyle/>
                    <a:p>
                      <a:r>
                        <a:rPr lang="en-US" sz="1200" dirty="0"/>
                        <a:t>Silva</a:t>
                      </a:r>
                    </a:p>
                  </a:txBody>
                  <a:tcPr/>
                </a:tc>
                <a:tc>
                  <a:txBody>
                    <a:bodyPr/>
                    <a:lstStyle/>
                    <a:p>
                      <a:r>
                        <a:rPr lang="en-US" sz="1200" dirty="0"/>
                        <a:t>Sunil</a:t>
                      </a:r>
                    </a:p>
                  </a:txBody>
                  <a:tcPr/>
                </a:tc>
                <a:extLst>
                  <a:ext uri="{0D108BD9-81ED-4DB2-BD59-A6C34878D82A}">
                    <a16:rowId xmlns:a16="http://schemas.microsoft.com/office/drawing/2014/main" xmlns="" val="4002684323"/>
                  </a:ext>
                </a:extLst>
              </a:tr>
              <a:tr h="256258">
                <a:tc>
                  <a:txBody>
                    <a:bodyPr/>
                    <a:lstStyle/>
                    <a:p>
                      <a:r>
                        <a:rPr lang="en-US" sz="1200" dirty="0"/>
                        <a:t>Silva</a:t>
                      </a:r>
                    </a:p>
                  </a:txBody>
                  <a:tcPr/>
                </a:tc>
                <a:tc>
                  <a:txBody>
                    <a:bodyPr/>
                    <a:lstStyle/>
                    <a:p>
                      <a:r>
                        <a:rPr lang="en-US" sz="1200" dirty="0"/>
                        <a:t>Kamal</a:t>
                      </a:r>
                    </a:p>
                  </a:txBody>
                  <a:tcPr/>
                </a:tc>
                <a:extLst>
                  <a:ext uri="{0D108BD9-81ED-4DB2-BD59-A6C34878D82A}">
                    <a16:rowId xmlns:a16="http://schemas.microsoft.com/office/drawing/2014/main" xmlns="" val="2787152481"/>
                  </a:ext>
                </a:extLst>
              </a:tr>
            </a:tbl>
          </a:graphicData>
        </a:graphic>
      </p:graphicFrame>
      <p:sp>
        <p:nvSpPr>
          <p:cNvPr id="80" name="TextBox 79">
            <a:extLst>
              <a:ext uri="{FF2B5EF4-FFF2-40B4-BE49-F238E27FC236}">
                <a16:creationId xmlns:a16="http://schemas.microsoft.com/office/drawing/2014/main" xmlns="" id="{5CDC48F7-4D42-423E-AD03-ED237B7DEA36}"/>
              </a:ext>
            </a:extLst>
          </p:cNvPr>
          <p:cNvSpPr txBox="1"/>
          <p:nvPr/>
        </p:nvSpPr>
        <p:spPr>
          <a:xfrm>
            <a:off x="7894321" y="6396335"/>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BCNF</a:t>
            </a:r>
          </a:p>
        </p:txBody>
      </p:sp>
      <p:cxnSp>
        <p:nvCxnSpPr>
          <p:cNvPr id="92" name="Straight Connector 91">
            <a:extLst>
              <a:ext uri="{FF2B5EF4-FFF2-40B4-BE49-F238E27FC236}">
                <a16:creationId xmlns:a16="http://schemas.microsoft.com/office/drawing/2014/main" xmlns="" id="{C83F2C5A-6C60-4266-876C-B59660F21C7C}"/>
              </a:ext>
            </a:extLst>
          </p:cNvPr>
          <p:cNvCxnSpPr>
            <a:cxnSpLocks/>
          </p:cNvCxnSpPr>
          <p:nvPr/>
        </p:nvCxnSpPr>
        <p:spPr>
          <a:xfrm>
            <a:off x="9848597" y="4996764"/>
            <a:ext cx="15765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xmlns="" id="{B61118C8-A49A-47D1-961A-2B07A51274A1}"/>
              </a:ext>
            </a:extLst>
          </p:cNvPr>
          <p:cNvCxnSpPr>
            <a:cxnSpLocks/>
          </p:cNvCxnSpPr>
          <p:nvPr/>
        </p:nvCxnSpPr>
        <p:spPr>
          <a:xfrm>
            <a:off x="11419187" y="5107939"/>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0" name="Straight Connector 99">
            <a:extLst>
              <a:ext uri="{FF2B5EF4-FFF2-40B4-BE49-F238E27FC236}">
                <a16:creationId xmlns:a16="http://schemas.microsoft.com/office/drawing/2014/main" xmlns="" id="{5BDBAAEA-D007-4D68-B60A-389418037979}"/>
              </a:ext>
            </a:extLst>
          </p:cNvPr>
          <p:cNvCxnSpPr>
            <a:cxnSpLocks/>
          </p:cNvCxnSpPr>
          <p:nvPr/>
        </p:nvCxnSpPr>
        <p:spPr>
          <a:xfrm>
            <a:off x="9848597" y="4996764"/>
            <a:ext cx="0" cy="288596"/>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xmlns="" id="{9CB0ADA6-DD55-4AA6-B7D0-ADDE7C41385D}"/>
              </a:ext>
            </a:extLst>
          </p:cNvPr>
          <p:cNvCxnSpPr>
            <a:cxnSpLocks/>
          </p:cNvCxnSpPr>
          <p:nvPr/>
        </p:nvCxnSpPr>
        <p:spPr>
          <a:xfrm>
            <a:off x="2604467" y="3620092"/>
            <a:ext cx="0" cy="25380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xmlns="" id="{8B185DFE-8B97-4423-B29D-D8B75DAE8CA4}"/>
              </a:ext>
            </a:extLst>
          </p:cNvPr>
          <p:cNvCxnSpPr>
            <a:cxnSpLocks/>
          </p:cNvCxnSpPr>
          <p:nvPr/>
        </p:nvCxnSpPr>
        <p:spPr>
          <a:xfrm>
            <a:off x="3654359" y="3686117"/>
            <a:ext cx="0" cy="1650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a:extLst>
              <a:ext uri="{FF2B5EF4-FFF2-40B4-BE49-F238E27FC236}">
                <a16:creationId xmlns:a16="http://schemas.microsoft.com/office/drawing/2014/main" xmlns="" id="{01BDC452-8D5E-4F0E-B080-09C7A7B3B6B2}"/>
              </a:ext>
            </a:extLst>
          </p:cNvPr>
          <p:cNvCxnSpPr>
            <a:cxnSpLocks/>
          </p:cNvCxnSpPr>
          <p:nvPr/>
        </p:nvCxnSpPr>
        <p:spPr>
          <a:xfrm>
            <a:off x="3652297" y="3557233"/>
            <a:ext cx="0" cy="21207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0" name="Straight Connector 109">
            <a:extLst>
              <a:ext uri="{FF2B5EF4-FFF2-40B4-BE49-F238E27FC236}">
                <a16:creationId xmlns:a16="http://schemas.microsoft.com/office/drawing/2014/main" xmlns="" id="{16190F3F-D2F6-4F70-85E5-94817FFB3C4E}"/>
              </a:ext>
            </a:extLst>
          </p:cNvPr>
          <p:cNvCxnSpPr>
            <a:cxnSpLocks/>
          </p:cNvCxnSpPr>
          <p:nvPr/>
        </p:nvCxnSpPr>
        <p:spPr>
          <a:xfrm>
            <a:off x="1544732" y="3557233"/>
            <a:ext cx="0" cy="282022"/>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11" name="TextBox 110">
            <a:extLst>
              <a:ext uri="{FF2B5EF4-FFF2-40B4-BE49-F238E27FC236}">
                <a16:creationId xmlns:a16="http://schemas.microsoft.com/office/drawing/2014/main" xmlns="" id="{3B1EA1FC-E9DA-4D4A-A413-DF8CDB6E1E2F}"/>
              </a:ext>
            </a:extLst>
          </p:cNvPr>
          <p:cNvSpPr txBox="1"/>
          <p:nvPr/>
        </p:nvSpPr>
        <p:spPr>
          <a:xfrm>
            <a:off x="3664202" y="5723148"/>
            <a:ext cx="1842868" cy="584775"/>
          </a:xfrm>
          <a:prstGeom prst="rect">
            <a:avLst/>
          </a:prstGeom>
          <a:noFill/>
        </p:spPr>
        <p:txBody>
          <a:bodyPr wrap="square" rtlCol="0">
            <a:spAutoFit/>
          </a:bodyPr>
          <a:lstStyle/>
          <a:p>
            <a:pPr marL="285750" indent="-285750">
              <a:buFont typeface="Wingdings" panose="05000000000000000000" pitchFamily="2" charset="2"/>
              <a:buChar char="ü"/>
            </a:pPr>
            <a:r>
              <a:rPr lang="en-US" sz="3200" b="1">
                <a:solidFill>
                  <a:srgbClr val="FF0000"/>
                </a:solidFill>
              </a:rPr>
              <a:t>  </a:t>
            </a:r>
            <a:r>
              <a:rPr lang="en-US" sz="3200" b="1">
                <a:solidFill>
                  <a:schemeClr val="tx1">
                    <a:lumMod val="95000"/>
                    <a:lumOff val="5000"/>
                  </a:schemeClr>
                </a:solidFill>
              </a:rPr>
              <a:t>BCNF</a:t>
            </a:r>
          </a:p>
        </p:txBody>
      </p:sp>
      <p:cxnSp>
        <p:nvCxnSpPr>
          <p:cNvPr id="112" name="Straight Arrow Connector 111">
            <a:extLst>
              <a:ext uri="{FF2B5EF4-FFF2-40B4-BE49-F238E27FC236}">
                <a16:creationId xmlns:a16="http://schemas.microsoft.com/office/drawing/2014/main" xmlns="" id="{2AB6784E-44F4-4548-B785-485012FAABAE}"/>
              </a:ext>
            </a:extLst>
          </p:cNvPr>
          <p:cNvCxnSpPr>
            <a:cxnSpLocks/>
          </p:cNvCxnSpPr>
          <p:nvPr/>
        </p:nvCxnSpPr>
        <p:spPr>
          <a:xfrm>
            <a:off x="11425165" y="4996764"/>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114" name="Table 113">
            <a:extLst>
              <a:ext uri="{FF2B5EF4-FFF2-40B4-BE49-F238E27FC236}">
                <a16:creationId xmlns:a16="http://schemas.microsoft.com/office/drawing/2014/main" xmlns="" id="{44D2AF09-F4DB-4758-B344-C98FBB60FAB1}"/>
              </a:ext>
            </a:extLst>
          </p:cNvPr>
          <p:cNvGraphicFramePr>
            <a:graphicFrameLocks noGrp="1"/>
          </p:cNvGraphicFramePr>
          <p:nvPr>
            <p:extLst>
              <p:ext uri="{D42A27DB-BD31-4B8C-83A1-F6EECF244321}">
                <p14:modId xmlns:p14="http://schemas.microsoft.com/office/powerpoint/2010/main" val="2021552831"/>
              </p:ext>
            </p:extLst>
          </p:nvPr>
        </p:nvGraphicFramePr>
        <p:xfrm>
          <a:off x="9618954" y="3781081"/>
          <a:ext cx="2200338" cy="822960"/>
        </p:xfrm>
        <a:graphic>
          <a:graphicData uri="http://schemas.openxmlformats.org/drawingml/2006/table">
            <a:tbl>
              <a:tblPr firstRow="1" bandRow="1">
                <a:tableStyleId>{073A0DAA-6AF3-43AB-8588-CEC1D06C72B9}</a:tableStyleId>
              </a:tblPr>
              <a:tblGrid>
                <a:gridCol w="1237957">
                  <a:extLst>
                    <a:ext uri="{9D8B030D-6E8A-4147-A177-3AD203B41FA5}">
                      <a16:colId xmlns:a16="http://schemas.microsoft.com/office/drawing/2014/main" xmlns="" val="4275518040"/>
                    </a:ext>
                  </a:extLst>
                </a:gridCol>
                <a:gridCol w="962381">
                  <a:extLst>
                    <a:ext uri="{9D8B030D-6E8A-4147-A177-3AD203B41FA5}">
                      <a16:colId xmlns:a16="http://schemas.microsoft.com/office/drawing/2014/main" xmlns="" val="2206518823"/>
                    </a:ext>
                  </a:extLst>
                </a:gridCol>
              </a:tblGrid>
              <a:tr h="152053">
                <a:tc>
                  <a:txBody>
                    <a:bodyPr/>
                    <a:lstStyle/>
                    <a:p>
                      <a:r>
                        <a:rPr lang="en-US" sz="1200" u="dash" baseline="0" dirty="0" err="1"/>
                        <a:t>Emp_name</a:t>
                      </a:r>
                      <a:endParaRPr lang="en-US" sz="1200" u="dash" baseline="0" dirty="0"/>
                    </a:p>
                  </a:txBody>
                  <a:tcPr/>
                </a:tc>
                <a:tc>
                  <a:txBody>
                    <a:bodyPr/>
                    <a:lstStyle/>
                    <a:p>
                      <a:r>
                        <a:rPr lang="en-US" sz="1200" u="dash" baseline="0" dirty="0" err="1"/>
                        <a:t>Proj_name</a:t>
                      </a:r>
                      <a:endParaRPr lang="en-US" sz="1200" u="dash" baseline="0" dirty="0"/>
                    </a:p>
                  </a:txBody>
                  <a:tcPr/>
                </a:tc>
                <a:extLst>
                  <a:ext uri="{0D108BD9-81ED-4DB2-BD59-A6C34878D82A}">
                    <a16:rowId xmlns:a16="http://schemas.microsoft.com/office/drawing/2014/main" xmlns="" val="1113075671"/>
                  </a:ext>
                </a:extLst>
              </a:tr>
              <a:tr h="256258">
                <a:tc>
                  <a:txBody>
                    <a:bodyPr/>
                    <a:lstStyle/>
                    <a:p>
                      <a:r>
                        <a:rPr lang="en-US" sz="1200" dirty="0"/>
                        <a:t>Silva</a:t>
                      </a:r>
                    </a:p>
                  </a:txBody>
                  <a:tcPr/>
                </a:tc>
                <a:tc>
                  <a:txBody>
                    <a:bodyPr/>
                    <a:lstStyle/>
                    <a:p>
                      <a:r>
                        <a:rPr lang="en-US" sz="1200" dirty="0"/>
                        <a:t>P1</a:t>
                      </a:r>
                    </a:p>
                  </a:txBody>
                  <a:tcPr/>
                </a:tc>
                <a:extLst>
                  <a:ext uri="{0D108BD9-81ED-4DB2-BD59-A6C34878D82A}">
                    <a16:rowId xmlns:a16="http://schemas.microsoft.com/office/drawing/2014/main" xmlns="" val="4002684323"/>
                  </a:ext>
                </a:extLst>
              </a:tr>
              <a:tr h="256258">
                <a:tc>
                  <a:txBody>
                    <a:bodyPr/>
                    <a:lstStyle/>
                    <a:p>
                      <a:r>
                        <a:rPr lang="en-US" sz="1200" dirty="0"/>
                        <a:t>Silva</a:t>
                      </a:r>
                    </a:p>
                  </a:txBody>
                  <a:tcPr/>
                </a:tc>
                <a:tc>
                  <a:txBody>
                    <a:bodyPr/>
                    <a:lstStyle/>
                    <a:p>
                      <a:r>
                        <a:rPr lang="en-US" sz="1200" dirty="0"/>
                        <a:t>P2</a:t>
                      </a:r>
                    </a:p>
                  </a:txBody>
                  <a:tcPr/>
                </a:tc>
                <a:extLst>
                  <a:ext uri="{0D108BD9-81ED-4DB2-BD59-A6C34878D82A}">
                    <a16:rowId xmlns:a16="http://schemas.microsoft.com/office/drawing/2014/main" xmlns="" val="2787152481"/>
                  </a:ext>
                </a:extLst>
              </a:tr>
            </a:tbl>
          </a:graphicData>
        </a:graphic>
      </p:graphicFrame>
      <p:cxnSp>
        <p:nvCxnSpPr>
          <p:cNvPr id="115" name="Straight Connector 114">
            <a:extLst>
              <a:ext uri="{FF2B5EF4-FFF2-40B4-BE49-F238E27FC236}">
                <a16:creationId xmlns:a16="http://schemas.microsoft.com/office/drawing/2014/main" xmlns="" id="{79D0E475-E310-49AE-B39A-1E46C07D83E5}"/>
              </a:ext>
            </a:extLst>
          </p:cNvPr>
          <p:cNvCxnSpPr>
            <a:cxnSpLocks/>
          </p:cNvCxnSpPr>
          <p:nvPr/>
        </p:nvCxnSpPr>
        <p:spPr>
          <a:xfrm>
            <a:off x="10041766" y="3309511"/>
            <a:ext cx="15765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6" name="Straight Connector 115">
            <a:extLst>
              <a:ext uri="{FF2B5EF4-FFF2-40B4-BE49-F238E27FC236}">
                <a16:creationId xmlns:a16="http://schemas.microsoft.com/office/drawing/2014/main" xmlns="" id="{4DC97DBE-214B-4753-AEE3-3DCD2B71B258}"/>
              </a:ext>
            </a:extLst>
          </p:cNvPr>
          <p:cNvCxnSpPr>
            <a:cxnSpLocks/>
          </p:cNvCxnSpPr>
          <p:nvPr/>
        </p:nvCxnSpPr>
        <p:spPr>
          <a:xfrm>
            <a:off x="10041766" y="3309511"/>
            <a:ext cx="0" cy="288596"/>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7" name="Straight Arrow Connector 116">
            <a:extLst>
              <a:ext uri="{FF2B5EF4-FFF2-40B4-BE49-F238E27FC236}">
                <a16:creationId xmlns:a16="http://schemas.microsoft.com/office/drawing/2014/main" xmlns="" id="{37709DCA-5983-4A61-A3B0-AA02B5F3238D}"/>
              </a:ext>
            </a:extLst>
          </p:cNvPr>
          <p:cNvCxnSpPr>
            <a:cxnSpLocks/>
          </p:cNvCxnSpPr>
          <p:nvPr/>
        </p:nvCxnSpPr>
        <p:spPr>
          <a:xfrm>
            <a:off x="11618334" y="3309511"/>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8" name="Straight Arrow Connector 117">
            <a:extLst>
              <a:ext uri="{FF2B5EF4-FFF2-40B4-BE49-F238E27FC236}">
                <a16:creationId xmlns:a16="http://schemas.microsoft.com/office/drawing/2014/main" xmlns="" id="{0C591147-A893-42C5-8BFC-E898D62D3488}"/>
              </a:ext>
            </a:extLst>
          </p:cNvPr>
          <p:cNvCxnSpPr>
            <a:cxnSpLocks/>
          </p:cNvCxnSpPr>
          <p:nvPr/>
        </p:nvCxnSpPr>
        <p:spPr>
          <a:xfrm>
            <a:off x="11618334" y="3405682"/>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9" name="TextBox 118">
            <a:extLst>
              <a:ext uri="{FF2B5EF4-FFF2-40B4-BE49-F238E27FC236}">
                <a16:creationId xmlns:a16="http://schemas.microsoft.com/office/drawing/2014/main" xmlns="" id="{1CD7D6ED-D334-45DE-B985-E99F53A0E730}"/>
              </a:ext>
            </a:extLst>
          </p:cNvPr>
          <p:cNvSpPr txBox="1"/>
          <p:nvPr/>
        </p:nvSpPr>
        <p:spPr>
          <a:xfrm>
            <a:off x="7517958" y="4096469"/>
            <a:ext cx="2927282" cy="1261884"/>
          </a:xfrm>
          <a:prstGeom prst="rect">
            <a:avLst/>
          </a:prstGeom>
          <a:noFill/>
        </p:spPr>
        <p:txBody>
          <a:bodyPr wrap="square" rtlCol="0">
            <a:spAutoFit/>
          </a:bodyPr>
          <a:lstStyle/>
          <a:p>
            <a:pPr marL="571500" indent="-571500">
              <a:buFont typeface="Wingdings" panose="05000000000000000000" pitchFamily="2" charset="2"/>
              <a:buChar char="ü"/>
            </a:pPr>
            <a:r>
              <a:rPr lang="en-US" sz="3600" b="1">
                <a:solidFill>
                  <a:srgbClr val="FF0000"/>
                </a:solidFill>
              </a:rPr>
              <a:t>  </a:t>
            </a:r>
            <a:r>
              <a:rPr lang="en-US" sz="2000" b="1">
                <a:solidFill>
                  <a:schemeClr val="tx1">
                    <a:lumMod val="95000"/>
                    <a:lumOff val="5000"/>
                  </a:schemeClr>
                </a:solidFill>
              </a:rPr>
              <a:t>Trivial Multivalued Dependency</a:t>
            </a:r>
            <a:r>
              <a:rPr lang="en-US" b="1">
                <a:solidFill>
                  <a:srgbClr val="FF0000"/>
                </a:solidFill>
              </a:rPr>
              <a:t>  </a:t>
            </a:r>
            <a:endParaRPr lang="en-US" sz="3200" b="1">
              <a:solidFill>
                <a:schemeClr val="tx1">
                  <a:lumMod val="95000"/>
                  <a:lumOff val="5000"/>
                </a:schemeClr>
              </a:solidFill>
            </a:endParaRPr>
          </a:p>
        </p:txBody>
      </p:sp>
      <p:sp>
        <p:nvSpPr>
          <p:cNvPr id="120" name="TextBox 119">
            <a:extLst>
              <a:ext uri="{FF2B5EF4-FFF2-40B4-BE49-F238E27FC236}">
                <a16:creationId xmlns:a16="http://schemas.microsoft.com/office/drawing/2014/main" xmlns="" id="{ACECD508-6225-4AC9-834D-7FA7637FE9CD}"/>
              </a:ext>
            </a:extLst>
          </p:cNvPr>
          <p:cNvSpPr txBox="1"/>
          <p:nvPr/>
        </p:nvSpPr>
        <p:spPr>
          <a:xfrm>
            <a:off x="9400823" y="6406276"/>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4NF</a:t>
            </a:r>
          </a:p>
        </p:txBody>
      </p:sp>
      <p:graphicFrame>
        <p:nvGraphicFramePr>
          <p:cNvPr id="7" name="Table 6">
            <a:extLst>
              <a:ext uri="{FF2B5EF4-FFF2-40B4-BE49-F238E27FC236}">
                <a16:creationId xmlns:a16="http://schemas.microsoft.com/office/drawing/2014/main" xmlns="" id="{F022A957-D771-C69F-589F-89C0C8F3A754}"/>
              </a:ext>
            </a:extLst>
          </p:cNvPr>
          <p:cNvGraphicFramePr>
            <a:graphicFrameLocks noGrp="1"/>
          </p:cNvGraphicFramePr>
          <p:nvPr>
            <p:extLst>
              <p:ext uri="{D42A27DB-BD31-4B8C-83A1-F6EECF244321}">
                <p14:modId xmlns:p14="http://schemas.microsoft.com/office/powerpoint/2010/main" val="1677589900"/>
              </p:ext>
            </p:extLst>
          </p:nvPr>
        </p:nvGraphicFramePr>
        <p:xfrm>
          <a:off x="753596" y="3917567"/>
          <a:ext cx="3714395" cy="1468195"/>
        </p:xfrm>
        <a:graphic>
          <a:graphicData uri="http://schemas.openxmlformats.org/drawingml/2006/table">
            <a:tbl>
              <a:tblPr firstRow="1" bandRow="1">
                <a:tableStyleId>{073A0DAA-6AF3-43AB-8588-CEC1D06C72B9}</a:tableStyleId>
              </a:tblPr>
              <a:tblGrid>
                <a:gridCol w="1351977">
                  <a:extLst>
                    <a:ext uri="{9D8B030D-6E8A-4147-A177-3AD203B41FA5}">
                      <a16:colId xmlns:a16="http://schemas.microsoft.com/office/drawing/2014/main" xmlns="" val="4278356832"/>
                    </a:ext>
                  </a:extLst>
                </a:gridCol>
                <a:gridCol w="1087803">
                  <a:extLst>
                    <a:ext uri="{9D8B030D-6E8A-4147-A177-3AD203B41FA5}">
                      <a16:colId xmlns:a16="http://schemas.microsoft.com/office/drawing/2014/main" xmlns="" val="2664652135"/>
                    </a:ext>
                  </a:extLst>
                </a:gridCol>
                <a:gridCol w="1274615">
                  <a:extLst>
                    <a:ext uri="{9D8B030D-6E8A-4147-A177-3AD203B41FA5}">
                      <a16:colId xmlns:a16="http://schemas.microsoft.com/office/drawing/2014/main" xmlns="" val="695945999"/>
                    </a:ext>
                  </a:extLst>
                </a:gridCol>
              </a:tblGrid>
              <a:tr h="432007">
                <a:tc>
                  <a:txBody>
                    <a:bodyPr/>
                    <a:lstStyle/>
                    <a:p>
                      <a:r>
                        <a:rPr lang="en-US" sz="1200" u="dash" baseline="0" dirty="0" err="1"/>
                        <a:t>Emp_name</a:t>
                      </a:r>
                      <a:endParaRPr lang="en-US" sz="1200" u="dash" baseline="0" dirty="0"/>
                    </a:p>
                  </a:txBody>
                  <a:tcPr marL="70649" marR="70649" marT="35324" marB="35324"/>
                </a:tc>
                <a:tc>
                  <a:txBody>
                    <a:bodyPr/>
                    <a:lstStyle/>
                    <a:p>
                      <a:r>
                        <a:rPr lang="en-US" sz="1200" u="dash" baseline="0" dirty="0" err="1"/>
                        <a:t>Proj_name</a:t>
                      </a:r>
                      <a:endParaRPr lang="en-US" sz="1200" u="dash" baseline="0" dirty="0"/>
                    </a:p>
                  </a:txBody>
                  <a:tcPr marL="70649" marR="70649" marT="35324" marB="35324"/>
                </a:tc>
                <a:tc>
                  <a:txBody>
                    <a:bodyPr/>
                    <a:lstStyle/>
                    <a:p>
                      <a:r>
                        <a:rPr lang="en-US" sz="1200" u="dash" baseline="0" dirty="0" err="1"/>
                        <a:t>Dep_name</a:t>
                      </a:r>
                      <a:endParaRPr lang="en-US" sz="1200" u="dash" baseline="0" dirty="0"/>
                    </a:p>
                  </a:txBody>
                  <a:tcPr marL="70649" marR="70649" marT="35324" marB="35324"/>
                </a:tc>
                <a:extLst>
                  <a:ext uri="{0D108BD9-81ED-4DB2-BD59-A6C34878D82A}">
                    <a16:rowId xmlns:a16="http://schemas.microsoft.com/office/drawing/2014/main" xmlns="" val="1113075671"/>
                  </a:ext>
                </a:extLst>
              </a:tr>
              <a:tr h="259047">
                <a:tc>
                  <a:txBody>
                    <a:bodyPr/>
                    <a:lstStyle/>
                    <a:p>
                      <a:r>
                        <a:rPr lang="en-US" sz="1200" dirty="0"/>
                        <a:t>Silva</a:t>
                      </a:r>
                    </a:p>
                  </a:txBody>
                  <a:tcPr marL="70649" marR="70649" marT="35324" marB="35324"/>
                </a:tc>
                <a:tc>
                  <a:txBody>
                    <a:bodyPr/>
                    <a:lstStyle/>
                    <a:p>
                      <a:r>
                        <a:rPr lang="en-US" sz="1200" dirty="0"/>
                        <a:t>P1</a:t>
                      </a:r>
                    </a:p>
                  </a:txBody>
                  <a:tcPr marL="70649" marR="70649" marT="35324" marB="35324"/>
                </a:tc>
                <a:tc>
                  <a:txBody>
                    <a:bodyPr/>
                    <a:lstStyle/>
                    <a:p>
                      <a:r>
                        <a:rPr lang="en-US" sz="1200" dirty="0"/>
                        <a:t>Sunil</a:t>
                      </a:r>
                    </a:p>
                  </a:txBody>
                  <a:tcPr marL="70649" marR="70649" marT="35324" marB="35324"/>
                </a:tc>
                <a:extLst>
                  <a:ext uri="{0D108BD9-81ED-4DB2-BD59-A6C34878D82A}">
                    <a16:rowId xmlns:a16="http://schemas.microsoft.com/office/drawing/2014/main" xmlns="" val="4002684323"/>
                  </a:ext>
                </a:extLst>
              </a:tr>
              <a:tr h="259047">
                <a:tc>
                  <a:txBody>
                    <a:bodyPr/>
                    <a:lstStyle/>
                    <a:p>
                      <a:r>
                        <a:rPr lang="en-US" sz="1200" dirty="0"/>
                        <a:t>Silva</a:t>
                      </a:r>
                    </a:p>
                  </a:txBody>
                  <a:tcPr marL="70649" marR="70649" marT="35324" marB="35324"/>
                </a:tc>
                <a:tc>
                  <a:txBody>
                    <a:bodyPr/>
                    <a:lstStyle/>
                    <a:p>
                      <a:r>
                        <a:rPr lang="en-US" sz="1200" dirty="0"/>
                        <a:t>P2</a:t>
                      </a:r>
                    </a:p>
                  </a:txBody>
                  <a:tcPr marL="70649" marR="70649" marT="35324" marB="35324"/>
                </a:tc>
                <a:tc>
                  <a:txBody>
                    <a:bodyPr/>
                    <a:lstStyle/>
                    <a:p>
                      <a:r>
                        <a:rPr lang="en-US" sz="1200" dirty="0"/>
                        <a:t>Kamal</a:t>
                      </a:r>
                    </a:p>
                  </a:txBody>
                  <a:tcPr marL="70649" marR="70649" marT="35324" marB="35324"/>
                </a:tc>
                <a:extLst>
                  <a:ext uri="{0D108BD9-81ED-4DB2-BD59-A6C34878D82A}">
                    <a16:rowId xmlns:a16="http://schemas.microsoft.com/office/drawing/2014/main" xmlns="" val="2787152481"/>
                  </a:ext>
                </a:extLst>
              </a:tr>
              <a:tr h="259047">
                <a:tc>
                  <a:txBody>
                    <a:bodyPr/>
                    <a:lstStyle/>
                    <a:p>
                      <a:r>
                        <a:rPr lang="en-US" sz="1200" dirty="0"/>
                        <a:t>Silva</a:t>
                      </a:r>
                    </a:p>
                  </a:txBody>
                  <a:tcPr marL="70649" marR="70649" marT="35324" marB="35324"/>
                </a:tc>
                <a:tc>
                  <a:txBody>
                    <a:bodyPr/>
                    <a:lstStyle/>
                    <a:p>
                      <a:r>
                        <a:rPr lang="en-US" sz="1200" dirty="0"/>
                        <a:t>P1</a:t>
                      </a:r>
                    </a:p>
                  </a:txBody>
                  <a:tcPr marL="70649" marR="70649" marT="35324" marB="35324"/>
                </a:tc>
                <a:tc>
                  <a:txBody>
                    <a:bodyPr/>
                    <a:lstStyle/>
                    <a:p>
                      <a:r>
                        <a:rPr lang="en-US" sz="1200" dirty="0"/>
                        <a:t>Kamal</a:t>
                      </a:r>
                    </a:p>
                  </a:txBody>
                  <a:tcPr marL="70649" marR="70649" marT="35324" marB="35324"/>
                </a:tc>
                <a:extLst>
                  <a:ext uri="{0D108BD9-81ED-4DB2-BD59-A6C34878D82A}">
                    <a16:rowId xmlns:a16="http://schemas.microsoft.com/office/drawing/2014/main" xmlns="" val="1028756370"/>
                  </a:ext>
                </a:extLst>
              </a:tr>
              <a:tr h="259047">
                <a:tc>
                  <a:txBody>
                    <a:bodyPr/>
                    <a:lstStyle/>
                    <a:p>
                      <a:r>
                        <a:rPr lang="en-US" sz="1200" dirty="0"/>
                        <a:t>Silva</a:t>
                      </a:r>
                    </a:p>
                  </a:txBody>
                  <a:tcPr marL="70649" marR="70649" marT="35324" marB="35324"/>
                </a:tc>
                <a:tc>
                  <a:txBody>
                    <a:bodyPr/>
                    <a:lstStyle/>
                    <a:p>
                      <a:r>
                        <a:rPr lang="en-US" sz="1200" dirty="0"/>
                        <a:t>P2</a:t>
                      </a:r>
                    </a:p>
                  </a:txBody>
                  <a:tcPr marL="70649" marR="70649" marT="35324" marB="35324"/>
                </a:tc>
                <a:tc>
                  <a:txBody>
                    <a:bodyPr/>
                    <a:lstStyle/>
                    <a:p>
                      <a:r>
                        <a:rPr lang="en-US" sz="1200" dirty="0"/>
                        <a:t>Sunil</a:t>
                      </a:r>
                    </a:p>
                  </a:txBody>
                  <a:tcPr marL="70649" marR="70649" marT="35324" marB="35324"/>
                </a:tc>
                <a:extLst>
                  <a:ext uri="{0D108BD9-81ED-4DB2-BD59-A6C34878D82A}">
                    <a16:rowId xmlns:a16="http://schemas.microsoft.com/office/drawing/2014/main" xmlns="" val="1902387540"/>
                  </a:ext>
                </a:extLst>
              </a:tr>
            </a:tbl>
          </a:graphicData>
        </a:graphic>
      </p:graphicFrame>
    </p:spTree>
    <p:extLst>
      <p:ext uri="{BB962C8B-B14F-4D97-AF65-F5344CB8AC3E}">
        <p14:creationId xmlns:p14="http://schemas.microsoft.com/office/powerpoint/2010/main" val="41344707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0" y="-265045"/>
            <a:ext cx="12273457" cy="976006"/>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CONSTRAINT VIOLATIONS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64316" y="661801"/>
            <a:ext cx="12273456" cy="6111257"/>
          </a:xfrm>
        </p:spPr>
        <p:txBody>
          <a:bodyPr>
            <a:noAutofit/>
          </a:bodyPr>
          <a:lstStyle/>
          <a:p>
            <a:pPr marL="342900" indent="-342900" algn="l">
              <a:lnSpc>
                <a:spcPct val="10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Whenever a database is modified, the relational database constraints must not be violated.</a:t>
            </a:r>
          </a:p>
          <a:p>
            <a:pPr marL="342900" indent="-342900" algn="l">
              <a:lnSpc>
                <a:spcPct val="10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3 modifications exist as,</a:t>
            </a:r>
          </a:p>
          <a:p>
            <a:pPr marL="800100" lvl="1" indent="-342900" algn="just">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Insert – A new tuple is inserted into the relation</a:t>
            </a:r>
          </a:p>
          <a:p>
            <a:pPr marL="800100" lvl="1" indent="-342900" algn="just">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Update – An existing tuple is modified.</a:t>
            </a:r>
          </a:p>
          <a:p>
            <a:pPr marL="800100" lvl="1" indent="-342900" algn="just">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Delete – An existing tuple is removed.</a:t>
            </a:r>
          </a:p>
          <a:p>
            <a:pPr marL="342900" indent="-342900" algn="l">
              <a:lnSpc>
                <a:spcPct val="100000"/>
              </a:lnSpc>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 Schema based constraints which can be violated in each operation are,</a:t>
            </a:r>
          </a:p>
          <a:p>
            <a:pPr marL="800100" lvl="1" indent="-342900" algn="l">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Insert: Domain constraint, key constraint, null constraint, Entity integrity, Referential integrity.</a:t>
            </a:r>
          </a:p>
          <a:p>
            <a:pPr marL="800100" lvl="1" indent="-342900" algn="l">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Update: Domain constraint, key constraint, null constraint ,Entity integrity, Referential integrity.</a:t>
            </a:r>
          </a:p>
          <a:p>
            <a:pPr marL="800100" lvl="1" indent="-342900" algn="l">
              <a:lnSpc>
                <a:spcPct val="100000"/>
              </a:lnSpc>
              <a:buFont typeface="Wingdings" panose="05000000000000000000" pitchFamily="2" charset="2"/>
              <a:buChar char="q"/>
            </a:pPr>
            <a:r>
              <a:rPr lang="en-US" dirty="0">
                <a:solidFill>
                  <a:schemeClr val="tx1">
                    <a:lumMod val="95000"/>
                    <a:lumOff val="5000"/>
                  </a:schemeClr>
                </a:solidFill>
                <a:cs typeface="Arial" panose="020B0604020202020204" pitchFamily="34" charset="0"/>
              </a:rPr>
              <a:t>Delete: Referential Integrity. </a:t>
            </a:r>
          </a:p>
          <a:p>
            <a:pPr marL="396875" lvl="1" indent="-342900" algn="l">
              <a:lnSpc>
                <a:spcPct val="100000"/>
              </a:lnSpc>
              <a:buFont typeface="Arial" panose="020B0604020202020204" pitchFamily="34" charset="0"/>
              <a:buChar char="•"/>
            </a:pPr>
            <a:r>
              <a:rPr lang="en-US" dirty="0">
                <a:solidFill>
                  <a:schemeClr val="tx1">
                    <a:lumMod val="95000"/>
                    <a:lumOff val="5000"/>
                  </a:schemeClr>
                </a:solidFill>
                <a:cs typeface="Arial" panose="020B0604020202020204" pitchFamily="34" charset="0"/>
              </a:rPr>
              <a:t>SQL does not allow schema based constraints to violate in all insert, update and delete operations. But, data anomalies such as loss of data, having null values can occur due to referential integrity. SQL ensures that the database stays at least in 1NF.</a:t>
            </a:r>
          </a:p>
          <a:p>
            <a:pPr marL="396875" lvl="1" indent="-342900" algn="l">
              <a:lnSpc>
                <a:spcPct val="100000"/>
              </a:lnSpc>
              <a:buFont typeface="Arial" panose="020B0604020202020204" pitchFamily="34" charset="0"/>
              <a:buChar char="•"/>
            </a:pPr>
            <a:r>
              <a:rPr lang="en-US" dirty="0">
                <a:solidFill>
                  <a:schemeClr val="tx1">
                    <a:lumMod val="95000"/>
                    <a:lumOff val="5000"/>
                  </a:schemeClr>
                </a:solidFill>
                <a:cs typeface="Arial" panose="020B0604020202020204" pitchFamily="34" charset="0"/>
              </a:rPr>
              <a:t>But, data constraints such as partial functional dependencies and transitive dependencies can be violated in all insert, update, delete operations causing data anomalies. There is no way to prevent data anomalies unless the database is normalized.</a:t>
            </a:r>
            <a:r>
              <a:rPr lang="en-US" sz="2000" dirty="0">
                <a:solidFill>
                  <a:schemeClr val="tx1">
                    <a:lumMod val="95000"/>
                    <a:lumOff val="5000"/>
                  </a:schemeClr>
                </a:solidFill>
                <a:cs typeface="Arial" panose="020B0604020202020204" pitchFamily="34" charset="0"/>
              </a:rPr>
              <a:t>	</a:t>
            </a:r>
          </a:p>
          <a:p>
            <a:pPr marL="342900" indent="-342900" algn="l">
              <a:lnSpc>
                <a:spcPct val="100000"/>
              </a:lnSpc>
              <a:buFont typeface="Arial" panose="020B0604020202020204" pitchFamily="34" charset="0"/>
              <a:buChar char="•"/>
            </a:pPr>
            <a:endParaRPr lang="en-US" sz="2000" dirty="0">
              <a:cs typeface="Arial" panose="020B0604020202020204" pitchFamily="34" charset="0"/>
            </a:endParaRPr>
          </a:p>
        </p:txBody>
      </p:sp>
    </p:spTree>
    <p:extLst>
      <p:ext uri="{BB962C8B-B14F-4D97-AF65-F5344CB8AC3E}">
        <p14:creationId xmlns:p14="http://schemas.microsoft.com/office/powerpoint/2010/main" val="3121882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40729" y="-320926"/>
            <a:ext cx="12273457" cy="1069291"/>
          </a:xfrm>
        </p:spPr>
        <p:txBody>
          <a:bodyPr>
            <a:noAutofit/>
          </a:bodyPr>
          <a:lstStyle/>
          <a:p>
            <a:pPr algn="ctr"/>
            <a:r>
              <a:rPr lang="en-US" sz="4000" dirty="0">
                <a:latin typeface="+mn-lt"/>
                <a:cs typeface="Arial" panose="020B0604020202020204" pitchFamily="34" charset="0"/>
              </a:rPr>
              <a:t>NORMALIZATION</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365760" y="829192"/>
            <a:ext cx="11826240" cy="6111257"/>
          </a:xfrm>
        </p:spPr>
        <p:txBody>
          <a:bodyPr>
            <a:normAutofit/>
          </a:bodyPr>
          <a:lstStyle/>
          <a:p>
            <a:pPr algn="just"/>
            <a:r>
              <a:rPr lang="en-US" sz="2000" dirty="0">
                <a:solidFill>
                  <a:schemeClr val="tx1">
                    <a:lumMod val="95000"/>
                    <a:lumOff val="5000"/>
                  </a:schemeClr>
                </a:solidFill>
                <a:cs typeface="Arial" panose="020B0604020202020204" pitchFamily="34" charset="0"/>
              </a:rPr>
              <a:t>Aims of Normalization are ;</a:t>
            </a:r>
          </a:p>
          <a:p>
            <a:pPr marL="457200" indent="-457200" algn="just">
              <a:buFont typeface="+mj-lt"/>
              <a:buAutoNum type="arabicPeriod"/>
            </a:pPr>
            <a:r>
              <a:rPr lang="en-US" sz="2000" dirty="0">
                <a:solidFill>
                  <a:schemeClr val="tx1">
                    <a:lumMod val="95000"/>
                    <a:lumOff val="5000"/>
                  </a:schemeClr>
                </a:solidFill>
                <a:cs typeface="Arial" panose="020B0604020202020204" pitchFamily="34" charset="0"/>
              </a:rPr>
              <a:t>To </a:t>
            </a:r>
            <a:r>
              <a:rPr lang="en-US" sz="2000" b="1" dirty="0">
                <a:solidFill>
                  <a:srgbClr val="FF0000"/>
                </a:solidFill>
                <a:cs typeface="Arial" panose="020B0604020202020204" pitchFamily="34" charset="0"/>
              </a:rPr>
              <a:t>reduce</a:t>
            </a:r>
            <a:r>
              <a:rPr lang="en-US" sz="2000" dirty="0">
                <a:solidFill>
                  <a:schemeClr val="tx1">
                    <a:lumMod val="95000"/>
                    <a:lumOff val="5000"/>
                  </a:schemeClr>
                </a:solidFill>
                <a:cs typeface="Arial" panose="020B0604020202020204" pitchFamily="34" charset="0"/>
              </a:rPr>
              <a:t> insert, update, deletion anomalies; that is to reduce schema constraint violations during  those operations.</a:t>
            </a:r>
          </a:p>
          <a:p>
            <a:pPr algn="just"/>
            <a:r>
              <a:rPr lang="en-US" sz="2000" dirty="0">
                <a:solidFill>
                  <a:schemeClr val="tx1">
                    <a:lumMod val="95000"/>
                    <a:lumOff val="5000"/>
                  </a:schemeClr>
                </a:solidFill>
                <a:cs typeface="Arial" panose="020B0604020202020204" pitchFamily="34" charset="0"/>
              </a:rPr>
              <a:t>	Ex: a) Reduce data </a:t>
            </a:r>
            <a:r>
              <a:rPr lang="en-US" sz="2000" dirty="0" err="1">
                <a:solidFill>
                  <a:schemeClr val="tx1">
                    <a:lumMod val="95000"/>
                    <a:lumOff val="5000"/>
                  </a:schemeClr>
                </a:solidFill>
                <a:cs typeface="Arial" panose="020B0604020202020204" pitchFamily="34" charset="0"/>
              </a:rPr>
              <a:t>anomalie</a:t>
            </a:r>
            <a:r>
              <a:rPr lang="en-US" sz="2000" dirty="0">
                <a:solidFill>
                  <a:schemeClr val="tx1">
                    <a:lumMod val="95000"/>
                    <a:lumOff val="5000"/>
                  </a:schemeClr>
                </a:solidFill>
                <a:cs typeface="Arial" panose="020B0604020202020204" pitchFamily="34" charset="0"/>
              </a:rPr>
              <a:t> during insert, update, delete operations in BCNF by not allowing multiple 	candidate keys, partial functional dependencies, transitive dependencies within a relation. b) Even if 	anomalies occur due to referential integrity; only few data is affected as data is divided into different 	tables.</a:t>
            </a:r>
          </a:p>
          <a:p>
            <a:pPr marL="457200" indent="-457200" algn="just">
              <a:buAutoNum type="arabicPeriod" startAt="2"/>
            </a:pPr>
            <a:r>
              <a:rPr lang="en-US" sz="2000" dirty="0">
                <a:solidFill>
                  <a:schemeClr val="tx1">
                    <a:lumMod val="95000"/>
                    <a:lumOff val="5000"/>
                  </a:schemeClr>
                </a:solidFill>
                <a:cs typeface="Arial" panose="020B0604020202020204" pitchFamily="34" charset="0"/>
              </a:rPr>
              <a:t>To minimize redundancy (repetition of data) thus efficiently storing data – Ex: in 4NF; non-trivial multivalued         dependencies are not allowed.</a:t>
            </a:r>
          </a:p>
          <a:p>
            <a:pPr algn="just"/>
            <a:endParaRPr lang="en-US" sz="2000" dirty="0">
              <a:solidFill>
                <a:schemeClr val="tx1">
                  <a:lumMod val="95000"/>
                  <a:lumOff val="5000"/>
                </a:schemeClr>
              </a:solidFill>
              <a:cs typeface="Arial" panose="020B0604020202020204" pitchFamily="34" charset="0"/>
            </a:endParaRPr>
          </a:p>
          <a:p>
            <a:pPr marL="342900" indent="-342900" algn="just">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Normalization is informally goodness of relational design. Higher the normal form; higher is the goodness.</a:t>
            </a:r>
          </a:p>
          <a:p>
            <a:pPr marL="342900" indent="-342900" algn="just">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A normal form must meet certain conditions.</a:t>
            </a:r>
          </a:p>
          <a:p>
            <a:pPr marL="342900" indent="-342900" algn="just">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During normalization, a given relation is broken down into multiple relations based on multiple factors such as data dependencies and schema-based constraints.</a:t>
            </a:r>
          </a:p>
        </p:txBody>
      </p:sp>
    </p:spTree>
    <p:extLst>
      <p:ext uri="{BB962C8B-B14F-4D97-AF65-F5344CB8AC3E}">
        <p14:creationId xmlns:p14="http://schemas.microsoft.com/office/powerpoint/2010/main" val="28103718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56012" y="-238539"/>
            <a:ext cx="12273457" cy="1059833"/>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NORMAL FORMS</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56012" y="952152"/>
            <a:ext cx="12079976" cy="6111257"/>
          </a:xfrm>
        </p:spPr>
        <p:txBody>
          <a:bodyPr>
            <a:normAutofit/>
          </a:bodyPr>
          <a:lstStyle/>
          <a:p>
            <a:pPr algn="l"/>
            <a:endParaRPr lang="en-US" dirty="0">
              <a:solidFill>
                <a:schemeClr val="tx1">
                  <a:lumMod val="95000"/>
                  <a:lumOff val="5000"/>
                </a:schemeClr>
              </a:solidFill>
              <a:latin typeface="Arial" panose="020B0604020202020204" pitchFamily="34" charset="0"/>
              <a:cs typeface="Arial" panose="020B0604020202020204" pitchFamily="34" charset="0"/>
            </a:endParaRPr>
          </a:p>
          <a:p>
            <a:pPr algn="l"/>
            <a:r>
              <a:rPr lang="en-US" sz="2000" dirty="0">
                <a:solidFill>
                  <a:schemeClr val="tx1">
                    <a:lumMod val="95000"/>
                    <a:lumOff val="5000"/>
                  </a:schemeClr>
                </a:solidFill>
                <a:cs typeface="Arial" panose="020B0604020202020204" pitchFamily="34" charset="0"/>
              </a:rPr>
              <a:t> Following Normal Forms will be studied in this context.</a:t>
            </a:r>
          </a:p>
          <a:p>
            <a:pPr marL="342900" indent="-342900" algn="l">
              <a:lnSpc>
                <a:spcPct val="150000"/>
              </a:lnSpc>
              <a:buFont typeface="Arial" panose="020B0604020202020204" pitchFamily="34" charset="0"/>
              <a:buChar char="•"/>
            </a:pPr>
            <a:r>
              <a:rPr lang="en-US" dirty="0">
                <a:solidFill>
                  <a:srgbClr val="FF0000"/>
                </a:solidFill>
                <a:latin typeface="Adobe Fan Heiti Std B" panose="020B0700000000000000" pitchFamily="34" charset="-128"/>
                <a:ea typeface="Adobe Fan Heiti Std B" panose="020B0700000000000000" pitchFamily="34" charset="-128"/>
                <a:cs typeface="Arial" panose="020B0604020202020204" pitchFamily="34" charset="0"/>
              </a:rPr>
              <a:t>First Normal Form</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		 	</a:t>
            </a:r>
            <a:r>
              <a:rPr lang="en-US" dirty="0" smtClean="0">
                <a:latin typeface="Adobe Fan Heiti Std B" panose="020B0700000000000000" pitchFamily="34" charset="-128"/>
                <a:ea typeface="Adobe Fan Heiti Std B" panose="020B0700000000000000" pitchFamily="34" charset="-128"/>
                <a:cs typeface="Arial" panose="020B0604020202020204" pitchFamily="34" charset="0"/>
              </a:rPr>
              <a:t>           1NF</a:t>
            </a:r>
            <a:endParaRPr lang="en-US" dirty="0">
              <a:latin typeface="Adobe Fan Heiti Std B" panose="020B0700000000000000" pitchFamily="34" charset="-128"/>
              <a:ea typeface="Adobe Fan Heiti Std B" panose="020B0700000000000000" pitchFamily="34" charset="-128"/>
              <a:cs typeface="Arial" panose="020B0604020202020204" pitchFamily="34" charset="0"/>
            </a:endParaRPr>
          </a:p>
          <a:p>
            <a:pPr marL="342900" indent="-342900" algn="l">
              <a:lnSpc>
                <a:spcPct val="150000"/>
              </a:lnSpc>
              <a:buFont typeface="Arial" panose="020B0604020202020204" pitchFamily="34" charset="0"/>
              <a:buChar char="•"/>
            </a:pPr>
            <a:r>
              <a:rPr lang="en-US" dirty="0">
                <a:solidFill>
                  <a:schemeClr val="accent2">
                    <a:lumMod val="75000"/>
                  </a:schemeClr>
                </a:solidFill>
                <a:latin typeface="Adobe Fan Heiti Std B" panose="020B0700000000000000" pitchFamily="34" charset="-128"/>
                <a:ea typeface="Adobe Fan Heiti Std B" panose="020B0700000000000000" pitchFamily="34" charset="-128"/>
                <a:cs typeface="Arial" panose="020B0604020202020204" pitchFamily="34" charset="0"/>
              </a:rPr>
              <a:t>Second Normal Form </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		 </a:t>
            </a:r>
            <a:r>
              <a:rPr lang="en-US" dirty="0" smtClean="0">
                <a:latin typeface="Adobe Fan Heiti Std B" panose="020B0700000000000000" pitchFamily="34" charset="-128"/>
                <a:ea typeface="Adobe Fan Heiti Std B" panose="020B0700000000000000" pitchFamily="34" charset="-128"/>
                <a:cs typeface="Arial" panose="020B0604020202020204" pitchFamily="34" charset="0"/>
              </a:rPr>
              <a:t>          2NF</a:t>
            </a:r>
            <a:endParaRPr lang="en-US" dirty="0">
              <a:latin typeface="Adobe Fan Heiti Std B" panose="020B0700000000000000" pitchFamily="34" charset="-128"/>
              <a:ea typeface="Adobe Fan Heiti Std B" panose="020B0700000000000000" pitchFamily="34" charset="-128"/>
              <a:cs typeface="Arial" panose="020B0604020202020204" pitchFamily="34" charset="0"/>
            </a:endParaRPr>
          </a:p>
          <a:p>
            <a:pPr marL="342900" indent="-342900" algn="l">
              <a:lnSpc>
                <a:spcPct val="150000"/>
              </a:lnSpc>
              <a:buFont typeface="Arial" panose="020B0604020202020204" pitchFamily="34" charset="0"/>
              <a:buChar char="•"/>
            </a:pPr>
            <a:r>
              <a:rPr lang="en-US" dirty="0">
                <a:solidFill>
                  <a:srgbClr val="FF0066"/>
                </a:solidFill>
                <a:latin typeface="Adobe Fan Heiti Std B" panose="020B0700000000000000" pitchFamily="34" charset="-128"/>
                <a:ea typeface="Adobe Fan Heiti Std B" panose="020B0700000000000000" pitchFamily="34" charset="-128"/>
                <a:cs typeface="Arial" panose="020B0604020202020204" pitchFamily="34" charset="0"/>
              </a:rPr>
              <a:t>Third Normal Form </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			</a:t>
            </a:r>
            <a:r>
              <a:rPr lang="en-US" dirty="0" smtClean="0">
                <a:latin typeface="Adobe Fan Heiti Std B" panose="020B0700000000000000" pitchFamily="34" charset="-128"/>
                <a:ea typeface="Adobe Fan Heiti Std B" panose="020B0700000000000000" pitchFamily="34" charset="-128"/>
                <a:cs typeface="Arial" panose="020B0604020202020204" pitchFamily="34" charset="0"/>
              </a:rPr>
              <a:t>           3NF</a:t>
            </a:r>
            <a:endParaRPr lang="en-US" dirty="0">
              <a:latin typeface="Adobe Fan Heiti Std B" panose="020B0700000000000000" pitchFamily="34" charset="-128"/>
              <a:ea typeface="Adobe Fan Heiti Std B" panose="020B0700000000000000" pitchFamily="34" charset="-128"/>
              <a:cs typeface="Arial" panose="020B0604020202020204" pitchFamily="34" charset="0"/>
            </a:endParaRPr>
          </a:p>
          <a:p>
            <a:pPr marL="342900" indent="-342900" algn="l">
              <a:lnSpc>
                <a:spcPct val="150000"/>
              </a:lnSpc>
              <a:buFont typeface="Arial" panose="020B0604020202020204" pitchFamily="34" charset="0"/>
              <a:buChar char="•"/>
            </a:pPr>
            <a:r>
              <a:rPr lang="en-US" dirty="0">
                <a:solidFill>
                  <a:schemeClr val="tx1">
                    <a:lumMod val="95000"/>
                    <a:lumOff val="5000"/>
                  </a:schemeClr>
                </a:solidFill>
                <a:latin typeface="Adobe Fan Heiti Std B" panose="020B0700000000000000" pitchFamily="34" charset="-128"/>
                <a:ea typeface="Adobe Fan Heiti Std B" panose="020B0700000000000000" pitchFamily="34" charset="-128"/>
                <a:cs typeface="Arial" panose="020B0604020202020204" pitchFamily="34" charset="0"/>
              </a:rPr>
              <a:t>Boyce-Codd Normal Form</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                 </a:t>
            </a:r>
            <a:r>
              <a:rPr lang="en-US" dirty="0" smtClean="0">
                <a:latin typeface="Adobe Fan Heiti Std B" panose="020B0700000000000000" pitchFamily="34" charset="-128"/>
                <a:ea typeface="Adobe Fan Heiti Std B" panose="020B0700000000000000" pitchFamily="34" charset="-128"/>
                <a:cs typeface="Arial" panose="020B0604020202020204" pitchFamily="34" charset="0"/>
              </a:rPr>
              <a:t>                  BCNF </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(An extension of third normal form)</a:t>
            </a:r>
          </a:p>
          <a:p>
            <a:pPr marL="342900" indent="-342900" algn="l">
              <a:lnSpc>
                <a:spcPct val="150000"/>
              </a:lnSpc>
              <a:buFont typeface="Arial" panose="020B0604020202020204" pitchFamily="34" charset="0"/>
              <a:buChar char="•"/>
            </a:pPr>
            <a:r>
              <a:rPr lang="en-US" dirty="0">
                <a:solidFill>
                  <a:srgbClr val="660033"/>
                </a:solidFill>
                <a:latin typeface="Adobe Fan Heiti Std B" panose="020B0700000000000000" pitchFamily="34" charset="-128"/>
                <a:ea typeface="Adobe Fan Heiti Std B" panose="020B0700000000000000" pitchFamily="34" charset="-128"/>
                <a:cs typeface="Arial" panose="020B0604020202020204" pitchFamily="34" charset="0"/>
              </a:rPr>
              <a:t>Fourth Normal Form	</a:t>
            </a:r>
            <a:r>
              <a:rPr lang="en-US" dirty="0">
                <a:latin typeface="Adobe Fan Heiti Std B" panose="020B0700000000000000" pitchFamily="34" charset="-128"/>
                <a:ea typeface="Adobe Fan Heiti Std B" panose="020B0700000000000000" pitchFamily="34" charset="-128"/>
                <a:cs typeface="Arial" panose="020B0604020202020204" pitchFamily="34" charset="0"/>
              </a:rPr>
              <a:t>	 </a:t>
            </a:r>
            <a:r>
              <a:rPr lang="en-US">
                <a:latin typeface="Adobe Fan Heiti Std B" panose="020B0700000000000000" pitchFamily="34" charset="-128"/>
                <a:ea typeface="Adobe Fan Heiti Std B" panose="020B0700000000000000" pitchFamily="34" charset="-128"/>
                <a:cs typeface="Arial" panose="020B0604020202020204" pitchFamily="34" charset="0"/>
              </a:rPr>
              <a:t>	</a:t>
            </a:r>
            <a:r>
              <a:rPr lang="en-US" smtClean="0">
                <a:latin typeface="Adobe Fan Heiti Std B" panose="020B0700000000000000" pitchFamily="34" charset="-128"/>
                <a:ea typeface="Adobe Fan Heiti Std B" panose="020B0700000000000000" pitchFamily="34" charset="-128"/>
                <a:cs typeface="Arial" panose="020B0604020202020204" pitchFamily="34" charset="0"/>
              </a:rPr>
              <a:t>            4NF</a:t>
            </a:r>
            <a:endParaRPr lang="en-US" dirty="0">
              <a:latin typeface="Adobe Fan Heiti Std B" panose="020B0700000000000000" pitchFamily="34" charset="-128"/>
              <a:ea typeface="Adobe Fan Heiti Std B" panose="020B0700000000000000" pitchFamily="34" charset="-128"/>
              <a:cs typeface="Arial" panose="020B0604020202020204" pitchFamily="34" charset="0"/>
            </a:endParaRPr>
          </a:p>
        </p:txBody>
      </p:sp>
      <p:cxnSp>
        <p:nvCxnSpPr>
          <p:cNvPr id="6" name="Straight Arrow Connector 5">
            <a:extLst>
              <a:ext uri="{FF2B5EF4-FFF2-40B4-BE49-F238E27FC236}">
                <a16:creationId xmlns:a16="http://schemas.microsoft.com/office/drawing/2014/main" xmlns="" id="{835E62EE-E396-499D-BA2E-1A6AC465F5E1}"/>
              </a:ext>
            </a:extLst>
          </p:cNvPr>
          <p:cNvCxnSpPr/>
          <p:nvPr/>
        </p:nvCxnSpPr>
        <p:spPr>
          <a:xfrm>
            <a:off x="4332847" y="4181774"/>
            <a:ext cx="8862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E7A26FB6-37C1-489D-A51E-7EEC347F10C8}"/>
              </a:ext>
            </a:extLst>
          </p:cNvPr>
          <p:cNvCxnSpPr/>
          <p:nvPr/>
        </p:nvCxnSpPr>
        <p:spPr>
          <a:xfrm>
            <a:off x="4332846" y="3574774"/>
            <a:ext cx="8862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1EE17840-FB79-4344-8193-ADC50B943FC1}"/>
              </a:ext>
            </a:extLst>
          </p:cNvPr>
          <p:cNvCxnSpPr>
            <a:cxnSpLocks/>
          </p:cNvCxnSpPr>
          <p:nvPr/>
        </p:nvCxnSpPr>
        <p:spPr>
          <a:xfrm>
            <a:off x="4332849" y="2842082"/>
            <a:ext cx="8862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6E082734-1613-4CE5-B532-469D4301444F}"/>
              </a:ext>
            </a:extLst>
          </p:cNvPr>
          <p:cNvCxnSpPr/>
          <p:nvPr/>
        </p:nvCxnSpPr>
        <p:spPr>
          <a:xfrm>
            <a:off x="4332849" y="2126261"/>
            <a:ext cx="8862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C2361067-C02D-4598-AC1E-023333542DEC}"/>
              </a:ext>
            </a:extLst>
          </p:cNvPr>
          <p:cNvCxnSpPr/>
          <p:nvPr/>
        </p:nvCxnSpPr>
        <p:spPr>
          <a:xfrm>
            <a:off x="4332846" y="4860286"/>
            <a:ext cx="8862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8019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56012" y="-136898"/>
            <a:ext cx="12273457" cy="890270"/>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FIRST NORMAL FORM – 1NF</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56012" y="952152"/>
            <a:ext cx="12273458" cy="2213079"/>
          </a:xfrm>
        </p:spPr>
        <p:txBody>
          <a:bodyPr>
            <a:normAutofit/>
          </a:bodyPr>
          <a:lstStyle/>
          <a:p>
            <a:pPr marL="342900" indent="-342900" algn="l">
              <a:buFont typeface="Arial" panose="020B0604020202020204" pitchFamily="34" charset="0"/>
              <a:buChar char="•"/>
            </a:pPr>
            <a:r>
              <a:rPr lang="en-US" sz="2000" b="1" dirty="0">
                <a:solidFill>
                  <a:schemeClr val="tx1">
                    <a:lumMod val="95000"/>
                    <a:lumOff val="5000"/>
                  </a:schemeClr>
                </a:solidFill>
                <a:cs typeface="Arial" panose="020B0604020202020204" pitchFamily="34" charset="0"/>
              </a:rPr>
              <a:t>Rule:</a:t>
            </a:r>
            <a:r>
              <a:rPr lang="en-US" sz="2000" dirty="0">
                <a:solidFill>
                  <a:schemeClr val="tx1">
                    <a:lumMod val="95000"/>
                    <a:lumOff val="5000"/>
                  </a:schemeClr>
                </a:solidFill>
                <a:cs typeface="Arial" panose="020B0604020202020204" pitchFamily="34" charset="0"/>
              </a:rPr>
              <a:t> Any relation must be at least in 1NF in a relational database.</a:t>
            </a:r>
          </a:p>
          <a:p>
            <a:pPr marL="342900" indent="-342900" algn="l">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Conditions required for first normal form are,</a:t>
            </a:r>
          </a:p>
          <a:p>
            <a:pPr marL="800100" lvl="1" indent="-342900" algn="l">
              <a:buFont typeface="Arial" panose="020B0604020202020204" pitchFamily="34" charset="0"/>
              <a:buChar char="•"/>
            </a:pPr>
            <a:r>
              <a:rPr lang="en-US" dirty="0">
                <a:solidFill>
                  <a:schemeClr val="tx1">
                    <a:lumMod val="95000"/>
                    <a:lumOff val="5000"/>
                  </a:schemeClr>
                </a:solidFill>
                <a:cs typeface="Arial" panose="020B0604020202020204" pitchFamily="34" charset="0"/>
              </a:rPr>
              <a:t>Domain constraint – Every database element must be atomic and single valued within its domain.</a:t>
            </a:r>
          </a:p>
          <a:p>
            <a:pPr marL="800100" lvl="1" indent="-342900" algn="l">
              <a:buFont typeface="Arial" panose="020B0604020202020204" pitchFamily="34" charset="0"/>
              <a:buChar char="•"/>
            </a:pPr>
            <a:r>
              <a:rPr lang="en-US" dirty="0">
                <a:solidFill>
                  <a:schemeClr val="tx1">
                    <a:lumMod val="95000"/>
                    <a:lumOff val="5000"/>
                  </a:schemeClr>
                </a:solidFill>
                <a:cs typeface="Arial" panose="020B0604020202020204" pitchFamily="34" charset="0"/>
              </a:rPr>
              <a:t>That is multivalued attributes and composite attributes are forbidden in first normal form.</a:t>
            </a:r>
          </a:p>
          <a:p>
            <a:pPr marL="800100" lvl="1" indent="-342900" algn="l">
              <a:buFont typeface="Arial" panose="020B0604020202020204" pitchFamily="34" charset="0"/>
              <a:buChar char="•"/>
            </a:pPr>
            <a:r>
              <a:rPr lang="en-US" dirty="0">
                <a:solidFill>
                  <a:schemeClr val="tx1">
                    <a:lumMod val="95000"/>
                    <a:lumOff val="5000"/>
                  </a:schemeClr>
                </a:solidFill>
                <a:cs typeface="Arial" panose="020B0604020202020204" pitchFamily="34" charset="0"/>
              </a:rPr>
              <a:t>Key constraint - Primary key of the relation is identified out of multiple candidate keys.	</a:t>
            </a:r>
          </a:p>
          <a:p>
            <a:pPr marL="342900" indent="-342900" algn="l">
              <a:buFont typeface="Arial" panose="020B0604020202020204" pitchFamily="34" charset="0"/>
              <a:buChar char="•"/>
            </a:pPr>
            <a:endParaRPr lang="en-US" sz="2000" dirty="0">
              <a:cs typeface="Arial" panose="020B0604020202020204" pitchFamily="34" charset="0"/>
            </a:endParaRPr>
          </a:p>
        </p:txBody>
      </p:sp>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21723" y="2750984"/>
            <a:ext cx="12273458" cy="2213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cs typeface="Arial" panose="020B0604020202020204" pitchFamily="34" charset="0"/>
              </a:rPr>
              <a:t>If there are multivalued attributes, they must be taken into a separate relation along with the primary key of the original relation. In the resulting relation containing the multivalued attribute, the combination of attributes become primary key.</a:t>
            </a:r>
          </a:p>
          <a:p>
            <a:pPr algn="l"/>
            <a:r>
              <a:rPr lang="en-US" sz="2000" dirty="0">
                <a:cs typeface="Arial" panose="020B0604020202020204" pitchFamily="34" charset="0"/>
              </a:rPr>
              <a:t>      Ex: The table VEHICLE (</a:t>
            </a:r>
            <a:r>
              <a:rPr lang="en-US" sz="2000" u="sng" dirty="0" err="1">
                <a:cs typeface="Arial" panose="020B0604020202020204" pitchFamily="34" charset="0"/>
              </a:rPr>
              <a:t>Vehicle_ID</a:t>
            </a:r>
            <a:r>
              <a:rPr lang="en-US" sz="2000" dirty="0">
                <a:cs typeface="Arial" panose="020B0604020202020204" pitchFamily="34" charset="0"/>
              </a:rPr>
              <a:t>, {Color}, Model) is not in 1NF.</a:t>
            </a:r>
          </a:p>
        </p:txBody>
      </p:sp>
      <p:graphicFrame>
        <p:nvGraphicFramePr>
          <p:cNvPr id="5" name="Table 4">
            <a:extLst>
              <a:ext uri="{FF2B5EF4-FFF2-40B4-BE49-F238E27FC236}">
                <a16:creationId xmlns:a16="http://schemas.microsoft.com/office/drawing/2014/main" xmlns="" id="{D00B3D18-6007-44D8-A9D1-69046D44A7BB}"/>
              </a:ext>
            </a:extLst>
          </p:cNvPr>
          <p:cNvGraphicFramePr>
            <a:graphicFrameLocks noGrp="1"/>
          </p:cNvGraphicFramePr>
          <p:nvPr>
            <p:extLst>
              <p:ext uri="{D42A27DB-BD31-4B8C-83A1-F6EECF244321}">
                <p14:modId xmlns:p14="http://schemas.microsoft.com/office/powerpoint/2010/main" val="19664991"/>
              </p:ext>
            </p:extLst>
          </p:nvPr>
        </p:nvGraphicFramePr>
        <p:xfrm>
          <a:off x="1083212" y="4807634"/>
          <a:ext cx="3514290" cy="1371600"/>
        </p:xfrm>
        <a:graphic>
          <a:graphicData uri="http://schemas.openxmlformats.org/drawingml/2006/table">
            <a:tbl>
              <a:tblPr firstRow="1" bandRow="1">
                <a:tableStyleId>{073A0DAA-6AF3-43AB-8588-CEC1D06C72B9}</a:tableStyleId>
              </a:tblPr>
              <a:tblGrid>
                <a:gridCol w="1279143">
                  <a:extLst>
                    <a:ext uri="{9D8B030D-6E8A-4147-A177-3AD203B41FA5}">
                      <a16:colId xmlns:a16="http://schemas.microsoft.com/office/drawing/2014/main" xmlns="" val="4278356832"/>
                    </a:ext>
                  </a:extLst>
                </a:gridCol>
                <a:gridCol w="1029199">
                  <a:extLst>
                    <a:ext uri="{9D8B030D-6E8A-4147-A177-3AD203B41FA5}">
                      <a16:colId xmlns:a16="http://schemas.microsoft.com/office/drawing/2014/main" xmlns="" val="2664652135"/>
                    </a:ext>
                  </a:extLst>
                </a:gridCol>
                <a:gridCol w="1205948">
                  <a:extLst>
                    <a:ext uri="{9D8B030D-6E8A-4147-A177-3AD203B41FA5}">
                      <a16:colId xmlns:a16="http://schemas.microsoft.com/office/drawing/2014/main" xmlns="" val="695945999"/>
                    </a:ext>
                  </a:extLst>
                </a:gridCol>
              </a:tblGrid>
              <a:tr h="256258">
                <a:tc>
                  <a:txBody>
                    <a:bodyPr/>
                    <a:lstStyle/>
                    <a:p>
                      <a:r>
                        <a:rPr lang="en-US" sz="1200" u="sng" err="1"/>
                        <a:t>Vehicle_ID</a:t>
                      </a:r>
                      <a:endParaRPr lang="en-US" sz="1200" u="sng"/>
                    </a:p>
                  </a:txBody>
                  <a:tcPr/>
                </a:tc>
                <a:tc>
                  <a:txBody>
                    <a:bodyPr/>
                    <a:lstStyle/>
                    <a:p>
                      <a:r>
                        <a:rPr lang="en-US" sz="1200" u="none"/>
                        <a:t>Color</a:t>
                      </a:r>
                    </a:p>
                  </a:txBody>
                  <a:tcPr/>
                </a:tc>
                <a:tc>
                  <a:txBody>
                    <a:bodyPr/>
                    <a:lstStyle/>
                    <a:p>
                      <a:r>
                        <a:rPr lang="en-US" sz="1200" u="none"/>
                        <a:t>Model</a:t>
                      </a:r>
                    </a:p>
                  </a:txBody>
                  <a:tcPr/>
                </a:tc>
                <a:extLst>
                  <a:ext uri="{0D108BD9-81ED-4DB2-BD59-A6C34878D82A}">
                    <a16:rowId xmlns:a16="http://schemas.microsoft.com/office/drawing/2014/main" xmlns="" val="1113075671"/>
                  </a:ext>
                </a:extLst>
              </a:tr>
              <a:tr h="256258">
                <a:tc>
                  <a:txBody>
                    <a:bodyPr/>
                    <a:lstStyle/>
                    <a:p>
                      <a:r>
                        <a:rPr lang="en-US" sz="1200"/>
                        <a:t>VH001</a:t>
                      </a:r>
                    </a:p>
                  </a:txBody>
                  <a:tcPr/>
                </a:tc>
                <a:tc>
                  <a:txBody>
                    <a:bodyPr/>
                    <a:lstStyle/>
                    <a:p>
                      <a:r>
                        <a:rPr lang="en-US" sz="1200" dirty="0"/>
                        <a:t>Red</a:t>
                      </a:r>
                    </a:p>
                    <a:p>
                      <a:r>
                        <a:rPr lang="en-US" sz="1200" dirty="0"/>
                        <a:t>Green</a:t>
                      </a:r>
                    </a:p>
                  </a:txBody>
                  <a:tcPr/>
                </a:tc>
                <a:tc>
                  <a:txBody>
                    <a:bodyPr/>
                    <a:lstStyle/>
                    <a:p>
                      <a:r>
                        <a:rPr lang="en-US" sz="1200"/>
                        <a:t>Nissan</a:t>
                      </a:r>
                    </a:p>
                  </a:txBody>
                  <a:tcPr/>
                </a:tc>
                <a:extLst>
                  <a:ext uri="{0D108BD9-81ED-4DB2-BD59-A6C34878D82A}">
                    <a16:rowId xmlns:a16="http://schemas.microsoft.com/office/drawing/2014/main" xmlns="" val="4002684323"/>
                  </a:ext>
                </a:extLst>
              </a:tr>
              <a:tr h="256258">
                <a:tc>
                  <a:txBody>
                    <a:bodyPr/>
                    <a:lstStyle/>
                    <a:p>
                      <a:r>
                        <a:rPr lang="en-US" sz="1200"/>
                        <a:t>VH002</a:t>
                      </a:r>
                    </a:p>
                  </a:txBody>
                  <a:tcPr/>
                </a:tc>
                <a:tc>
                  <a:txBody>
                    <a:bodyPr/>
                    <a:lstStyle/>
                    <a:p>
                      <a:r>
                        <a:rPr lang="en-US" sz="1200"/>
                        <a:t>Black</a:t>
                      </a:r>
                    </a:p>
                    <a:p>
                      <a:r>
                        <a:rPr lang="en-US" sz="1200"/>
                        <a:t>White</a:t>
                      </a:r>
                    </a:p>
                    <a:p>
                      <a:r>
                        <a:rPr lang="en-US" sz="1200"/>
                        <a:t>Grey</a:t>
                      </a:r>
                    </a:p>
                  </a:txBody>
                  <a:tcPr/>
                </a:tc>
                <a:tc>
                  <a:txBody>
                    <a:bodyPr/>
                    <a:lstStyle/>
                    <a:p>
                      <a:r>
                        <a:rPr lang="en-US" sz="1200" dirty="0"/>
                        <a:t>Suzuki</a:t>
                      </a:r>
                    </a:p>
                  </a:txBody>
                  <a:tcPr/>
                </a:tc>
                <a:extLst>
                  <a:ext uri="{0D108BD9-81ED-4DB2-BD59-A6C34878D82A}">
                    <a16:rowId xmlns:a16="http://schemas.microsoft.com/office/drawing/2014/main" xmlns="" val="2787152481"/>
                  </a:ext>
                </a:extLst>
              </a:tr>
            </a:tbl>
          </a:graphicData>
        </a:graphic>
      </p:graphicFrame>
      <p:sp>
        <p:nvSpPr>
          <p:cNvPr id="6" name="TextBox 5">
            <a:extLst>
              <a:ext uri="{FF2B5EF4-FFF2-40B4-BE49-F238E27FC236}">
                <a16:creationId xmlns:a16="http://schemas.microsoft.com/office/drawing/2014/main" xmlns="" id="{FCB9DE63-59D4-4990-8902-3D81426A0C31}"/>
              </a:ext>
            </a:extLst>
          </p:cNvPr>
          <p:cNvSpPr txBox="1"/>
          <p:nvPr/>
        </p:nvSpPr>
        <p:spPr>
          <a:xfrm>
            <a:off x="1434905" y="6149787"/>
            <a:ext cx="1842868" cy="646331"/>
          </a:xfrm>
          <a:prstGeom prst="rect">
            <a:avLst/>
          </a:prstGeom>
          <a:noFill/>
        </p:spPr>
        <p:txBody>
          <a:bodyPr wrap="square" rtlCol="0">
            <a:spAutoFit/>
          </a:bodyPr>
          <a:lstStyle/>
          <a:p>
            <a:r>
              <a:rPr lang="en-US" sz="3600" b="1">
                <a:solidFill>
                  <a:srgbClr val="FF0000"/>
                </a:solidFill>
              </a:rPr>
              <a:t>X</a:t>
            </a:r>
            <a:r>
              <a:rPr lang="en-US" b="1">
                <a:solidFill>
                  <a:srgbClr val="FF0000"/>
                </a:solidFill>
              </a:rPr>
              <a:t>  </a:t>
            </a:r>
            <a:r>
              <a:rPr lang="en-US" sz="3200" b="1">
                <a:solidFill>
                  <a:schemeClr val="tx1">
                    <a:lumMod val="95000"/>
                    <a:lumOff val="5000"/>
                  </a:schemeClr>
                </a:solidFill>
              </a:rPr>
              <a:t>1NF</a:t>
            </a:r>
          </a:p>
        </p:txBody>
      </p:sp>
      <p:graphicFrame>
        <p:nvGraphicFramePr>
          <p:cNvPr id="7" name="Table 6">
            <a:extLst>
              <a:ext uri="{FF2B5EF4-FFF2-40B4-BE49-F238E27FC236}">
                <a16:creationId xmlns:a16="http://schemas.microsoft.com/office/drawing/2014/main" xmlns="" id="{D256FBA7-584E-407D-BB1A-3E28E2C48B73}"/>
              </a:ext>
            </a:extLst>
          </p:cNvPr>
          <p:cNvGraphicFramePr>
            <a:graphicFrameLocks noGrp="1"/>
          </p:cNvGraphicFramePr>
          <p:nvPr>
            <p:extLst>
              <p:ext uri="{D42A27DB-BD31-4B8C-83A1-F6EECF244321}">
                <p14:modId xmlns:p14="http://schemas.microsoft.com/office/powerpoint/2010/main" val="722725522"/>
              </p:ext>
            </p:extLst>
          </p:nvPr>
        </p:nvGraphicFramePr>
        <p:xfrm>
          <a:off x="7167327" y="4760356"/>
          <a:ext cx="2308342" cy="1645920"/>
        </p:xfrm>
        <a:graphic>
          <a:graphicData uri="http://schemas.openxmlformats.org/drawingml/2006/table">
            <a:tbl>
              <a:tblPr firstRow="1" bandRow="1">
                <a:tableStyleId>{073A0DAA-6AF3-43AB-8588-CEC1D06C72B9}</a:tableStyleId>
              </a:tblPr>
              <a:tblGrid>
                <a:gridCol w="1279143">
                  <a:extLst>
                    <a:ext uri="{9D8B030D-6E8A-4147-A177-3AD203B41FA5}">
                      <a16:colId xmlns:a16="http://schemas.microsoft.com/office/drawing/2014/main" xmlns="" val="4278356832"/>
                    </a:ext>
                  </a:extLst>
                </a:gridCol>
                <a:gridCol w="1029199">
                  <a:extLst>
                    <a:ext uri="{9D8B030D-6E8A-4147-A177-3AD203B41FA5}">
                      <a16:colId xmlns:a16="http://schemas.microsoft.com/office/drawing/2014/main" xmlns="" val="2664652135"/>
                    </a:ext>
                  </a:extLst>
                </a:gridCol>
              </a:tblGrid>
              <a:tr h="256258">
                <a:tc>
                  <a:txBody>
                    <a:bodyPr/>
                    <a:lstStyle/>
                    <a:p>
                      <a:r>
                        <a:rPr lang="en-US" sz="1200" u="dash" baseline="0" dirty="0" err="1"/>
                        <a:t>Vehicle_ID</a:t>
                      </a:r>
                      <a:endParaRPr lang="en-US" sz="1200" u="dash" baseline="0" dirty="0"/>
                    </a:p>
                  </a:txBody>
                  <a:tcPr/>
                </a:tc>
                <a:tc>
                  <a:txBody>
                    <a:bodyPr/>
                    <a:lstStyle/>
                    <a:p>
                      <a:r>
                        <a:rPr lang="en-US" sz="1200" u="dash" baseline="0"/>
                        <a:t>Color</a:t>
                      </a:r>
                    </a:p>
                  </a:txBody>
                  <a:tcPr/>
                </a:tc>
                <a:extLst>
                  <a:ext uri="{0D108BD9-81ED-4DB2-BD59-A6C34878D82A}">
                    <a16:rowId xmlns:a16="http://schemas.microsoft.com/office/drawing/2014/main" xmlns="" val="1113075671"/>
                  </a:ext>
                </a:extLst>
              </a:tr>
              <a:tr h="256258">
                <a:tc>
                  <a:txBody>
                    <a:bodyPr/>
                    <a:lstStyle/>
                    <a:p>
                      <a:r>
                        <a:rPr lang="en-US" sz="1200" dirty="0"/>
                        <a:t>VH001</a:t>
                      </a:r>
                    </a:p>
                  </a:txBody>
                  <a:tcPr/>
                </a:tc>
                <a:tc>
                  <a:txBody>
                    <a:bodyPr/>
                    <a:lstStyle/>
                    <a:p>
                      <a:r>
                        <a:rPr lang="en-US" sz="1200"/>
                        <a:t>Red</a:t>
                      </a:r>
                    </a:p>
                  </a:txBody>
                  <a:tcPr/>
                </a:tc>
                <a:extLst>
                  <a:ext uri="{0D108BD9-81ED-4DB2-BD59-A6C34878D82A}">
                    <a16:rowId xmlns:a16="http://schemas.microsoft.com/office/drawing/2014/main" xmlns="" val="4002684323"/>
                  </a:ext>
                </a:extLst>
              </a:tr>
              <a:tr h="256258">
                <a:tc>
                  <a:txBody>
                    <a:bodyPr/>
                    <a:lstStyle/>
                    <a:p>
                      <a:r>
                        <a:rPr lang="en-US" sz="1200"/>
                        <a:t>VH001</a:t>
                      </a:r>
                    </a:p>
                  </a:txBody>
                  <a:tcPr/>
                </a:tc>
                <a:tc>
                  <a:txBody>
                    <a:bodyPr/>
                    <a:lstStyle/>
                    <a:p>
                      <a:r>
                        <a:rPr lang="en-US" sz="1200"/>
                        <a:t>Green</a:t>
                      </a:r>
                    </a:p>
                  </a:txBody>
                  <a:tcPr/>
                </a:tc>
                <a:extLst>
                  <a:ext uri="{0D108BD9-81ED-4DB2-BD59-A6C34878D82A}">
                    <a16:rowId xmlns:a16="http://schemas.microsoft.com/office/drawing/2014/main" xmlns="" val="2787152481"/>
                  </a:ext>
                </a:extLst>
              </a:tr>
              <a:tr h="256258">
                <a:tc>
                  <a:txBody>
                    <a:bodyPr/>
                    <a:lstStyle/>
                    <a:p>
                      <a:r>
                        <a:rPr lang="en-US" sz="1200"/>
                        <a:t>VH002</a:t>
                      </a:r>
                    </a:p>
                  </a:txBody>
                  <a:tcPr/>
                </a:tc>
                <a:tc>
                  <a:txBody>
                    <a:bodyPr/>
                    <a:lstStyle/>
                    <a:p>
                      <a:r>
                        <a:rPr lang="en-US" sz="1200"/>
                        <a:t>Black</a:t>
                      </a:r>
                    </a:p>
                  </a:txBody>
                  <a:tcPr/>
                </a:tc>
                <a:extLst>
                  <a:ext uri="{0D108BD9-81ED-4DB2-BD59-A6C34878D82A}">
                    <a16:rowId xmlns:a16="http://schemas.microsoft.com/office/drawing/2014/main" xmlns="" val="1188664179"/>
                  </a:ext>
                </a:extLst>
              </a:tr>
              <a:tr h="256258">
                <a:tc>
                  <a:txBody>
                    <a:bodyPr/>
                    <a:lstStyle/>
                    <a:p>
                      <a:r>
                        <a:rPr lang="en-US" sz="1200"/>
                        <a:t>VH002</a:t>
                      </a:r>
                    </a:p>
                  </a:txBody>
                  <a:tcPr/>
                </a:tc>
                <a:tc>
                  <a:txBody>
                    <a:bodyPr/>
                    <a:lstStyle/>
                    <a:p>
                      <a:r>
                        <a:rPr lang="en-US" sz="1200"/>
                        <a:t>White</a:t>
                      </a:r>
                    </a:p>
                  </a:txBody>
                  <a:tcPr/>
                </a:tc>
                <a:extLst>
                  <a:ext uri="{0D108BD9-81ED-4DB2-BD59-A6C34878D82A}">
                    <a16:rowId xmlns:a16="http://schemas.microsoft.com/office/drawing/2014/main" xmlns="" val="3800489486"/>
                  </a:ext>
                </a:extLst>
              </a:tr>
              <a:tr h="256258">
                <a:tc>
                  <a:txBody>
                    <a:bodyPr/>
                    <a:lstStyle/>
                    <a:p>
                      <a:r>
                        <a:rPr lang="en-US" sz="1200"/>
                        <a:t>VH002</a:t>
                      </a:r>
                    </a:p>
                  </a:txBody>
                  <a:tcPr/>
                </a:tc>
                <a:tc>
                  <a:txBody>
                    <a:bodyPr/>
                    <a:lstStyle/>
                    <a:p>
                      <a:r>
                        <a:rPr lang="en-US" sz="1200" dirty="0"/>
                        <a:t>Grey</a:t>
                      </a:r>
                    </a:p>
                  </a:txBody>
                  <a:tcPr/>
                </a:tc>
                <a:extLst>
                  <a:ext uri="{0D108BD9-81ED-4DB2-BD59-A6C34878D82A}">
                    <a16:rowId xmlns:a16="http://schemas.microsoft.com/office/drawing/2014/main" xmlns="" val="325121991"/>
                  </a:ext>
                </a:extLst>
              </a:tr>
            </a:tbl>
          </a:graphicData>
        </a:graphic>
      </p:graphicFrame>
      <p:sp>
        <p:nvSpPr>
          <p:cNvPr id="8" name="TextBox 7">
            <a:extLst>
              <a:ext uri="{FF2B5EF4-FFF2-40B4-BE49-F238E27FC236}">
                <a16:creationId xmlns:a16="http://schemas.microsoft.com/office/drawing/2014/main" xmlns="" id="{46814451-8C9F-4B5B-9BAF-02BA08F5B99F}"/>
              </a:ext>
            </a:extLst>
          </p:cNvPr>
          <p:cNvSpPr txBox="1"/>
          <p:nvPr/>
        </p:nvSpPr>
        <p:spPr>
          <a:xfrm>
            <a:off x="1139483" y="4504327"/>
            <a:ext cx="1842868" cy="369332"/>
          </a:xfrm>
          <a:prstGeom prst="rect">
            <a:avLst/>
          </a:prstGeom>
          <a:noFill/>
        </p:spPr>
        <p:txBody>
          <a:bodyPr wrap="square" rtlCol="0">
            <a:spAutoFit/>
          </a:bodyPr>
          <a:lstStyle/>
          <a:p>
            <a:r>
              <a:rPr lang="en-US" b="1">
                <a:solidFill>
                  <a:schemeClr val="tx1">
                    <a:lumMod val="95000"/>
                    <a:lumOff val="5000"/>
                  </a:schemeClr>
                </a:solidFill>
              </a:rPr>
              <a:t>VEHICLE</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5078437" y="5162843"/>
            <a:ext cx="1885071" cy="548640"/>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sp>
        <p:nvSpPr>
          <p:cNvPr id="10" name="TextBox 9">
            <a:extLst>
              <a:ext uri="{FF2B5EF4-FFF2-40B4-BE49-F238E27FC236}">
                <a16:creationId xmlns:a16="http://schemas.microsoft.com/office/drawing/2014/main" xmlns="" id="{6C59BD56-9511-4100-9F9B-4346BD40414E}"/>
              </a:ext>
            </a:extLst>
          </p:cNvPr>
          <p:cNvSpPr txBox="1"/>
          <p:nvPr/>
        </p:nvSpPr>
        <p:spPr>
          <a:xfrm>
            <a:off x="7168132" y="4411046"/>
            <a:ext cx="1842868" cy="369332"/>
          </a:xfrm>
          <a:prstGeom prst="rect">
            <a:avLst/>
          </a:prstGeom>
          <a:noFill/>
        </p:spPr>
        <p:txBody>
          <a:bodyPr wrap="square" rtlCol="0">
            <a:spAutoFit/>
          </a:bodyPr>
          <a:lstStyle/>
          <a:p>
            <a:r>
              <a:rPr lang="en-US" b="1">
                <a:solidFill>
                  <a:schemeClr val="tx1">
                    <a:lumMod val="95000"/>
                    <a:lumOff val="5000"/>
                  </a:schemeClr>
                </a:solidFill>
              </a:rPr>
              <a:t>VEHICLE_COLOR</a:t>
            </a:r>
          </a:p>
        </p:txBody>
      </p:sp>
      <p:graphicFrame>
        <p:nvGraphicFramePr>
          <p:cNvPr id="11" name="Table 10">
            <a:extLst>
              <a:ext uri="{FF2B5EF4-FFF2-40B4-BE49-F238E27FC236}">
                <a16:creationId xmlns:a16="http://schemas.microsoft.com/office/drawing/2014/main" xmlns="" id="{49EF4B67-4879-44C8-8CAC-0035DD7CFEBA}"/>
              </a:ext>
            </a:extLst>
          </p:cNvPr>
          <p:cNvGraphicFramePr>
            <a:graphicFrameLocks noGrp="1"/>
          </p:cNvGraphicFramePr>
          <p:nvPr>
            <p:extLst>
              <p:ext uri="{D42A27DB-BD31-4B8C-83A1-F6EECF244321}">
                <p14:modId xmlns:p14="http://schemas.microsoft.com/office/powerpoint/2010/main" val="2089070052"/>
              </p:ext>
            </p:extLst>
          </p:nvPr>
        </p:nvGraphicFramePr>
        <p:xfrm>
          <a:off x="9827646" y="4780378"/>
          <a:ext cx="2308342" cy="822960"/>
        </p:xfrm>
        <a:graphic>
          <a:graphicData uri="http://schemas.openxmlformats.org/drawingml/2006/table">
            <a:tbl>
              <a:tblPr firstRow="1" bandRow="1">
                <a:tableStyleId>{073A0DAA-6AF3-43AB-8588-CEC1D06C72B9}</a:tableStyleId>
              </a:tblPr>
              <a:tblGrid>
                <a:gridCol w="1279143">
                  <a:extLst>
                    <a:ext uri="{9D8B030D-6E8A-4147-A177-3AD203B41FA5}">
                      <a16:colId xmlns:a16="http://schemas.microsoft.com/office/drawing/2014/main" xmlns="" val="4278356832"/>
                    </a:ext>
                  </a:extLst>
                </a:gridCol>
                <a:gridCol w="1029199">
                  <a:extLst>
                    <a:ext uri="{9D8B030D-6E8A-4147-A177-3AD203B41FA5}">
                      <a16:colId xmlns:a16="http://schemas.microsoft.com/office/drawing/2014/main" xmlns="" val="2664652135"/>
                    </a:ext>
                  </a:extLst>
                </a:gridCol>
              </a:tblGrid>
              <a:tr h="256258">
                <a:tc>
                  <a:txBody>
                    <a:bodyPr/>
                    <a:lstStyle/>
                    <a:p>
                      <a:r>
                        <a:rPr lang="en-US" sz="1200" u="sng" dirty="0" err="1"/>
                        <a:t>Vehicle_ID</a:t>
                      </a:r>
                      <a:endParaRPr lang="en-US" sz="1200" u="sng" dirty="0"/>
                    </a:p>
                  </a:txBody>
                  <a:tcPr/>
                </a:tc>
                <a:tc>
                  <a:txBody>
                    <a:bodyPr/>
                    <a:lstStyle/>
                    <a:p>
                      <a:r>
                        <a:rPr lang="en-US" sz="1200" u="none"/>
                        <a:t>Model</a:t>
                      </a:r>
                    </a:p>
                  </a:txBody>
                  <a:tcPr/>
                </a:tc>
                <a:extLst>
                  <a:ext uri="{0D108BD9-81ED-4DB2-BD59-A6C34878D82A}">
                    <a16:rowId xmlns:a16="http://schemas.microsoft.com/office/drawing/2014/main" xmlns="" val="1113075671"/>
                  </a:ext>
                </a:extLst>
              </a:tr>
              <a:tr h="256258">
                <a:tc>
                  <a:txBody>
                    <a:bodyPr/>
                    <a:lstStyle/>
                    <a:p>
                      <a:r>
                        <a:rPr lang="en-US" sz="1200"/>
                        <a:t>VH001</a:t>
                      </a:r>
                    </a:p>
                  </a:txBody>
                  <a:tcPr/>
                </a:tc>
                <a:tc>
                  <a:txBody>
                    <a:bodyPr/>
                    <a:lstStyle/>
                    <a:p>
                      <a:r>
                        <a:rPr lang="en-US" sz="1200"/>
                        <a:t>Nissan</a:t>
                      </a:r>
                    </a:p>
                  </a:txBody>
                  <a:tcPr/>
                </a:tc>
                <a:extLst>
                  <a:ext uri="{0D108BD9-81ED-4DB2-BD59-A6C34878D82A}">
                    <a16:rowId xmlns:a16="http://schemas.microsoft.com/office/drawing/2014/main" xmlns="" val="4002684323"/>
                  </a:ext>
                </a:extLst>
              </a:tr>
              <a:tr h="256258">
                <a:tc>
                  <a:txBody>
                    <a:bodyPr/>
                    <a:lstStyle/>
                    <a:p>
                      <a:r>
                        <a:rPr lang="en-US" sz="1200"/>
                        <a:t>VH002</a:t>
                      </a:r>
                    </a:p>
                  </a:txBody>
                  <a:tcPr/>
                </a:tc>
                <a:tc>
                  <a:txBody>
                    <a:bodyPr/>
                    <a:lstStyle/>
                    <a:p>
                      <a:r>
                        <a:rPr lang="en-US" sz="1200" dirty="0"/>
                        <a:t>Suzuki</a:t>
                      </a:r>
                    </a:p>
                  </a:txBody>
                  <a:tcPr/>
                </a:tc>
                <a:extLst>
                  <a:ext uri="{0D108BD9-81ED-4DB2-BD59-A6C34878D82A}">
                    <a16:rowId xmlns:a16="http://schemas.microsoft.com/office/drawing/2014/main" xmlns="" val="2787152481"/>
                  </a:ext>
                </a:extLst>
              </a:tr>
            </a:tbl>
          </a:graphicData>
        </a:graphic>
      </p:graphicFrame>
      <p:sp>
        <p:nvSpPr>
          <p:cNvPr id="12" name="TextBox 11">
            <a:extLst>
              <a:ext uri="{FF2B5EF4-FFF2-40B4-BE49-F238E27FC236}">
                <a16:creationId xmlns:a16="http://schemas.microsoft.com/office/drawing/2014/main" xmlns="" id="{1A6B69A1-0B7D-42A8-863F-F972F3CD3898}"/>
              </a:ext>
            </a:extLst>
          </p:cNvPr>
          <p:cNvSpPr txBox="1"/>
          <p:nvPr/>
        </p:nvSpPr>
        <p:spPr>
          <a:xfrm>
            <a:off x="9748801" y="4449733"/>
            <a:ext cx="1842868" cy="369332"/>
          </a:xfrm>
          <a:prstGeom prst="rect">
            <a:avLst/>
          </a:prstGeom>
          <a:noFill/>
        </p:spPr>
        <p:txBody>
          <a:bodyPr wrap="square" rtlCol="0">
            <a:spAutoFit/>
          </a:bodyPr>
          <a:lstStyle/>
          <a:p>
            <a:r>
              <a:rPr lang="en-US" b="1">
                <a:solidFill>
                  <a:schemeClr val="tx1">
                    <a:lumMod val="95000"/>
                    <a:lumOff val="5000"/>
                  </a:schemeClr>
                </a:solidFill>
              </a:rPr>
              <a:t>VEHICLE_MODEL</a:t>
            </a:r>
          </a:p>
        </p:txBody>
      </p:sp>
      <p:sp>
        <p:nvSpPr>
          <p:cNvPr id="13" name="TextBox 12">
            <a:extLst>
              <a:ext uri="{FF2B5EF4-FFF2-40B4-BE49-F238E27FC236}">
                <a16:creationId xmlns:a16="http://schemas.microsoft.com/office/drawing/2014/main" xmlns="" id="{D55CC996-5904-45F2-B72C-0BE9B9D6F1AC}"/>
              </a:ext>
            </a:extLst>
          </p:cNvPr>
          <p:cNvSpPr txBox="1"/>
          <p:nvPr/>
        </p:nvSpPr>
        <p:spPr>
          <a:xfrm>
            <a:off x="7611427" y="6294036"/>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sp>
        <p:nvSpPr>
          <p:cNvPr id="14" name="TextBox 13">
            <a:extLst>
              <a:ext uri="{FF2B5EF4-FFF2-40B4-BE49-F238E27FC236}">
                <a16:creationId xmlns:a16="http://schemas.microsoft.com/office/drawing/2014/main" xmlns="" id="{4FF75D85-12F7-48C7-90B2-762514509BB1}"/>
              </a:ext>
            </a:extLst>
          </p:cNvPr>
          <p:cNvSpPr txBox="1"/>
          <p:nvPr/>
        </p:nvSpPr>
        <p:spPr>
          <a:xfrm>
            <a:off x="10187354" y="5551905"/>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spTree>
    <p:extLst>
      <p:ext uri="{BB962C8B-B14F-4D97-AF65-F5344CB8AC3E}">
        <p14:creationId xmlns:p14="http://schemas.microsoft.com/office/powerpoint/2010/main" val="5847104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4ADD399-074A-476A-80D1-97240CAD4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0267" y="1269888"/>
            <a:ext cx="1458610" cy="2071537"/>
          </a:xfrm>
          <a:prstGeom prst="rect">
            <a:avLst/>
          </a:prstGeom>
        </p:spPr>
      </p:pic>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210756" y="1080906"/>
            <a:ext cx="12273458" cy="1179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cs typeface="Arial" panose="020B0604020202020204" pitchFamily="34" charset="0"/>
              </a:rPr>
              <a:t>If there is a composite attribute, they should be broken into atomic attributes in the same relation.  </a:t>
            </a:r>
          </a:p>
          <a:p>
            <a:pPr algn="l"/>
            <a:r>
              <a:rPr lang="en-US" sz="2000" dirty="0">
                <a:cs typeface="Arial" panose="020B0604020202020204" pitchFamily="34" charset="0"/>
              </a:rPr>
              <a:t>       Ex: The table STUDENT (</a:t>
            </a:r>
            <a:r>
              <a:rPr lang="en-US" sz="2000" dirty="0" err="1">
                <a:cs typeface="Arial" panose="020B0604020202020204" pitchFamily="34" charset="0"/>
              </a:rPr>
              <a:t>Student_ID</a:t>
            </a:r>
            <a:r>
              <a:rPr lang="en-US" sz="2000" dirty="0">
                <a:cs typeface="Arial" panose="020B0604020202020204" pitchFamily="34" charset="0"/>
              </a:rPr>
              <a:t>, name, Address (Street, city, country)) is not in 1NF.</a:t>
            </a:r>
          </a:p>
        </p:txBody>
      </p:sp>
      <p:graphicFrame>
        <p:nvGraphicFramePr>
          <p:cNvPr id="5" name="Table 4">
            <a:extLst>
              <a:ext uri="{FF2B5EF4-FFF2-40B4-BE49-F238E27FC236}">
                <a16:creationId xmlns:a16="http://schemas.microsoft.com/office/drawing/2014/main" xmlns="" id="{D00B3D18-6007-44D8-A9D1-69046D44A7BB}"/>
              </a:ext>
            </a:extLst>
          </p:cNvPr>
          <p:cNvGraphicFramePr>
            <a:graphicFrameLocks noGrp="1"/>
          </p:cNvGraphicFramePr>
          <p:nvPr>
            <p:extLst>
              <p:ext uri="{D42A27DB-BD31-4B8C-83A1-F6EECF244321}">
                <p14:modId xmlns:p14="http://schemas.microsoft.com/office/powerpoint/2010/main" val="3513237776"/>
              </p:ext>
            </p:extLst>
          </p:nvPr>
        </p:nvGraphicFramePr>
        <p:xfrm>
          <a:off x="641395" y="3572384"/>
          <a:ext cx="3514290" cy="1637341"/>
        </p:xfrm>
        <a:graphic>
          <a:graphicData uri="http://schemas.openxmlformats.org/drawingml/2006/table">
            <a:tbl>
              <a:tblPr firstRow="1" bandRow="1">
                <a:tableStyleId>{073A0DAA-6AF3-43AB-8588-CEC1D06C72B9}</a:tableStyleId>
              </a:tblPr>
              <a:tblGrid>
                <a:gridCol w="1279143">
                  <a:extLst>
                    <a:ext uri="{9D8B030D-6E8A-4147-A177-3AD203B41FA5}">
                      <a16:colId xmlns:a16="http://schemas.microsoft.com/office/drawing/2014/main" xmlns="" val="4278356832"/>
                    </a:ext>
                  </a:extLst>
                </a:gridCol>
                <a:gridCol w="1029199">
                  <a:extLst>
                    <a:ext uri="{9D8B030D-6E8A-4147-A177-3AD203B41FA5}">
                      <a16:colId xmlns:a16="http://schemas.microsoft.com/office/drawing/2014/main" xmlns="" val="2664652135"/>
                    </a:ext>
                  </a:extLst>
                </a:gridCol>
                <a:gridCol w="1205948">
                  <a:extLst>
                    <a:ext uri="{9D8B030D-6E8A-4147-A177-3AD203B41FA5}">
                      <a16:colId xmlns:a16="http://schemas.microsoft.com/office/drawing/2014/main" xmlns="" val="695945999"/>
                    </a:ext>
                  </a:extLst>
                </a:gridCol>
              </a:tblGrid>
              <a:tr h="357181">
                <a:tc>
                  <a:txBody>
                    <a:bodyPr/>
                    <a:lstStyle/>
                    <a:p>
                      <a:r>
                        <a:rPr lang="en-US" sz="1200" u="sng" dirty="0" err="1"/>
                        <a:t>Student_ID</a:t>
                      </a:r>
                      <a:endParaRPr lang="en-US" sz="1200" u="sng" dirty="0"/>
                    </a:p>
                  </a:txBody>
                  <a:tcPr/>
                </a:tc>
                <a:tc>
                  <a:txBody>
                    <a:bodyPr/>
                    <a:lstStyle/>
                    <a:p>
                      <a:r>
                        <a:rPr lang="en-US" sz="1200" u="none"/>
                        <a:t>name</a:t>
                      </a:r>
                    </a:p>
                  </a:txBody>
                  <a:tcPr/>
                </a:tc>
                <a:tc>
                  <a:txBody>
                    <a:bodyPr/>
                    <a:lstStyle/>
                    <a:p>
                      <a:r>
                        <a:rPr lang="en-US" sz="1200" u="none"/>
                        <a:t>Address</a:t>
                      </a:r>
                    </a:p>
                  </a:txBody>
                  <a:tcPr/>
                </a:tc>
                <a:extLst>
                  <a:ext uri="{0D108BD9-81ED-4DB2-BD59-A6C34878D82A}">
                    <a16:rowId xmlns:a16="http://schemas.microsoft.com/office/drawing/2014/main" xmlns="" val="1113075671"/>
                  </a:ext>
                </a:extLst>
              </a:tr>
              <a:tr h="256258">
                <a:tc>
                  <a:txBody>
                    <a:bodyPr/>
                    <a:lstStyle/>
                    <a:p>
                      <a:r>
                        <a:rPr lang="en-US" sz="1200"/>
                        <a:t>EG_3310</a:t>
                      </a:r>
                    </a:p>
                  </a:txBody>
                  <a:tcPr/>
                </a:tc>
                <a:tc>
                  <a:txBody>
                    <a:bodyPr/>
                    <a:lstStyle/>
                    <a:p>
                      <a:r>
                        <a:rPr lang="en-US" sz="1200" err="1"/>
                        <a:t>Vishwajith</a:t>
                      </a:r>
                      <a:endParaRPr lang="en-US" sz="1200"/>
                    </a:p>
                  </a:txBody>
                  <a:tcPr/>
                </a:tc>
                <a:tc>
                  <a:txBody>
                    <a:bodyPr/>
                    <a:lstStyle/>
                    <a:p>
                      <a:r>
                        <a:rPr lang="en-US" sz="1200"/>
                        <a:t>55/2</a:t>
                      </a:r>
                    </a:p>
                    <a:p>
                      <a:r>
                        <a:rPr lang="en-US" sz="1200"/>
                        <a:t>Galle</a:t>
                      </a:r>
                    </a:p>
                    <a:p>
                      <a:r>
                        <a:rPr lang="en-US" sz="1200"/>
                        <a:t>Sri Lanka</a:t>
                      </a:r>
                    </a:p>
                  </a:txBody>
                  <a:tcPr/>
                </a:tc>
                <a:extLst>
                  <a:ext uri="{0D108BD9-81ED-4DB2-BD59-A6C34878D82A}">
                    <a16:rowId xmlns:a16="http://schemas.microsoft.com/office/drawing/2014/main" xmlns="" val="4002684323"/>
                  </a:ext>
                </a:extLst>
              </a:tr>
              <a:tr h="256258">
                <a:tc>
                  <a:txBody>
                    <a:bodyPr/>
                    <a:lstStyle/>
                    <a:p>
                      <a:r>
                        <a:rPr lang="en-US" sz="1200"/>
                        <a:t>EG_3290</a:t>
                      </a:r>
                    </a:p>
                  </a:txBody>
                  <a:tcPr/>
                </a:tc>
                <a:tc>
                  <a:txBody>
                    <a:bodyPr/>
                    <a:lstStyle/>
                    <a:p>
                      <a:r>
                        <a:rPr lang="en-US" sz="1200"/>
                        <a:t>Caroline</a:t>
                      </a:r>
                    </a:p>
                  </a:txBody>
                  <a:tcPr/>
                </a:tc>
                <a:tc>
                  <a:txBody>
                    <a:bodyPr/>
                    <a:lstStyle/>
                    <a:p>
                      <a:r>
                        <a:rPr lang="en-US" sz="1200" dirty="0"/>
                        <a:t>Baker Street</a:t>
                      </a:r>
                    </a:p>
                    <a:p>
                      <a:r>
                        <a:rPr lang="en-US" sz="1200" dirty="0"/>
                        <a:t>London</a:t>
                      </a:r>
                    </a:p>
                    <a:p>
                      <a:r>
                        <a:rPr lang="en-US" sz="1200" dirty="0"/>
                        <a:t>England</a:t>
                      </a:r>
                    </a:p>
                  </a:txBody>
                  <a:tcPr/>
                </a:tc>
                <a:extLst>
                  <a:ext uri="{0D108BD9-81ED-4DB2-BD59-A6C34878D82A}">
                    <a16:rowId xmlns:a16="http://schemas.microsoft.com/office/drawing/2014/main" xmlns="" val="2787152481"/>
                  </a:ext>
                </a:extLst>
              </a:tr>
            </a:tbl>
          </a:graphicData>
        </a:graphic>
      </p:graphicFrame>
      <p:sp>
        <p:nvSpPr>
          <p:cNvPr id="6" name="TextBox 5">
            <a:extLst>
              <a:ext uri="{FF2B5EF4-FFF2-40B4-BE49-F238E27FC236}">
                <a16:creationId xmlns:a16="http://schemas.microsoft.com/office/drawing/2014/main" xmlns="" id="{FCB9DE63-59D4-4990-8902-3D81426A0C31}"/>
              </a:ext>
            </a:extLst>
          </p:cNvPr>
          <p:cNvSpPr txBox="1"/>
          <p:nvPr/>
        </p:nvSpPr>
        <p:spPr>
          <a:xfrm>
            <a:off x="1477106" y="5265035"/>
            <a:ext cx="1842868" cy="646331"/>
          </a:xfrm>
          <a:prstGeom prst="rect">
            <a:avLst/>
          </a:prstGeom>
          <a:noFill/>
        </p:spPr>
        <p:txBody>
          <a:bodyPr wrap="square" rtlCol="0">
            <a:spAutoFit/>
          </a:bodyPr>
          <a:lstStyle/>
          <a:p>
            <a:r>
              <a:rPr lang="en-US" sz="3600" b="1">
                <a:solidFill>
                  <a:srgbClr val="FF0000"/>
                </a:solidFill>
              </a:rPr>
              <a:t>X</a:t>
            </a:r>
            <a:r>
              <a:rPr lang="en-US" b="1">
                <a:solidFill>
                  <a:srgbClr val="FF0000"/>
                </a:solidFill>
              </a:rPr>
              <a:t>  </a:t>
            </a:r>
            <a:r>
              <a:rPr lang="en-US" sz="3200" b="1">
                <a:solidFill>
                  <a:schemeClr val="tx1">
                    <a:lumMod val="95000"/>
                    <a:lumOff val="5000"/>
                  </a:schemeClr>
                </a:solidFill>
              </a:rPr>
              <a:t>1NF</a:t>
            </a:r>
          </a:p>
        </p:txBody>
      </p:sp>
      <p:sp>
        <p:nvSpPr>
          <p:cNvPr id="8" name="TextBox 7">
            <a:extLst>
              <a:ext uri="{FF2B5EF4-FFF2-40B4-BE49-F238E27FC236}">
                <a16:creationId xmlns:a16="http://schemas.microsoft.com/office/drawing/2014/main" xmlns="" id="{46814451-8C9F-4B5B-9BAF-02BA08F5B99F}"/>
              </a:ext>
            </a:extLst>
          </p:cNvPr>
          <p:cNvSpPr txBox="1"/>
          <p:nvPr/>
        </p:nvSpPr>
        <p:spPr>
          <a:xfrm>
            <a:off x="1315329" y="2990731"/>
            <a:ext cx="1842868" cy="369332"/>
          </a:xfrm>
          <a:prstGeom prst="rect">
            <a:avLst/>
          </a:prstGeom>
          <a:noFill/>
        </p:spPr>
        <p:txBody>
          <a:bodyPr wrap="square" rtlCol="0">
            <a:spAutoFit/>
          </a:bodyPr>
          <a:lstStyle/>
          <a:p>
            <a:r>
              <a:rPr lang="en-US" b="1">
                <a:solidFill>
                  <a:schemeClr val="tx1">
                    <a:lumMod val="95000"/>
                    <a:lumOff val="5000"/>
                  </a:schemeClr>
                </a:solidFill>
              </a:rPr>
              <a:t>STUDENT</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4574857" y="4050389"/>
            <a:ext cx="1885071" cy="351692"/>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sp>
        <p:nvSpPr>
          <p:cNvPr id="10" name="TextBox 9">
            <a:extLst>
              <a:ext uri="{FF2B5EF4-FFF2-40B4-BE49-F238E27FC236}">
                <a16:creationId xmlns:a16="http://schemas.microsoft.com/office/drawing/2014/main" xmlns="" id="{6C59BD56-9511-4100-9F9B-4346BD40414E}"/>
              </a:ext>
            </a:extLst>
          </p:cNvPr>
          <p:cNvSpPr txBox="1"/>
          <p:nvPr/>
        </p:nvSpPr>
        <p:spPr>
          <a:xfrm>
            <a:off x="7190937" y="3027603"/>
            <a:ext cx="1842868" cy="369332"/>
          </a:xfrm>
          <a:prstGeom prst="rect">
            <a:avLst/>
          </a:prstGeom>
          <a:noFill/>
        </p:spPr>
        <p:txBody>
          <a:bodyPr wrap="square" rtlCol="0">
            <a:spAutoFit/>
          </a:bodyPr>
          <a:lstStyle/>
          <a:p>
            <a:r>
              <a:rPr lang="en-US" b="1">
                <a:solidFill>
                  <a:schemeClr val="tx1">
                    <a:lumMod val="95000"/>
                    <a:lumOff val="5000"/>
                  </a:schemeClr>
                </a:solidFill>
              </a:rPr>
              <a:t>STUDENT</a:t>
            </a:r>
          </a:p>
        </p:txBody>
      </p:sp>
      <p:sp>
        <p:nvSpPr>
          <p:cNvPr id="13" name="TextBox 12">
            <a:extLst>
              <a:ext uri="{FF2B5EF4-FFF2-40B4-BE49-F238E27FC236}">
                <a16:creationId xmlns:a16="http://schemas.microsoft.com/office/drawing/2014/main" xmlns="" id="{D55CC996-5904-45F2-B72C-0BE9B9D6F1AC}"/>
              </a:ext>
            </a:extLst>
          </p:cNvPr>
          <p:cNvSpPr txBox="1"/>
          <p:nvPr/>
        </p:nvSpPr>
        <p:spPr>
          <a:xfrm>
            <a:off x="8112371" y="5299752"/>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graphicFrame>
        <p:nvGraphicFramePr>
          <p:cNvPr id="17" name="Table 16">
            <a:extLst>
              <a:ext uri="{FF2B5EF4-FFF2-40B4-BE49-F238E27FC236}">
                <a16:creationId xmlns:a16="http://schemas.microsoft.com/office/drawing/2014/main" xmlns="" id="{C32C9078-86A2-4290-8AB2-E6FB2BC85196}"/>
              </a:ext>
            </a:extLst>
          </p:cNvPr>
          <p:cNvGraphicFramePr>
            <a:graphicFrameLocks noGrp="1"/>
          </p:cNvGraphicFramePr>
          <p:nvPr>
            <p:extLst>
              <p:ext uri="{D42A27DB-BD31-4B8C-83A1-F6EECF244321}">
                <p14:modId xmlns:p14="http://schemas.microsoft.com/office/powerpoint/2010/main" val="4096609163"/>
              </p:ext>
            </p:extLst>
          </p:nvPr>
        </p:nvGraphicFramePr>
        <p:xfrm>
          <a:off x="6879100" y="3572384"/>
          <a:ext cx="4988309" cy="1637342"/>
        </p:xfrm>
        <a:graphic>
          <a:graphicData uri="http://schemas.openxmlformats.org/drawingml/2006/table">
            <a:tbl>
              <a:tblPr firstRow="1" bandRow="1">
                <a:tableStyleId>{073A0DAA-6AF3-43AB-8588-CEC1D06C72B9}</a:tableStyleId>
              </a:tblPr>
              <a:tblGrid>
                <a:gridCol w="970671">
                  <a:extLst>
                    <a:ext uri="{9D8B030D-6E8A-4147-A177-3AD203B41FA5}">
                      <a16:colId xmlns:a16="http://schemas.microsoft.com/office/drawing/2014/main" xmlns="" val="4278356832"/>
                    </a:ext>
                  </a:extLst>
                </a:gridCol>
                <a:gridCol w="972353">
                  <a:extLst>
                    <a:ext uri="{9D8B030D-6E8A-4147-A177-3AD203B41FA5}">
                      <a16:colId xmlns:a16="http://schemas.microsoft.com/office/drawing/2014/main" xmlns="" val="2664652135"/>
                    </a:ext>
                  </a:extLst>
                </a:gridCol>
                <a:gridCol w="1015095">
                  <a:extLst>
                    <a:ext uri="{9D8B030D-6E8A-4147-A177-3AD203B41FA5}">
                      <a16:colId xmlns:a16="http://schemas.microsoft.com/office/drawing/2014/main" xmlns="" val="695945999"/>
                    </a:ext>
                  </a:extLst>
                </a:gridCol>
                <a:gridCol w="1015095">
                  <a:extLst>
                    <a:ext uri="{9D8B030D-6E8A-4147-A177-3AD203B41FA5}">
                      <a16:colId xmlns:a16="http://schemas.microsoft.com/office/drawing/2014/main" xmlns="" val="1080652901"/>
                    </a:ext>
                  </a:extLst>
                </a:gridCol>
                <a:gridCol w="1015095">
                  <a:extLst>
                    <a:ext uri="{9D8B030D-6E8A-4147-A177-3AD203B41FA5}">
                      <a16:colId xmlns:a16="http://schemas.microsoft.com/office/drawing/2014/main" xmlns="" val="3820304213"/>
                    </a:ext>
                  </a:extLst>
                </a:gridCol>
              </a:tblGrid>
              <a:tr h="526080">
                <a:tc>
                  <a:txBody>
                    <a:bodyPr/>
                    <a:lstStyle/>
                    <a:p>
                      <a:r>
                        <a:rPr lang="en-US" sz="1200" u="sng" dirty="0" err="1"/>
                        <a:t>Student_ID</a:t>
                      </a:r>
                      <a:endParaRPr lang="en-US" sz="1200" u="sng" dirty="0"/>
                    </a:p>
                  </a:txBody>
                  <a:tcPr/>
                </a:tc>
                <a:tc>
                  <a:txBody>
                    <a:bodyPr/>
                    <a:lstStyle/>
                    <a:p>
                      <a:r>
                        <a:rPr lang="en-US" sz="1200" u="none"/>
                        <a:t>name</a:t>
                      </a:r>
                    </a:p>
                  </a:txBody>
                  <a:tcPr/>
                </a:tc>
                <a:tc>
                  <a:txBody>
                    <a:bodyPr/>
                    <a:lstStyle/>
                    <a:p>
                      <a:r>
                        <a:rPr lang="en-US" sz="1200" u="none"/>
                        <a:t>Street</a:t>
                      </a:r>
                    </a:p>
                  </a:txBody>
                  <a:tcPr/>
                </a:tc>
                <a:tc>
                  <a:txBody>
                    <a:bodyPr/>
                    <a:lstStyle/>
                    <a:p>
                      <a:r>
                        <a:rPr lang="en-US" sz="1200" u="none"/>
                        <a:t>City</a:t>
                      </a:r>
                    </a:p>
                  </a:txBody>
                  <a:tcPr/>
                </a:tc>
                <a:tc>
                  <a:txBody>
                    <a:bodyPr/>
                    <a:lstStyle/>
                    <a:p>
                      <a:r>
                        <a:rPr lang="en-US" sz="1200" u="none"/>
                        <a:t>Country</a:t>
                      </a:r>
                    </a:p>
                  </a:txBody>
                  <a:tcPr/>
                </a:tc>
                <a:extLst>
                  <a:ext uri="{0D108BD9-81ED-4DB2-BD59-A6C34878D82A}">
                    <a16:rowId xmlns:a16="http://schemas.microsoft.com/office/drawing/2014/main" xmlns="" val="1113075671"/>
                  </a:ext>
                </a:extLst>
              </a:tr>
              <a:tr h="578246">
                <a:tc>
                  <a:txBody>
                    <a:bodyPr/>
                    <a:lstStyle/>
                    <a:p>
                      <a:r>
                        <a:rPr lang="en-US" sz="1200"/>
                        <a:t>EG_3310</a:t>
                      </a:r>
                    </a:p>
                  </a:txBody>
                  <a:tcPr/>
                </a:tc>
                <a:tc>
                  <a:txBody>
                    <a:bodyPr/>
                    <a:lstStyle/>
                    <a:p>
                      <a:r>
                        <a:rPr lang="en-US" sz="1200" err="1"/>
                        <a:t>Vishwajith</a:t>
                      </a:r>
                      <a:endParaRPr lang="en-US" sz="1200"/>
                    </a:p>
                  </a:txBody>
                  <a:tcPr/>
                </a:tc>
                <a:tc>
                  <a:txBody>
                    <a:bodyPr/>
                    <a:lstStyle/>
                    <a:p>
                      <a:r>
                        <a:rPr lang="en-US" sz="1200"/>
                        <a:t>55/2</a:t>
                      </a:r>
                    </a:p>
                  </a:txBody>
                  <a:tcPr/>
                </a:tc>
                <a:tc>
                  <a:txBody>
                    <a:bodyPr/>
                    <a:lstStyle/>
                    <a:p>
                      <a:r>
                        <a:rPr lang="en-US" sz="1200"/>
                        <a:t>Galle</a:t>
                      </a:r>
                    </a:p>
                  </a:txBody>
                  <a:tcPr/>
                </a:tc>
                <a:tc>
                  <a:txBody>
                    <a:bodyPr/>
                    <a:lstStyle/>
                    <a:p>
                      <a:r>
                        <a:rPr lang="en-US" sz="1200"/>
                        <a:t>Sri Lanka</a:t>
                      </a:r>
                    </a:p>
                  </a:txBody>
                  <a:tcPr/>
                </a:tc>
                <a:extLst>
                  <a:ext uri="{0D108BD9-81ED-4DB2-BD59-A6C34878D82A}">
                    <a16:rowId xmlns:a16="http://schemas.microsoft.com/office/drawing/2014/main" xmlns="" val="4002684323"/>
                  </a:ext>
                </a:extLst>
              </a:tr>
              <a:tr h="533016">
                <a:tc>
                  <a:txBody>
                    <a:bodyPr/>
                    <a:lstStyle/>
                    <a:p>
                      <a:r>
                        <a:rPr lang="en-US" sz="1200"/>
                        <a:t>EG_3290</a:t>
                      </a:r>
                    </a:p>
                  </a:txBody>
                  <a:tcPr/>
                </a:tc>
                <a:tc>
                  <a:txBody>
                    <a:bodyPr/>
                    <a:lstStyle/>
                    <a:p>
                      <a:r>
                        <a:rPr lang="en-US" sz="1200"/>
                        <a:t>Caroline</a:t>
                      </a:r>
                    </a:p>
                  </a:txBody>
                  <a:tcPr/>
                </a:tc>
                <a:tc>
                  <a:txBody>
                    <a:bodyPr/>
                    <a:lstStyle/>
                    <a:p>
                      <a:r>
                        <a:rPr lang="en-US" sz="1200"/>
                        <a:t>Baker Street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London</a:t>
                      </a:r>
                    </a:p>
                    <a:p>
                      <a:endParaRPr lang="en-US" sz="1200"/>
                    </a:p>
                  </a:txBody>
                  <a:tcPr/>
                </a:tc>
                <a:tc>
                  <a:txBody>
                    <a:bodyPr/>
                    <a:lstStyle/>
                    <a:p>
                      <a:r>
                        <a:rPr lang="en-US" sz="1200" dirty="0"/>
                        <a:t>England</a:t>
                      </a:r>
                    </a:p>
                  </a:txBody>
                  <a:tcPr/>
                </a:tc>
                <a:extLst>
                  <a:ext uri="{0D108BD9-81ED-4DB2-BD59-A6C34878D82A}">
                    <a16:rowId xmlns:a16="http://schemas.microsoft.com/office/drawing/2014/main" xmlns="" val="2787152481"/>
                  </a:ext>
                </a:extLst>
              </a:tr>
            </a:tbl>
          </a:graphicData>
        </a:graphic>
      </p:graphicFrame>
      <p:sp>
        <p:nvSpPr>
          <p:cNvPr id="12" name="Title 1">
            <a:extLst>
              <a:ext uri="{FF2B5EF4-FFF2-40B4-BE49-F238E27FC236}">
                <a16:creationId xmlns:a16="http://schemas.microsoft.com/office/drawing/2014/main" xmlns="" id="{B4225BF2-E6BD-58D0-62A4-95A790F9C526}"/>
              </a:ext>
            </a:extLst>
          </p:cNvPr>
          <p:cNvSpPr>
            <a:spLocks noGrp="1"/>
          </p:cNvSpPr>
          <p:nvPr>
            <p:ph type="ctrTitle"/>
          </p:nvPr>
        </p:nvSpPr>
        <p:spPr>
          <a:xfrm>
            <a:off x="56012" y="-136898"/>
            <a:ext cx="12273457" cy="890270"/>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FIRST NORMAL FORM – 1NF</a:t>
            </a:r>
          </a:p>
        </p:txBody>
      </p:sp>
    </p:spTree>
    <p:extLst>
      <p:ext uri="{BB962C8B-B14F-4D97-AF65-F5344CB8AC3E}">
        <p14:creationId xmlns:p14="http://schemas.microsoft.com/office/powerpoint/2010/main" val="32371104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22988" y="206451"/>
            <a:ext cx="12273457" cy="500428"/>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SECOND NORMAL FORM – 2NF</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86666" y="786983"/>
            <a:ext cx="12273458" cy="2213079"/>
          </a:xfrm>
        </p:spPr>
        <p:txBody>
          <a:bodyPr>
            <a:normAutofit/>
          </a:bodyPr>
          <a:lstStyle/>
          <a:p>
            <a:pPr marL="342900" indent="-342900" algn="l">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Conditions required for a relation to be in Second Normal Form (2NF) are,</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Be in first normal form</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Every non-prime attribute must be </a:t>
            </a:r>
            <a:r>
              <a:rPr lang="en-US" b="1" u="sng" dirty="0">
                <a:cs typeface="Arial" panose="020B0604020202020204" pitchFamily="34" charset="0"/>
              </a:rPr>
              <a:t>only fully functionally dependent</a:t>
            </a:r>
            <a:r>
              <a:rPr lang="en-US" b="1" dirty="0">
                <a:cs typeface="Arial" panose="020B0604020202020204" pitchFamily="34" charset="0"/>
              </a:rPr>
              <a:t> </a:t>
            </a:r>
            <a:r>
              <a:rPr lang="en-US" dirty="0">
                <a:solidFill>
                  <a:schemeClr val="tx1">
                    <a:lumMod val="95000"/>
                    <a:lumOff val="5000"/>
                  </a:schemeClr>
                </a:solidFill>
                <a:cs typeface="Arial" panose="020B0604020202020204" pitchFamily="34" charset="0"/>
              </a:rPr>
              <a:t>on any prime attribute/</a:t>
            </a:r>
            <a:r>
              <a:rPr lang="en-US" dirty="0" err="1">
                <a:solidFill>
                  <a:schemeClr val="tx1">
                    <a:lumMod val="95000"/>
                    <a:lumOff val="5000"/>
                  </a:schemeClr>
                </a:solidFill>
                <a:cs typeface="Arial" panose="020B0604020202020204" pitchFamily="34" charset="0"/>
              </a:rPr>
              <a:t>atrributes</a:t>
            </a:r>
            <a:r>
              <a:rPr lang="en-US" dirty="0">
                <a:solidFill>
                  <a:schemeClr val="tx1">
                    <a:lumMod val="95000"/>
                    <a:lumOff val="5000"/>
                  </a:schemeClr>
                </a:solidFill>
                <a:cs typeface="Arial" panose="020B0604020202020204" pitchFamily="34" charset="0"/>
              </a:rPr>
              <a:t>. That is every non-prime attribute is not partially functional dependent on any key (composite key).</a:t>
            </a:r>
          </a:p>
        </p:txBody>
      </p:sp>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95940" y="2368614"/>
            <a:ext cx="12273458" cy="2213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cs typeface="Arial" panose="020B0604020202020204" pitchFamily="34" charset="0"/>
              </a:rPr>
              <a:t>Note: If there is only one attribute as the candidate key and that attribute is primary key, then table is automatically in 2NF.</a:t>
            </a:r>
          </a:p>
          <a:p>
            <a:pPr algn="l"/>
            <a:r>
              <a:rPr lang="en-US" sz="2000" dirty="0">
                <a:cs typeface="Arial" panose="020B0604020202020204" pitchFamily="34" charset="0"/>
              </a:rPr>
              <a:t>Ex: The relation STUDENT(</a:t>
            </a:r>
            <a:r>
              <a:rPr lang="en-US" sz="2000" u="dash" dirty="0" err="1">
                <a:cs typeface="Arial" panose="020B0604020202020204" pitchFamily="34" charset="0"/>
              </a:rPr>
              <a:t>Stu_ID</a:t>
            </a:r>
            <a:r>
              <a:rPr lang="en-US" sz="2000" u="dash" dirty="0">
                <a:cs typeface="Arial" panose="020B0604020202020204" pitchFamily="34" charset="0"/>
              </a:rPr>
              <a:t>, </a:t>
            </a:r>
            <a:r>
              <a:rPr lang="en-US" sz="2000" u="dash" dirty="0" err="1">
                <a:cs typeface="Arial" panose="020B0604020202020204" pitchFamily="34" charset="0"/>
              </a:rPr>
              <a:t>Course_ID</a:t>
            </a:r>
            <a:r>
              <a:rPr lang="en-US" sz="2000" dirty="0">
                <a:cs typeface="Arial" panose="020B0604020202020204" pitchFamily="34" charset="0"/>
              </a:rPr>
              <a:t>, </a:t>
            </a:r>
            <a:r>
              <a:rPr lang="en-US" sz="2000" dirty="0" err="1">
                <a:cs typeface="Arial" panose="020B0604020202020204" pitchFamily="34" charset="0"/>
              </a:rPr>
              <a:t>Stu_name</a:t>
            </a:r>
            <a:r>
              <a:rPr lang="en-US" sz="2000" dirty="0">
                <a:cs typeface="Arial" panose="020B0604020202020204" pitchFamily="34" charset="0"/>
              </a:rPr>
              <a:t>, </a:t>
            </a:r>
            <a:r>
              <a:rPr lang="en-US" sz="2000" dirty="0" err="1">
                <a:cs typeface="Arial" panose="020B0604020202020204" pitchFamily="34" charset="0"/>
              </a:rPr>
              <a:t>Course_name</a:t>
            </a:r>
            <a:r>
              <a:rPr lang="en-US" sz="2000" dirty="0">
                <a:cs typeface="Arial" panose="020B0604020202020204" pitchFamily="34" charset="0"/>
              </a:rPr>
              <a:t>, Project) is in 1NF.</a:t>
            </a:r>
          </a:p>
        </p:txBody>
      </p:sp>
      <p:graphicFrame>
        <p:nvGraphicFramePr>
          <p:cNvPr id="5" name="Table 4">
            <a:extLst>
              <a:ext uri="{FF2B5EF4-FFF2-40B4-BE49-F238E27FC236}">
                <a16:creationId xmlns:a16="http://schemas.microsoft.com/office/drawing/2014/main" xmlns="" id="{D00B3D18-6007-44D8-A9D1-69046D44A7BB}"/>
              </a:ext>
            </a:extLst>
          </p:cNvPr>
          <p:cNvGraphicFramePr>
            <a:graphicFrameLocks noGrp="1"/>
          </p:cNvGraphicFramePr>
          <p:nvPr>
            <p:extLst>
              <p:ext uri="{D42A27DB-BD31-4B8C-83A1-F6EECF244321}">
                <p14:modId xmlns:p14="http://schemas.microsoft.com/office/powerpoint/2010/main" val="853643073"/>
              </p:ext>
            </p:extLst>
          </p:nvPr>
        </p:nvGraphicFramePr>
        <p:xfrm>
          <a:off x="69417" y="4803843"/>
          <a:ext cx="4961979" cy="1371600"/>
        </p:xfrm>
        <a:graphic>
          <a:graphicData uri="http://schemas.openxmlformats.org/drawingml/2006/table">
            <a:tbl>
              <a:tblPr firstRow="1" bandRow="1">
                <a:tableStyleId>{073A0DAA-6AF3-43AB-8588-CEC1D06C72B9}</a:tableStyleId>
              </a:tblPr>
              <a:tblGrid>
                <a:gridCol w="788050">
                  <a:extLst>
                    <a:ext uri="{9D8B030D-6E8A-4147-A177-3AD203B41FA5}">
                      <a16:colId xmlns:a16="http://schemas.microsoft.com/office/drawing/2014/main" xmlns="" val="4278356832"/>
                    </a:ext>
                  </a:extLst>
                </a:gridCol>
                <a:gridCol w="900332">
                  <a:extLst>
                    <a:ext uri="{9D8B030D-6E8A-4147-A177-3AD203B41FA5}">
                      <a16:colId xmlns:a16="http://schemas.microsoft.com/office/drawing/2014/main" xmlns="" val="2664652135"/>
                    </a:ext>
                  </a:extLst>
                </a:gridCol>
                <a:gridCol w="1012874">
                  <a:extLst>
                    <a:ext uri="{9D8B030D-6E8A-4147-A177-3AD203B41FA5}">
                      <a16:colId xmlns:a16="http://schemas.microsoft.com/office/drawing/2014/main" xmlns="" val="695945999"/>
                    </a:ext>
                  </a:extLst>
                </a:gridCol>
                <a:gridCol w="1250986">
                  <a:extLst>
                    <a:ext uri="{9D8B030D-6E8A-4147-A177-3AD203B41FA5}">
                      <a16:colId xmlns:a16="http://schemas.microsoft.com/office/drawing/2014/main" xmlns="" val="2446261055"/>
                    </a:ext>
                  </a:extLst>
                </a:gridCol>
                <a:gridCol w="1009737">
                  <a:extLst>
                    <a:ext uri="{9D8B030D-6E8A-4147-A177-3AD203B41FA5}">
                      <a16:colId xmlns:a16="http://schemas.microsoft.com/office/drawing/2014/main" xmlns="" val="1155466695"/>
                    </a:ext>
                  </a:extLst>
                </a:gridCol>
              </a:tblGrid>
              <a:tr h="256258">
                <a:tc>
                  <a:txBody>
                    <a:bodyPr/>
                    <a:lstStyle/>
                    <a:p>
                      <a:r>
                        <a:rPr lang="en-US" sz="1200" u="sng" err="1"/>
                        <a:t>Stu_ID</a:t>
                      </a:r>
                      <a:endParaRPr lang="en-US" sz="1200" u="sng"/>
                    </a:p>
                  </a:txBody>
                  <a:tcPr/>
                </a:tc>
                <a:tc>
                  <a:txBody>
                    <a:bodyPr/>
                    <a:lstStyle/>
                    <a:p>
                      <a:r>
                        <a:rPr lang="en-US" sz="1200" u="sng" err="1"/>
                        <a:t>Course_ID</a:t>
                      </a:r>
                      <a:endParaRPr lang="en-US" sz="1200" u="sng"/>
                    </a:p>
                  </a:txBody>
                  <a:tcPr/>
                </a:tc>
                <a:tc>
                  <a:txBody>
                    <a:bodyPr/>
                    <a:lstStyle/>
                    <a:p>
                      <a:r>
                        <a:rPr lang="en-US" sz="1200" u="none" err="1"/>
                        <a:t>Stu_name</a:t>
                      </a:r>
                      <a:endParaRPr lang="en-US" sz="1200" u="none"/>
                    </a:p>
                  </a:txBody>
                  <a:tcPr/>
                </a:tc>
                <a:tc>
                  <a:txBody>
                    <a:bodyPr/>
                    <a:lstStyle/>
                    <a:p>
                      <a:r>
                        <a:rPr lang="en-US" sz="1200" u="none" err="1"/>
                        <a:t>Course_name</a:t>
                      </a:r>
                      <a:endParaRPr lang="en-US" sz="1200" u="none"/>
                    </a:p>
                  </a:txBody>
                  <a:tcPr/>
                </a:tc>
                <a:tc>
                  <a:txBody>
                    <a:bodyPr/>
                    <a:lstStyle/>
                    <a:p>
                      <a:r>
                        <a:rPr lang="en-US" sz="1200" u="none"/>
                        <a:t>Project</a:t>
                      </a:r>
                    </a:p>
                  </a:txBody>
                  <a:tcPr/>
                </a:tc>
                <a:extLst>
                  <a:ext uri="{0D108BD9-81ED-4DB2-BD59-A6C34878D82A}">
                    <a16:rowId xmlns:a16="http://schemas.microsoft.com/office/drawing/2014/main" xmlns="" val="1113075671"/>
                  </a:ext>
                </a:extLst>
              </a:tr>
              <a:tr h="256258">
                <a:tc>
                  <a:txBody>
                    <a:bodyPr/>
                    <a:lstStyle/>
                    <a:p>
                      <a:r>
                        <a:rPr lang="en-US" sz="1200" dirty="0"/>
                        <a:t>EG_001</a:t>
                      </a:r>
                    </a:p>
                  </a:txBody>
                  <a:tcPr/>
                </a:tc>
                <a:tc>
                  <a:txBody>
                    <a:bodyPr/>
                    <a:lstStyle/>
                    <a:p>
                      <a:r>
                        <a:rPr lang="en-US" sz="1200"/>
                        <a:t>EE4202</a:t>
                      </a:r>
                    </a:p>
                  </a:txBody>
                  <a:tcPr/>
                </a:tc>
                <a:tc>
                  <a:txBody>
                    <a:bodyPr/>
                    <a:lstStyle/>
                    <a:p>
                      <a:r>
                        <a:rPr lang="en-US" sz="1200"/>
                        <a:t>Gihan</a:t>
                      </a:r>
                    </a:p>
                  </a:txBody>
                  <a:tcPr/>
                </a:tc>
                <a:tc>
                  <a:txBody>
                    <a:bodyPr/>
                    <a:lstStyle/>
                    <a:p>
                      <a:r>
                        <a:rPr lang="en-US" sz="1200"/>
                        <a:t>Database</a:t>
                      </a:r>
                    </a:p>
                  </a:txBody>
                  <a:tcPr/>
                </a:tc>
                <a:tc>
                  <a:txBody>
                    <a:bodyPr/>
                    <a:lstStyle/>
                    <a:p>
                      <a:r>
                        <a:rPr lang="en-US" sz="1200"/>
                        <a:t>Airport</a:t>
                      </a:r>
                    </a:p>
                  </a:txBody>
                  <a:tcPr/>
                </a:tc>
                <a:extLst>
                  <a:ext uri="{0D108BD9-81ED-4DB2-BD59-A6C34878D82A}">
                    <a16:rowId xmlns:a16="http://schemas.microsoft.com/office/drawing/2014/main" xmlns="" val="4002684323"/>
                  </a:ext>
                </a:extLst>
              </a:tr>
              <a:tr h="256258">
                <a:tc>
                  <a:txBody>
                    <a:bodyPr/>
                    <a:lstStyle/>
                    <a:p>
                      <a:r>
                        <a:rPr lang="en-US" sz="1200"/>
                        <a:t>EG_001</a:t>
                      </a:r>
                    </a:p>
                  </a:txBody>
                  <a:tcPr/>
                </a:tc>
                <a:tc>
                  <a:txBody>
                    <a:bodyPr/>
                    <a:lstStyle/>
                    <a:p>
                      <a:r>
                        <a:rPr lang="en-US" sz="1200"/>
                        <a:t>EE4302</a:t>
                      </a:r>
                    </a:p>
                  </a:txBody>
                  <a:tcPr/>
                </a:tc>
                <a:tc>
                  <a:txBody>
                    <a:bodyPr/>
                    <a:lstStyle/>
                    <a:p>
                      <a:r>
                        <a:rPr lang="en-US" sz="1200"/>
                        <a:t>Gihan</a:t>
                      </a:r>
                    </a:p>
                  </a:txBody>
                  <a:tcPr/>
                </a:tc>
                <a:tc>
                  <a:txBody>
                    <a:bodyPr/>
                    <a:lstStyle/>
                    <a:p>
                      <a:r>
                        <a:rPr lang="en-US" sz="1200"/>
                        <a:t>Machines</a:t>
                      </a:r>
                    </a:p>
                  </a:txBody>
                  <a:tcPr/>
                </a:tc>
                <a:tc>
                  <a:txBody>
                    <a:bodyPr/>
                    <a:lstStyle/>
                    <a:p>
                      <a:r>
                        <a:rPr lang="en-US" sz="1200"/>
                        <a:t>NULL</a:t>
                      </a:r>
                    </a:p>
                  </a:txBody>
                  <a:tcPr/>
                </a:tc>
                <a:extLst>
                  <a:ext uri="{0D108BD9-81ED-4DB2-BD59-A6C34878D82A}">
                    <a16:rowId xmlns:a16="http://schemas.microsoft.com/office/drawing/2014/main" xmlns="" val="2787152481"/>
                  </a:ext>
                </a:extLst>
              </a:tr>
              <a:tr h="256258">
                <a:tc>
                  <a:txBody>
                    <a:bodyPr/>
                    <a:lstStyle/>
                    <a:p>
                      <a:r>
                        <a:rPr lang="en-US" sz="1200"/>
                        <a:t>EG_002</a:t>
                      </a:r>
                    </a:p>
                  </a:txBody>
                  <a:tcPr/>
                </a:tc>
                <a:tc>
                  <a:txBody>
                    <a:bodyPr/>
                    <a:lstStyle/>
                    <a:p>
                      <a:r>
                        <a:rPr lang="en-US" sz="1200"/>
                        <a:t>EE3201</a:t>
                      </a:r>
                    </a:p>
                  </a:txBody>
                  <a:tcPr/>
                </a:tc>
                <a:tc>
                  <a:txBody>
                    <a:bodyPr/>
                    <a:lstStyle/>
                    <a:p>
                      <a:r>
                        <a:rPr lang="en-US" sz="1200"/>
                        <a:t>Tony</a:t>
                      </a:r>
                    </a:p>
                  </a:txBody>
                  <a:tcPr/>
                </a:tc>
                <a:tc>
                  <a:txBody>
                    <a:bodyPr/>
                    <a:lstStyle/>
                    <a:p>
                      <a:r>
                        <a:rPr lang="en-US" sz="1200"/>
                        <a:t>Electronic </a:t>
                      </a:r>
                      <a:r>
                        <a:rPr lang="en-US" sz="1200" err="1"/>
                        <a:t>prj</a:t>
                      </a:r>
                      <a:endParaRPr lang="en-US" sz="1200"/>
                    </a:p>
                  </a:txBody>
                  <a:tcPr/>
                </a:tc>
                <a:tc>
                  <a:txBody>
                    <a:bodyPr/>
                    <a:lstStyle/>
                    <a:p>
                      <a:r>
                        <a:rPr lang="en-US" sz="1200"/>
                        <a:t>NULL</a:t>
                      </a:r>
                    </a:p>
                  </a:txBody>
                  <a:tcPr/>
                </a:tc>
                <a:extLst>
                  <a:ext uri="{0D108BD9-81ED-4DB2-BD59-A6C34878D82A}">
                    <a16:rowId xmlns:a16="http://schemas.microsoft.com/office/drawing/2014/main" xmlns="" val="1076709797"/>
                  </a:ext>
                </a:extLst>
              </a:tr>
              <a:tr h="256258">
                <a:tc>
                  <a:txBody>
                    <a:bodyPr/>
                    <a:lstStyle/>
                    <a:p>
                      <a:r>
                        <a:rPr lang="en-US" sz="1200"/>
                        <a:t>EG_003</a:t>
                      </a:r>
                    </a:p>
                  </a:txBody>
                  <a:tcPr/>
                </a:tc>
                <a:tc>
                  <a:txBody>
                    <a:bodyPr/>
                    <a:lstStyle/>
                    <a:p>
                      <a:r>
                        <a:rPr lang="en-US" sz="1200"/>
                        <a:t>EE3201</a:t>
                      </a:r>
                    </a:p>
                  </a:txBody>
                  <a:tcPr/>
                </a:tc>
                <a:tc>
                  <a:txBody>
                    <a:bodyPr/>
                    <a:lstStyle/>
                    <a:p>
                      <a:r>
                        <a:rPr lang="en-US" sz="1200" err="1"/>
                        <a:t>Akalanka</a:t>
                      </a:r>
                      <a:endParaRPr lang="en-US" sz="1200"/>
                    </a:p>
                  </a:txBody>
                  <a:tcPr/>
                </a:tc>
                <a:tc>
                  <a:txBody>
                    <a:bodyPr/>
                    <a:lstStyle/>
                    <a:p>
                      <a:r>
                        <a:rPr lang="en-US" sz="1200"/>
                        <a:t>Electronic </a:t>
                      </a:r>
                      <a:r>
                        <a:rPr lang="en-US" sz="1200" err="1"/>
                        <a:t>prj</a:t>
                      </a:r>
                      <a:endParaRPr lang="en-US" sz="1200"/>
                    </a:p>
                  </a:txBody>
                  <a:tcPr/>
                </a:tc>
                <a:tc>
                  <a:txBody>
                    <a:bodyPr/>
                    <a:lstStyle/>
                    <a:p>
                      <a:r>
                        <a:rPr lang="en-US" sz="1200" dirty="0"/>
                        <a:t>Fire Alarm</a:t>
                      </a:r>
                    </a:p>
                  </a:txBody>
                  <a:tcPr/>
                </a:tc>
                <a:extLst>
                  <a:ext uri="{0D108BD9-81ED-4DB2-BD59-A6C34878D82A}">
                    <a16:rowId xmlns:a16="http://schemas.microsoft.com/office/drawing/2014/main" xmlns="" val="4097051581"/>
                  </a:ext>
                </a:extLst>
              </a:tr>
            </a:tbl>
          </a:graphicData>
        </a:graphic>
      </p:graphicFrame>
      <p:sp>
        <p:nvSpPr>
          <p:cNvPr id="6" name="TextBox 5">
            <a:extLst>
              <a:ext uri="{FF2B5EF4-FFF2-40B4-BE49-F238E27FC236}">
                <a16:creationId xmlns:a16="http://schemas.microsoft.com/office/drawing/2014/main" xmlns="" id="{FCB9DE63-59D4-4990-8902-3D81426A0C31}"/>
              </a:ext>
            </a:extLst>
          </p:cNvPr>
          <p:cNvSpPr txBox="1"/>
          <p:nvPr/>
        </p:nvSpPr>
        <p:spPr>
          <a:xfrm>
            <a:off x="2737705" y="6063021"/>
            <a:ext cx="1842868" cy="646331"/>
          </a:xfrm>
          <a:prstGeom prst="rect">
            <a:avLst/>
          </a:prstGeom>
          <a:noFill/>
        </p:spPr>
        <p:txBody>
          <a:bodyPr wrap="square" rtlCol="0">
            <a:spAutoFit/>
          </a:bodyPr>
          <a:lstStyle/>
          <a:p>
            <a:r>
              <a:rPr lang="en-US" sz="3600" b="1">
                <a:solidFill>
                  <a:srgbClr val="FF0000"/>
                </a:solidFill>
              </a:rPr>
              <a:t>X</a:t>
            </a:r>
            <a:r>
              <a:rPr lang="en-US" b="1">
                <a:solidFill>
                  <a:srgbClr val="FF0000"/>
                </a:solidFill>
              </a:rPr>
              <a:t>  </a:t>
            </a:r>
            <a:r>
              <a:rPr lang="en-US" sz="3200" b="1">
                <a:solidFill>
                  <a:schemeClr val="tx1">
                    <a:lumMod val="95000"/>
                    <a:lumOff val="5000"/>
                  </a:schemeClr>
                </a:solidFill>
              </a:rPr>
              <a:t>2NF</a:t>
            </a:r>
          </a:p>
        </p:txBody>
      </p:sp>
      <p:graphicFrame>
        <p:nvGraphicFramePr>
          <p:cNvPr id="7" name="Table 6">
            <a:extLst>
              <a:ext uri="{FF2B5EF4-FFF2-40B4-BE49-F238E27FC236}">
                <a16:creationId xmlns:a16="http://schemas.microsoft.com/office/drawing/2014/main" xmlns="" id="{D256FBA7-584E-407D-BB1A-3E28E2C48B73}"/>
              </a:ext>
            </a:extLst>
          </p:cNvPr>
          <p:cNvGraphicFramePr>
            <a:graphicFrameLocks noGrp="1"/>
          </p:cNvGraphicFramePr>
          <p:nvPr>
            <p:extLst>
              <p:ext uri="{D42A27DB-BD31-4B8C-83A1-F6EECF244321}">
                <p14:modId xmlns:p14="http://schemas.microsoft.com/office/powerpoint/2010/main" val="1945836290"/>
              </p:ext>
            </p:extLst>
          </p:nvPr>
        </p:nvGraphicFramePr>
        <p:xfrm>
          <a:off x="5526438" y="4803276"/>
          <a:ext cx="1788971" cy="1097280"/>
        </p:xfrm>
        <a:graphic>
          <a:graphicData uri="http://schemas.openxmlformats.org/drawingml/2006/table">
            <a:tbl>
              <a:tblPr firstRow="1" bandRow="1">
                <a:tableStyleId>{073A0DAA-6AF3-43AB-8588-CEC1D06C72B9}</a:tableStyleId>
              </a:tblPr>
              <a:tblGrid>
                <a:gridCol w="928980">
                  <a:extLst>
                    <a:ext uri="{9D8B030D-6E8A-4147-A177-3AD203B41FA5}">
                      <a16:colId xmlns:a16="http://schemas.microsoft.com/office/drawing/2014/main" xmlns="" val="4278356832"/>
                    </a:ext>
                  </a:extLst>
                </a:gridCol>
                <a:gridCol w="859991">
                  <a:extLst>
                    <a:ext uri="{9D8B030D-6E8A-4147-A177-3AD203B41FA5}">
                      <a16:colId xmlns:a16="http://schemas.microsoft.com/office/drawing/2014/main" xmlns="" val="2664652135"/>
                    </a:ext>
                  </a:extLst>
                </a:gridCol>
              </a:tblGrid>
              <a:tr h="256258">
                <a:tc>
                  <a:txBody>
                    <a:bodyPr/>
                    <a:lstStyle/>
                    <a:p>
                      <a:r>
                        <a:rPr lang="en-US" sz="1200" u="sng" dirty="0" err="1"/>
                        <a:t>Student_ID</a:t>
                      </a:r>
                      <a:endParaRPr lang="en-US" sz="1200" u="sng" dirty="0"/>
                    </a:p>
                  </a:txBody>
                  <a:tcPr/>
                </a:tc>
                <a:tc>
                  <a:txBody>
                    <a:bodyPr/>
                    <a:lstStyle/>
                    <a:p>
                      <a:r>
                        <a:rPr lang="en-US" sz="1200" u="none" err="1"/>
                        <a:t>Stu_name</a:t>
                      </a:r>
                      <a:endParaRPr lang="en-US" sz="1200" u="none"/>
                    </a:p>
                  </a:txBody>
                  <a:tcPr/>
                </a:tc>
                <a:extLst>
                  <a:ext uri="{0D108BD9-81ED-4DB2-BD59-A6C34878D82A}">
                    <a16:rowId xmlns:a16="http://schemas.microsoft.com/office/drawing/2014/main" xmlns="" val="1113075671"/>
                  </a:ext>
                </a:extLst>
              </a:tr>
              <a:tr h="256258">
                <a:tc>
                  <a:txBody>
                    <a:bodyPr/>
                    <a:lstStyle/>
                    <a:p>
                      <a:r>
                        <a:rPr lang="en-US" sz="1200"/>
                        <a:t>EG_001</a:t>
                      </a:r>
                    </a:p>
                  </a:txBody>
                  <a:tcPr/>
                </a:tc>
                <a:tc>
                  <a:txBody>
                    <a:bodyPr/>
                    <a:lstStyle/>
                    <a:p>
                      <a:r>
                        <a:rPr lang="en-US" sz="1200"/>
                        <a:t>Gihan</a:t>
                      </a:r>
                    </a:p>
                  </a:txBody>
                  <a:tcPr/>
                </a:tc>
                <a:extLst>
                  <a:ext uri="{0D108BD9-81ED-4DB2-BD59-A6C34878D82A}">
                    <a16:rowId xmlns:a16="http://schemas.microsoft.com/office/drawing/2014/main" xmlns="" val="4002684323"/>
                  </a:ext>
                </a:extLst>
              </a:tr>
              <a:tr h="256258">
                <a:tc>
                  <a:txBody>
                    <a:bodyPr/>
                    <a:lstStyle/>
                    <a:p>
                      <a:r>
                        <a:rPr lang="en-US" sz="1200"/>
                        <a:t>EG_002</a:t>
                      </a:r>
                    </a:p>
                  </a:txBody>
                  <a:tcPr/>
                </a:tc>
                <a:tc>
                  <a:txBody>
                    <a:bodyPr/>
                    <a:lstStyle/>
                    <a:p>
                      <a:r>
                        <a:rPr lang="en-US" sz="1200"/>
                        <a:t>Tony</a:t>
                      </a:r>
                    </a:p>
                  </a:txBody>
                  <a:tcPr/>
                </a:tc>
                <a:extLst>
                  <a:ext uri="{0D108BD9-81ED-4DB2-BD59-A6C34878D82A}">
                    <a16:rowId xmlns:a16="http://schemas.microsoft.com/office/drawing/2014/main" xmlns="" val="2787152481"/>
                  </a:ext>
                </a:extLst>
              </a:tr>
              <a:tr h="256258">
                <a:tc>
                  <a:txBody>
                    <a:bodyPr/>
                    <a:lstStyle/>
                    <a:p>
                      <a:r>
                        <a:rPr lang="en-US" sz="1200"/>
                        <a:t>EG_003</a:t>
                      </a:r>
                    </a:p>
                  </a:txBody>
                  <a:tcPr/>
                </a:tc>
                <a:tc>
                  <a:txBody>
                    <a:bodyPr/>
                    <a:lstStyle/>
                    <a:p>
                      <a:r>
                        <a:rPr lang="en-US" sz="1200" dirty="0" err="1"/>
                        <a:t>Akalanka</a:t>
                      </a:r>
                      <a:endParaRPr lang="en-US" sz="1200" dirty="0"/>
                    </a:p>
                  </a:txBody>
                  <a:tcPr/>
                </a:tc>
                <a:extLst>
                  <a:ext uri="{0D108BD9-81ED-4DB2-BD59-A6C34878D82A}">
                    <a16:rowId xmlns:a16="http://schemas.microsoft.com/office/drawing/2014/main" xmlns="" val="1188664179"/>
                  </a:ext>
                </a:extLst>
              </a:tr>
            </a:tbl>
          </a:graphicData>
        </a:graphic>
      </p:graphicFrame>
      <p:sp>
        <p:nvSpPr>
          <p:cNvPr id="8" name="TextBox 7">
            <a:extLst>
              <a:ext uri="{FF2B5EF4-FFF2-40B4-BE49-F238E27FC236}">
                <a16:creationId xmlns:a16="http://schemas.microsoft.com/office/drawing/2014/main" xmlns="" id="{46814451-8C9F-4B5B-9BAF-02BA08F5B99F}"/>
              </a:ext>
            </a:extLst>
          </p:cNvPr>
          <p:cNvSpPr txBox="1"/>
          <p:nvPr/>
        </p:nvSpPr>
        <p:spPr>
          <a:xfrm>
            <a:off x="209795" y="4526307"/>
            <a:ext cx="2420960" cy="369332"/>
          </a:xfrm>
          <a:prstGeom prst="rect">
            <a:avLst/>
          </a:prstGeom>
          <a:noFill/>
        </p:spPr>
        <p:txBody>
          <a:bodyPr wrap="square" rtlCol="0">
            <a:spAutoFit/>
          </a:bodyPr>
          <a:lstStyle/>
          <a:p>
            <a:r>
              <a:rPr lang="en-US" b="1">
                <a:solidFill>
                  <a:schemeClr val="tx1">
                    <a:lumMod val="95000"/>
                    <a:lumOff val="5000"/>
                  </a:schemeClr>
                </a:solidFill>
              </a:rPr>
              <a:t>STUDENT_COURSE</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4267957" y="3821937"/>
            <a:ext cx="1788971" cy="482536"/>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sp>
        <p:nvSpPr>
          <p:cNvPr id="10" name="TextBox 9">
            <a:extLst>
              <a:ext uri="{FF2B5EF4-FFF2-40B4-BE49-F238E27FC236}">
                <a16:creationId xmlns:a16="http://schemas.microsoft.com/office/drawing/2014/main" xmlns="" id="{6C59BD56-9511-4100-9F9B-4346BD40414E}"/>
              </a:ext>
            </a:extLst>
          </p:cNvPr>
          <p:cNvSpPr txBox="1"/>
          <p:nvPr/>
        </p:nvSpPr>
        <p:spPr>
          <a:xfrm>
            <a:off x="5720023" y="4232919"/>
            <a:ext cx="1842868" cy="369332"/>
          </a:xfrm>
          <a:prstGeom prst="rect">
            <a:avLst/>
          </a:prstGeom>
          <a:noFill/>
        </p:spPr>
        <p:txBody>
          <a:bodyPr wrap="square" rtlCol="0">
            <a:spAutoFit/>
          </a:bodyPr>
          <a:lstStyle/>
          <a:p>
            <a:r>
              <a:rPr lang="en-US" b="1">
                <a:solidFill>
                  <a:schemeClr val="tx1">
                    <a:lumMod val="95000"/>
                    <a:lumOff val="5000"/>
                  </a:schemeClr>
                </a:solidFill>
              </a:rPr>
              <a:t>STUDENT</a:t>
            </a:r>
          </a:p>
        </p:txBody>
      </p:sp>
      <p:graphicFrame>
        <p:nvGraphicFramePr>
          <p:cNvPr id="11" name="Table 10">
            <a:extLst>
              <a:ext uri="{FF2B5EF4-FFF2-40B4-BE49-F238E27FC236}">
                <a16:creationId xmlns:a16="http://schemas.microsoft.com/office/drawing/2014/main" xmlns="" id="{49EF4B67-4879-44C8-8CAC-0035DD7CFEBA}"/>
              </a:ext>
            </a:extLst>
          </p:cNvPr>
          <p:cNvGraphicFramePr>
            <a:graphicFrameLocks noGrp="1"/>
          </p:cNvGraphicFramePr>
          <p:nvPr>
            <p:extLst>
              <p:ext uri="{D42A27DB-BD31-4B8C-83A1-F6EECF244321}">
                <p14:modId xmlns:p14="http://schemas.microsoft.com/office/powerpoint/2010/main" val="2679143586"/>
              </p:ext>
            </p:extLst>
          </p:nvPr>
        </p:nvGraphicFramePr>
        <p:xfrm>
          <a:off x="7471067" y="4767637"/>
          <a:ext cx="2016233" cy="1097280"/>
        </p:xfrm>
        <a:graphic>
          <a:graphicData uri="http://schemas.openxmlformats.org/drawingml/2006/table">
            <a:tbl>
              <a:tblPr firstRow="1" bandRow="1">
                <a:tableStyleId>{073A0DAA-6AF3-43AB-8588-CEC1D06C72B9}</a:tableStyleId>
              </a:tblPr>
              <a:tblGrid>
                <a:gridCol w="871696">
                  <a:extLst>
                    <a:ext uri="{9D8B030D-6E8A-4147-A177-3AD203B41FA5}">
                      <a16:colId xmlns:a16="http://schemas.microsoft.com/office/drawing/2014/main" xmlns="" val="4278356832"/>
                    </a:ext>
                  </a:extLst>
                </a:gridCol>
                <a:gridCol w="1144537">
                  <a:extLst>
                    <a:ext uri="{9D8B030D-6E8A-4147-A177-3AD203B41FA5}">
                      <a16:colId xmlns:a16="http://schemas.microsoft.com/office/drawing/2014/main" xmlns="" val="2664652135"/>
                    </a:ext>
                  </a:extLst>
                </a:gridCol>
              </a:tblGrid>
              <a:tr h="256258">
                <a:tc>
                  <a:txBody>
                    <a:bodyPr/>
                    <a:lstStyle/>
                    <a:p>
                      <a:r>
                        <a:rPr lang="en-US" sz="1200" u="sng" err="1"/>
                        <a:t>Course_ID</a:t>
                      </a:r>
                      <a:endParaRPr lang="en-US" sz="1200" u="sng"/>
                    </a:p>
                  </a:txBody>
                  <a:tcPr/>
                </a:tc>
                <a:tc>
                  <a:txBody>
                    <a:bodyPr/>
                    <a:lstStyle/>
                    <a:p>
                      <a:r>
                        <a:rPr lang="en-US" sz="1200" u="none" dirty="0" err="1"/>
                        <a:t>Course_name</a:t>
                      </a:r>
                      <a:endParaRPr lang="en-US" sz="1200" u="none" dirty="0"/>
                    </a:p>
                  </a:txBody>
                  <a:tcPr/>
                </a:tc>
                <a:extLst>
                  <a:ext uri="{0D108BD9-81ED-4DB2-BD59-A6C34878D82A}">
                    <a16:rowId xmlns:a16="http://schemas.microsoft.com/office/drawing/2014/main" xmlns="" val="1113075671"/>
                  </a:ext>
                </a:extLst>
              </a:tr>
              <a:tr h="256258">
                <a:tc>
                  <a:txBody>
                    <a:bodyPr/>
                    <a:lstStyle/>
                    <a:p>
                      <a:r>
                        <a:rPr lang="en-US" sz="1200" dirty="0"/>
                        <a:t>EE4202</a:t>
                      </a:r>
                    </a:p>
                  </a:txBody>
                  <a:tcPr/>
                </a:tc>
                <a:tc>
                  <a:txBody>
                    <a:bodyPr/>
                    <a:lstStyle/>
                    <a:p>
                      <a:r>
                        <a:rPr lang="en-US" sz="1200" dirty="0"/>
                        <a:t>Database</a:t>
                      </a:r>
                    </a:p>
                  </a:txBody>
                  <a:tcPr/>
                </a:tc>
                <a:extLst>
                  <a:ext uri="{0D108BD9-81ED-4DB2-BD59-A6C34878D82A}">
                    <a16:rowId xmlns:a16="http://schemas.microsoft.com/office/drawing/2014/main" xmlns="" val="4002684323"/>
                  </a:ext>
                </a:extLst>
              </a:tr>
              <a:tr h="256258">
                <a:tc>
                  <a:txBody>
                    <a:bodyPr/>
                    <a:lstStyle/>
                    <a:p>
                      <a:r>
                        <a:rPr lang="en-US" sz="1200"/>
                        <a:t>EE4302</a:t>
                      </a:r>
                    </a:p>
                  </a:txBody>
                  <a:tcPr/>
                </a:tc>
                <a:tc>
                  <a:txBody>
                    <a:bodyPr/>
                    <a:lstStyle/>
                    <a:p>
                      <a:r>
                        <a:rPr lang="en-US" sz="1200"/>
                        <a:t>Machines</a:t>
                      </a:r>
                    </a:p>
                  </a:txBody>
                  <a:tcPr/>
                </a:tc>
                <a:extLst>
                  <a:ext uri="{0D108BD9-81ED-4DB2-BD59-A6C34878D82A}">
                    <a16:rowId xmlns:a16="http://schemas.microsoft.com/office/drawing/2014/main" xmlns="" val="2787152481"/>
                  </a:ext>
                </a:extLst>
              </a:tr>
              <a:tr h="256258">
                <a:tc>
                  <a:txBody>
                    <a:bodyPr/>
                    <a:lstStyle/>
                    <a:p>
                      <a:r>
                        <a:rPr lang="en-US" sz="1200"/>
                        <a:t>EE3201</a:t>
                      </a:r>
                    </a:p>
                  </a:txBody>
                  <a:tcPr/>
                </a:tc>
                <a:tc>
                  <a:txBody>
                    <a:bodyPr/>
                    <a:lstStyle/>
                    <a:p>
                      <a:r>
                        <a:rPr lang="en-US" sz="1200" dirty="0" err="1"/>
                        <a:t>Electronic_prj</a:t>
                      </a:r>
                      <a:endParaRPr lang="en-US" sz="1200" dirty="0"/>
                    </a:p>
                  </a:txBody>
                  <a:tcPr/>
                </a:tc>
                <a:extLst>
                  <a:ext uri="{0D108BD9-81ED-4DB2-BD59-A6C34878D82A}">
                    <a16:rowId xmlns:a16="http://schemas.microsoft.com/office/drawing/2014/main" xmlns="" val="2131134873"/>
                  </a:ext>
                </a:extLst>
              </a:tr>
            </a:tbl>
          </a:graphicData>
        </a:graphic>
      </p:graphicFrame>
      <p:sp>
        <p:nvSpPr>
          <p:cNvPr id="12" name="TextBox 11">
            <a:extLst>
              <a:ext uri="{FF2B5EF4-FFF2-40B4-BE49-F238E27FC236}">
                <a16:creationId xmlns:a16="http://schemas.microsoft.com/office/drawing/2014/main" xmlns="" id="{1A6B69A1-0B7D-42A8-863F-F972F3CD3898}"/>
              </a:ext>
            </a:extLst>
          </p:cNvPr>
          <p:cNvSpPr txBox="1"/>
          <p:nvPr/>
        </p:nvSpPr>
        <p:spPr>
          <a:xfrm>
            <a:off x="7920321" y="4363500"/>
            <a:ext cx="1842868" cy="369332"/>
          </a:xfrm>
          <a:prstGeom prst="rect">
            <a:avLst/>
          </a:prstGeom>
          <a:noFill/>
        </p:spPr>
        <p:txBody>
          <a:bodyPr wrap="square" rtlCol="0">
            <a:spAutoFit/>
          </a:bodyPr>
          <a:lstStyle/>
          <a:p>
            <a:r>
              <a:rPr lang="en-US" b="1">
                <a:solidFill>
                  <a:schemeClr val="tx1">
                    <a:lumMod val="95000"/>
                    <a:lumOff val="5000"/>
                  </a:schemeClr>
                </a:solidFill>
              </a:rPr>
              <a:t>COURSE</a:t>
            </a:r>
          </a:p>
        </p:txBody>
      </p:sp>
      <p:sp>
        <p:nvSpPr>
          <p:cNvPr id="15" name="TextBox 14">
            <a:extLst>
              <a:ext uri="{FF2B5EF4-FFF2-40B4-BE49-F238E27FC236}">
                <a16:creationId xmlns:a16="http://schemas.microsoft.com/office/drawing/2014/main" xmlns="" id="{5C2D7BA5-1E87-4A43-AF13-032DB8DDD122}"/>
              </a:ext>
            </a:extLst>
          </p:cNvPr>
          <p:cNvSpPr txBox="1"/>
          <p:nvPr/>
        </p:nvSpPr>
        <p:spPr>
          <a:xfrm>
            <a:off x="382442" y="6052333"/>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cxnSp>
        <p:nvCxnSpPr>
          <p:cNvPr id="16" name="Straight Connector 15">
            <a:extLst>
              <a:ext uri="{FF2B5EF4-FFF2-40B4-BE49-F238E27FC236}">
                <a16:creationId xmlns:a16="http://schemas.microsoft.com/office/drawing/2014/main" xmlns="" id="{F0F650C3-F9D6-49E3-A4CE-B0C866F8AACD}"/>
              </a:ext>
            </a:extLst>
          </p:cNvPr>
          <p:cNvCxnSpPr>
            <a:cxnSpLocks/>
          </p:cNvCxnSpPr>
          <p:nvPr/>
        </p:nvCxnSpPr>
        <p:spPr>
          <a:xfrm>
            <a:off x="147246" y="4540734"/>
            <a:ext cx="432193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xmlns="" id="{1802154C-7359-442B-A331-3811C2BDF4C9}"/>
              </a:ext>
            </a:extLst>
          </p:cNvPr>
          <p:cNvCxnSpPr>
            <a:cxnSpLocks/>
          </p:cNvCxnSpPr>
          <p:nvPr/>
        </p:nvCxnSpPr>
        <p:spPr>
          <a:xfrm>
            <a:off x="2224050" y="4299549"/>
            <a:ext cx="0" cy="2047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xmlns="" id="{831BAA12-10BC-4AE7-9F1E-DC87561D8F2D}"/>
              </a:ext>
            </a:extLst>
          </p:cNvPr>
          <p:cNvCxnSpPr>
            <a:cxnSpLocks/>
          </p:cNvCxnSpPr>
          <p:nvPr/>
        </p:nvCxnSpPr>
        <p:spPr>
          <a:xfrm>
            <a:off x="161900" y="4535025"/>
            <a:ext cx="0" cy="17742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xmlns="" id="{1DC4611D-9436-4719-93E1-82FB75B85AC8}"/>
              </a:ext>
            </a:extLst>
          </p:cNvPr>
          <p:cNvCxnSpPr/>
          <p:nvPr/>
        </p:nvCxnSpPr>
        <p:spPr>
          <a:xfrm>
            <a:off x="3390176" y="4080703"/>
            <a:ext cx="0" cy="409556"/>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xmlns="" id="{F0714940-092C-4A54-A1FC-0BE0B17FB75A}"/>
              </a:ext>
            </a:extLst>
          </p:cNvPr>
          <p:cNvCxnSpPr>
            <a:cxnSpLocks/>
          </p:cNvCxnSpPr>
          <p:nvPr/>
        </p:nvCxnSpPr>
        <p:spPr>
          <a:xfrm>
            <a:off x="4455109" y="4532463"/>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xmlns="" id="{3FC7580E-5B77-4D9F-A34D-5B4CA9D6AFEB}"/>
              </a:ext>
            </a:extLst>
          </p:cNvPr>
          <p:cNvCxnSpPr>
            <a:cxnSpLocks/>
          </p:cNvCxnSpPr>
          <p:nvPr/>
        </p:nvCxnSpPr>
        <p:spPr>
          <a:xfrm>
            <a:off x="1266492" y="4548703"/>
            <a:ext cx="0" cy="17742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xmlns="" id="{3EC23B7D-E835-40CE-B6C4-973B18BC7147}"/>
              </a:ext>
            </a:extLst>
          </p:cNvPr>
          <p:cNvCxnSpPr>
            <a:cxnSpLocks/>
          </p:cNvCxnSpPr>
          <p:nvPr/>
        </p:nvCxnSpPr>
        <p:spPr>
          <a:xfrm>
            <a:off x="133178" y="4319661"/>
            <a:ext cx="209213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xmlns="" id="{1E83FEF6-B4D8-4A1F-87DD-0D91130397FB}"/>
              </a:ext>
            </a:extLst>
          </p:cNvPr>
          <p:cNvCxnSpPr>
            <a:cxnSpLocks/>
          </p:cNvCxnSpPr>
          <p:nvPr/>
        </p:nvCxnSpPr>
        <p:spPr>
          <a:xfrm>
            <a:off x="147832" y="4313952"/>
            <a:ext cx="0" cy="17742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xmlns="" id="{CE9551BE-753C-4E7F-8DAB-998EE7D7D411}"/>
              </a:ext>
            </a:extLst>
          </p:cNvPr>
          <p:cNvCxnSpPr>
            <a:cxnSpLocks/>
          </p:cNvCxnSpPr>
          <p:nvPr/>
        </p:nvCxnSpPr>
        <p:spPr>
          <a:xfrm>
            <a:off x="1303876" y="4080134"/>
            <a:ext cx="0" cy="177421"/>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xmlns="" id="{0A96C9F2-0DE9-4BF6-9B63-8B7C25E73C2A}"/>
              </a:ext>
            </a:extLst>
          </p:cNvPr>
          <p:cNvCxnSpPr>
            <a:cxnSpLocks/>
          </p:cNvCxnSpPr>
          <p:nvPr/>
        </p:nvCxnSpPr>
        <p:spPr>
          <a:xfrm>
            <a:off x="1303876" y="4084752"/>
            <a:ext cx="2092132"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aphicFrame>
        <p:nvGraphicFramePr>
          <p:cNvPr id="36" name="Table 35">
            <a:extLst>
              <a:ext uri="{FF2B5EF4-FFF2-40B4-BE49-F238E27FC236}">
                <a16:creationId xmlns:a16="http://schemas.microsoft.com/office/drawing/2014/main" xmlns="" id="{90C45335-9797-4A7C-B272-633629D0AF7A}"/>
              </a:ext>
            </a:extLst>
          </p:cNvPr>
          <p:cNvGraphicFramePr>
            <a:graphicFrameLocks noGrp="1"/>
          </p:cNvGraphicFramePr>
          <p:nvPr>
            <p:extLst>
              <p:ext uri="{D42A27DB-BD31-4B8C-83A1-F6EECF244321}">
                <p14:modId xmlns:p14="http://schemas.microsoft.com/office/powerpoint/2010/main" val="1217336373"/>
              </p:ext>
            </p:extLst>
          </p:nvPr>
        </p:nvGraphicFramePr>
        <p:xfrm>
          <a:off x="9647017" y="4764634"/>
          <a:ext cx="2517239" cy="1371600"/>
        </p:xfrm>
        <a:graphic>
          <a:graphicData uri="http://schemas.openxmlformats.org/drawingml/2006/table">
            <a:tbl>
              <a:tblPr firstRow="1" bandRow="1">
                <a:tableStyleId>{073A0DAA-6AF3-43AB-8588-CEC1D06C72B9}</a:tableStyleId>
              </a:tblPr>
              <a:tblGrid>
                <a:gridCol w="711435">
                  <a:extLst>
                    <a:ext uri="{9D8B030D-6E8A-4147-A177-3AD203B41FA5}">
                      <a16:colId xmlns:a16="http://schemas.microsoft.com/office/drawing/2014/main" xmlns="" val="4278356832"/>
                    </a:ext>
                  </a:extLst>
                </a:gridCol>
                <a:gridCol w="836493">
                  <a:extLst>
                    <a:ext uri="{9D8B030D-6E8A-4147-A177-3AD203B41FA5}">
                      <a16:colId xmlns:a16="http://schemas.microsoft.com/office/drawing/2014/main" xmlns="" val="2664652135"/>
                    </a:ext>
                  </a:extLst>
                </a:gridCol>
                <a:gridCol w="969311">
                  <a:extLst>
                    <a:ext uri="{9D8B030D-6E8A-4147-A177-3AD203B41FA5}">
                      <a16:colId xmlns:a16="http://schemas.microsoft.com/office/drawing/2014/main" xmlns="" val="1047559885"/>
                    </a:ext>
                  </a:extLst>
                </a:gridCol>
              </a:tblGrid>
              <a:tr h="256258">
                <a:tc>
                  <a:txBody>
                    <a:bodyPr/>
                    <a:lstStyle/>
                    <a:p>
                      <a:r>
                        <a:rPr lang="en-US" sz="1200" u="sng" err="1"/>
                        <a:t>Stu_ID</a:t>
                      </a:r>
                      <a:endParaRPr lang="en-US" sz="1200" u="sng"/>
                    </a:p>
                  </a:txBody>
                  <a:tcPr/>
                </a:tc>
                <a:tc>
                  <a:txBody>
                    <a:bodyPr/>
                    <a:lstStyle/>
                    <a:p>
                      <a:r>
                        <a:rPr lang="en-US" sz="1200" u="sng" err="1"/>
                        <a:t>Course_ID</a:t>
                      </a:r>
                      <a:endParaRPr lang="en-US" sz="1200" u="sng"/>
                    </a:p>
                  </a:txBody>
                  <a:tcPr/>
                </a:tc>
                <a:tc>
                  <a:txBody>
                    <a:bodyPr/>
                    <a:lstStyle/>
                    <a:p>
                      <a:r>
                        <a:rPr lang="en-US" sz="1200" u="none"/>
                        <a:t>Project</a:t>
                      </a:r>
                    </a:p>
                  </a:txBody>
                  <a:tcPr/>
                </a:tc>
                <a:extLst>
                  <a:ext uri="{0D108BD9-81ED-4DB2-BD59-A6C34878D82A}">
                    <a16:rowId xmlns:a16="http://schemas.microsoft.com/office/drawing/2014/main" xmlns="" val="1113075671"/>
                  </a:ext>
                </a:extLst>
              </a:tr>
              <a:tr h="256258">
                <a:tc>
                  <a:txBody>
                    <a:bodyPr/>
                    <a:lstStyle/>
                    <a:p>
                      <a:r>
                        <a:rPr lang="en-US" sz="1200"/>
                        <a:t>EG_001</a:t>
                      </a:r>
                    </a:p>
                  </a:txBody>
                  <a:tcPr/>
                </a:tc>
                <a:tc>
                  <a:txBody>
                    <a:bodyPr/>
                    <a:lstStyle/>
                    <a:p>
                      <a:r>
                        <a:rPr lang="en-US" sz="1200"/>
                        <a:t>EE4202</a:t>
                      </a:r>
                    </a:p>
                  </a:txBody>
                  <a:tcPr/>
                </a:tc>
                <a:tc>
                  <a:txBody>
                    <a:bodyPr/>
                    <a:lstStyle/>
                    <a:p>
                      <a:r>
                        <a:rPr lang="en-US" sz="1200"/>
                        <a:t>Airport</a:t>
                      </a:r>
                    </a:p>
                  </a:txBody>
                  <a:tcPr/>
                </a:tc>
                <a:extLst>
                  <a:ext uri="{0D108BD9-81ED-4DB2-BD59-A6C34878D82A}">
                    <a16:rowId xmlns:a16="http://schemas.microsoft.com/office/drawing/2014/main" xmlns="" val="4002684323"/>
                  </a:ext>
                </a:extLst>
              </a:tr>
              <a:tr h="256258">
                <a:tc>
                  <a:txBody>
                    <a:bodyPr/>
                    <a:lstStyle/>
                    <a:p>
                      <a:r>
                        <a:rPr lang="en-US" sz="1200" dirty="0"/>
                        <a:t>EG_001</a:t>
                      </a:r>
                    </a:p>
                  </a:txBody>
                  <a:tcPr/>
                </a:tc>
                <a:tc>
                  <a:txBody>
                    <a:bodyPr/>
                    <a:lstStyle/>
                    <a:p>
                      <a:r>
                        <a:rPr lang="en-US" sz="1200" dirty="0"/>
                        <a:t>EE4302</a:t>
                      </a:r>
                    </a:p>
                  </a:txBody>
                  <a:tcPr/>
                </a:tc>
                <a:tc>
                  <a:txBody>
                    <a:bodyPr/>
                    <a:lstStyle/>
                    <a:p>
                      <a:r>
                        <a:rPr lang="en-US" sz="1200"/>
                        <a:t>NULL</a:t>
                      </a:r>
                    </a:p>
                  </a:txBody>
                  <a:tcPr/>
                </a:tc>
                <a:extLst>
                  <a:ext uri="{0D108BD9-81ED-4DB2-BD59-A6C34878D82A}">
                    <a16:rowId xmlns:a16="http://schemas.microsoft.com/office/drawing/2014/main" xmlns="" val="2787152481"/>
                  </a:ext>
                </a:extLst>
              </a:tr>
              <a:tr h="256258">
                <a:tc>
                  <a:txBody>
                    <a:bodyPr/>
                    <a:lstStyle/>
                    <a:p>
                      <a:r>
                        <a:rPr lang="en-US" sz="1200"/>
                        <a:t>EG_002</a:t>
                      </a:r>
                    </a:p>
                  </a:txBody>
                  <a:tcPr/>
                </a:tc>
                <a:tc>
                  <a:txBody>
                    <a:bodyPr/>
                    <a:lstStyle/>
                    <a:p>
                      <a:r>
                        <a:rPr lang="en-US" sz="1200"/>
                        <a:t>EE3201</a:t>
                      </a:r>
                    </a:p>
                  </a:txBody>
                  <a:tcPr/>
                </a:tc>
                <a:tc>
                  <a:txBody>
                    <a:bodyPr/>
                    <a:lstStyle/>
                    <a:p>
                      <a:r>
                        <a:rPr lang="en-US" sz="1200"/>
                        <a:t>NULL</a:t>
                      </a:r>
                    </a:p>
                  </a:txBody>
                  <a:tcPr/>
                </a:tc>
                <a:extLst>
                  <a:ext uri="{0D108BD9-81ED-4DB2-BD59-A6C34878D82A}">
                    <a16:rowId xmlns:a16="http://schemas.microsoft.com/office/drawing/2014/main" xmlns="" val="2131134873"/>
                  </a:ext>
                </a:extLst>
              </a:tr>
              <a:tr h="256258">
                <a:tc>
                  <a:txBody>
                    <a:bodyPr/>
                    <a:lstStyle/>
                    <a:p>
                      <a:r>
                        <a:rPr lang="en-US" sz="1200"/>
                        <a:t>EG_003</a:t>
                      </a:r>
                    </a:p>
                  </a:txBody>
                  <a:tcPr/>
                </a:tc>
                <a:tc>
                  <a:txBody>
                    <a:bodyPr/>
                    <a:lstStyle/>
                    <a:p>
                      <a:r>
                        <a:rPr lang="en-US" sz="1200"/>
                        <a:t>EE3201</a:t>
                      </a:r>
                    </a:p>
                  </a:txBody>
                  <a:tcPr/>
                </a:tc>
                <a:tc>
                  <a:txBody>
                    <a:bodyPr/>
                    <a:lstStyle/>
                    <a:p>
                      <a:r>
                        <a:rPr lang="en-US" sz="1200" dirty="0"/>
                        <a:t>Fire Alarm</a:t>
                      </a:r>
                    </a:p>
                  </a:txBody>
                  <a:tcPr/>
                </a:tc>
                <a:extLst>
                  <a:ext uri="{0D108BD9-81ED-4DB2-BD59-A6C34878D82A}">
                    <a16:rowId xmlns:a16="http://schemas.microsoft.com/office/drawing/2014/main" xmlns="" val="2373185893"/>
                  </a:ext>
                </a:extLst>
              </a:tr>
            </a:tbl>
          </a:graphicData>
        </a:graphic>
      </p:graphicFrame>
      <p:sp>
        <p:nvSpPr>
          <p:cNvPr id="37" name="TextBox 36">
            <a:extLst>
              <a:ext uri="{FF2B5EF4-FFF2-40B4-BE49-F238E27FC236}">
                <a16:creationId xmlns:a16="http://schemas.microsoft.com/office/drawing/2014/main" xmlns="" id="{1E4DF326-C64D-4EAE-AAF7-B9A646F2459F}"/>
              </a:ext>
            </a:extLst>
          </p:cNvPr>
          <p:cNvSpPr txBox="1"/>
          <p:nvPr/>
        </p:nvSpPr>
        <p:spPr>
          <a:xfrm>
            <a:off x="10223023" y="6471115"/>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38" name="TextBox 37">
            <a:extLst>
              <a:ext uri="{FF2B5EF4-FFF2-40B4-BE49-F238E27FC236}">
                <a16:creationId xmlns:a16="http://schemas.microsoft.com/office/drawing/2014/main" xmlns="" id="{188A2B22-7B20-44DC-9C46-39B01A1892DF}"/>
              </a:ext>
            </a:extLst>
          </p:cNvPr>
          <p:cNvSpPr txBox="1"/>
          <p:nvPr/>
        </p:nvSpPr>
        <p:spPr>
          <a:xfrm>
            <a:off x="10223023" y="617544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sp>
        <p:nvSpPr>
          <p:cNvPr id="39" name="TextBox 38">
            <a:extLst>
              <a:ext uri="{FF2B5EF4-FFF2-40B4-BE49-F238E27FC236}">
                <a16:creationId xmlns:a16="http://schemas.microsoft.com/office/drawing/2014/main" xmlns="" id="{40CC91FE-2038-446C-B85D-B8B7098609FF}"/>
              </a:ext>
            </a:extLst>
          </p:cNvPr>
          <p:cNvSpPr txBox="1"/>
          <p:nvPr/>
        </p:nvSpPr>
        <p:spPr>
          <a:xfrm>
            <a:off x="7552955" y="639242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40" name="TextBox 39">
            <a:extLst>
              <a:ext uri="{FF2B5EF4-FFF2-40B4-BE49-F238E27FC236}">
                <a16:creationId xmlns:a16="http://schemas.microsoft.com/office/drawing/2014/main" xmlns="" id="{99CA40A3-5098-411F-84DB-6268ABBECEA1}"/>
              </a:ext>
            </a:extLst>
          </p:cNvPr>
          <p:cNvSpPr txBox="1"/>
          <p:nvPr/>
        </p:nvSpPr>
        <p:spPr>
          <a:xfrm>
            <a:off x="7552955" y="6096751"/>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sp>
        <p:nvSpPr>
          <p:cNvPr id="41" name="TextBox 40">
            <a:extLst>
              <a:ext uri="{FF2B5EF4-FFF2-40B4-BE49-F238E27FC236}">
                <a16:creationId xmlns:a16="http://schemas.microsoft.com/office/drawing/2014/main" xmlns="" id="{BD417CD1-A501-4F58-A8E0-344DD90F849B}"/>
              </a:ext>
            </a:extLst>
          </p:cNvPr>
          <p:cNvSpPr txBox="1"/>
          <p:nvPr/>
        </p:nvSpPr>
        <p:spPr>
          <a:xfrm>
            <a:off x="5632258" y="636853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42" name="TextBox 41">
            <a:extLst>
              <a:ext uri="{FF2B5EF4-FFF2-40B4-BE49-F238E27FC236}">
                <a16:creationId xmlns:a16="http://schemas.microsoft.com/office/drawing/2014/main" xmlns="" id="{71F2CF5C-A2A3-442F-9CE9-2A8CD2E48255}"/>
              </a:ext>
            </a:extLst>
          </p:cNvPr>
          <p:cNvSpPr txBox="1"/>
          <p:nvPr/>
        </p:nvSpPr>
        <p:spPr>
          <a:xfrm>
            <a:off x="5632258" y="6072861"/>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cxnSp>
        <p:nvCxnSpPr>
          <p:cNvPr id="45" name="Straight Connector 44">
            <a:extLst>
              <a:ext uri="{FF2B5EF4-FFF2-40B4-BE49-F238E27FC236}">
                <a16:creationId xmlns:a16="http://schemas.microsoft.com/office/drawing/2014/main" xmlns="" id="{0A1EADD3-7AF2-4EE9-B45A-AE495240F03A}"/>
              </a:ext>
            </a:extLst>
          </p:cNvPr>
          <p:cNvCxnSpPr>
            <a:cxnSpLocks/>
          </p:cNvCxnSpPr>
          <p:nvPr/>
        </p:nvCxnSpPr>
        <p:spPr>
          <a:xfrm>
            <a:off x="9868768" y="4487128"/>
            <a:ext cx="191576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xmlns="" id="{E70396A9-9D9E-489C-B171-3A9EE46F3A8F}"/>
              </a:ext>
            </a:extLst>
          </p:cNvPr>
          <p:cNvCxnSpPr>
            <a:cxnSpLocks/>
          </p:cNvCxnSpPr>
          <p:nvPr/>
        </p:nvCxnSpPr>
        <p:spPr>
          <a:xfrm>
            <a:off x="9868768" y="4481419"/>
            <a:ext cx="0" cy="17742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xmlns="" id="{43A4CB13-213F-4D96-9688-82065ABD08B7}"/>
              </a:ext>
            </a:extLst>
          </p:cNvPr>
          <p:cNvCxnSpPr>
            <a:cxnSpLocks/>
          </p:cNvCxnSpPr>
          <p:nvPr/>
        </p:nvCxnSpPr>
        <p:spPr>
          <a:xfrm>
            <a:off x="11784537" y="4478857"/>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xmlns="" id="{58EC29C1-2AC5-4E63-AF1A-3407000C399C}"/>
              </a:ext>
            </a:extLst>
          </p:cNvPr>
          <p:cNvCxnSpPr>
            <a:cxnSpLocks/>
          </p:cNvCxnSpPr>
          <p:nvPr/>
        </p:nvCxnSpPr>
        <p:spPr>
          <a:xfrm>
            <a:off x="10565398" y="4495097"/>
            <a:ext cx="0" cy="17742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xmlns="" id="{2A2964D5-0C4F-4141-99A0-BC6B54AD1645}"/>
              </a:ext>
            </a:extLst>
          </p:cNvPr>
          <p:cNvCxnSpPr/>
          <p:nvPr/>
        </p:nvCxnSpPr>
        <p:spPr>
          <a:xfrm>
            <a:off x="9078153" y="4404213"/>
            <a:ext cx="0" cy="409556"/>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xmlns="" id="{DE451E47-96E4-402B-BBBF-A929677C02B6}"/>
              </a:ext>
            </a:extLst>
          </p:cNvPr>
          <p:cNvCxnSpPr>
            <a:cxnSpLocks/>
          </p:cNvCxnSpPr>
          <p:nvPr/>
        </p:nvCxnSpPr>
        <p:spPr>
          <a:xfrm>
            <a:off x="7892184" y="4389576"/>
            <a:ext cx="0" cy="336938"/>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xmlns="" id="{D185A490-1AF0-4155-B11F-21EEF4D2A954}"/>
              </a:ext>
            </a:extLst>
          </p:cNvPr>
          <p:cNvCxnSpPr>
            <a:cxnSpLocks/>
          </p:cNvCxnSpPr>
          <p:nvPr/>
        </p:nvCxnSpPr>
        <p:spPr>
          <a:xfrm>
            <a:off x="7892184" y="4408262"/>
            <a:ext cx="1185969"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xmlns="" id="{ED6EEA7D-082A-4BB5-905F-99710B846BC3}"/>
              </a:ext>
            </a:extLst>
          </p:cNvPr>
          <p:cNvCxnSpPr>
            <a:cxnSpLocks/>
          </p:cNvCxnSpPr>
          <p:nvPr/>
        </p:nvCxnSpPr>
        <p:spPr>
          <a:xfrm>
            <a:off x="6977543" y="4528591"/>
            <a:ext cx="0" cy="2047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xmlns="" id="{14AB1AD8-3E9F-4A82-9FC8-BA413EF16290}"/>
              </a:ext>
            </a:extLst>
          </p:cNvPr>
          <p:cNvCxnSpPr>
            <a:cxnSpLocks/>
          </p:cNvCxnSpPr>
          <p:nvPr/>
        </p:nvCxnSpPr>
        <p:spPr>
          <a:xfrm>
            <a:off x="5632258" y="4548703"/>
            <a:ext cx="135938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xmlns="" id="{A0B1D3B0-AE74-4A58-9A7A-276DF3E1B828}"/>
              </a:ext>
            </a:extLst>
          </p:cNvPr>
          <p:cNvCxnSpPr>
            <a:cxnSpLocks/>
          </p:cNvCxnSpPr>
          <p:nvPr/>
        </p:nvCxnSpPr>
        <p:spPr>
          <a:xfrm>
            <a:off x="5646912" y="4542994"/>
            <a:ext cx="0" cy="17742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2" name="TextBox 61">
            <a:extLst>
              <a:ext uri="{FF2B5EF4-FFF2-40B4-BE49-F238E27FC236}">
                <a16:creationId xmlns:a16="http://schemas.microsoft.com/office/drawing/2014/main" xmlns="" id="{A6ADA480-C108-4EFB-8127-25D402265356}"/>
              </a:ext>
            </a:extLst>
          </p:cNvPr>
          <p:cNvSpPr txBox="1"/>
          <p:nvPr/>
        </p:nvSpPr>
        <p:spPr>
          <a:xfrm>
            <a:off x="9782377" y="4079707"/>
            <a:ext cx="1842868" cy="369332"/>
          </a:xfrm>
          <a:prstGeom prst="rect">
            <a:avLst/>
          </a:prstGeom>
          <a:noFill/>
        </p:spPr>
        <p:txBody>
          <a:bodyPr wrap="square" rtlCol="0">
            <a:spAutoFit/>
          </a:bodyPr>
          <a:lstStyle/>
          <a:p>
            <a:r>
              <a:rPr lang="en-US" b="1">
                <a:solidFill>
                  <a:schemeClr val="tx1">
                    <a:lumMod val="95000"/>
                    <a:lumOff val="5000"/>
                  </a:schemeClr>
                </a:solidFill>
              </a:rPr>
              <a:t>PROJECT</a:t>
            </a:r>
          </a:p>
        </p:txBody>
      </p:sp>
      <p:cxnSp>
        <p:nvCxnSpPr>
          <p:cNvPr id="57" name="Straight Arrow Connector 56">
            <a:extLst>
              <a:ext uri="{FF2B5EF4-FFF2-40B4-BE49-F238E27FC236}">
                <a16:creationId xmlns:a16="http://schemas.microsoft.com/office/drawing/2014/main" xmlns="" id="{59A4A742-ADD9-497A-8F33-B74D2EDCFCF9}"/>
              </a:ext>
            </a:extLst>
          </p:cNvPr>
          <p:cNvCxnSpPr>
            <a:cxnSpLocks/>
          </p:cNvCxnSpPr>
          <p:nvPr/>
        </p:nvCxnSpPr>
        <p:spPr>
          <a:xfrm>
            <a:off x="3390176" y="4534508"/>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xmlns="" id="{0988B642-7DB6-438E-A860-594C44CD5236}"/>
              </a:ext>
            </a:extLst>
          </p:cNvPr>
          <p:cNvCxnSpPr>
            <a:cxnSpLocks/>
          </p:cNvCxnSpPr>
          <p:nvPr/>
        </p:nvCxnSpPr>
        <p:spPr>
          <a:xfrm>
            <a:off x="2224050" y="4534277"/>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xmlns="" id="{DA2BB02F-078E-48FE-A880-60878CB1719B}"/>
              </a:ext>
            </a:extLst>
          </p:cNvPr>
          <p:cNvCxnSpPr/>
          <p:nvPr/>
        </p:nvCxnSpPr>
        <p:spPr>
          <a:xfrm>
            <a:off x="147246" y="5013104"/>
            <a:ext cx="442689" cy="0"/>
          </a:xfrm>
          <a:prstGeom prst="line">
            <a:avLst/>
          </a:prstGeom>
          <a:ln w="12700">
            <a:prstDash val="dash"/>
          </a:ln>
        </p:spPr>
        <p:style>
          <a:lnRef idx="3">
            <a:schemeClr val="accent1"/>
          </a:lnRef>
          <a:fillRef idx="0">
            <a:schemeClr val="accent1"/>
          </a:fillRef>
          <a:effectRef idx="2">
            <a:schemeClr val="accent1"/>
          </a:effectRef>
          <a:fontRef idx="minor">
            <a:schemeClr val="tx1"/>
          </a:fontRef>
        </p:style>
      </p:cxnSp>
      <p:cxnSp>
        <p:nvCxnSpPr>
          <p:cNvPr id="63" name="Straight Connector 62">
            <a:extLst>
              <a:ext uri="{FF2B5EF4-FFF2-40B4-BE49-F238E27FC236}">
                <a16:creationId xmlns:a16="http://schemas.microsoft.com/office/drawing/2014/main" xmlns="" id="{2937C734-C06F-4764-BBF5-19EBC7CE45AF}"/>
              </a:ext>
            </a:extLst>
          </p:cNvPr>
          <p:cNvCxnSpPr>
            <a:cxnSpLocks/>
          </p:cNvCxnSpPr>
          <p:nvPr/>
        </p:nvCxnSpPr>
        <p:spPr>
          <a:xfrm>
            <a:off x="928296" y="4992885"/>
            <a:ext cx="690954" cy="0"/>
          </a:xfrm>
          <a:prstGeom prst="line">
            <a:avLst/>
          </a:prstGeom>
          <a:ln w="28575">
            <a:solidFill>
              <a:schemeClr val="bg1"/>
            </a:solidFill>
            <a:prstDash val="dash"/>
          </a:ln>
        </p:spPr>
        <p:style>
          <a:lnRef idx="3">
            <a:schemeClr val="accent1"/>
          </a:lnRef>
          <a:fillRef idx="0">
            <a:schemeClr val="accent1"/>
          </a:fillRef>
          <a:effectRef idx="2">
            <a:schemeClr val="accent1"/>
          </a:effectRef>
          <a:fontRef idx="minor">
            <a:schemeClr val="tx1"/>
          </a:fontRef>
        </p:style>
      </p:cxnSp>
      <p:cxnSp>
        <p:nvCxnSpPr>
          <p:cNvPr id="64" name="Straight Connector 63">
            <a:extLst>
              <a:ext uri="{FF2B5EF4-FFF2-40B4-BE49-F238E27FC236}">
                <a16:creationId xmlns:a16="http://schemas.microsoft.com/office/drawing/2014/main" xmlns="" id="{80303147-17BD-4EBF-A723-BCF5CB7A7229}"/>
              </a:ext>
            </a:extLst>
          </p:cNvPr>
          <p:cNvCxnSpPr>
            <a:cxnSpLocks/>
          </p:cNvCxnSpPr>
          <p:nvPr/>
        </p:nvCxnSpPr>
        <p:spPr>
          <a:xfrm>
            <a:off x="9551481" y="4957528"/>
            <a:ext cx="547862" cy="0"/>
          </a:xfrm>
          <a:prstGeom prst="line">
            <a:avLst/>
          </a:prstGeom>
          <a:ln w="28575">
            <a:solidFill>
              <a:schemeClr val="bg1"/>
            </a:solidFill>
            <a:prstDash val="dash"/>
          </a:ln>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xmlns="" id="{049FF419-DB8D-4D96-9A2A-285F73A4D56F}"/>
              </a:ext>
            </a:extLst>
          </p:cNvPr>
          <p:cNvCxnSpPr>
            <a:cxnSpLocks/>
          </p:cNvCxnSpPr>
          <p:nvPr/>
        </p:nvCxnSpPr>
        <p:spPr>
          <a:xfrm>
            <a:off x="10294431" y="4957317"/>
            <a:ext cx="690954" cy="0"/>
          </a:xfrm>
          <a:prstGeom prst="line">
            <a:avLst/>
          </a:prstGeom>
          <a:ln w="28575">
            <a:solidFill>
              <a:schemeClr val="bg1"/>
            </a:solidFill>
            <a:prstDash val="dash"/>
          </a:ln>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xmlns="" id="{33529256-62F9-4C9E-934A-D4392306C2CD}"/>
              </a:ext>
            </a:extLst>
          </p:cNvPr>
          <p:cNvCxnSpPr>
            <a:cxnSpLocks/>
          </p:cNvCxnSpPr>
          <p:nvPr/>
        </p:nvCxnSpPr>
        <p:spPr>
          <a:xfrm>
            <a:off x="86666" y="4988820"/>
            <a:ext cx="516917" cy="0"/>
          </a:xfrm>
          <a:prstGeom prst="line">
            <a:avLst/>
          </a:prstGeom>
          <a:ln w="28575">
            <a:solidFill>
              <a:schemeClr val="bg1"/>
            </a:solidFill>
            <a:prstDash val="dash"/>
          </a:ln>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xmlns="" id="{00DB33CD-5086-461C-9184-C6F165DFC8E2}"/>
              </a:ext>
            </a:extLst>
          </p:cNvPr>
          <p:cNvCxnSpPr>
            <a:cxnSpLocks/>
          </p:cNvCxnSpPr>
          <p:nvPr/>
        </p:nvCxnSpPr>
        <p:spPr>
          <a:xfrm>
            <a:off x="9868768" y="3800422"/>
            <a:ext cx="0" cy="310983"/>
          </a:xfrm>
          <a:prstGeom prst="line">
            <a:avLst/>
          </a:prstGeom>
          <a:ln w="28575">
            <a:solidFill>
              <a:srgbClr val="FF0066"/>
            </a:solidFill>
            <a:prstDash val="dash"/>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xmlns="" id="{68F5B5D9-81F0-4471-98EC-3585984B9D03}"/>
              </a:ext>
            </a:extLst>
          </p:cNvPr>
          <p:cNvCxnSpPr>
            <a:cxnSpLocks/>
          </p:cNvCxnSpPr>
          <p:nvPr/>
        </p:nvCxnSpPr>
        <p:spPr>
          <a:xfrm>
            <a:off x="6239058" y="3836614"/>
            <a:ext cx="0" cy="274791"/>
          </a:xfrm>
          <a:prstGeom prst="straightConnector1">
            <a:avLst/>
          </a:prstGeom>
          <a:ln w="28575">
            <a:solidFill>
              <a:srgbClr val="FF0066"/>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xmlns="" id="{2DDF82C6-CDE7-450C-8057-68D0B2DB74A8}"/>
              </a:ext>
            </a:extLst>
          </p:cNvPr>
          <p:cNvCxnSpPr>
            <a:cxnSpLocks/>
          </p:cNvCxnSpPr>
          <p:nvPr/>
        </p:nvCxnSpPr>
        <p:spPr>
          <a:xfrm>
            <a:off x="6239058" y="3770905"/>
            <a:ext cx="3629710" cy="0"/>
          </a:xfrm>
          <a:prstGeom prst="line">
            <a:avLst/>
          </a:prstGeom>
          <a:ln w="28575">
            <a:solidFill>
              <a:srgbClr val="FF0066"/>
            </a:solidFill>
            <a:prstDash val="dash"/>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xmlns="" id="{25E605F2-ABF6-45E7-B4CE-1517F540E2DF}"/>
              </a:ext>
            </a:extLst>
          </p:cNvPr>
          <p:cNvCxnSpPr>
            <a:cxnSpLocks/>
          </p:cNvCxnSpPr>
          <p:nvPr/>
        </p:nvCxnSpPr>
        <p:spPr>
          <a:xfrm>
            <a:off x="10565398" y="3904874"/>
            <a:ext cx="0" cy="206531"/>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xmlns="" id="{83E56C31-4768-4878-AB69-AF7EF2725360}"/>
              </a:ext>
            </a:extLst>
          </p:cNvPr>
          <p:cNvCxnSpPr>
            <a:cxnSpLocks/>
          </p:cNvCxnSpPr>
          <p:nvPr/>
        </p:nvCxnSpPr>
        <p:spPr>
          <a:xfrm>
            <a:off x="7736626" y="3961411"/>
            <a:ext cx="0" cy="274791"/>
          </a:xfrm>
          <a:prstGeom prst="straightConnector1">
            <a:avLst/>
          </a:prstGeom>
          <a:ln w="28575">
            <a:solidFill>
              <a:srgbClr val="EA95FB"/>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xmlns="" id="{92B7E343-65FB-4032-ADA1-A9C5FD9906B8}"/>
              </a:ext>
            </a:extLst>
          </p:cNvPr>
          <p:cNvCxnSpPr>
            <a:cxnSpLocks/>
          </p:cNvCxnSpPr>
          <p:nvPr/>
        </p:nvCxnSpPr>
        <p:spPr>
          <a:xfrm>
            <a:off x="7736626" y="3895702"/>
            <a:ext cx="2828772" cy="0"/>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140616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56012" y="-137343"/>
            <a:ext cx="12273457" cy="871128"/>
          </a:xfrm>
        </p:spPr>
        <p:txBody>
          <a:bodyPr>
            <a:noAutofit/>
          </a:bodyPr>
          <a:lstStyle/>
          <a:p>
            <a:pPr algn="ctr"/>
            <a:r>
              <a:rPr lang="en-US" sz="4000" dirty="0">
                <a:latin typeface="+mn-lt"/>
                <a:cs typeface="Arial" panose="020B0604020202020204" pitchFamily="34" charset="0"/>
              </a:rPr>
              <a:t/>
            </a:r>
            <a:br>
              <a:rPr lang="en-US" sz="4000" dirty="0">
                <a:latin typeface="+mn-lt"/>
                <a:cs typeface="Arial" panose="020B0604020202020204" pitchFamily="34" charset="0"/>
              </a:rPr>
            </a:br>
            <a:r>
              <a:rPr lang="en-US" sz="4000" dirty="0">
                <a:latin typeface="+mn-lt"/>
                <a:cs typeface="Arial" panose="020B0604020202020204" pitchFamily="34" charset="0"/>
              </a:rPr>
              <a:t>THIRD NORMAL FORM – 3NF</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56012" y="952152"/>
            <a:ext cx="12273458" cy="2213079"/>
          </a:xfrm>
        </p:spPr>
        <p:txBody>
          <a:bodyPr>
            <a:normAutofit/>
          </a:bodyPr>
          <a:lstStyle/>
          <a:p>
            <a:pPr marL="342900" indent="-342900" algn="l">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Conditions required for a relation to be in Third Normal Form (3NF) are,</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Be in Second normal form.</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Every non-prime attribute of the relation must be non-transitively dependent on every key. </a:t>
            </a:r>
          </a:p>
          <a:p>
            <a:pPr marL="800100" lvl="1" indent="-342900" algn="l">
              <a:buFont typeface="Arial" panose="020B0604020202020204" pitchFamily="34" charset="0"/>
              <a:buChar char="•"/>
            </a:pPr>
            <a:endParaRPr lang="en-US" dirty="0">
              <a:solidFill>
                <a:schemeClr val="tx1">
                  <a:lumMod val="95000"/>
                  <a:lumOff val="5000"/>
                </a:schemeClr>
              </a:solidFill>
              <a:cs typeface="Arial" panose="020B0604020202020204" pitchFamily="34" charset="0"/>
            </a:endParaRPr>
          </a:p>
        </p:txBody>
      </p:sp>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56012" y="1853441"/>
            <a:ext cx="12273458" cy="2213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cs typeface="Arial" panose="020B0604020202020204" pitchFamily="34" charset="0"/>
            </a:endParaRPr>
          </a:p>
          <a:p>
            <a:pPr algn="l"/>
            <a:r>
              <a:rPr lang="en-US" sz="2000" dirty="0">
                <a:cs typeface="Arial" panose="020B0604020202020204" pitchFamily="34" charset="0"/>
              </a:rPr>
              <a:t>Ex: The relation EMPLOYEE (</a:t>
            </a:r>
            <a:r>
              <a:rPr lang="en-US" sz="2000" u="sng" dirty="0" err="1">
                <a:cs typeface="Arial" panose="020B0604020202020204" pitchFamily="34" charset="0"/>
              </a:rPr>
              <a:t>Empl_ID</a:t>
            </a:r>
            <a:r>
              <a:rPr lang="en-US" sz="2000" dirty="0">
                <a:cs typeface="Arial" panose="020B0604020202020204" pitchFamily="34" charset="0"/>
              </a:rPr>
              <a:t>, </a:t>
            </a:r>
            <a:r>
              <a:rPr lang="en-US" sz="2000" dirty="0" err="1">
                <a:cs typeface="Arial" panose="020B0604020202020204" pitchFamily="34" charset="0"/>
              </a:rPr>
              <a:t>Dept_ID</a:t>
            </a:r>
            <a:r>
              <a:rPr lang="en-US" sz="2000" dirty="0">
                <a:cs typeface="Arial" panose="020B0604020202020204" pitchFamily="34" charset="0"/>
              </a:rPr>
              <a:t>, Area, Designation, </a:t>
            </a:r>
            <a:r>
              <a:rPr lang="en-US" sz="2000" dirty="0" err="1">
                <a:cs typeface="Arial" panose="020B0604020202020204" pitchFamily="34" charset="0"/>
              </a:rPr>
              <a:t>Dept_Head</a:t>
            </a:r>
            <a:r>
              <a:rPr lang="en-US" sz="2000" dirty="0">
                <a:cs typeface="Arial" panose="020B0604020202020204" pitchFamily="34" charset="0"/>
              </a:rPr>
              <a:t>) is in 2NF.</a:t>
            </a:r>
          </a:p>
        </p:txBody>
      </p:sp>
      <p:sp>
        <p:nvSpPr>
          <p:cNvPr id="6" name="TextBox 5">
            <a:extLst>
              <a:ext uri="{FF2B5EF4-FFF2-40B4-BE49-F238E27FC236}">
                <a16:creationId xmlns:a16="http://schemas.microsoft.com/office/drawing/2014/main" xmlns="" id="{FCB9DE63-59D4-4990-8902-3D81426A0C31}"/>
              </a:ext>
            </a:extLst>
          </p:cNvPr>
          <p:cNvSpPr txBox="1"/>
          <p:nvPr/>
        </p:nvSpPr>
        <p:spPr>
          <a:xfrm>
            <a:off x="2163938" y="6130645"/>
            <a:ext cx="1842868" cy="646331"/>
          </a:xfrm>
          <a:prstGeom prst="rect">
            <a:avLst/>
          </a:prstGeom>
          <a:noFill/>
        </p:spPr>
        <p:txBody>
          <a:bodyPr wrap="square" rtlCol="0">
            <a:spAutoFit/>
          </a:bodyPr>
          <a:lstStyle/>
          <a:p>
            <a:pPr marL="285750" indent="-285750">
              <a:buFont typeface="Wingdings" panose="05000000000000000000" pitchFamily="2" charset="2"/>
              <a:buChar char="ü"/>
            </a:pPr>
            <a:r>
              <a:rPr lang="en-US" sz="3600" b="1">
                <a:solidFill>
                  <a:srgbClr val="FF0000"/>
                </a:solidFill>
              </a:rPr>
              <a:t>  </a:t>
            </a:r>
            <a:r>
              <a:rPr lang="en-US" sz="3600" b="1">
                <a:solidFill>
                  <a:schemeClr val="tx1">
                    <a:lumMod val="95000"/>
                    <a:lumOff val="5000"/>
                  </a:schemeClr>
                </a:solidFill>
              </a:rPr>
              <a:t>2NF</a:t>
            </a:r>
          </a:p>
        </p:txBody>
      </p:sp>
      <p:sp>
        <p:nvSpPr>
          <p:cNvPr id="8" name="TextBox 7">
            <a:extLst>
              <a:ext uri="{FF2B5EF4-FFF2-40B4-BE49-F238E27FC236}">
                <a16:creationId xmlns:a16="http://schemas.microsoft.com/office/drawing/2014/main" xmlns="" id="{46814451-8C9F-4B5B-9BAF-02BA08F5B99F}"/>
              </a:ext>
            </a:extLst>
          </p:cNvPr>
          <p:cNvSpPr txBox="1"/>
          <p:nvPr/>
        </p:nvSpPr>
        <p:spPr>
          <a:xfrm>
            <a:off x="207841" y="2795900"/>
            <a:ext cx="2420960" cy="369332"/>
          </a:xfrm>
          <a:prstGeom prst="rect">
            <a:avLst/>
          </a:prstGeom>
          <a:noFill/>
        </p:spPr>
        <p:txBody>
          <a:bodyPr wrap="square" rtlCol="0">
            <a:spAutoFit/>
          </a:bodyPr>
          <a:lstStyle/>
          <a:p>
            <a:r>
              <a:rPr lang="en-US" b="1">
                <a:solidFill>
                  <a:schemeClr val="tx1">
                    <a:lumMod val="95000"/>
                    <a:lumOff val="5000"/>
                  </a:schemeClr>
                </a:solidFill>
              </a:rPr>
              <a:t>EMPLOYEE</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4986698" y="2792011"/>
            <a:ext cx="1788971" cy="483667"/>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graphicFrame>
        <p:nvGraphicFramePr>
          <p:cNvPr id="11" name="Table 10">
            <a:extLst>
              <a:ext uri="{FF2B5EF4-FFF2-40B4-BE49-F238E27FC236}">
                <a16:creationId xmlns:a16="http://schemas.microsoft.com/office/drawing/2014/main" xmlns="" id="{49EF4B67-4879-44C8-8CAC-0035DD7CFEBA}"/>
              </a:ext>
            </a:extLst>
          </p:cNvPr>
          <p:cNvGraphicFramePr>
            <a:graphicFrameLocks noGrp="1"/>
          </p:cNvGraphicFramePr>
          <p:nvPr>
            <p:extLst>
              <p:ext uri="{D42A27DB-BD31-4B8C-83A1-F6EECF244321}">
                <p14:modId xmlns:p14="http://schemas.microsoft.com/office/powerpoint/2010/main" val="545759095"/>
              </p:ext>
            </p:extLst>
          </p:nvPr>
        </p:nvGraphicFramePr>
        <p:xfrm>
          <a:off x="6033398" y="3900399"/>
          <a:ext cx="1690306" cy="1097280"/>
        </p:xfrm>
        <a:graphic>
          <a:graphicData uri="http://schemas.openxmlformats.org/drawingml/2006/table">
            <a:tbl>
              <a:tblPr firstRow="1" bandRow="1">
                <a:tableStyleId>{073A0DAA-6AF3-43AB-8588-CEC1D06C72B9}</a:tableStyleId>
              </a:tblPr>
              <a:tblGrid>
                <a:gridCol w="730785">
                  <a:extLst>
                    <a:ext uri="{9D8B030D-6E8A-4147-A177-3AD203B41FA5}">
                      <a16:colId xmlns:a16="http://schemas.microsoft.com/office/drawing/2014/main" xmlns="" val="4278356832"/>
                    </a:ext>
                  </a:extLst>
                </a:gridCol>
                <a:gridCol w="959521">
                  <a:extLst>
                    <a:ext uri="{9D8B030D-6E8A-4147-A177-3AD203B41FA5}">
                      <a16:colId xmlns:a16="http://schemas.microsoft.com/office/drawing/2014/main" xmlns="" val="2664652135"/>
                    </a:ext>
                  </a:extLst>
                </a:gridCol>
              </a:tblGrid>
              <a:tr h="256258">
                <a:tc>
                  <a:txBody>
                    <a:bodyPr/>
                    <a:lstStyle/>
                    <a:p>
                      <a:r>
                        <a:rPr lang="en-US" sz="1200" u="sng" err="1"/>
                        <a:t>Dept_ID</a:t>
                      </a:r>
                      <a:endParaRPr lang="en-US" sz="1200" u="sng"/>
                    </a:p>
                  </a:txBody>
                  <a:tcPr/>
                </a:tc>
                <a:tc>
                  <a:txBody>
                    <a:bodyPr/>
                    <a:lstStyle/>
                    <a:p>
                      <a:r>
                        <a:rPr lang="en-US" sz="1200" u="sng" err="1"/>
                        <a:t>Dept_Head</a:t>
                      </a:r>
                      <a:endParaRPr lang="en-US" sz="1200" u="sng"/>
                    </a:p>
                  </a:txBody>
                  <a:tcPr/>
                </a:tc>
                <a:extLst>
                  <a:ext uri="{0D108BD9-81ED-4DB2-BD59-A6C34878D82A}">
                    <a16:rowId xmlns:a16="http://schemas.microsoft.com/office/drawing/2014/main" xmlns="" val="1113075671"/>
                  </a:ext>
                </a:extLst>
              </a:tr>
              <a:tr h="256258">
                <a:tc>
                  <a:txBody>
                    <a:bodyPr/>
                    <a:lstStyle/>
                    <a:p>
                      <a:r>
                        <a:rPr lang="en-US" sz="1200"/>
                        <a:t>EIE</a:t>
                      </a:r>
                    </a:p>
                  </a:txBody>
                  <a:tcPr/>
                </a:tc>
                <a:tc>
                  <a:txBody>
                    <a:bodyPr/>
                    <a:lstStyle/>
                    <a:p>
                      <a:r>
                        <a:rPr lang="en-US" sz="1200" err="1"/>
                        <a:t>Sajitha</a:t>
                      </a:r>
                      <a:endParaRPr lang="en-US" sz="1200"/>
                    </a:p>
                  </a:txBody>
                  <a:tcPr/>
                </a:tc>
                <a:extLst>
                  <a:ext uri="{0D108BD9-81ED-4DB2-BD59-A6C34878D82A}">
                    <a16:rowId xmlns:a16="http://schemas.microsoft.com/office/drawing/2014/main" xmlns="" val="4002684323"/>
                  </a:ext>
                </a:extLst>
              </a:tr>
              <a:tr h="256258">
                <a:tc>
                  <a:txBody>
                    <a:bodyPr/>
                    <a:lstStyle/>
                    <a:p>
                      <a:r>
                        <a:rPr lang="en-US" sz="1200" dirty="0"/>
                        <a:t>MME</a:t>
                      </a:r>
                    </a:p>
                  </a:txBody>
                  <a:tcPr/>
                </a:tc>
                <a:tc>
                  <a:txBody>
                    <a:bodyPr/>
                    <a:lstStyle/>
                    <a:p>
                      <a:r>
                        <a:rPr lang="en-US" sz="1200" err="1"/>
                        <a:t>Randitha</a:t>
                      </a:r>
                      <a:endParaRPr lang="en-US" sz="1200"/>
                    </a:p>
                  </a:txBody>
                  <a:tcPr/>
                </a:tc>
                <a:extLst>
                  <a:ext uri="{0D108BD9-81ED-4DB2-BD59-A6C34878D82A}">
                    <a16:rowId xmlns:a16="http://schemas.microsoft.com/office/drawing/2014/main" xmlns="" val="2787152481"/>
                  </a:ext>
                </a:extLst>
              </a:tr>
              <a:tr h="256258">
                <a:tc>
                  <a:txBody>
                    <a:bodyPr/>
                    <a:lstStyle/>
                    <a:p>
                      <a:r>
                        <a:rPr lang="en-US" sz="1200"/>
                        <a:t>CEE</a:t>
                      </a:r>
                    </a:p>
                  </a:txBody>
                  <a:tcPr/>
                </a:tc>
                <a:tc>
                  <a:txBody>
                    <a:bodyPr/>
                    <a:lstStyle/>
                    <a:p>
                      <a:r>
                        <a:rPr lang="en-US" sz="1200" dirty="0" err="1"/>
                        <a:t>Layanthi</a:t>
                      </a:r>
                      <a:endParaRPr lang="en-US" sz="1200" dirty="0"/>
                    </a:p>
                  </a:txBody>
                  <a:tcPr/>
                </a:tc>
                <a:extLst>
                  <a:ext uri="{0D108BD9-81ED-4DB2-BD59-A6C34878D82A}">
                    <a16:rowId xmlns:a16="http://schemas.microsoft.com/office/drawing/2014/main" xmlns="" val="2131134873"/>
                  </a:ext>
                </a:extLst>
              </a:tr>
            </a:tbl>
          </a:graphicData>
        </a:graphic>
      </p:graphicFrame>
      <p:sp>
        <p:nvSpPr>
          <p:cNvPr id="15" name="TextBox 14">
            <a:extLst>
              <a:ext uri="{FF2B5EF4-FFF2-40B4-BE49-F238E27FC236}">
                <a16:creationId xmlns:a16="http://schemas.microsoft.com/office/drawing/2014/main" xmlns="" id="{5C2D7BA5-1E87-4A43-AF13-032DB8DDD122}"/>
              </a:ext>
            </a:extLst>
          </p:cNvPr>
          <p:cNvSpPr txBox="1"/>
          <p:nvPr/>
        </p:nvSpPr>
        <p:spPr>
          <a:xfrm>
            <a:off x="382442" y="6052333"/>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sp>
        <p:nvSpPr>
          <p:cNvPr id="37" name="TextBox 36">
            <a:extLst>
              <a:ext uri="{FF2B5EF4-FFF2-40B4-BE49-F238E27FC236}">
                <a16:creationId xmlns:a16="http://schemas.microsoft.com/office/drawing/2014/main" xmlns="" id="{1E4DF326-C64D-4EAE-AAF7-B9A646F2459F}"/>
              </a:ext>
            </a:extLst>
          </p:cNvPr>
          <p:cNvSpPr txBox="1"/>
          <p:nvPr/>
        </p:nvSpPr>
        <p:spPr>
          <a:xfrm>
            <a:off x="8923402" y="605233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38" name="TextBox 37">
            <a:extLst>
              <a:ext uri="{FF2B5EF4-FFF2-40B4-BE49-F238E27FC236}">
                <a16:creationId xmlns:a16="http://schemas.microsoft.com/office/drawing/2014/main" xmlns="" id="{188A2B22-7B20-44DC-9C46-39B01A1892DF}"/>
              </a:ext>
            </a:extLst>
          </p:cNvPr>
          <p:cNvSpPr txBox="1"/>
          <p:nvPr/>
        </p:nvSpPr>
        <p:spPr>
          <a:xfrm>
            <a:off x="7875420" y="601779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sp>
        <p:nvSpPr>
          <p:cNvPr id="41" name="TextBox 40">
            <a:extLst>
              <a:ext uri="{FF2B5EF4-FFF2-40B4-BE49-F238E27FC236}">
                <a16:creationId xmlns:a16="http://schemas.microsoft.com/office/drawing/2014/main" xmlns="" id="{BD417CD1-A501-4F58-A8E0-344DD90F849B}"/>
              </a:ext>
            </a:extLst>
          </p:cNvPr>
          <p:cNvSpPr txBox="1"/>
          <p:nvPr/>
        </p:nvSpPr>
        <p:spPr>
          <a:xfrm>
            <a:off x="6033397" y="5737947"/>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42" name="TextBox 41">
            <a:extLst>
              <a:ext uri="{FF2B5EF4-FFF2-40B4-BE49-F238E27FC236}">
                <a16:creationId xmlns:a16="http://schemas.microsoft.com/office/drawing/2014/main" xmlns="" id="{71F2CF5C-A2A3-442F-9CE9-2A8CD2E48255}"/>
              </a:ext>
            </a:extLst>
          </p:cNvPr>
          <p:cNvSpPr txBox="1"/>
          <p:nvPr/>
        </p:nvSpPr>
        <p:spPr>
          <a:xfrm>
            <a:off x="6062875" y="5355728"/>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graphicFrame>
        <p:nvGraphicFramePr>
          <p:cNvPr id="43" name="Table 42">
            <a:extLst>
              <a:ext uri="{FF2B5EF4-FFF2-40B4-BE49-F238E27FC236}">
                <a16:creationId xmlns:a16="http://schemas.microsoft.com/office/drawing/2014/main" xmlns="" id="{E0325462-1E9F-4A86-8EE9-C97E20847355}"/>
              </a:ext>
            </a:extLst>
          </p:cNvPr>
          <p:cNvGraphicFramePr>
            <a:graphicFrameLocks noGrp="1"/>
          </p:cNvGraphicFramePr>
          <p:nvPr>
            <p:extLst>
              <p:ext uri="{D42A27DB-BD31-4B8C-83A1-F6EECF244321}">
                <p14:modId xmlns:p14="http://schemas.microsoft.com/office/powerpoint/2010/main" val="2863541678"/>
              </p:ext>
            </p:extLst>
          </p:nvPr>
        </p:nvGraphicFramePr>
        <p:xfrm>
          <a:off x="274759" y="3611015"/>
          <a:ext cx="5113167" cy="2468880"/>
        </p:xfrm>
        <a:graphic>
          <a:graphicData uri="http://schemas.openxmlformats.org/drawingml/2006/table">
            <a:tbl>
              <a:tblPr firstRow="1" bandRow="1">
                <a:tableStyleId>{073A0DAA-6AF3-43AB-8588-CEC1D06C72B9}</a:tableStyleId>
              </a:tblPr>
              <a:tblGrid>
                <a:gridCol w="808453">
                  <a:extLst>
                    <a:ext uri="{9D8B030D-6E8A-4147-A177-3AD203B41FA5}">
                      <a16:colId xmlns:a16="http://schemas.microsoft.com/office/drawing/2014/main" xmlns="" val="4278356832"/>
                    </a:ext>
                  </a:extLst>
                </a:gridCol>
                <a:gridCol w="886265">
                  <a:extLst>
                    <a:ext uri="{9D8B030D-6E8A-4147-A177-3AD203B41FA5}">
                      <a16:colId xmlns:a16="http://schemas.microsoft.com/office/drawing/2014/main" xmlns="" val="2664652135"/>
                    </a:ext>
                  </a:extLst>
                </a:gridCol>
                <a:gridCol w="1209821">
                  <a:extLst>
                    <a:ext uri="{9D8B030D-6E8A-4147-A177-3AD203B41FA5}">
                      <a16:colId xmlns:a16="http://schemas.microsoft.com/office/drawing/2014/main" xmlns="" val="695945999"/>
                    </a:ext>
                  </a:extLst>
                </a:gridCol>
                <a:gridCol w="1195754">
                  <a:extLst>
                    <a:ext uri="{9D8B030D-6E8A-4147-A177-3AD203B41FA5}">
                      <a16:colId xmlns:a16="http://schemas.microsoft.com/office/drawing/2014/main" xmlns="" val="1603060744"/>
                    </a:ext>
                  </a:extLst>
                </a:gridCol>
                <a:gridCol w="1012874">
                  <a:extLst>
                    <a:ext uri="{9D8B030D-6E8A-4147-A177-3AD203B41FA5}">
                      <a16:colId xmlns:a16="http://schemas.microsoft.com/office/drawing/2014/main" xmlns="" val="3459826961"/>
                    </a:ext>
                  </a:extLst>
                </a:gridCol>
              </a:tblGrid>
              <a:tr h="256258">
                <a:tc>
                  <a:txBody>
                    <a:bodyPr/>
                    <a:lstStyle/>
                    <a:p>
                      <a:r>
                        <a:rPr lang="en-US" sz="1200" u="sng" err="1"/>
                        <a:t>Empl_ID</a:t>
                      </a:r>
                      <a:endParaRPr lang="en-US" sz="1200" u="sng"/>
                    </a:p>
                  </a:txBody>
                  <a:tcPr/>
                </a:tc>
                <a:tc>
                  <a:txBody>
                    <a:bodyPr/>
                    <a:lstStyle/>
                    <a:p>
                      <a:r>
                        <a:rPr lang="en-US" sz="1200" err="1"/>
                        <a:t>Dept_ID</a:t>
                      </a:r>
                      <a:endParaRPr lang="en-US" sz="1200"/>
                    </a:p>
                  </a:txBody>
                  <a:tcPr/>
                </a:tc>
                <a:tc>
                  <a:txBody>
                    <a:bodyPr/>
                    <a:lstStyle/>
                    <a:p>
                      <a:r>
                        <a:rPr lang="en-US" sz="1200"/>
                        <a:t>Area</a:t>
                      </a:r>
                    </a:p>
                  </a:txBody>
                  <a:tcPr/>
                </a:tc>
                <a:tc>
                  <a:txBody>
                    <a:bodyPr/>
                    <a:lstStyle/>
                    <a:p>
                      <a:r>
                        <a:rPr lang="en-US" sz="1200"/>
                        <a:t>Designation</a:t>
                      </a:r>
                    </a:p>
                  </a:txBody>
                  <a:tcPr/>
                </a:tc>
                <a:tc>
                  <a:txBody>
                    <a:bodyPr/>
                    <a:lstStyle/>
                    <a:p>
                      <a:r>
                        <a:rPr lang="en-US" sz="1200" err="1"/>
                        <a:t>Dept_Head</a:t>
                      </a:r>
                      <a:endParaRPr lang="en-US" sz="1200"/>
                    </a:p>
                  </a:txBody>
                  <a:tcPr/>
                </a:tc>
                <a:extLst>
                  <a:ext uri="{0D108BD9-81ED-4DB2-BD59-A6C34878D82A}">
                    <a16:rowId xmlns:a16="http://schemas.microsoft.com/office/drawing/2014/main" xmlns="" val="1113075671"/>
                  </a:ext>
                </a:extLst>
              </a:tr>
              <a:tr h="256258">
                <a:tc>
                  <a:txBody>
                    <a:bodyPr/>
                    <a:lstStyle/>
                    <a:p>
                      <a:r>
                        <a:rPr lang="en-US" sz="1200"/>
                        <a:t>EE001</a:t>
                      </a:r>
                    </a:p>
                  </a:txBody>
                  <a:tcPr/>
                </a:tc>
                <a:tc>
                  <a:txBody>
                    <a:bodyPr/>
                    <a:lstStyle/>
                    <a:p>
                      <a:r>
                        <a:rPr lang="en-US" sz="1200"/>
                        <a:t>EIE</a:t>
                      </a:r>
                    </a:p>
                  </a:txBody>
                  <a:tcPr/>
                </a:tc>
                <a:tc>
                  <a:txBody>
                    <a:bodyPr/>
                    <a:lstStyle/>
                    <a:p>
                      <a:r>
                        <a:rPr lang="en-US" sz="1200"/>
                        <a:t>Software</a:t>
                      </a:r>
                    </a:p>
                  </a:txBody>
                  <a:tcPr/>
                </a:tc>
                <a:tc>
                  <a:txBody>
                    <a:bodyPr/>
                    <a:lstStyle/>
                    <a:p>
                      <a:r>
                        <a:rPr lang="en-US" sz="1200"/>
                        <a:t>Lecturer</a:t>
                      </a:r>
                    </a:p>
                  </a:txBody>
                  <a:tcPr/>
                </a:tc>
                <a:tc>
                  <a:txBody>
                    <a:bodyPr/>
                    <a:lstStyle/>
                    <a:p>
                      <a:r>
                        <a:rPr lang="en-US" sz="1200" err="1"/>
                        <a:t>Sajitha</a:t>
                      </a:r>
                      <a:endParaRPr lang="en-US" sz="1200"/>
                    </a:p>
                  </a:txBody>
                  <a:tcPr/>
                </a:tc>
                <a:extLst>
                  <a:ext uri="{0D108BD9-81ED-4DB2-BD59-A6C34878D82A}">
                    <a16:rowId xmlns:a16="http://schemas.microsoft.com/office/drawing/2014/main" xmlns="" val="4002684323"/>
                  </a:ext>
                </a:extLst>
              </a:tr>
              <a:tr h="256258">
                <a:tc>
                  <a:txBody>
                    <a:bodyPr/>
                    <a:lstStyle/>
                    <a:p>
                      <a:r>
                        <a:rPr lang="en-US" sz="1200"/>
                        <a:t>EE002</a:t>
                      </a:r>
                    </a:p>
                  </a:txBody>
                  <a:tcPr/>
                </a:tc>
                <a:tc>
                  <a:txBody>
                    <a:bodyPr/>
                    <a:lstStyle/>
                    <a:p>
                      <a:r>
                        <a:rPr lang="en-US" sz="1200"/>
                        <a:t>EIE</a:t>
                      </a:r>
                    </a:p>
                  </a:txBody>
                  <a:tcPr/>
                </a:tc>
                <a:tc>
                  <a:txBody>
                    <a:bodyPr/>
                    <a:lstStyle/>
                    <a:p>
                      <a:r>
                        <a:rPr lang="en-US" sz="1200"/>
                        <a:t>Software</a:t>
                      </a:r>
                    </a:p>
                  </a:txBody>
                  <a:tcPr/>
                </a:tc>
                <a:tc>
                  <a:txBody>
                    <a:bodyPr/>
                    <a:lstStyle/>
                    <a:p>
                      <a:r>
                        <a:rPr lang="en-US" sz="1200"/>
                        <a:t>Senior Lecturer</a:t>
                      </a:r>
                    </a:p>
                  </a:txBody>
                  <a:tcPr/>
                </a:tc>
                <a:tc>
                  <a:txBody>
                    <a:bodyPr/>
                    <a:lstStyle/>
                    <a:p>
                      <a:r>
                        <a:rPr lang="en-US" sz="1200" err="1"/>
                        <a:t>Sajitha</a:t>
                      </a:r>
                      <a:endParaRPr lang="en-US" sz="1200"/>
                    </a:p>
                  </a:txBody>
                  <a:tcPr/>
                </a:tc>
                <a:extLst>
                  <a:ext uri="{0D108BD9-81ED-4DB2-BD59-A6C34878D82A}">
                    <a16:rowId xmlns:a16="http://schemas.microsoft.com/office/drawing/2014/main" xmlns="" val="2787152481"/>
                  </a:ext>
                </a:extLst>
              </a:tr>
              <a:tr h="256258">
                <a:tc>
                  <a:txBody>
                    <a:bodyPr/>
                    <a:lstStyle/>
                    <a:p>
                      <a:r>
                        <a:rPr lang="en-US" sz="1200"/>
                        <a:t>MM007</a:t>
                      </a:r>
                    </a:p>
                  </a:txBody>
                  <a:tcPr/>
                </a:tc>
                <a:tc>
                  <a:txBody>
                    <a:bodyPr/>
                    <a:lstStyle/>
                    <a:p>
                      <a:r>
                        <a:rPr lang="en-US" sz="1200"/>
                        <a:t>MME</a:t>
                      </a:r>
                    </a:p>
                  </a:txBody>
                  <a:tcPr/>
                </a:tc>
                <a:tc>
                  <a:txBody>
                    <a:bodyPr/>
                    <a:lstStyle/>
                    <a:p>
                      <a:r>
                        <a:rPr lang="en-US" sz="1200" dirty="0"/>
                        <a:t>Automobile</a:t>
                      </a:r>
                    </a:p>
                  </a:txBody>
                  <a:tcPr/>
                </a:tc>
                <a:tc>
                  <a:txBody>
                    <a:bodyPr/>
                    <a:lstStyle/>
                    <a:p>
                      <a:r>
                        <a:rPr lang="en-US" sz="1200"/>
                        <a:t>Lecturer</a:t>
                      </a:r>
                    </a:p>
                  </a:txBody>
                  <a:tcPr/>
                </a:tc>
                <a:tc>
                  <a:txBody>
                    <a:bodyPr/>
                    <a:lstStyle/>
                    <a:p>
                      <a:r>
                        <a:rPr lang="en-US" sz="1200" err="1"/>
                        <a:t>Randitha</a:t>
                      </a:r>
                      <a:endParaRPr lang="en-US" sz="1200"/>
                    </a:p>
                  </a:txBody>
                  <a:tcPr/>
                </a:tc>
                <a:extLst>
                  <a:ext uri="{0D108BD9-81ED-4DB2-BD59-A6C34878D82A}">
                    <a16:rowId xmlns:a16="http://schemas.microsoft.com/office/drawing/2014/main" xmlns="" val="1028756370"/>
                  </a:ext>
                </a:extLst>
              </a:tr>
              <a:tr h="256258">
                <a:tc>
                  <a:txBody>
                    <a:bodyPr/>
                    <a:lstStyle/>
                    <a:p>
                      <a:r>
                        <a:rPr lang="en-US" sz="1200"/>
                        <a:t>MM001</a:t>
                      </a:r>
                    </a:p>
                  </a:txBody>
                  <a:tcPr/>
                </a:tc>
                <a:tc>
                  <a:txBody>
                    <a:bodyPr/>
                    <a:lstStyle/>
                    <a:p>
                      <a:r>
                        <a:rPr lang="en-US" sz="1200"/>
                        <a:t>MME</a:t>
                      </a:r>
                    </a:p>
                  </a:txBody>
                  <a:tcPr/>
                </a:tc>
                <a:tc>
                  <a:txBody>
                    <a:bodyPr/>
                    <a:lstStyle/>
                    <a:p>
                      <a:r>
                        <a:rPr lang="en-US" sz="1200"/>
                        <a:t>Manufacturing</a:t>
                      </a:r>
                    </a:p>
                  </a:txBody>
                  <a:tcPr/>
                </a:tc>
                <a:tc>
                  <a:txBody>
                    <a:bodyPr/>
                    <a:lstStyle/>
                    <a:p>
                      <a:r>
                        <a:rPr lang="en-US" sz="1200"/>
                        <a:t>Senior Lecturer</a:t>
                      </a:r>
                    </a:p>
                  </a:txBody>
                  <a:tcPr/>
                </a:tc>
                <a:tc>
                  <a:txBody>
                    <a:bodyPr/>
                    <a:lstStyle/>
                    <a:p>
                      <a:r>
                        <a:rPr lang="en-US" sz="1200" err="1"/>
                        <a:t>Randitha</a:t>
                      </a:r>
                      <a:endParaRPr lang="en-US" sz="1200"/>
                    </a:p>
                  </a:txBody>
                  <a:tcPr/>
                </a:tc>
                <a:extLst>
                  <a:ext uri="{0D108BD9-81ED-4DB2-BD59-A6C34878D82A}">
                    <a16:rowId xmlns:a16="http://schemas.microsoft.com/office/drawing/2014/main" xmlns="" val="1902387540"/>
                  </a:ext>
                </a:extLst>
              </a:tr>
              <a:tr h="256258">
                <a:tc>
                  <a:txBody>
                    <a:bodyPr/>
                    <a:lstStyle/>
                    <a:p>
                      <a:r>
                        <a:rPr lang="en-US" sz="1200"/>
                        <a:t>CE001</a:t>
                      </a:r>
                    </a:p>
                  </a:txBody>
                  <a:tcPr/>
                </a:tc>
                <a:tc>
                  <a:txBody>
                    <a:bodyPr/>
                    <a:lstStyle/>
                    <a:p>
                      <a:r>
                        <a:rPr lang="en-US" sz="1200"/>
                        <a:t>CEE</a:t>
                      </a:r>
                    </a:p>
                  </a:txBody>
                  <a:tcPr/>
                </a:tc>
                <a:tc>
                  <a:txBody>
                    <a:bodyPr/>
                    <a:lstStyle/>
                    <a:p>
                      <a:r>
                        <a:rPr lang="en-US" sz="1200"/>
                        <a:t>Hydraulic</a:t>
                      </a:r>
                    </a:p>
                  </a:txBody>
                  <a:tcPr/>
                </a:tc>
                <a:tc>
                  <a:txBody>
                    <a:bodyPr/>
                    <a:lstStyle/>
                    <a:p>
                      <a:r>
                        <a:rPr lang="en-US" sz="1200"/>
                        <a:t>Senior Lecturer</a:t>
                      </a:r>
                    </a:p>
                  </a:txBody>
                  <a:tcPr/>
                </a:tc>
                <a:tc>
                  <a:txBody>
                    <a:bodyPr/>
                    <a:lstStyle/>
                    <a:p>
                      <a:r>
                        <a:rPr lang="en-US" sz="1200" err="1"/>
                        <a:t>Layanthi</a:t>
                      </a:r>
                      <a:endParaRPr lang="en-US" sz="1200"/>
                    </a:p>
                  </a:txBody>
                  <a:tcPr/>
                </a:tc>
                <a:extLst>
                  <a:ext uri="{0D108BD9-81ED-4DB2-BD59-A6C34878D82A}">
                    <a16:rowId xmlns:a16="http://schemas.microsoft.com/office/drawing/2014/main" xmlns="" val="1377660321"/>
                  </a:ext>
                </a:extLst>
              </a:tr>
              <a:tr h="256258">
                <a:tc>
                  <a:txBody>
                    <a:bodyPr/>
                    <a:lstStyle/>
                    <a:p>
                      <a:r>
                        <a:rPr lang="en-US" sz="1200"/>
                        <a:t>CE003</a:t>
                      </a:r>
                    </a:p>
                  </a:txBody>
                  <a:tcPr/>
                </a:tc>
                <a:tc>
                  <a:txBody>
                    <a:bodyPr/>
                    <a:lstStyle/>
                    <a:p>
                      <a:r>
                        <a:rPr lang="en-US" sz="1200"/>
                        <a:t>CEE</a:t>
                      </a:r>
                    </a:p>
                  </a:txBody>
                  <a:tcPr/>
                </a:tc>
                <a:tc>
                  <a:txBody>
                    <a:bodyPr/>
                    <a:lstStyle/>
                    <a:p>
                      <a:r>
                        <a:rPr lang="en-US" sz="1200"/>
                        <a:t>Structural</a:t>
                      </a:r>
                    </a:p>
                  </a:txBody>
                  <a:tcPr/>
                </a:tc>
                <a:tc>
                  <a:txBody>
                    <a:bodyPr/>
                    <a:lstStyle/>
                    <a:p>
                      <a:r>
                        <a:rPr lang="en-US" sz="1200"/>
                        <a:t>Lecturer</a:t>
                      </a:r>
                    </a:p>
                  </a:txBody>
                  <a:tcPr/>
                </a:tc>
                <a:tc>
                  <a:txBody>
                    <a:bodyPr/>
                    <a:lstStyle/>
                    <a:p>
                      <a:r>
                        <a:rPr lang="en-US" sz="1200" err="1"/>
                        <a:t>Layanthi</a:t>
                      </a:r>
                      <a:endParaRPr lang="en-US" sz="1200"/>
                    </a:p>
                  </a:txBody>
                  <a:tcPr/>
                </a:tc>
                <a:extLst>
                  <a:ext uri="{0D108BD9-81ED-4DB2-BD59-A6C34878D82A}">
                    <a16:rowId xmlns:a16="http://schemas.microsoft.com/office/drawing/2014/main" xmlns="" val="3952956673"/>
                  </a:ext>
                </a:extLst>
              </a:tr>
              <a:tr h="256258">
                <a:tc>
                  <a:txBody>
                    <a:bodyPr/>
                    <a:lstStyle/>
                    <a:p>
                      <a:r>
                        <a:rPr lang="en-US" sz="1200"/>
                        <a:t>CE007</a:t>
                      </a:r>
                    </a:p>
                  </a:txBody>
                  <a:tcPr/>
                </a:tc>
                <a:tc>
                  <a:txBody>
                    <a:bodyPr/>
                    <a:lstStyle/>
                    <a:p>
                      <a:r>
                        <a:rPr lang="en-US" sz="1200"/>
                        <a:t>CEE</a:t>
                      </a:r>
                    </a:p>
                  </a:txBody>
                  <a:tcPr/>
                </a:tc>
                <a:tc>
                  <a:txBody>
                    <a:bodyPr/>
                    <a:lstStyle/>
                    <a:p>
                      <a:r>
                        <a:rPr lang="en-US" sz="1200"/>
                        <a:t>Structural</a:t>
                      </a:r>
                    </a:p>
                  </a:txBody>
                  <a:tcPr/>
                </a:tc>
                <a:tc>
                  <a:txBody>
                    <a:bodyPr/>
                    <a:lstStyle/>
                    <a:p>
                      <a:r>
                        <a:rPr lang="en-US" sz="1200"/>
                        <a:t>Senior Lecturer</a:t>
                      </a:r>
                    </a:p>
                  </a:txBody>
                  <a:tcPr/>
                </a:tc>
                <a:tc>
                  <a:txBody>
                    <a:bodyPr/>
                    <a:lstStyle/>
                    <a:p>
                      <a:r>
                        <a:rPr lang="en-US" sz="1200" err="1"/>
                        <a:t>Layanthi</a:t>
                      </a:r>
                      <a:endParaRPr lang="en-US" sz="1200"/>
                    </a:p>
                  </a:txBody>
                  <a:tcPr/>
                </a:tc>
                <a:extLst>
                  <a:ext uri="{0D108BD9-81ED-4DB2-BD59-A6C34878D82A}">
                    <a16:rowId xmlns:a16="http://schemas.microsoft.com/office/drawing/2014/main" xmlns="" val="3482958371"/>
                  </a:ext>
                </a:extLst>
              </a:tr>
              <a:tr h="256258">
                <a:tc>
                  <a:txBody>
                    <a:bodyPr/>
                    <a:lstStyle/>
                    <a:p>
                      <a:r>
                        <a:rPr lang="en-US" sz="1200"/>
                        <a:t>EE005</a:t>
                      </a:r>
                    </a:p>
                  </a:txBody>
                  <a:tcPr/>
                </a:tc>
                <a:tc>
                  <a:txBody>
                    <a:bodyPr/>
                    <a:lstStyle/>
                    <a:p>
                      <a:r>
                        <a:rPr lang="en-US" sz="1200"/>
                        <a:t>EIE</a:t>
                      </a:r>
                    </a:p>
                  </a:txBody>
                  <a:tcPr/>
                </a:tc>
                <a:tc>
                  <a:txBody>
                    <a:bodyPr/>
                    <a:lstStyle/>
                    <a:p>
                      <a:r>
                        <a:rPr lang="en-US" sz="1200"/>
                        <a:t>Electronics</a:t>
                      </a:r>
                    </a:p>
                  </a:txBody>
                  <a:tcPr/>
                </a:tc>
                <a:tc>
                  <a:txBody>
                    <a:bodyPr/>
                    <a:lstStyle/>
                    <a:p>
                      <a:r>
                        <a:rPr lang="en-US" sz="1200"/>
                        <a:t>Lecturer</a:t>
                      </a:r>
                    </a:p>
                  </a:txBody>
                  <a:tcPr/>
                </a:tc>
                <a:tc>
                  <a:txBody>
                    <a:bodyPr/>
                    <a:lstStyle/>
                    <a:p>
                      <a:r>
                        <a:rPr lang="en-US" sz="1200" dirty="0" err="1"/>
                        <a:t>Sajitha</a:t>
                      </a:r>
                      <a:endParaRPr lang="en-US" sz="1200" dirty="0"/>
                    </a:p>
                  </a:txBody>
                  <a:tcPr/>
                </a:tc>
                <a:extLst>
                  <a:ext uri="{0D108BD9-81ED-4DB2-BD59-A6C34878D82A}">
                    <a16:rowId xmlns:a16="http://schemas.microsoft.com/office/drawing/2014/main" xmlns="" val="1493495358"/>
                  </a:ext>
                </a:extLst>
              </a:tr>
            </a:tbl>
          </a:graphicData>
        </a:graphic>
      </p:graphicFrame>
      <p:cxnSp>
        <p:nvCxnSpPr>
          <p:cNvPr id="44" name="Straight Connector 43">
            <a:extLst>
              <a:ext uri="{FF2B5EF4-FFF2-40B4-BE49-F238E27FC236}">
                <a16:creationId xmlns:a16="http://schemas.microsoft.com/office/drawing/2014/main" xmlns="" id="{55839ED9-8B78-490C-A659-61E4C33AADBE}"/>
              </a:ext>
            </a:extLst>
          </p:cNvPr>
          <p:cNvCxnSpPr>
            <a:cxnSpLocks/>
          </p:cNvCxnSpPr>
          <p:nvPr/>
        </p:nvCxnSpPr>
        <p:spPr>
          <a:xfrm>
            <a:off x="863590" y="3339268"/>
            <a:ext cx="406010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xmlns="" id="{30104C42-A790-4EBD-ADB9-D655AF9F475F}"/>
              </a:ext>
            </a:extLst>
          </p:cNvPr>
          <p:cNvCxnSpPr>
            <a:cxnSpLocks/>
          </p:cNvCxnSpPr>
          <p:nvPr/>
        </p:nvCxnSpPr>
        <p:spPr>
          <a:xfrm>
            <a:off x="2783362" y="3345413"/>
            <a:ext cx="0" cy="2047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xmlns="" id="{B43CAB3A-8171-4B24-BCE3-6951C673F3AC}"/>
              </a:ext>
            </a:extLst>
          </p:cNvPr>
          <p:cNvCxnSpPr>
            <a:cxnSpLocks/>
          </p:cNvCxnSpPr>
          <p:nvPr/>
        </p:nvCxnSpPr>
        <p:spPr>
          <a:xfrm>
            <a:off x="3734460" y="3330956"/>
            <a:ext cx="0" cy="2192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xmlns="" id="{ED2D9E2B-4DE3-42AE-AD86-392E8A7C9DA0}"/>
              </a:ext>
            </a:extLst>
          </p:cNvPr>
          <p:cNvCxnSpPr>
            <a:cxnSpLocks/>
          </p:cNvCxnSpPr>
          <p:nvPr/>
        </p:nvCxnSpPr>
        <p:spPr>
          <a:xfrm>
            <a:off x="1705112" y="3330956"/>
            <a:ext cx="0" cy="2192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xmlns="" id="{68A1B87A-6859-46F4-9FA7-73FBB6B88EB3}"/>
              </a:ext>
            </a:extLst>
          </p:cNvPr>
          <p:cNvCxnSpPr>
            <a:cxnSpLocks/>
          </p:cNvCxnSpPr>
          <p:nvPr/>
        </p:nvCxnSpPr>
        <p:spPr>
          <a:xfrm>
            <a:off x="1705112" y="3066524"/>
            <a:ext cx="0" cy="23938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xmlns="" id="{792FD107-5835-452A-A2AF-0F16CD4BD84A}"/>
              </a:ext>
            </a:extLst>
          </p:cNvPr>
          <p:cNvCxnSpPr>
            <a:cxnSpLocks/>
          </p:cNvCxnSpPr>
          <p:nvPr/>
        </p:nvCxnSpPr>
        <p:spPr>
          <a:xfrm>
            <a:off x="1705112" y="3066524"/>
            <a:ext cx="3220936"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xmlns="" id="{D44B7DEB-E7BF-45A4-A29B-B9062DA0EDC5}"/>
              </a:ext>
            </a:extLst>
          </p:cNvPr>
          <p:cNvCxnSpPr>
            <a:cxnSpLocks/>
          </p:cNvCxnSpPr>
          <p:nvPr/>
        </p:nvCxnSpPr>
        <p:spPr>
          <a:xfrm>
            <a:off x="4926048" y="3066524"/>
            <a:ext cx="0" cy="254357"/>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xmlns="" id="{88D720D7-1261-46EB-912B-B650992F89BF}"/>
              </a:ext>
            </a:extLst>
          </p:cNvPr>
          <p:cNvCxnSpPr>
            <a:cxnSpLocks/>
          </p:cNvCxnSpPr>
          <p:nvPr/>
        </p:nvCxnSpPr>
        <p:spPr>
          <a:xfrm>
            <a:off x="880580" y="3320881"/>
            <a:ext cx="0" cy="239384"/>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3" name="TextBox 62">
            <a:extLst>
              <a:ext uri="{FF2B5EF4-FFF2-40B4-BE49-F238E27FC236}">
                <a16:creationId xmlns:a16="http://schemas.microsoft.com/office/drawing/2014/main" xmlns="" id="{3E87A765-A38B-4134-9F18-16559730074C}"/>
              </a:ext>
            </a:extLst>
          </p:cNvPr>
          <p:cNvSpPr txBox="1"/>
          <p:nvPr/>
        </p:nvSpPr>
        <p:spPr>
          <a:xfrm>
            <a:off x="3804044" y="6090111"/>
            <a:ext cx="1842868" cy="646331"/>
          </a:xfrm>
          <a:prstGeom prst="rect">
            <a:avLst/>
          </a:prstGeom>
          <a:noFill/>
        </p:spPr>
        <p:txBody>
          <a:bodyPr wrap="square" rtlCol="0">
            <a:spAutoFit/>
          </a:bodyPr>
          <a:lstStyle/>
          <a:p>
            <a:r>
              <a:rPr lang="en-US" sz="3600" b="1">
                <a:solidFill>
                  <a:srgbClr val="FF0000"/>
                </a:solidFill>
              </a:rPr>
              <a:t>X</a:t>
            </a:r>
            <a:r>
              <a:rPr lang="en-US" b="1">
                <a:solidFill>
                  <a:srgbClr val="FF0000"/>
                </a:solidFill>
              </a:rPr>
              <a:t>  </a:t>
            </a:r>
            <a:r>
              <a:rPr lang="en-US" sz="3200" b="1">
                <a:solidFill>
                  <a:schemeClr val="tx1">
                    <a:lumMod val="95000"/>
                    <a:lumOff val="5000"/>
                  </a:schemeClr>
                </a:solidFill>
              </a:rPr>
              <a:t>3NF</a:t>
            </a:r>
          </a:p>
        </p:txBody>
      </p:sp>
      <p:graphicFrame>
        <p:nvGraphicFramePr>
          <p:cNvPr id="64" name="Table 63">
            <a:extLst>
              <a:ext uri="{FF2B5EF4-FFF2-40B4-BE49-F238E27FC236}">
                <a16:creationId xmlns:a16="http://schemas.microsoft.com/office/drawing/2014/main" xmlns="" id="{FD5E1CA1-9B6B-4E04-A82C-6FC18D7A1B71}"/>
              </a:ext>
            </a:extLst>
          </p:cNvPr>
          <p:cNvGraphicFramePr>
            <a:graphicFrameLocks noGrp="1"/>
          </p:cNvGraphicFramePr>
          <p:nvPr>
            <p:extLst>
              <p:ext uri="{D42A27DB-BD31-4B8C-83A1-F6EECF244321}">
                <p14:modId xmlns:p14="http://schemas.microsoft.com/office/powerpoint/2010/main" val="2120672416"/>
              </p:ext>
            </p:extLst>
          </p:nvPr>
        </p:nvGraphicFramePr>
        <p:xfrm>
          <a:off x="7869300" y="3611015"/>
          <a:ext cx="2448407" cy="2306322"/>
        </p:xfrm>
        <a:graphic>
          <a:graphicData uri="http://schemas.openxmlformats.org/drawingml/2006/table">
            <a:tbl>
              <a:tblPr firstRow="1" bandRow="1">
                <a:tableStyleId>{073A0DAA-6AF3-43AB-8588-CEC1D06C72B9}</a:tableStyleId>
              </a:tblPr>
              <a:tblGrid>
                <a:gridCol w="668577">
                  <a:extLst>
                    <a:ext uri="{9D8B030D-6E8A-4147-A177-3AD203B41FA5}">
                      <a16:colId xmlns:a16="http://schemas.microsoft.com/office/drawing/2014/main" xmlns="" val="4278356832"/>
                    </a:ext>
                  </a:extLst>
                </a:gridCol>
                <a:gridCol w="728765">
                  <a:extLst>
                    <a:ext uri="{9D8B030D-6E8A-4147-A177-3AD203B41FA5}">
                      <a16:colId xmlns:a16="http://schemas.microsoft.com/office/drawing/2014/main" xmlns="" val="695945999"/>
                    </a:ext>
                  </a:extLst>
                </a:gridCol>
                <a:gridCol w="1051065">
                  <a:extLst>
                    <a:ext uri="{9D8B030D-6E8A-4147-A177-3AD203B41FA5}">
                      <a16:colId xmlns:a16="http://schemas.microsoft.com/office/drawing/2014/main" xmlns="" val="1603060744"/>
                    </a:ext>
                  </a:extLst>
                </a:gridCol>
              </a:tblGrid>
              <a:tr h="256258">
                <a:tc>
                  <a:txBody>
                    <a:bodyPr/>
                    <a:lstStyle/>
                    <a:p>
                      <a:r>
                        <a:rPr lang="en-US" sz="1000" u="sng" err="1"/>
                        <a:t>Empl_ID</a:t>
                      </a:r>
                      <a:endParaRPr lang="en-US" sz="1000" u="sng"/>
                    </a:p>
                  </a:txBody>
                  <a:tcPr/>
                </a:tc>
                <a:tc>
                  <a:txBody>
                    <a:bodyPr/>
                    <a:lstStyle/>
                    <a:p>
                      <a:r>
                        <a:rPr lang="en-US" sz="1000"/>
                        <a:t>Dept_ID</a:t>
                      </a:r>
                    </a:p>
                  </a:txBody>
                  <a:tcPr/>
                </a:tc>
                <a:tc>
                  <a:txBody>
                    <a:bodyPr/>
                    <a:lstStyle/>
                    <a:p>
                      <a:r>
                        <a:rPr lang="en-US" sz="1000"/>
                        <a:t>Designation</a:t>
                      </a:r>
                    </a:p>
                  </a:txBody>
                  <a:tcPr/>
                </a:tc>
                <a:extLst>
                  <a:ext uri="{0D108BD9-81ED-4DB2-BD59-A6C34878D82A}">
                    <a16:rowId xmlns:a16="http://schemas.microsoft.com/office/drawing/2014/main" xmlns="" val="1113075671"/>
                  </a:ext>
                </a:extLst>
              </a:tr>
              <a:tr h="256258">
                <a:tc>
                  <a:txBody>
                    <a:bodyPr/>
                    <a:lstStyle/>
                    <a:p>
                      <a:r>
                        <a:rPr lang="en-US" sz="1000"/>
                        <a:t>EE001</a:t>
                      </a:r>
                    </a:p>
                  </a:txBody>
                  <a:tcPr/>
                </a:tc>
                <a:tc>
                  <a:txBody>
                    <a:bodyPr/>
                    <a:lstStyle/>
                    <a:p>
                      <a:r>
                        <a:rPr lang="en-US" sz="1000"/>
                        <a:t>EIE</a:t>
                      </a:r>
                    </a:p>
                  </a:txBody>
                  <a:tcPr/>
                </a:tc>
                <a:tc>
                  <a:txBody>
                    <a:bodyPr/>
                    <a:lstStyle/>
                    <a:p>
                      <a:r>
                        <a:rPr lang="en-US" sz="1000"/>
                        <a:t>Lecturer</a:t>
                      </a:r>
                    </a:p>
                  </a:txBody>
                  <a:tcPr/>
                </a:tc>
                <a:extLst>
                  <a:ext uri="{0D108BD9-81ED-4DB2-BD59-A6C34878D82A}">
                    <a16:rowId xmlns:a16="http://schemas.microsoft.com/office/drawing/2014/main" xmlns="" val="4002684323"/>
                  </a:ext>
                </a:extLst>
              </a:tr>
              <a:tr h="256258">
                <a:tc>
                  <a:txBody>
                    <a:bodyPr/>
                    <a:lstStyle/>
                    <a:p>
                      <a:r>
                        <a:rPr lang="en-US" sz="1000"/>
                        <a:t>EE002</a:t>
                      </a:r>
                    </a:p>
                  </a:txBody>
                  <a:tcPr/>
                </a:tc>
                <a:tc>
                  <a:txBody>
                    <a:bodyPr/>
                    <a:lstStyle/>
                    <a:p>
                      <a:r>
                        <a:rPr lang="en-US" sz="1000"/>
                        <a:t>EIE</a:t>
                      </a:r>
                    </a:p>
                  </a:txBody>
                  <a:tcPr/>
                </a:tc>
                <a:tc>
                  <a:txBody>
                    <a:bodyPr/>
                    <a:lstStyle/>
                    <a:p>
                      <a:r>
                        <a:rPr lang="en-US" sz="1000"/>
                        <a:t>Senior Lecturer</a:t>
                      </a:r>
                    </a:p>
                  </a:txBody>
                  <a:tcPr/>
                </a:tc>
                <a:extLst>
                  <a:ext uri="{0D108BD9-81ED-4DB2-BD59-A6C34878D82A}">
                    <a16:rowId xmlns:a16="http://schemas.microsoft.com/office/drawing/2014/main" xmlns="" val="2787152481"/>
                  </a:ext>
                </a:extLst>
              </a:tr>
              <a:tr h="256258">
                <a:tc>
                  <a:txBody>
                    <a:bodyPr/>
                    <a:lstStyle/>
                    <a:p>
                      <a:r>
                        <a:rPr lang="en-US" sz="1000"/>
                        <a:t>MM007</a:t>
                      </a:r>
                    </a:p>
                  </a:txBody>
                  <a:tcPr/>
                </a:tc>
                <a:tc>
                  <a:txBody>
                    <a:bodyPr/>
                    <a:lstStyle/>
                    <a:p>
                      <a:r>
                        <a:rPr lang="en-US" sz="1000"/>
                        <a:t>MME</a:t>
                      </a:r>
                    </a:p>
                  </a:txBody>
                  <a:tcPr/>
                </a:tc>
                <a:tc>
                  <a:txBody>
                    <a:bodyPr/>
                    <a:lstStyle/>
                    <a:p>
                      <a:r>
                        <a:rPr lang="en-US" sz="1000"/>
                        <a:t>Lecturer</a:t>
                      </a:r>
                    </a:p>
                  </a:txBody>
                  <a:tcPr/>
                </a:tc>
                <a:extLst>
                  <a:ext uri="{0D108BD9-81ED-4DB2-BD59-A6C34878D82A}">
                    <a16:rowId xmlns:a16="http://schemas.microsoft.com/office/drawing/2014/main" xmlns="" val="1028756370"/>
                  </a:ext>
                </a:extLst>
              </a:tr>
              <a:tr h="256258">
                <a:tc>
                  <a:txBody>
                    <a:bodyPr/>
                    <a:lstStyle/>
                    <a:p>
                      <a:r>
                        <a:rPr lang="en-US" sz="1000"/>
                        <a:t>MM001</a:t>
                      </a:r>
                    </a:p>
                  </a:txBody>
                  <a:tcPr/>
                </a:tc>
                <a:tc>
                  <a:txBody>
                    <a:bodyPr/>
                    <a:lstStyle/>
                    <a:p>
                      <a:r>
                        <a:rPr lang="en-US" sz="1000"/>
                        <a:t>MME</a:t>
                      </a:r>
                    </a:p>
                  </a:txBody>
                  <a:tcPr/>
                </a:tc>
                <a:tc>
                  <a:txBody>
                    <a:bodyPr/>
                    <a:lstStyle/>
                    <a:p>
                      <a:r>
                        <a:rPr lang="en-US" sz="1000"/>
                        <a:t>Senior Lecturer</a:t>
                      </a:r>
                    </a:p>
                  </a:txBody>
                  <a:tcPr/>
                </a:tc>
                <a:extLst>
                  <a:ext uri="{0D108BD9-81ED-4DB2-BD59-A6C34878D82A}">
                    <a16:rowId xmlns:a16="http://schemas.microsoft.com/office/drawing/2014/main" xmlns="" val="1902387540"/>
                  </a:ext>
                </a:extLst>
              </a:tr>
              <a:tr h="256258">
                <a:tc>
                  <a:txBody>
                    <a:bodyPr/>
                    <a:lstStyle/>
                    <a:p>
                      <a:r>
                        <a:rPr lang="en-US" sz="1000"/>
                        <a:t>CE001</a:t>
                      </a:r>
                    </a:p>
                  </a:txBody>
                  <a:tcPr/>
                </a:tc>
                <a:tc>
                  <a:txBody>
                    <a:bodyPr/>
                    <a:lstStyle/>
                    <a:p>
                      <a:r>
                        <a:rPr lang="en-US" sz="1000" dirty="0"/>
                        <a:t>CEE</a:t>
                      </a:r>
                    </a:p>
                  </a:txBody>
                  <a:tcPr/>
                </a:tc>
                <a:tc>
                  <a:txBody>
                    <a:bodyPr/>
                    <a:lstStyle/>
                    <a:p>
                      <a:r>
                        <a:rPr lang="en-US" sz="1000"/>
                        <a:t>Senior Lecturer</a:t>
                      </a:r>
                    </a:p>
                  </a:txBody>
                  <a:tcPr/>
                </a:tc>
                <a:extLst>
                  <a:ext uri="{0D108BD9-81ED-4DB2-BD59-A6C34878D82A}">
                    <a16:rowId xmlns:a16="http://schemas.microsoft.com/office/drawing/2014/main" xmlns="" val="1377660321"/>
                  </a:ext>
                </a:extLst>
              </a:tr>
              <a:tr h="256258">
                <a:tc>
                  <a:txBody>
                    <a:bodyPr/>
                    <a:lstStyle/>
                    <a:p>
                      <a:r>
                        <a:rPr lang="en-US" sz="1000"/>
                        <a:t>CE003</a:t>
                      </a:r>
                    </a:p>
                  </a:txBody>
                  <a:tcPr/>
                </a:tc>
                <a:tc>
                  <a:txBody>
                    <a:bodyPr/>
                    <a:lstStyle/>
                    <a:p>
                      <a:r>
                        <a:rPr lang="en-US" sz="1000"/>
                        <a:t>CEE</a:t>
                      </a:r>
                    </a:p>
                  </a:txBody>
                  <a:tcPr/>
                </a:tc>
                <a:tc>
                  <a:txBody>
                    <a:bodyPr/>
                    <a:lstStyle/>
                    <a:p>
                      <a:r>
                        <a:rPr lang="en-US" sz="1000"/>
                        <a:t>Lecturer</a:t>
                      </a:r>
                    </a:p>
                  </a:txBody>
                  <a:tcPr/>
                </a:tc>
                <a:extLst>
                  <a:ext uri="{0D108BD9-81ED-4DB2-BD59-A6C34878D82A}">
                    <a16:rowId xmlns:a16="http://schemas.microsoft.com/office/drawing/2014/main" xmlns="" val="3952956673"/>
                  </a:ext>
                </a:extLst>
              </a:tr>
              <a:tr h="256258">
                <a:tc>
                  <a:txBody>
                    <a:bodyPr/>
                    <a:lstStyle/>
                    <a:p>
                      <a:r>
                        <a:rPr lang="en-US" sz="1000"/>
                        <a:t>CE007</a:t>
                      </a:r>
                    </a:p>
                  </a:txBody>
                  <a:tcPr/>
                </a:tc>
                <a:tc>
                  <a:txBody>
                    <a:bodyPr/>
                    <a:lstStyle/>
                    <a:p>
                      <a:r>
                        <a:rPr lang="en-US" sz="1000"/>
                        <a:t>CEE</a:t>
                      </a:r>
                    </a:p>
                  </a:txBody>
                  <a:tcPr/>
                </a:tc>
                <a:tc>
                  <a:txBody>
                    <a:bodyPr/>
                    <a:lstStyle/>
                    <a:p>
                      <a:r>
                        <a:rPr lang="en-US" sz="1000"/>
                        <a:t>Lecturer</a:t>
                      </a:r>
                    </a:p>
                  </a:txBody>
                  <a:tcPr/>
                </a:tc>
                <a:extLst>
                  <a:ext uri="{0D108BD9-81ED-4DB2-BD59-A6C34878D82A}">
                    <a16:rowId xmlns:a16="http://schemas.microsoft.com/office/drawing/2014/main" xmlns="" val="3482958371"/>
                  </a:ext>
                </a:extLst>
              </a:tr>
              <a:tr h="256258">
                <a:tc>
                  <a:txBody>
                    <a:bodyPr/>
                    <a:lstStyle/>
                    <a:p>
                      <a:r>
                        <a:rPr lang="en-US" sz="1000"/>
                        <a:t>EE005</a:t>
                      </a:r>
                    </a:p>
                  </a:txBody>
                  <a:tcPr/>
                </a:tc>
                <a:tc>
                  <a:txBody>
                    <a:bodyPr/>
                    <a:lstStyle/>
                    <a:p>
                      <a:r>
                        <a:rPr lang="en-US" sz="1000"/>
                        <a:t>EIE</a:t>
                      </a:r>
                    </a:p>
                  </a:txBody>
                  <a:tcPr/>
                </a:tc>
                <a:tc>
                  <a:txBody>
                    <a:bodyPr/>
                    <a:lstStyle/>
                    <a:p>
                      <a:r>
                        <a:rPr lang="en-US" sz="1000" dirty="0"/>
                        <a:t>Lecturer</a:t>
                      </a:r>
                    </a:p>
                  </a:txBody>
                  <a:tcPr/>
                </a:tc>
                <a:extLst>
                  <a:ext uri="{0D108BD9-81ED-4DB2-BD59-A6C34878D82A}">
                    <a16:rowId xmlns:a16="http://schemas.microsoft.com/office/drawing/2014/main" xmlns="" val="1493495358"/>
                  </a:ext>
                </a:extLst>
              </a:tr>
            </a:tbl>
          </a:graphicData>
        </a:graphic>
      </p:graphicFrame>
      <p:cxnSp>
        <p:nvCxnSpPr>
          <p:cNvPr id="65" name="Straight Connector 64">
            <a:extLst>
              <a:ext uri="{FF2B5EF4-FFF2-40B4-BE49-F238E27FC236}">
                <a16:creationId xmlns:a16="http://schemas.microsoft.com/office/drawing/2014/main" xmlns="" id="{1EEEDE34-C18A-46E6-9746-552F1D7986D5}"/>
              </a:ext>
            </a:extLst>
          </p:cNvPr>
          <p:cNvCxnSpPr>
            <a:cxnSpLocks/>
          </p:cNvCxnSpPr>
          <p:nvPr/>
        </p:nvCxnSpPr>
        <p:spPr>
          <a:xfrm>
            <a:off x="8009447" y="3207829"/>
            <a:ext cx="170884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xmlns="" id="{4ACB9834-2D05-457E-A5F7-D7A1DD6FA809}"/>
              </a:ext>
            </a:extLst>
          </p:cNvPr>
          <p:cNvCxnSpPr>
            <a:cxnSpLocks/>
          </p:cNvCxnSpPr>
          <p:nvPr/>
        </p:nvCxnSpPr>
        <p:spPr>
          <a:xfrm>
            <a:off x="8027522" y="3195832"/>
            <a:ext cx="0" cy="275053"/>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xmlns="" id="{D3A99E7D-B13E-44A6-B0C8-C8728A8B97CF}"/>
              </a:ext>
            </a:extLst>
          </p:cNvPr>
          <p:cNvCxnSpPr>
            <a:cxnSpLocks/>
          </p:cNvCxnSpPr>
          <p:nvPr/>
        </p:nvCxnSpPr>
        <p:spPr>
          <a:xfrm>
            <a:off x="9723453" y="3221386"/>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xmlns="" id="{B15A32CD-7AFD-4E2C-B232-7600AF7507DE}"/>
              </a:ext>
            </a:extLst>
          </p:cNvPr>
          <p:cNvCxnSpPr>
            <a:cxnSpLocks/>
          </p:cNvCxnSpPr>
          <p:nvPr/>
        </p:nvCxnSpPr>
        <p:spPr>
          <a:xfrm>
            <a:off x="8859160" y="3221386"/>
            <a:ext cx="0" cy="22179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xmlns="" id="{E64C3E3F-6E08-4D44-AAC7-118E38A3D39E}"/>
              </a:ext>
            </a:extLst>
          </p:cNvPr>
          <p:cNvCxnSpPr>
            <a:cxnSpLocks/>
          </p:cNvCxnSpPr>
          <p:nvPr/>
        </p:nvCxnSpPr>
        <p:spPr>
          <a:xfrm>
            <a:off x="7526078" y="3583383"/>
            <a:ext cx="0" cy="241309"/>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xmlns="" id="{45356C48-56D8-477B-9933-48914944F1C8}"/>
              </a:ext>
            </a:extLst>
          </p:cNvPr>
          <p:cNvCxnSpPr>
            <a:cxnSpLocks/>
          </p:cNvCxnSpPr>
          <p:nvPr/>
        </p:nvCxnSpPr>
        <p:spPr>
          <a:xfrm>
            <a:off x="6199433" y="3583383"/>
            <a:ext cx="0" cy="177421"/>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xmlns="" id="{7362157A-4D3A-4F6B-8E62-E8C2D83B8E58}"/>
              </a:ext>
            </a:extLst>
          </p:cNvPr>
          <p:cNvCxnSpPr>
            <a:cxnSpLocks/>
          </p:cNvCxnSpPr>
          <p:nvPr/>
        </p:nvCxnSpPr>
        <p:spPr>
          <a:xfrm>
            <a:off x="6199433" y="3588001"/>
            <a:ext cx="1326645"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xmlns="" id="{E0CAE406-38A9-47DD-B59E-D20E681EFE37}"/>
              </a:ext>
            </a:extLst>
          </p:cNvPr>
          <p:cNvCxnSpPr>
            <a:cxnSpLocks/>
          </p:cNvCxnSpPr>
          <p:nvPr/>
        </p:nvCxnSpPr>
        <p:spPr>
          <a:xfrm>
            <a:off x="6199433" y="3305908"/>
            <a:ext cx="0" cy="241309"/>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xmlns="" id="{48AEF6AF-F608-4B67-9640-91F3028133FC}"/>
              </a:ext>
            </a:extLst>
          </p:cNvPr>
          <p:cNvCxnSpPr>
            <a:cxnSpLocks/>
          </p:cNvCxnSpPr>
          <p:nvPr/>
        </p:nvCxnSpPr>
        <p:spPr>
          <a:xfrm>
            <a:off x="7512615" y="3293464"/>
            <a:ext cx="0" cy="177421"/>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xmlns="" id="{3E6DC5D1-E4F7-40CF-BC2B-7B153DA89AED}"/>
              </a:ext>
            </a:extLst>
          </p:cNvPr>
          <p:cNvCxnSpPr>
            <a:cxnSpLocks/>
          </p:cNvCxnSpPr>
          <p:nvPr/>
        </p:nvCxnSpPr>
        <p:spPr>
          <a:xfrm flipH="1">
            <a:off x="6199433" y="3305908"/>
            <a:ext cx="1326645"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sp>
        <p:nvSpPr>
          <p:cNvPr id="81" name="TextBox 80">
            <a:extLst>
              <a:ext uri="{FF2B5EF4-FFF2-40B4-BE49-F238E27FC236}">
                <a16:creationId xmlns:a16="http://schemas.microsoft.com/office/drawing/2014/main" xmlns="" id="{098448D0-5A40-46A3-B0C7-25AE4F8ED388}"/>
              </a:ext>
            </a:extLst>
          </p:cNvPr>
          <p:cNvSpPr txBox="1"/>
          <p:nvPr/>
        </p:nvSpPr>
        <p:spPr>
          <a:xfrm>
            <a:off x="6033397" y="6175442"/>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3NF</a:t>
            </a:r>
          </a:p>
        </p:txBody>
      </p:sp>
      <p:sp>
        <p:nvSpPr>
          <p:cNvPr id="82" name="TextBox 81">
            <a:extLst>
              <a:ext uri="{FF2B5EF4-FFF2-40B4-BE49-F238E27FC236}">
                <a16:creationId xmlns:a16="http://schemas.microsoft.com/office/drawing/2014/main" xmlns="" id="{69821BC9-2952-4A01-B67E-C9B3BE4ADAED}"/>
              </a:ext>
            </a:extLst>
          </p:cNvPr>
          <p:cNvSpPr txBox="1"/>
          <p:nvPr/>
        </p:nvSpPr>
        <p:spPr>
          <a:xfrm>
            <a:off x="10019467" y="6017792"/>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3NF</a:t>
            </a:r>
          </a:p>
        </p:txBody>
      </p:sp>
      <p:cxnSp>
        <p:nvCxnSpPr>
          <p:cNvPr id="40" name="Straight Arrow Connector 39">
            <a:extLst>
              <a:ext uri="{FF2B5EF4-FFF2-40B4-BE49-F238E27FC236}">
                <a16:creationId xmlns:a16="http://schemas.microsoft.com/office/drawing/2014/main" xmlns="" id="{34A6D6F6-CAA8-49C6-A95E-CCF5939A7A37}"/>
              </a:ext>
            </a:extLst>
          </p:cNvPr>
          <p:cNvCxnSpPr>
            <a:cxnSpLocks/>
          </p:cNvCxnSpPr>
          <p:nvPr/>
        </p:nvCxnSpPr>
        <p:spPr>
          <a:xfrm>
            <a:off x="4923692" y="3330956"/>
            <a:ext cx="0" cy="2192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xmlns="" id="{F8CC5649-CCA1-4429-B3EA-4410B28084A0}"/>
              </a:ext>
            </a:extLst>
          </p:cNvPr>
          <p:cNvCxnSpPr>
            <a:cxnSpLocks/>
          </p:cNvCxnSpPr>
          <p:nvPr/>
        </p:nvCxnSpPr>
        <p:spPr>
          <a:xfrm>
            <a:off x="2783362" y="2556516"/>
            <a:ext cx="0" cy="188962"/>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xmlns="" id="{9EAD8C52-8710-4FF6-B04B-FFA06D6873E8}"/>
              </a:ext>
            </a:extLst>
          </p:cNvPr>
          <p:cNvCxnSpPr>
            <a:cxnSpLocks/>
          </p:cNvCxnSpPr>
          <p:nvPr/>
        </p:nvCxnSpPr>
        <p:spPr>
          <a:xfrm>
            <a:off x="1705112" y="2806079"/>
            <a:ext cx="3220936"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xmlns="" id="{E7BE16E5-31D9-45D3-BD8F-C22613AAE6B1}"/>
              </a:ext>
            </a:extLst>
          </p:cNvPr>
          <p:cNvCxnSpPr>
            <a:cxnSpLocks/>
          </p:cNvCxnSpPr>
          <p:nvPr/>
        </p:nvCxnSpPr>
        <p:spPr>
          <a:xfrm>
            <a:off x="1705112" y="2556516"/>
            <a:ext cx="0" cy="188962"/>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xmlns="" id="{46079BD9-C454-414E-B5D2-519F421BAA63}"/>
              </a:ext>
            </a:extLst>
          </p:cNvPr>
          <p:cNvCxnSpPr>
            <a:cxnSpLocks/>
          </p:cNvCxnSpPr>
          <p:nvPr/>
        </p:nvCxnSpPr>
        <p:spPr>
          <a:xfrm>
            <a:off x="4926048" y="2791604"/>
            <a:ext cx="0" cy="239384"/>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xmlns="" id="{F121F328-9687-4FDB-B5D4-C1E8FFBCCE90}"/>
              </a:ext>
            </a:extLst>
          </p:cNvPr>
          <p:cNvCxnSpPr>
            <a:cxnSpLocks/>
          </p:cNvCxnSpPr>
          <p:nvPr/>
        </p:nvCxnSpPr>
        <p:spPr>
          <a:xfrm>
            <a:off x="1705112" y="2566927"/>
            <a:ext cx="1078909"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xmlns="" id="{587A101E-B8B4-477C-AD82-BC2914ADE484}"/>
              </a:ext>
            </a:extLst>
          </p:cNvPr>
          <p:cNvCxnSpPr>
            <a:cxnSpLocks/>
          </p:cNvCxnSpPr>
          <p:nvPr/>
        </p:nvCxnSpPr>
        <p:spPr>
          <a:xfrm>
            <a:off x="1721536" y="2789154"/>
            <a:ext cx="0" cy="24183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xmlns="" id="{B023B1BE-3CA2-40FC-BD27-85126FD1965A}"/>
              </a:ext>
            </a:extLst>
          </p:cNvPr>
          <p:cNvCxnSpPr>
            <a:cxnSpLocks/>
          </p:cNvCxnSpPr>
          <p:nvPr/>
        </p:nvCxnSpPr>
        <p:spPr>
          <a:xfrm>
            <a:off x="11884074" y="3229576"/>
            <a:ext cx="0" cy="330689"/>
          </a:xfrm>
          <a:prstGeom prst="straightConnector1">
            <a:avLst/>
          </a:prstGeom>
          <a:ln w="28575">
            <a:solidFill>
              <a:srgbClr val="7030A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xmlns="" id="{1D62109C-211D-40B7-AB06-0B54E55650E6}"/>
              </a:ext>
            </a:extLst>
          </p:cNvPr>
          <p:cNvCxnSpPr>
            <a:cxnSpLocks/>
          </p:cNvCxnSpPr>
          <p:nvPr/>
        </p:nvCxnSpPr>
        <p:spPr>
          <a:xfrm>
            <a:off x="10973003" y="3229576"/>
            <a:ext cx="0" cy="241309"/>
          </a:xfrm>
          <a:prstGeom prst="line">
            <a:avLst/>
          </a:prstGeom>
          <a:ln w="28575">
            <a:solidFill>
              <a:srgbClr val="7030A0"/>
            </a:solidFill>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xmlns="" id="{6248FA5F-2C9B-4D3E-ABCD-DB4E1242E903}"/>
              </a:ext>
            </a:extLst>
          </p:cNvPr>
          <p:cNvCxnSpPr>
            <a:cxnSpLocks/>
          </p:cNvCxnSpPr>
          <p:nvPr/>
        </p:nvCxnSpPr>
        <p:spPr>
          <a:xfrm>
            <a:off x="10973003" y="3228781"/>
            <a:ext cx="921434" cy="0"/>
          </a:xfrm>
          <a:prstGeom prst="line">
            <a:avLst/>
          </a:prstGeom>
          <a:ln w="28575">
            <a:solidFill>
              <a:srgbClr val="7030A0"/>
            </a:solidFill>
          </a:ln>
        </p:spPr>
        <p:style>
          <a:lnRef idx="1">
            <a:schemeClr val="accent2"/>
          </a:lnRef>
          <a:fillRef idx="0">
            <a:schemeClr val="accent2"/>
          </a:fillRef>
          <a:effectRef idx="0">
            <a:schemeClr val="accent2"/>
          </a:effectRef>
          <a:fontRef idx="minor">
            <a:schemeClr val="tx1"/>
          </a:fontRef>
        </p:style>
      </p:cxnSp>
      <p:graphicFrame>
        <p:nvGraphicFramePr>
          <p:cNvPr id="60" name="Table 59">
            <a:extLst>
              <a:ext uri="{FF2B5EF4-FFF2-40B4-BE49-F238E27FC236}">
                <a16:creationId xmlns:a16="http://schemas.microsoft.com/office/drawing/2014/main" xmlns="" id="{1C6AD39E-D460-4493-937D-6B1C0CF2C904}"/>
              </a:ext>
            </a:extLst>
          </p:cNvPr>
          <p:cNvGraphicFramePr>
            <a:graphicFrameLocks noGrp="1"/>
          </p:cNvGraphicFramePr>
          <p:nvPr>
            <p:extLst>
              <p:ext uri="{D42A27DB-BD31-4B8C-83A1-F6EECF244321}">
                <p14:modId xmlns:p14="http://schemas.microsoft.com/office/powerpoint/2010/main" val="279395447"/>
              </p:ext>
            </p:extLst>
          </p:nvPr>
        </p:nvGraphicFramePr>
        <p:xfrm>
          <a:off x="10463304" y="3601809"/>
          <a:ext cx="1728696" cy="1793806"/>
        </p:xfrm>
        <a:graphic>
          <a:graphicData uri="http://schemas.openxmlformats.org/drawingml/2006/table">
            <a:tbl>
              <a:tblPr firstRow="1" bandRow="1">
                <a:tableStyleId>{073A0DAA-6AF3-43AB-8588-CEC1D06C72B9}</a:tableStyleId>
              </a:tblPr>
              <a:tblGrid>
                <a:gridCol w="1087604">
                  <a:extLst>
                    <a:ext uri="{9D8B030D-6E8A-4147-A177-3AD203B41FA5}">
                      <a16:colId xmlns:a16="http://schemas.microsoft.com/office/drawing/2014/main" xmlns="" val="4278356832"/>
                    </a:ext>
                  </a:extLst>
                </a:gridCol>
                <a:gridCol w="641092">
                  <a:extLst>
                    <a:ext uri="{9D8B030D-6E8A-4147-A177-3AD203B41FA5}">
                      <a16:colId xmlns:a16="http://schemas.microsoft.com/office/drawing/2014/main" xmlns="" val="2664652135"/>
                    </a:ext>
                  </a:extLst>
                </a:gridCol>
              </a:tblGrid>
              <a:tr h="256258">
                <a:tc>
                  <a:txBody>
                    <a:bodyPr/>
                    <a:lstStyle/>
                    <a:p>
                      <a:r>
                        <a:rPr lang="en-US" sz="1000" u="sng"/>
                        <a:t>Area</a:t>
                      </a:r>
                    </a:p>
                  </a:txBody>
                  <a:tcPr/>
                </a:tc>
                <a:tc>
                  <a:txBody>
                    <a:bodyPr/>
                    <a:lstStyle/>
                    <a:p>
                      <a:r>
                        <a:rPr lang="en-US" sz="1000" err="1"/>
                        <a:t>Dept_ID</a:t>
                      </a:r>
                      <a:endParaRPr lang="en-US" sz="1000"/>
                    </a:p>
                  </a:txBody>
                  <a:tcPr/>
                </a:tc>
                <a:extLst>
                  <a:ext uri="{0D108BD9-81ED-4DB2-BD59-A6C34878D82A}">
                    <a16:rowId xmlns:a16="http://schemas.microsoft.com/office/drawing/2014/main" xmlns="" val="1113075671"/>
                  </a:ext>
                </a:extLst>
              </a:tr>
              <a:tr h="256258">
                <a:tc>
                  <a:txBody>
                    <a:bodyPr/>
                    <a:lstStyle/>
                    <a:p>
                      <a:r>
                        <a:rPr lang="en-US" sz="1000"/>
                        <a:t>Software</a:t>
                      </a:r>
                    </a:p>
                  </a:txBody>
                  <a:tcPr/>
                </a:tc>
                <a:tc>
                  <a:txBody>
                    <a:bodyPr/>
                    <a:lstStyle/>
                    <a:p>
                      <a:r>
                        <a:rPr lang="en-US" sz="1000"/>
                        <a:t>EIE</a:t>
                      </a:r>
                    </a:p>
                  </a:txBody>
                  <a:tcPr/>
                </a:tc>
                <a:extLst>
                  <a:ext uri="{0D108BD9-81ED-4DB2-BD59-A6C34878D82A}">
                    <a16:rowId xmlns:a16="http://schemas.microsoft.com/office/drawing/2014/main" xmlns="" val="4002684323"/>
                  </a:ext>
                </a:extLst>
              </a:tr>
              <a:tr h="256258">
                <a:tc>
                  <a:txBody>
                    <a:bodyPr/>
                    <a:lstStyle/>
                    <a:p>
                      <a:r>
                        <a:rPr lang="en-US" sz="1000"/>
                        <a:t>Automobile</a:t>
                      </a:r>
                    </a:p>
                  </a:txBody>
                  <a:tcPr/>
                </a:tc>
                <a:tc>
                  <a:txBody>
                    <a:bodyPr/>
                    <a:lstStyle/>
                    <a:p>
                      <a:r>
                        <a:rPr lang="en-US" sz="1000"/>
                        <a:t>MME</a:t>
                      </a:r>
                    </a:p>
                  </a:txBody>
                  <a:tcPr/>
                </a:tc>
                <a:extLst>
                  <a:ext uri="{0D108BD9-81ED-4DB2-BD59-A6C34878D82A}">
                    <a16:rowId xmlns:a16="http://schemas.microsoft.com/office/drawing/2014/main" xmlns="" val="1028756370"/>
                  </a:ext>
                </a:extLst>
              </a:tr>
              <a:tr h="256258">
                <a:tc>
                  <a:txBody>
                    <a:bodyPr/>
                    <a:lstStyle/>
                    <a:p>
                      <a:r>
                        <a:rPr lang="en-US" sz="1000"/>
                        <a:t>Manufacturing</a:t>
                      </a:r>
                    </a:p>
                  </a:txBody>
                  <a:tcPr/>
                </a:tc>
                <a:tc>
                  <a:txBody>
                    <a:bodyPr/>
                    <a:lstStyle/>
                    <a:p>
                      <a:r>
                        <a:rPr lang="en-US" sz="1000"/>
                        <a:t>MME</a:t>
                      </a:r>
                    </a:p>
                  </a:txBody>
                  <a:tcPr/>
                </a:tc>
                <a:extLst>
                  <a:ext uri="{0D108BD9-81ED-4DB2-BD59-A6C34878D82A}">
                    <a16:rowId xmlns:a16="http://schemas.microsoft.com/office/drawing/2014/main" xmlns="" val="1902387540"/>
                  </a:ext>
                </a:extLst>
              </a:tr>
              <a:tr h="256258">
                <a:tc>
                  <a:txBody>
                    <a:bodyPr/>
                    <a:lstStyle/>
                    <a:p>
                      <a:r>
                        <a:rPr lang="en-US" sz="1000"/>
                        <a:t>Hydraulic</a:t>
                      </a:r>
                    </a:p>
                  </a:txBody>
                  <a:tcPr/>
                </a:tc>
                <a:tc>
                  <a:txBody>
                    <a:bodyPr/>
                    <a:lstStyle/>
                    <a:p>
                      <a:r>
                        <a:rPr lang="en-US" sz="1000"/>
                        <a:t>CEE</a:t>
                      </a:r>
                    </a:p>
                  </a:txBody>
                  <a:tcPr/>
                </a:tc>
                <a:extLst>
                  <a:ext uri="{0D108BD9-81ED-4DB2-BD59-A6C34878D82A}">
                    <a16:rowId xmlns:a16="http://schemas.microsoft.com/office/drawing/2014/main" xmlns="" val="1377660321"/>
                  </a:ext>
                </a:extLst>
              </a:tr>
              <a:tr h="256258">
                <a:tc>
                  <a:txBody>
                    <a:bodyPr/>
                    <a:lstStyle/>
                    <a:p>
                      <a:r>
                        <a:rPr lang="en-US" sz="1000"/>
                        <a:t>Structural</a:t>
                      </a:r>
                    </a:p>
                  </a:txBody>
                  <a:tcPr/>
                </a:tc>
                <a:tc>
                  <a:txBody>
                    <a:bodyPr/>
                    <a:lstStyle/>
                    <a:p>
                      <a:r>
                        <a:rPr lang="en-US" sz="1000"/>
                        <a:t>CEE</a:t>
                      </a:r>
                    </a:p>
                  </a:txBody>
                  <a:tcPr/>
                </a:tc>
                <a:extLst>
                  <a:ext uri="{0D108BD9-81ED-4DB2-BD59-A6C34878D82A}">
                    <a16:rowId xmlns:a16="http://schemas.microsoft.com/office/drawing/2014/main" xmlns="" val="3952956673"/>
                  </a:ext>
                </a:extLst>
              </a:tr>
              <a:tr h="256258">
                <a:tc>
                  <a:txBody>
                    <a:bodyPr/>
                    <a:lstStyle/>
                    <a:p>
                      <a:r>
                        <a:rPr lang="en-US" sz="1000"/>
                        <a:t>Electronics</a:t>
                      </a:r>
                    </a:p>
                  </a:txBody>
                  <a:tcPr/>
                </a:tc>
                <a:tc>
                  <a:txBody>
                    <a:bodyPr/>
                    <a:lstStyle/>
                    <a:p>
                      <a:r>
                        <a:rPr lang="en-US" sz="1000" dirty="0"/>
                        <a:t>EIE</a:t>
                      </a:r>
                    </a:p>
                  </a:txBody>
                  <a:tcPr/>
                </a:tc>
                <a:extLst>
                  <a:ext uri="{0D108BD9-81ED-4DB2-BD59-A6C34878D82A}">
                    <a16:rowId xmlns:a16="http://schemas.microsoft.com/office/drawing/2014/main" xmlns="" val="1493495358"/>
                  </a:ext>
                </a:extLst>
              </a:tr>
            </a:tbl>
          </a:graphicData>
        </a:graphic>
      </p:graphicFrame>
      <p:cxnSp>
        <p:nvCxnSpPr>
          <p:cNvPr id="67" name="Straight Connector 66">
            <a:extLst>
              <a:ext uri="{FF2B5EF4-FFF2-40B4-BE49-F238E27FC236}">
                <a16:creationId xmlns:a16="http://schemas.microsoft.com/office/drawing/2014/main" xmlns="" id="{A9A99CA1-210C-496D-B497-CB1FEB3A339A}"/>
              </a:ext>
            </a:extLst>
          </p:cNvPr>
          <p:cNvCxnSpPr>
            <a:cxnSpLocks/>
          </p:cNvCxnSpPr>
          <p:nvPr/>
        </p:nvCxnSpPr>
        <p:spPr>
          <a:xfrm>
            <a:off x="2783362" y="2571311"/>
            <a:ext cx="2140330"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68" name="Straight Arrow Connector 67">
            <a:extLst>
              <a:ext uri="{FF2B5EF4-FFF2-40B4-BE49-F238E27FC236}">
                <a16:creationId xmlns:a16="http://schemas.microsoft.com/office/drawing/2014/main" xmlns="" id="{92512C93-7C47-4413-B5E6-BDDFAE45F75B}"/>
              </a:ext>
            </a:extLst>
          </p:cNvPr>
          <p:cNvCxnSpPr>
            <a:cxnSpLocks/>
          </p:cNvCxnSpPr>
          <p:nvPr/>
        </p:nvCxnSpPr>
        <p:spPr>
          <a:xfrm>
            <a:off x="4923692" y="2566927"/>
            <a:ext cx="0" cy="188962"/>
          </a:xfrm>
          <a:prstGeom prst="straightConnector1">
            <a:avLst/>
          </a:prstGeom>
          <a:ln w="28575">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xmlns="" id="{5DBE4B41-F5F4-42AD-84D0-0EFE4673BDD4}"/>
              </a:ext>
            </a:extLst>
          </p:cNvPr>
          <p:cNvCxnSpPr>
            <a:cxnSpLocks/>
          </p:cNvCxnSpPr>
          <p:nvPr/>
        </p:nvCxnSpPr>
        <p:spPr>
          <a:xfrm>
            <a:off x="6033397" y="2745478"/>
            <a:ext cx="0" cy="1035538"/>
          </a:xfrm>
          <a:prstGeom prst="straightConnector1">
            <a:avLst/>
          </a:prstGeom>
          <a:ln w="28575">
            <a:solidFill>
              <a:srgbClr val="EA95FB"/>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xmlns="" id="{9165A3DF-FC26-4C6A-B4B5-4AD38DEA857D}"/>
              </a:ext>
            </a:extLst>
          </p:cNvPr>
          <p:cNvCxnSpPr>
            <a:cxnSpLocks/>
          </p:cNvCxnSpPr>
          <p:nvPr/>
        </p:nvCxnSpPr>
        <p:spPr>
          <a:xfrm>
            <a:off x="8656772" y="2733034"/>
            <a:ext cx="0" cy="814183"/>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xmlns="" id="{6C27C1D7-13D8-4908-BB1C-652A695E3238}"/>
              </a:ext>
            </a:extLst>
          </p:cNvPr>
          <p:cNvCxnSpPr>
            <a:cxnSpLocks/>
          </p:cNvCxnSpPr>
          <p:nvPr/>
        </p:nvCxnSpPr>
        <p:spPr>
          <a:xfrm flipH="1">
            <a:off x="6033397" y="2745478"/>
            <a:ext cx="2632931" cy="0"/>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xmlns="" id="{2C609AE9-3BD7-4A1A-B510-EBA258326441}"/>
              </a:ext>
            </a:extLst>
          </p:cNvPr>
          <p:cNvCxnSpPr>
            <a:cxnSpLocks/>
          </p:cNvCxnSpPr>
          <p:nvPr/>
        </p:nvCxnSpPr>
        <p:spPr>
          <a:xfrm>
            <a:off x="6101636" y="2781644"/>
            <a:ext cx="0" cy="1035538"/>
          </a:xfrm>
          <a:prstGeom prst="straightConnector1">
            <a:avLst/>
          </a:prstGeom>
          <a:ln w="28575">
            <a:solidFill>
              <a:srgbClr val="3333CC"/>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xmlns="" id="{8E9CDB7C-B3DD-4818-91A4-E6A0B12ECB51}"/>
              </a:ext>
            </a:extLst>
          </p:cNvPr>
          <p:cNvCxnSpPr>
            <a:cxnSpLocks/>
          </p:cNvCxnSpPr>
          <p:nvPr/>
        </p:nvCxnSpPr>
        <p:spPr>
          <a:xfrm>
            <a:off x="11996382" y="2781644"/>
            <a:ext cx="0" cy="661539"/>
          </a:xfrm>
          <a:prstGeom prst="line">
            <a:avLst/>
          </a:prstGeom>
          <a:ln w="28575">
            <a:solidFill>
              <a:srgbClr val="3333CC"/>
            </a:solidFill>
            <a:prstDash val="dash"/>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xmlns="" id="{3816BC23-FDB0-45A8-82E3-F3CB083C8616}"/>
              </a:ext>
            </a:extLst>
          </p:cNvPr>
          <p:cNvCxnSpPr>
            <a:cxnSpLocks/>
          </p:cNvCxnSpPr>
          <p:nvPr/>
        </p:nvCxnSpPr>
        <p:spPr>
          <a:xfrm flipH="1">
            <a:off x="6101637" y="2781644"/>
            <a:ext cx="5894745" cy="0"/>
          </a:xfrm>
          <a:prstGeom prst="line">
            <a:avLst/>
          </a:prstGeom>
          <a:ln w="28575">
            <a:solidFill>
              <a:srgbClr val="3333CC"/>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71997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2B76-72A5-4EE5-B5E9-9A5DB1801F89}"/>
              </a:ext>
            </a:extLst>
          </p:cNvPr>
          <p:cNvSpPr>
            <a:spLocks noGrp="1"/>
          </p:cNvSpPr>
          <p:nvPr>
            <p:ph type="ctrTitle"/>
          </p:nvPr>
        </p:nvSpPr>
        <p:spPr>
          <a:xfrm>
            <a:off x="110025" y="-357070"/>
            <a:ext cx="12273457" cy="999515"/>
          </a:xfrm>
        </p:spPr>
        <p:txBody>
          <a:bodyPr>
            <a:noAutofit/>
          </a:bodyPr>
          <a:lstStyle/>
          <a:p>
            <a:pPr algn="ctr"/>
            <a:r>
              <a:rPr lang="en-US" sz="4000" dirty="0">
                <a:latin typeface="Arial" panose="020B0604020202020204" pitchFamily="34" charset="0"/>
                <a:cs typeface="Arial" panose="020B0604020202020204" pitchFamily="34" charset="0"/>
              </a:rPr>
              <a:t/>
            </a:r>
            <a:br>
              <a:rPr lang="en-US" sz="4000" dirty="0">
                <a:latin typeface="Arial" panose="020B0604020202020204" pitchFamily="34" charset="0"/>
                <a:cs typeface="Arial" panose="020B0604020202020204" pitchFamily="34" charset="0"/>
              </a:rPr>
            </a:br>
            <a:r>
              <a:rPr lang="en-US" sz="4000" dirty="0">
                <a:latin typeface="+mn-lt"/>
                <a:cs typeface="Arial" panose="020B0604020202020204" pitchFamily="34" charset="0"/>
              </a:rPr>
              <a:t>BOYCE CODD NORMAL FORM – </a:t>
            </a:r>
            <a:r>
              <a:rPr lang="en-US" sz="4000" dirty="0">
                <a:latin typeface="Century Gothic" panose="020B0502020202020204" pitchFamily="34" charset="0"/>
                <a:cs typeface="Arial" panose="020B0604020202020204" pitchFamily="34" charset="0"/>
              </a:rPr>
              <a:t>BCNF</a:t>
            </a:r>
          </a:p>
        </p:txBody>
      </p:sp>
      <p:sp>
        <p:nvSpPr>
          <p:cNvPr id="3" name="Subtitle 2">
            <a:extLst>
              <a:ext uri="{FF2B5EF4-FFF2-40B4-BE49-F238E27FC236}">
                <a16:creationId xmlns:a16="http://schemas.microsoft.com/office/drawing/2014/main" xmlns="" id="{4A6185E7-5F55-4FA6-B7BD-6545D740A93D}"/>
              </a:ext>
            </a:extLst>
          </p:cNvPr>
          <p:cNvSpPr>
            <a:spLocks noGrp="1"/>
          </p:cNvSpPr>
          <p:nvPr>
            <p:ph type="subTitle" idx="1"/>
          </p:nvPr>
        </p:nvSpPr>
        <p:spPr>
          <a:xfrm>
            <a:off x="56012" y="620852"/>
            <a:ext cx="12273458" cy="2213079"/>
          </a:xfrm>
        </p:spPr>
        <p:txBody>
          <a:bodyPr>
            <a:normAutofit/>
          </a:bodyPr>
          <a:lstStyle/>
          <a:p>
            <a:pPr marL="342900" indent="-342900" algn="l">
              <a:buFont typeface="Arial" panose="020B0604020202020204" pitchFamily="34" charset="0"/>
              <a:buChar char="•"/>
            </a:pPr>
            <a:r>
              <a:rPr lang="en-US" sz="2000" dirty="0">
                <a:solidFill>
                  <a:schemeClr val="tx1">
                    <a:lumMod val="95000"/>
                    <a:lumOff val="5000"/>
                  </a:schemeClr>
                </a:solidFill>
                <a:cs typeface="Arial" panose="020B0604020202020204" pitchFamily="34" charset="0"/>
              </a:rPr>
              <a:t>Conditions required for a relation to be in Boyce-Codd Normal Form (BCNF) are,</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Be in third normal form.</a:t>
            </a:r>
          </a:p>
          <a:p>
            <a:pPr marL="800100" lvl="1" indent="-342900" algn="l">
              <a:buFont typeface="Wingdings" panose="05000000000000000000" pitchFamily="2" charset="2"/>
              <a:buChar char="q"/>
            </a:pPr>
            <a:r>
              <a:rPr lang="en-US" dirty="0">
                <a:solidFill>
                  <a:schemeClr val="tx1">
                    <a:lumMod val="95000"/>
                    <a:lumOff val="5000"/>
                  </a:schemeClr>
                </a:solidFill>
                <a:cs typeface="Arial" panose="020B0604020202020204" pitchFamily="34" charset="0"/>
              </a:rPr>
              <a:t>For all the nontrivial functional dependencies X           Y, X must be a </a:t>
            </a:r>
            <a:r>
              <a:rPr lang="en-US" dirty="0" err="1">
                <a:solidFill>
                  <a:schemeClr val="tx1">
                    <a:lumMod val="95000"/>
                    <a:lumOff val="5000"/>
                  </a:schemeClr>
                </a:solidFill>
                <a:cs typeface="Arial" panose="020B0604020202020204" pitchFamily="34" charset="0"/>
              </a:rPr>
              <a:t>superkey</a:t>
            </a:r>
            <a:r>
              <a:rPr lang="en-US" dirty="0">
                <a:solidFill>
                  <a:schemeClr val="tx1">
                    <a:lumMod val="95000"/>
                    <a:lumOff val="5000"/>
                  </a:schemeClr>
                </a:solidFill>
                <a:cs typeface="Arial" panose="020B0604020202020204" pitchFamily="34" charset="0"/>
              </a:rPr>
              <a:t> and Y must be a non-prime attribute (Multiple candidate keys are not allowed within a relation).</a:t>
            </a:r>
          </a:p>
          <a:p>
            <a:pPr lvl="1" algn="l"/>
            <a:r>
              <a:rPr lang="en-US" dirty="0">
                <a:solidFill>
                  <a:schemeClr val="tx1">
                    <a:lumMod val="95000"/>
                    <a:lumOff val="5000"/>
                  </a:schemeClr>
                </a:solidFill>
                <a:cs typeface="Arial" panose="020B0604020202020204" pitchFamily="34" charset="0"/>
              </a:rPr>
              <a:t>  </a:t>
            </a:r>
          </a:p>
        </p:txBody>
      </p:sp>
      <p:sp>
        <p:nvSpPr>
          <p:cNvPr id="4" name="Subtitle 2">
            <a:extLst>
              <a:ext uri="{FF2B5EF4-FFF2-40B4-BE49-F238E27FC236}">
                <a16:creationId xmlns:a16="http://schemas.microsoft.com/office/drawing/2014/main" xmlns="" id="{31F9BBF1-DD50-4AC4-A3A6-98BF6B560A82}"/>
              </a:ext>
            </a:extLst>
          </p:cNvPr>
          <p:cNvSpPr txBox="1">
            <a:spLocks/>
          </p:cNvSpPr>
          <p:nvPr/>
        </p:nvSpPr>
        <p:spPr>
          <a:xfrm>
            <a:off x="56012" y="1919657"/>
            <a:ext cx="12273458" cy="2213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cs typeface="Arial" panose="020B0604020202020204" pitchFamily="34" charset="0"/>
            </a:endParaRPr>
          </a:p>
          <a:p>
            <a:pPr algn="l"/>
            <a:r>
              <a:rPr lang="en-US" sz="2000" dirty="0">
                <a:cs typeface="Arial" panose="020B0604020202020204" pitchFamily="34" charset="0"/>
              </a:rPr>
              <a:t>Ex: The relation EMPLOYEE (</a:t>
            </a:r>
            <a:r>
              <a:rPr lang="en-US" sz="2000" u="dash" dirty="0">
                <a:cs typeface="Arial" panose="020B0604020202020204" pitchFamily="34" charset="0"/>
              </a:rPr>
              <a:t>Department, </a:t>
            </a:r>
            <a:r>
              <a:rPr lang="en-US" sz="2000" u="dash" dirty="0" err="1">
                <a:cs typeface="Arial" panose="020B0604020202020204" pitchFamily="34" charset="0"/>
              </a:rPr>
              <a:t>Empl_Bday</a:t>
            </a:r>
            <a:r>
              <a:rPr lang="en-US" sz="2000" u="dash" dirty="0">
                <a:cs typeface="Arial" panose="020B0604020202020204" pitchFamily="34" charset="0"/>
              </a:rPr>
              <a:t>, </a:t>
            </a:r>
            <a:r>
              <a:rPr lang="en-US" sz="2000" u="dash" dirty="0" err="1">
                <a:cs typeface="Arial" panose="020B0604020202020204" pitchFamily="34" charset="0"/>
              </a:rPr>
              <a:t>Empl_name</a:t>
            </a:r>
            <a:r>
              <a:rPr lang="en-US" sz="2000" dirty="0">
                <a:cs typeface="Arial" panose="020B0604020202020204" pitchFamily="34" charset="0"/>
              </a:rPr>
              <a:t>, city, </a:t>
            </a:r>
            <a:r>
              <a:rPr lang="en-US" sz="2000" u="sng" dirty="0" err="1">
                <a:cs typeface="Arial" panose="020B0604020202020204" pitchFamily="34" charset="0"/>
              </a:rPr>
              <a:t>UPF_no</a:t>
            </a:r>
            <a:r>
              <a:rPr lang="en-US" sz="2000" dirty="0" err="1">
                <a:cs typeface="Arial" panose="020B0604020202020204" pitchFamily="34" charset="0"/>
              </a:rPr>
              <a:t>,Expert_Area</a:t>
            </a:r>
            <a:r>
              <a:rPr lang="en-US" sz="2000" dirty="0">
                <a:cs typeface="Arial" panose="020B0604020202020204" pitchFamily="34" charset="0"/>
              </a:rPr>
              <a:t>) is in 3NF.</a:t>
            </a:r>
          </a:p>
        </p:txBody>
      </p:sp>
      <p:sp>
        <p:nvSpPr>
          <p:cNvPr id="6" name="TextBox 5">
            <a:extLst>
              <a:ext uri="{FF2B5EF4-FFF2-40B4-BE49-F238E27FC236}">
                <a16:creationId xmlns:a16="http://schemas.microsoft.com/office/drawing/2014/main" xmlns="" id="{FCB9DE63-59D4-4990-8902-3D81426A0C31}"/>
              </a:ext>
            </a:extLst>
          </p:cNvPr>
          <p:cNvSpPr txBox="1"/>
          <p:nvPr/>
        </p:nvSpPr>
        <p:spPr>
          <a:xfrm>
            <a:off x="2163938" y="6130645"/>
            <a:ext cx="1842868" cy="646331"/>
          </a:xfrm>
          <a:prstGeom prst="rect">
            <a:avLst/>
          </a:prstGeom>
          <a:noFill/>
        </p:spPr>
        <p:txBody>
          <a:bodyPr wrap="square" rtlCol="0">
            <a:spAutoFit/>
          </a:bodyPr>
          <a:lstStyle/>
          <a:p>
            <a:pPr marL="285750" indent="-285750">
              <a:buFont typeface="Wingdings" panose="05000000000000000000" pitchFamily="2" charset="2"/>
              <a:buChar char="ü"/>
            </a:pPr>
            <a:r>
              <a:rPr lang="en-US" sz="3600" b="1">
                <a:solidFill>
                  <a:srgbClr val="FF0000"/>
                </a:solidFill>
              </a:rPr>
              <a:t>  </a:t>
            </a:r>
            <a:r>
              <a:rPr lang="en-US" sz="3600" b="1">
                <a:solidFill>
                  <a:schemeClr val="tx1">
                    <a:lumMod val="95000"/>
                    <a:lumOff val="5000"/>
                  </a:schemeClr>
                </a:solidFill>
              </a:rPr>
              <a:t>2NF</a:t>
            </a:r>
          </a:p>
        </p:txBody>
      </p:sp>
      <p:sp>
        <p:nvSpPr>
          <p:cNvPr id="8" name="TextBox 7">
            <a:extLst>
              <a:ext uri="{FF2B5EF4-FFF2-40B4-BE49-F238E27FC236}">
                <a16:creationId xmlns:a16="http://schemas.microsoft.com/office/drawing/2014/main" xmlns="" id="{46814451-8C9F-4B5B-9BAF-02BA08F5B99F}"/>
              </a:ext>
            </a:extLst>
          </p:cNvPr>
          <p:cNvSpPr txBox="1"/>
          <p:nvPr/>
        </p:nvSpPr>
        <p:spPr>
          <a:xfrm>
            <a:off x="-5725" y="2598768"/>
            <a:ext cx="2420960" cy="369332"/>
          </a:xfrm>
          <a:prstGeom prst="rect">
            <a:avLst/>
          </a:prstGeom>
          <a:noFill/>
        </p:spPr>
        <p:txBody>
          <a:bodyPr wrap="square" rtlCol="0">
            <a:spAutoFit/>
          </a:bodyPr>
          <a:lstStyle/>
          <a:p>
            <a:r>
              <a:rPr lang="en-US" b="1">
                <a:solidFill>
                  <a:schemeClr val="tx1">
                    <a:lumMod val="95000"/>
                    <a:lumOff val="5000"/>
                  </a:schemeClr>
                </a:solidFill>
              </a:rPr>
              <a:t>EMPLOYEE</a:t>
            </a:r>
          </a:p>
        </p:txBody>
      </p:sp>
      <p:sp>
        <p:nvSpPr>
          <p:cNvPr id="9" name="Arrow: Notched Right 8">
            <a:extLst>
              <a:ext uri="{FF2B5EF4-FFF2-40B4-BE49-F238E27FC236}">
                <a16:creationId xmlns:a16="http://schemas.microsoft.com/office/drawing/2014/main" xmlns="" id="{FFAB1867-2395-4E50-8320-12640124DED1}"/>
              </a:ext>
            </a:extLst>
          </p:cNvPr>
          <p:cNvSpPr/>
          <p:nvPr/>
        </p:nvSpPr>
        <p:spPr>
          <a:xfrm>
            <a:off x="5733872" y="2539750"/>
            <a:ext cx="1869052" cy="554484"/>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Normalization</a:t>
            </a:r>
          </a:p>
        </p:txBody>
      </p:sp>
      <p:sp>
        <p:nvSpPr>
          <p:cNvPr id="15" name="TextBox 14">
            <a:extLst>
              <a:ext uri="{FF2B5EF4-FFF2-40B4-BE49-F238E27FC236}">
                <a16:creationId xmlns:a16="http://schemas.microsoft.com/office/drawing/2014/main" xmlns="" id="{5C2D7BA5-1E87-4A43-AF13-032DB8DDD122}"/>
              </a:ext>
            </a:extLst>
          </p:cNvPr>
          <p:cNvSpPr txBox="1"/>
          <p:nvPr/>
        </p:nvSpPr>
        <p:spPr>
          <a:xfrm>
            <a:off x="382442" y="6052333"/>
            <a:ext cx="1842868" cy="707886"/>
          </a:xfrm>
          <a:prstGeom prst="rect">
            <a:avLst/>
          </a:prstGeom>
          <a:noFill/>
        </p:spPr>
        <p:txBody>
          <a:bodyPr wrap="square" rtlCol="0">
            <a:spAutoFit/>
          </a:bodyPr>
          <a:lstStyle/>
          <a:p>
            <a:pPr marL="285750" indent="-285750">
              <a:buFont typeface="Wingdings" panose="05000000000000000000" pitchFamily="2" charset="2"/>
              <a:buChar char="ü"/>
            </a:pPr>
            <a:r>
              <a:rPr lang="en-US" sz="4000" b="1">
                <a:solidFill>
                  <a:srgbClr val="FF0000"/>
                </a:solidFill>
              </a:rPr>
              <a:t>  </a:t>
            </a:r>
            <a:r>
              <a:rPr lang="en-US" sz="3200" b="1">
                <a:solidFill>
                  <a:schemeClr val="tx1">
                    <a:lumMod val="95000"/>
                    <a:lumOff val="5000"/>
                  </a:schemeClr>
                </a:solidFill>
              </a:rPr>
              <a:t>1NF</a:t>
            </a:r>
          </a:p>
        </p:txBody>
      </p:sp>
      <p:sp>
        <p:nvSpPr>
          <p:cNvPr id="41" name="TextBox 40">
            <a:extLst>
              <a:ext uri="{FF2B5EF4-FFF2-40B4-BE49-F238E27FC236}">
                <a16:creationId xmlns:a16="http://schemas.microsoft.com/office/drawing/2014/main" xmlns="" id="{BD417CD1-A501-4F58-A8E0-344DD90F849B}"/>
              </a:ext>
            </a:extLst>
          </p:cNvPr>
          <p:cNvSpPr txBox="1"/>
          <p:nvPr/>
        </p:nvSpPr>
        <p:spPr>
          <a:xfrm>
            <a:off x="7836820" y="5579160"/>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2NF</a:t>
            </a:r>
          </a:p>
        </p:txBody>
      </p:sp>
      <p:sp>
        <p:nvSpPr>
          <p:cNvPr id="42" name="TextBox 41">
            <a:extLst>
              <a:ext uri="{FF2B5EF4-FFF2-40B4-BE49-F238E27FC236}">
                <a16:creationId xmlns:a16="http://schemas.microsoft.com/office/drawing/2014/main" xmlns="" id="{71F2CF5C-A2A3-442F-9CE9-2A8CD2E48255}"/>
              </a:ext>
            </a:extLst>
          </p:cNvPr>
          <p:cNvSpPr txBox="1"/>
          <p:nvPr/>
        </p:nvSpPr>
        <p:spPr>
          <a:xfrm>
            <a:off x="7602927" y="5194202"/>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1NF</a:t>
            </a:r>
          </a:p>
        </p:txBody>
      </p:sp>
      <p:cxnSp>
        <p:nvCxnSpPr>
          <p:cNvPr id="44" name="Straight Connector 43">
            <a:extLst>
              <a:ext uri="{FF2B5EF4-FFF2-40B4-BE49-F238E27FC236}">
                <a16:creationId xmlns:a16="http://schemas.microsoft.com/office/drawing/2014/main" xmlns="" id="{55839ED9-8B78-490C-A659-61E4C33AADBE}"/>
              </a:ext>
            </a:extLst>
          </p:cNvPr>
          <p:cNvCxnSpPr>
            <a:cxnSpLocks/>
          </p:cNvCxnSpPr>
          <p:nvPr/>
        </p:nvCxnSpPr>
        <p:spPr>
          <a:xfrm>
            <a:off x="374142" y="3588608"/>
            <a:ext cx="516920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xmlns="" id="{30104C42-A790-4EBD-ADB9-D655AF9F475F}"/>
              </a:ext>
            </a:extLst>
          </p:cNvPr>
          <p:cNvCxnSpPr>
            <a:cxnSpLocks/>
          </p:cNvCxnSpPr>
          <p:nvPr/>
        </p:nvCxnSpPr>
        <p:spPr>
          <a:xfrm>
            <a:off x="4584026" y="3584988"/>
            <a:ext cx="0" cy="2047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xmlns="" id="{B43CAB3A-8171-4B24-BCE3-6951C673F3AC}"/>
              </a:ext>
            </a:extLst>
          </p:cNvPr>
          <p:cNvCxnSpPr>
            <a:cxnSpLocks/>
          </p:cNvCxnSpPr>
          <p:nvPr/>
        </p:nvCxnSpPr>
        <p:spPr>
          <a:xfrm>
            <a:off x="5543343" y="3584988"/>
            <a:ext cx="0" cy="2192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xmlns="" id="{ED2D9E2B-4DE3-42AE-AD86-392E8A7C9DA0}"/>
              </a:ext>
            </a:extLst>
          </p:cNvPr>
          <p:cNvCxnSpPr>
            <a:cxnSpLocks/>
          </p:cNvCxnSpPr>
          <p:nvPr/>
        </p:nvCxnSpPr>
        <p:spPr>
          <a:xfrm>
            <a:off x="3775983" y="3580296"/>
            <a:ext cx="0" cy="2192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xmlns="" id="{68A1B87A-6859-46F4-9FA7-73FBB6B88EB3}"/>
              </a:ext>
            </a:extLst>
          </p:cNvPr>
          <p:cNvCxnSpPr>
            <a:cxnSpLocks/>
          </p:cNvCxnSpPr>
          <p:nvPr/>
        </p:nvCxnSpPr>
        <p:spPr>
          <a:xfrm>
            <a:off x="4584026" y="3359770"/>
            <a:ext cx="0" cy="15693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xmlns="" id="{792FD107-5835-452A-A2AF-0F16CD4BD84A}"/>
              </a:ext>
            </a:extLst>
          </p:cNvPr>
          <p:cNvCxnSpPr>
            <a:cxnSpLocks/>
          </p:cNvCxnSpPr>
          <p:nvPr/>
        </p:nvCxnSpPr>
        <p:spPr>
          <a:xfrm>
            <a:off x="565063" y="3359771"/>
            <a:ext cx="497828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xmlns="" id="{D44B7DEB-E7BF-45A4-A29B-B9062DA0EDC5}"/>
              </a:ext>
            </a:extLst>
          </p:cNvPr>
          <p:cNvCxnSpPr>
            <a:cxnSpLocks/>
          </p:cNvCxnSpPr>
          <p:nvPr/>
        </p:nvCxnSpPr>
        <p:spPr>
          <a:xfrm>
            <a:off x="565063" y="3359770"/>
            <a:ext cx="0" cy="165043"/>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xmlns="" id="{88D720D7-1261-46EB-912B-B650992F89BF}"/>
              </a:ext>
            </a:extLst>
          </p:cNvPr>
          <p:cNvCxnSpPr>
            <a:cxnSpLocks/>
          </p:cNvCxnSpPr>
          <p:nvPr/>
        </p:nvCxnSpPr>
        <p:spPr>
          <a:xfrm>
            <a:off x="391132" y="3570221"/>
            <a:ext cx="0" cy="23938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xmlns="" id="{1EEEDE34-C18A-46E6-9746-552F1D7986D5}"/>
              </a:ext>
            </a:extLst>
          </p:cNvPr>
          <p:cNvCxnSpPr>
            <a:cxnSpLocks/>
          </p:cNvCxnSpPr>
          <p:nvPr/>
        </p:nvCxnSpPr>
        <p:spPr>
          <a:xfrm>
            <a:off x="6899840" y="3257479"/>
            <a:ext cx="260567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xmlns="" id="{4ACB9834-2D05-457E-A5F7-D7A1DD6FA809}"/>
              </a:ext>
            </a:extLst>
          </p:cNvPr>
          <p:cNvCxnSpPr>
            <a:cxnSpLocks/>
          </p:cNvCxnSpPr>
          <p:nvPr/>
        </p:nvCxnSpPr>
        <p:spPr>
          <a:xfrm>
            <a:off x="7767935" y="3277324"/>
            <a:ext cx="0" cy="17742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xmlns="" id="{D3A99E7D-B13E-44A6-B0C8-C8728A8B97CF}"/>
              </a:ext>
            </a:extLst>
          </p:cNvPr>
          <p:cNvCxnSpPr>
            <a:cxnSpLocks/>
          </p:cNvCxnSpPr>
          <p:nvPr/>
        </p:nvCxnSpPr>
        <p:spPr>
          <a:xfrm>
            <a:off x="9505511" y="3277324"/>
            <a:ext cx="0" cy="2217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1" name="TextBox 80">
            <a:extLst>
              <a:ext uri="{FF2B5EF4-FFF2-40B4-BE49-F238E27FC236}">
                <a16:creationId xmlns:a16="http://schemas.microsoft.com/office/drawing/2014/main" xmlns="" id="{098448D0-5A40-46A3-B0C7-25AE4F8ED388}"/>
              </a:ext>
            </a:extLst>
          </p:cNvPr>
          <p:cNvSpPr txBox="1"/>
          <p:nvPr/>
        </p:nvSpPr>
        <p:spPr>
          <a:xfrm>
            <a:off x="7602927" y="5989276"/>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3NF</a:t>
            </a:r>
          </a:p>
        </p:txBody>
      </p:sp>
      <p:cxnSp>
        <p:nvCxnSpPr>
          <p:cNvPr id="39" name="Straight Arrow Connector 38">
            <a:extLst>
              <a:ext uri="{FF2B5EF4-FFF2-40B4-BE49-F238E27FC236}">
                <a16:creationId xmlns:a16="http://schemas.microsoft.com/office/drawing/2014/main" xmlns="" id="{98D89296-80A5-48FF-9707-8B061EA85385}"/>
              </a:ext>
            </a:extLst>
          </p:cNvPr>
          <p:cNvCxnSpPr/>
          <p:nvPr/>
        </p:nvCxnSpPr>
        <p:spPr>
          <a:xfrm>
            <a:off x="5843616" y="1469133"/>
            <a:ext cx="5830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0" name="Table 39">
            <a:extLst>
              <a:ext uri="{FF2B5EF4-FFF2-40B4-BE49-F238E27FC236}">
                <a16:creationId xmlns:a16="http://schemas.microsoft.com/office/drawing/2014/main" xmlns="" id="{D4B7AAB5-54F7-4204-9542-880A57B4BFF4}"/>
              </a:ext>
            </a:extLst>
          </p:cNvPr>
          <p:cNvGraphicFramePr>
            <a:graphicFrameLocks noGrp="1"/>
          </p:cNvGraphicFramePr>
          <p:nvPr>
            <p:extLst>
              <p:ext uri="{D42A27DB-BD31-4B8C-83A1-F6EECF244321}">
                <p14:modId xmlns:p14="http://schemas.microsoft.com/office/powerpoint/2010/main" val="2197863824"/>
              </p:ext>
            </p:extLst>
          </p:nvPr>
        </p:nvGraphicFramePr>
        <p:xfrm>
          <a:off x="110025" y="3886230"/>
          <a:ext cx="6258895" cy="1694595"/>
        </p:xfrm>
        <a:graphic>
          <a:graphicData uri="http://schemas.openxmlformats.org/drawingml/2006/table">
            <a:tbl>
              <a:tblPr firstRow="1" bandRow="1">
                <a:tableStyleId>{073A0DAA-6AF3-43AB-8588-CEC1D06C72B9}</a:tableStyleId>
              </a:tblPr>
              <a:tblGrid>
                <a:gridCol w="1237957">
                  <a:extLst>
                    <a:ext uri="{9D8B030D-6E8A-4147-A177-3AD203B41FA5}">
                      <a16:colId xmlns:a16="http://schemas.microsoft.com/office/drawing/2014/main" xmlns="" val="4275518040"/>
                    </a:ext>
                  </a:extLst>
                </a:gridCol>
                <a:gridCol w="962381">
                  <a:extLst>
                    <a:ext uri="{9D8B030D-6E8A-4147-A177-3AD203B41FA5}">
                      <a16:colId xmlns:a16="http://schemas.microsoft.com/office/drawing/2014/main" xmlns="" val="2206518823"/>
                    </a:ext>
                  </a:extLst>
                </a:gridCol>
                <a:gridCol w="1090471">
                  <a:extLst>
                    <a:ext uri="{9D8B030D-6E8A-4147-A177-3AD203B41FA5}">
                      <a16:colId xmlns:a16="http://schemas.microsoft.com/office/drawing/2014/main" xmlns="" val="4278356832"/>
                    </a:ext>
                  </a:extLst>
                </a:gridCol>
                <a:gridCol w="840845">
                  <a:extLst>
                    <a:ext uri="{9D8B030D-6E8A-4147-A177-3AD203B41FA5}">
                      <a16:colId xmlns:a16="http://schemas.microsoft.com/office/drawing/2014/main" xmlns="" val="2664652135"/>
                    </a:ext>
                  </a:extLst>
                </a:gridCol>
                <a:gridCol w="918648">
                  <a:extLst>
                    <a:ext uri="{9D8B030D-6E8A-4147-A177-3AD203B41FA5}">
                      <a16:colId xmlns:a16="http://schemas.microsoft.com/office/drawing/2014/main" xmlns="" val="695945999"/>
                    </a:ext>
                  </a:extLst>
                </a:gridCol>
                <a:gridCol w="1208593">
                  <a:extLst>
                    <a:ext uri="{9D8B030D-6E8A-4147-A177-3AD203B41FA5}">
                      <a16:colId xmlns:a16="http://schemas.microsoft.com/office/drawing/2014/main" xmlns="" val="1603060744"/>
                    </a:ext>
                  </a:extLst>
                </a:gridCol>
              </a:tblGrid>
              <a:tr h="338919">
                <a:tc>
                  <a:txBody>
                    <a:bodyPr/>
                    <a:lstStyle/>
                    <a:p>
                      <a:r>
                        <a:rPr lang="en-US" sz="1200" u="dash" baseline="0"/>
                        <a:t>Department</a:t>
                      </a:r>
                    </a:p>
                  </a:txBody>
                  <a:tcPr/>
                </a:tc>
                <a:tc>
                  <a:txBody>
                    <a:bodyPr/>
                    <a:lstStyle/>
                    <a:p>
                      <a:r>
                        <a:rPr lang="en-US" sz="1200" u="dash" baseline="0" err="1"/>
                        <a:t>Empl_Bday</a:t>
                      </a:r>
                      <a:endParaRPr lang="en-US" sz="1200" u="dash" baseline="0"/>
                    </a:p>
                  </a:txBody>
                  <a:tcPr/>
                </a:tc>
                <a:tc>
                  <a:txBody>
                    <a:bodyPr/>
                    <a:lstStyle/>
                    <a:p>
                      <a:r>
                        <a:rPr lang="en-US" sz="1200" u="dash" baseline="0" err="1"/>
                        <a:t>Empl_name</a:t>
                      </a:r>
                      <a:endParaRPr lang="en-US" sz="1200" u="dash" baseline="0"/>
                    </a:p>
                  </a:txBody>
                  <a:tcPr/>
                </a:tc>
                <a:tc>
                  <a:txBody>
                    <a:bodyPr/>
                    <a:lstStyle/>
                    <a:p>
                      <a:r>
                        <a:rPr lang="en-US" sz="1200" u="none"/>
                        <a:t>city</a:t>
                      </a:r>
                    </a:p>
                  </a:txBody>
                  <a:tcPr/>
                </a:tc>
                <a:tc>
                  <a:txBody>
                    <a:bodyPr/>
                    <a:lstStyle/>
                    <a:p>
                      <a:r>
                        <a:rPr lang="en-US" sz="1200" u="sng" err="1"/>
                        <a:t>UPF_no</a:t>
                      </a:r>
                      <a:endParaRPr lang="en-US" sz="1200" b="1" u="sng"/>
                    </a:p>
                  </a:txBody>
                  <a:tcPr/>
                </a:tc>
                <a:tc>
                  <a:txBody>
                    <a:bodyPr/>
                    <a:lstStyle/>
                    <a:p>
                      <a:r>
                        <a:rPr lang="en-US" sz="1200" err="1"/>
                        <a:t>Expert_Area</a:t>
                      </a:r>
                      <a:endParaRPr lang="en-US" sz="1200"/>
                    </a:p>
                  </a:txBody>
                  <a:tcPr/>
                </a:tc>
                <a:extLst>
                  <a:ext uri="{0D108BD9-81ED-4DB2-BD59-A6C34878D82A}">
                    <a16:rowId xmlns:a16="http://schemas.microsoft.com/office/drawing/2014/main" xmlns="" val="1113075671"/>
                  </a:ext>
                </a:extLst>
              </a:tr>
              <a:tr h="338919">
                <a:tc>
                  <a:txBody>
                    <a:bodyPr/>
                    <a:lstStyle/>
                    <a:p>
                      <a:r>
                        <a:rPr lang="en-US" sz="1200"/>
                        <a:t>Electrical</a:t>
                      </a:r>
                    </a:p>
                  </a:txBody>
                  <a:tcPr/>
                </a:tc>
                <a:tc>
                  <a:txBody>
                    <a:bodyPr/>
                    <a:lstStyle/>
                    <a:p>
                      <a:r>
                        <a:rPr lang="en-US" sz="1200"/>
                        <a:t>28/03/1995</a:t>
                      </a:r>
                    </a:p>
                  </a:txBody>
                  <a:tcPr/>
                </a:tc>
                <a:tc>
                  <a:txBody>
                    <a:bodyPr/>
                    <a:lstStyle/>
                    <a:p>
                      <a:r>
                        <a:rPr lang="en-US" sz="1200"/>
                        <a:t>Wimal</a:t>
                      </a:r>
                    </a:p>
                  </a:txBody>
                  <a:tcPr/>
                </a:tc>
                <a:tc>
                  <a:txBody>
                    <a:bodyPr/>
                    <a:lstStyle/>
                    <a:p>
                      <a:r>
                        <a:rPr lang="en-US" sz="1200"/>
                        <a:t>Negombo</a:t>
                      </a:r>
                    </a:p>
                  </a:txBody>
                  <a:tcPr/>
                </a:tc>
                <a:tc>
                  <a:txBody>
                    <a:bodyPr/>
                    <a:lstStyle/>
                    <a:p>
                      <a:r>
                        <a:rPr lang="en-US" sz="1200"/>
                        <a:t>R07651</a:t>
                      </a:r>
                    </a:p>
                  </a:txBody>
                  <a:tcPr/>
                </a:tc>
                <a:tc>
                  <a:txBody>
                    <a:bodyPr/>
                    <a:lstStyle/>
                    <a:p>
                      <a:r>
                        <a:rPr lang="en-US" sz="1200"/>
                        <a:t>Electronics</a:t>
                      </a:r>
                    </a:p>
                  </a:txBody>
                  <a:tcPr/>
                </a:tc>
                <a:extLst>
                  <a:ext uri="{0D108BD9-81ED-4DB2-BD59-A6C34878D82A}">
                    <a16:rowId xmlns:a16="http://schemas.microsoft.com/office/drawing/2014/main" xmlns="" val="4002684323"/>
                  </a:ext>
                </a:extLst>
              </a:tr>
              <a:tr h="338919">
                <a:tc>
                  <a:txBody>
                    <a:bodyPr/>
                    <a:lstStyle/>
                    <a:p>
                      <a:r>
                        <a:rPr lang="en-US" sz="1200"/>
                        <a:t>Electrical</a:t>
                      </a:r>
                    </a:p>
                  </a:txBody>
                  <a:tcPr/>
                </a:tc>
                <a:tc>
                  <a:txBody>
                    <a:bodyPr/>
                    <a:lstStyle/>
                    <a:p>
                      <a:r>
                        <a:rPr lang="en-US" sz="1200"/>
                        <a:t>13/08/1990</a:t>
                      </a:r>
                    </a:p>
                  </a:txBody>
                  <a:tcPr/>
                </a:tc>
                <a:tc>
                  <a:txBody>
                    <a:bodyPr/>
                    <a:lstStyle/>
                    <a:p>
                      <a:r>
                        <a:rPr lang="en-US" sz="1200"/>
                        <a:t>Wimal</a:t>
                      </a:r>
                    </a:p>
                  </a:txBody>
                  <a:tcPr/>
                </a:tc>
                <a:tc>
                  <a:txBody>
                    <a:bodyPr/>
                    <a:lstStyle/>
                    <a:p>
                      <a:r>
                        <a:rPr lang="en-US" sz="1200"/>
                        <a:t>Kandy</a:t>
                      </a:r>
                    </a:p>
                  </a:txBody>
                  <a:tcPr/>
                </a:tc>
                <a:tc>
                  <a:txBody>
                    <a:bodyPr/>
                    <a:lstStyle/>
                    <a:p>
                      <a:r>
                        <a:rPr lang="en-US" sz="1200"/>
                        <a:t>R05623</a:t>
                      </a:r>
                    </a:p>
                  </a:txBody>
                  <a:tcPr/>
                </a:tc>
                <a:tc>
                  <a:txBody>
                    <a:bodyPr/>
                    <a:lstStyle/>
                    <a:p>
                      <a:r>
                        <a:rPr lang="en-US" sz="1200"/>
                        <a:t>Electronics</a:t>
                      </a:r>
                    </a:p>
                  </a:txBody>
                  <a:tcPr/>
                </a:tc>
                <a:extLst>
                  <a:ext uri="{0D108BD9-81ED-4DB2-BD59-A6C34878D82A}">
                    <a16:rowId xmlns:a16="http://schemas.microsoft.com/office/drawing/2014/main" xmlns="" val="2787152481"/>
                  </a:ext>
                </a:extLst>
              </a:tr>
              <a:tr h="338919">
                <a:tc>
                  <a:txBody>
                    <a:bodyPr/>
                    <a:lstStyle/>
                    <a:p>
                      <a:r>
                        <a:rPr lang="en-US" sz="1200"/>
                        <a:t>Electrical</a:t>
                      </a:r>
                    </a:p>
                  </a:txBody>
                  <a:tcPr/>
                </a:tc>
                <a:tc>
                  <a:txBody>
                    <a:bodyPr/>
                    <a:lstStyle/>
                    <a:p>
                      <a:r>
                        <a:rPr lang="en-US" sz="1200"/>
                        <a:t>13/08/1990</a:t>
                      </a:r>
                    </a:p>
                  </a:txBody>
                  <a:tcPr/>
                </a:tc>
                <a:tc>
                  <a:txBody>
                    <a:bodyPr/>
                    <a:lstStyle/>
                    <a:p>
                      <a:r>
                        <a:rPr lang="en-US" sz="1200" err="1"/>
                        <a:t>Piyal</a:t>
                      </a:r>
                      <a:endParaRPr lang="en-US" sz="1200"/>
                    </a:p>
                  </a:txBody>
                  <a:tcPr/>
                </a:tc>
                <a:tc>
                  <a:txBody>
                    <a:bodyPr/>
                    <a:lstStyle/>
                    <a:p>
                      <a:r>
                        <a:rPr lang="en-US" sz="1200" err="1"/>
                        <a:t>Ampara</a:t>
                      </a:r>
                      <a:endParaRPr lang="en-US" sz="1200"/>
                    </a:p>
                  </a:txBody>
                  <a:tcPr/>
                </a:tc>
                <a:tc>
                  <a:txBody>
                    <a:bodyPr/>
                    <a:lstStyle/>
                    <a:p>
                      <a:r>
                        <a:rPr lang="en-US" sz="1200"/>
                        <a:t>R03265</a:t>
                      </a:r>
                    </a:p>
                  </a:txBody>
                  <a:tcPr/>
                </a:tc>
                <a:tc>
                  <a:txBody>
                    <a:bodyPr/>
                    <a:lstStyle/>
                    <a:p>
                      <a:r>
                        <a:rPr lang="en-US" sz="1200"/>
                        <a:t>Power</a:t>
                      </a:r>
                    </a:p>
                  </a:txBody>
                  <a:tcPr/>
                </a:tc>
                <a:extLst>
                  <a:ext uri="{0D108BD9-81ED-4DB2-BD59-A6C34878D82A}">
                    <a16:rowId xmlns:a16="http://schemas.microsoft.com/office/drawing/2014/main" xmlns="" val="1028756370"/>
                  </a:ext>
                </a:extLst>
              </a:tr>
              <a:tr h="338919">
                <a:tc>
                  <a:txBody>
                    <a:bodyPr/>
                    <a:lstStyle/>
                    <a:p>
                      <a:r>
                        <a:rPr lang="en-US" sz="1200"/>
                        <a:t>Civil</a:t>
                      </a:r>
                    </a:p>
                  </a:txBody>
                  <a:tcPr/>
                </a:tc>
                <a:tc>
                  <a:txBody>
                    <a:bodyPr/>
                    <a:lstStyle/>
                    <a:p>
                      <a:r>
                        <a:rPr lang="en-US" sz="1200"/>
                        <a:t>23/03/1993</a:t>
                      </a:r>
                    </a:p>
                  </a:txBody>
                  <a:tcPr/>
                </a:tc>
                <a:tc>
                  <a:txBody>
                    <a:bodyPr/>
                    <a:lstStyle/>
                    <a:p>
                      <a:r>
                        <a:rPr lang="en-US" sz="1200"/>
                        <a:t>Sunil</a:t>
                      </a:r>
                    </a:p>
                  </a:txBody>
                  <a:tcPr/>
                </a:tc>
                <a:tc>
                  <a:txBody>
                    <a:bodyPr/>
                    <a:lstStyle/>
                    <a:p>
                      <a:r>
                        <a:rPr lang="en-US" sz="1200"/>
                        <a:t>Kandy</a:t>
                      </a:r>
                    </a:p>
                  </a:txBody>
                  <a:tcPr/>
                </a:tc>
                <a:tc>
                  <a:txBody>
                    <a:bodyPr/>
                    <a:lstStyle/>
                    <a:p>
                      <a:r>
                        <a:rPr lang="en-US" sz="1200"/>
                        <a:t>R01410</a:t>
                      </a:r>
                    </a:p>
                  </a:txBody>
                  <a:tcPr/>
                </a:tc>
                <a:tc>
                  <a:txBody>
                    <a:bodyPr/>
                    <a:lstStyle/>
                    <a:p>
                      <a:r>
                        <a:rPr lang="en-US" sz="1200" dirty="0"/>
                        <a:t>Environment</a:t>
                      </a:r>
                    </a:p>
                  </a:txBody>
                  <a:tcPr/>
                </a:tc>
                <a:extLst>
                  <a:ext uri="{0D108BD9-81ED-4DB2-BD59-A6C34878D82A}">
                    <a16:rowId xmlns:a16="http://schemas.microsoft.com/office/drawing/2014/main" xmlns="" val="1902387540"/>
                  </a:ext>
                </a:extLst>
              </a:tr>
            </a:tbl>
          </a:graphicData>
        </a:graphic>
      </p:graphicFrame>
      <p:cxnSp>
        <p:nvCxnSpPr>
          <p:cNvPr id="43" name="Straight Connector 42">
            <a:extLst>
              <a:ext uri="{FF2B5EF4-FFF2-40B4-BE49-F238E27FC236}">
                <a16:creationId xmlns:a16="http://schemas.microsoft.com/office/drawing/2014/main" xmlns="" id="{50329F70-F831-400E-AB09-6E41DD9A0400}"/>
              </a:ext>
            </a:extLst>
          </p:cNvPr>
          <p:cNvCxnSpPr>
            <a:cxnSpLocks/>
          </p:cNvCxnSpPr>
          <p:nvPr/>
        </p:nvCxnSpPr>
        <p:spPr>
          <a:xfrm>
            <a:off x="1705112" y="3567685"/>
            <a:ext cx="0" cy="23938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xmlns="" id="{E00C942E-72E2-4927-9FF6-22275CF6E836}"/>
              </a:ext>
            </a:extLst>
          </p:cNvPr>
          <p:cNvCxnSpPr>
            <a:cxnSpLocks/>
          </p:cNvCxnSpPr>
          <p:nvPr/>
        </p:nvCxnSpPr>
        <p:spPr>
          <a:xfrm>
            <a:off x="2746121" y="3580296"/>
            <a:ext cx="0" cy="23938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xmlns="" id="{C33A2E6D-C733-48AF-9399-34B19CF2F8C0}"/>
              </a:ext>
            </a:extLst>
          </p:cNvPr>
          <p:cNvCxnSpPr>
            <a:cxnSpLocks/>
          </p:cNvCxnSpPr>
          <p:nvPr/>
        </p:nvCxnSpPr>
        <p:spPr>
          <a:xfrm>
            <a:off x="1705112" y="3359770"/>
            <a:ext cx="0" cy="165043"/>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xmlns="" id="{F38BD0EE-677F-42FB-99C4-997687EA0AB2}"/>
              </a:ext>
            </a:extLst>
          </p:cNvPr>
          <p:cNvCxnSpPr>
            <a:cxnSpLocks/>
          </p:cNvCxnSpPr>
          <p:nvPr/>
        </p:nvCxnSpPr>
        <p:spPr>
          <a:xfrm>
            <a:off x="2746121" y="3345479"/>
            <a:ext cx="0" cy="165043"/>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xmlns="" id="{348A0892-C642-4556-AF1C-68A5EEB51D31}"/>
              </a:ext>
            </a:extLst>
          </p:cNvPr>
          <p:cNvCxnSpPr>
            <a:cxnSpLocks/>
          </p:cNvCxnSpPr>
          <p:nvPr/>
        </p:nvCxnSpPr>
        <p:spPr>
          <a:xfrm>
            <a:off x="3775983" y="3345255"/>
            <a:ext cx="0" cy="165043"/>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xmlns="" id="{ABD6EE0F-6561-4AA4-833E-B9E34BE43266}"/>
              </a:ext>
            </a:extLst>
          </p:cNvPr>
          <p:cNvCxnSpPr>
            <a:cxnSpLocks/>
          </p:cNvCxnSpPr>
          <p:nvPr/>
        </p:nvCxnSpPr>
        <p:spPr>
          <a:xfrm>
            <a:off x="5554582" y="3368873"/>
            <a:ext cx="0" cy="165043"/>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xmlns="" id="{C757CAE2-D700-474C-A7E6-84BF0EB4A2DF}"/>
              </a:ext>
            </a:extLst>
          </p:cNvPr>
          <p:cNvCxnSpPr>
            <a:cxnSpLocks/>
          </p:cNvCxnSpPr>
          <p:nvPr/>
        </p:nvCxnSpPr>
        <p:spPr>
          <a:xfrm>
            <a:off x="475590" y="3078730"/>
            <a:ext cx="4978280"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xmlns="" id="{1E763B10-9C52-41EC-B393-55BDBD312C3C}"/>
              </a:ext>
            </a:extLst>
          </p:cNvPr>
          <p:cNvCxnSpPr>
            <a:cxnSpLocks/>
          </p:cNvCxnSpPr>
          <p:nvPr/>
        </p:nvCxnSpPr>
        <p:spPr>
          <a:xfrm>
            <a:off x="475590" y="3089060"/>
            <a:ext cx="0" cy="16504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xmlns="" id="{E10AEBB6-D4B2-4C1D-98E6-867B83018E3E}"/>
              </a:ext>
            </a:extLst>
          </p:cNvPr>
          <p:cNvCxnSpPr>
            <a:cxnSpLocks/>
          </p:cNvCxnSpPr>
          <p:nvPr/>
        </p:nvCxnSpPr>
        <p:spPr>
          <a:xfrm>
            <a:off x="5453870" y="3078730"/>
            <a:ext cx="0" cy="239384"/>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77" name="TextBox 76">
            <a:extLst>
              <a:ext uri="{FF2B5EF4-FFF2-40B4-BE49-F238E27FC236}">
                <a16:creationId xmlns:a16="http://schemas.microsoft.com/office/drawing/2014/main" xmlns="" id="{3FAF1481-6FCD-472F-8EC2-23EDD50B7019}"/>
              </a:ext>
            </a:extLst>
          </p:cNvPr>
          <p:cNvSpPr txBox="1"/>
          <p:nvPr/>
        </p:nvSpPr>
        <p:spPr>
          <a:xfrm>
            <a:off x="3670440" y="6130645"/>
            <a:ext cx="1842868" cy="646331"/>
          </a:xfrm>
          <a:prstGeom prst="rect">
            <a:avLst/>
          </a:prstGeom>
          <a:noFill/>
        </p:spPr>
        <p:txBody>
          <a:bodyPr wrap="square" rtlCol="0">
            <a:spAutoFit/>
          </a:bodyPr>
          <a:lstStyle/>
          <a:p>
            <a:pPr marL="285750" indent="-285750">
              <a:buFont typeface="Wingdings" panose="05000000000000000000" pitchFamily="2" charset="2"/>
              <a:buChar char="ü"/>
            </a:pPr>
            <a:r>
              <a:rPr lang="en-US" sz="3600" b="1">
                <a:solidFill>
                  <a:srgbClr val="FF0000"/>
                </a:solidFill>
              </a:rPr>
              <a:t>  </a:t>
            </a:r>
            <a:r>
              <a:rPr lang="en-US" sz="3600" b="1">
                <a:solidFill>
                  <a:schemeClr val="tx1">
                    <a:lumMod val="95000"/>
                    <a:lumOff val="5000"/>
                  </a:schemeClr>
                </a:solidFill>
              </a:rPr>
              <a:t>3NF</a:t>
            </a:r>
          </a:p>
        </p:txBody>
      </p:sp>
      <p:graphicFrame>
        <p:nvGraphicFramePr>
          <p:cNvPr id="78" name="Table 77">
            <a:extLst>
              <a:ext uri="{FF2B5EF4-FFF2-40B4-BE49-F238E27FC236}">
                <a16:creationId xmlns:a16="http://schemas.microsoft.com/office/drawing/2014/main" xmlns="" id="{E4C4F188-7FC0-40E5-B6B5-030BC08A7A9C}"/>
              </a:ext>
            </a:extLst>
          </p:cNvPr>
          <p:cNvGraphicFramePr>
            <a:graphicFrameLocks noGrp="1"/>
          </p:cNvGraphicFramePr>
          <p:nvPr>
            <p:extLst>
              <p:ext uri="{D42A27DB-BD31-4B8C-83A1-F6EECF244321}">
                <p14:modId xmlns:p14="http://schemas.microsoft.com/office/powerpoint/2010/main" val="3385811554"/>
              </p:ext>
            </p:extLst>
          </p:nvPr>
        </p:nvGraphicFramePr>
        <p:xfrm>
          <a:off x="6665180" y="3581168"/>
          <a:ext cx="3547965" cy="1295400"/>
        </p:xfrm>
        <a:graphic>
          <a:graphicData uri="http://schemas.openxmlformats.org/drawingml/2006/table">
            <a:tbl>
              <a:tblPr firstRow="1" bandRow="1">
                <a:tableStyleId>{073A0DAA-6AF3-43AB-8588-CEC1D06C72B9}</a:tableStyleId>
              </a:tblPr>
              <a:tblGrid>
                <a:gridCol w="934168">
                  <a:extLst>
                    <a:ext uri="{9D8B030D-6E8A-4147-A177-3AD203B41FA5}">
                      <a16:colId xmlns:a16="http://schemas.microsoft.com/office/drawing/2014/main" xmlns="" val="4275518040"/>
                    </a:ext>
                  </a:extLst>
                </a:gridCol>
                <a:gridCol w="900332">
                  <a:extLst>
                    <a:ext uri="{9D8B030D-6E8A-4147-A177-3AD203B41FA5}">
                      <a16:colId xmlns:a16="http://schemas.microsoft.com/office/drawing/2014/main" xmlns="" val="2206518823"/>
                    </a:ext>
                  </a:extLst>
                </a:gridCol>
                <a:gridCol w="900332">
                  <a:extLst>
                    <a:ext uri="{9D8B030D-6E8A-4147-A177-3AD203B41FA5}">
                      <a16:colId xmlns:a16="http://schemas.microsoft.com/office/drawing/2014/main" xmlns="" val="4278356832"/>
                    </a:ext>
                  </a:extLst>
                </a:gridCol>
                <a:gridCol w="813133">
                  <a:extLst>
                    <a:ext uri="{9D8B030D-6E8A-4147-A177-3AD203B41FA5}">
                      <a16:colId xmlns:a16="http://schemas.microsoft.com/office/drawing/2014/main" xmlns="" val="2664652135"/>
                    </a:ext>
                  </a:extLst>
                </a:gridCol>
              </a:tblGrid>
              <a:tr h="152053">
                <a:tc>
                  <a:txBody>
                    <a:bodyPr/>
                    <a:lstStyle/>
                    <a:p>
                      <a:r>
                        <a:rPr lang="en-US" sz="1100" u="dash" baseline="0"/>
                        <a:t>Department</a:t>
                      </a:r>
                    </a:p>
                  </a:txBody>
                  <a:tcPr/>
                </a:tc>
                <a:tc>
                  <a:txBody>
                    <a:bodyPr/>
                    <a:lstStyle/>
                    <a:p>
                      <a:r>
                        <a:rPr lang="en-US" sz="1100" u="dash" baseline="0" err="1"/>
                        <a:t>Empl_Bday</a:t>
                      </a:r>
                      <a:endParaRPr lang="en-US" sz="1100" u="dash" baseline="0"/>
                    </a:p>
                  </a:txBody>
                  <a:tcPr/>
                </a:tc>
                <a:tc>
                  <a:txBody>
                    <a:bodyPr/>
                    <a:lstStyle/>
                    <a:p>
                      <a:r>
                        <a:rPr lang="en-US" sz="1100" u="dash" baseline="0" err="1"/>
                        <a:t>Empl_name</a:t>
                      </a:r>
                      <a:endParaRPr lang="en-US" sz="1100" u="dash" baseline="0"/>
                    </a:p>
                  </a:txBody>
                  <a:tcPr/>
                </a:tc>
                <a:tc>
                  <a:txBody>
                    <a:bodyPr/>
                    <a:lstStyle/>
                    <a:p>
                      <a:r>
                        <a:rPr lang="en-US" sz="1100" u="none"/>
                        <a:t>city</a:t>
                      </a:r>
                    </a:p>
                  </a:txBody>
                  <a:tcPr/>
                </a:tc>
                <a:extLst>
                  <a:ext uri="{0D108BD9-81ED-4DB2-BD59-A6C34878D82A}">
                    <a16:rowId xmlns:a16="http://schemas.microsoft.com/office/drawing/2014/main" xmlns="" val="1113075671"/>
                  </a:ext>
                </a:extLst>
              </a:tr>
              <a:tr h="256258">
                <a:tc>
                  <a:txBody>
                    <a:bodyPr/>
                    <a:lstStyle/>
                    <a:p>
                      <a:r>
                        <a:rPr lang="en-US" sz="1100"/>
                        <a:t>Electrical</a:t>
                      </a:r>
                    </a:p>
                  </a:txBody>
                  <a:tcPr/>
                </a:tc>
                <a:tc>
                  <a:txBody>
                    <a:bodyPr/>
                    <a:lstStyle/>
                    <a:p>
                      <a:r>
                        <a:rPr lang="en-US" sz="1100"/>
                        <a:t>28/03/1995</a:t>
                      </a:r>
                    </a:p>
                  </a:txBody>
                  <a:tcPr/>
                </a:tc>
                <a:tc>
                  <a:txBody>
                    <a:bodyPr/>
                    <a:lstStyle/>
                    <a:p>
                      <a:r>
                        <a:rPr lang="en-US" sz="1100"/>
                        <a:t>Wimal</a:t>
                      </a:r>
                    </a:p>
                  </a:txBody>
                  <a:tcPr/>
                </a:tc>
                <a:tc>
                  <a:txBody>
                    <a:bodyPr/>
                    <a:lstStyle/>
                    <a:p>
                      <a:r>
                        <a:rPr lang="en-US" sz="1100"/>
                        <a:t>Negombo</a:t>
                      </a:r>
                    </a:p>
                  </a:txBody>
                  <a:tcPr/>
                </a:tc>
                <a:extLst>
                  <a:ext uri="{0D108BD9-81ED-4DB2-BD59-A6C34878D82A}">
                    <a16:rowId xmlns:a16="http://schemas.microsoft.com/office/drawing/2014/main" xmlns="" val="4002684323"/>
                  </a:ext>
                </a:extLst>
              </a:tr>
              <a:tr h="256258">
                <a:tc>
                  <a:txBody>
                    <a:bodyPr/>
                    <a:lstStyle/>
                    <a:p>
                      <a:r>
                        <a:rPr lang="en-US" sz="1100"/>
                        <a:t>Electrical</a:t>
                      </a:r>
                    </a:p>
                  </a:txBody>
                  <a:tcPr/>
                </a:tc>
                <a:tc>
                  <a:txBody>
                    <a:bodyPr/>
                    <a:lstStyle/>
                    <a:p>
                      <a:r>
                        <a:rPr lang="en-US" sz="1100"/>
                        <a:t>13/08/1990</a:t>
                      </a:r>
                    </a:p>
                  </a:txBody>
                  <a:tcPr/>
                </a:tc>
                <a:tc>
                  <a:txBody>
                    <a:bodyPr/>
                    <a:lstStyle/>
                    <a:p>
                      <a:r>
                        <a:rPr lang="en-US" sz="1100"/>
                        <a:t>Wimal</a:t>
                      </a:r>
                    </a:p>
                  </a:txBody>
                  <a:tcPr/>
                </a:tc>
                <a:tc>
                  <a:txBody>
                    <a:bodyPr/>
                    <a:lstStyle/>
                    <a:p>
                      <a:r>
                        <a:rPr lang="en-US" sz="1100"/>
                        <a:t>Kandy</a:t>
                      </a:r>
                    </a:p>
                  </a:txBody>
                  <a:tcPr/>
                </a:tc>
                <a:extLst>
                  <a:ext uri="{0D108BD9-81ED-4DB2-BD59-A6C34878D82A}">
                    <a16:rowId xmlns:a16="http://schemas.microsoft.com/office/drawing/2014/main" xmlns="" val="2787152481"/>
                  </a:ext>
                </a:extLst>
              </a:tr>
              <a:tr h="256258">
                <a:tc>
                  <a:txBody>
                    <a:bodyPr/>
                    <a:lstStyle/>
                    <a:p>
                      <a:r>
                        <a:rPr lang="en-US" sz="1100"/>
                        <a:t>Electrical</a:t>
                      </a:r>
                    </a:p>
                  </a:txBody>
                  <a:tcPr/>
                </a:tc>
                <a:tc>
                  <a:txBody>
                    <a:bodyPr/>
                    <a:lstStyle/>
                    <a:p>
                      <a:r>
                        <a:rPr lang="en-US" sz="1100"/>
                        <a:t>13/08/1990</a:t>
                      </a:r>
                    </a:p>
                  </a:txBody>
                  <a:tcPr/>
                </a:tc>
                <a:tc>
                  <a:txBody>
                    <a:bodyPr/>
                    <a:lstStyle/>
                    <a:p>
                      <a:r>
                        <a:rPr lang="en-US" sz="1100" err="1"/>
                        <a:t>Piyal</a:t>
                      </a:r>
                      <a:endParaRPr lang="en-US" sz="1100"/>
                    </a:p>
                  </a:txBody>
                  <a:tcPr/>
                </a:tc>
                <a:tc>
                  <a:txBody>
                    <a:bodyPr/>
                    <a:lstStyle/>
                    <a:p>
                      <a:r>
                        <a:rPr lang="en-US" sz="1100" err="1"/>
                        <a:t>Ampara</a:t>
                      </a:r>
                      <a:endParaRPr lang="en-US" sz="1100"/>
                    </a:p>
                  </a:txBody>
                  <a:tcPr/>
                </a:tc>
                <a:extLst>
                  <a:ext uri="{0D108BD9-81ED-4DB2-BD59-A6C34878D82A}">
                    <a16:rowId xmlns:a16="http://schemas.microsoft.com/office/drawing/2014/main" xmlns="" val="1028756370"/>
                  </a:ext>
                </a:extLst>
              </a:tr>
              <a:tr h="256258">
                <a:tc>
                  <a:txBody>
                    <a:bodyPr/>
                    <a:lstStyle/>
                    <a:p>
                      <a:r>
                        <a:rPr lang="en-US" sz="1100"/>
                        <a:t>Civil</a:t>
                      </a:r>
                    </a:p>
                  </a:txBody>
                  <a:tcPr/>
                </a:tc>
                <a:tc>
                  <a:txBody>
                    <a:bodyPr/>
                    <a:lstStyle/>
                    <a:p>
                      <a:r>
                        <a:rPr lang="en-US" sz="1100"/>
                        <a:t>23/03/1993</a:t>
                      </a:r>
                    </a:p>
                  </a:txBody>
                  <a:tcPr/>
                </a:tc>
                <a:tc>
                  <a:txBody>
                    <a:bodyPr/>
                    <a:lstStyle/>
                    <a:p>
                      <a:r>
                        <a:rPr lang="en-US" sz="1100"/>
                        <a:t>Sunil</a:t>
                      </a:r>
                    </a:p>
                  </a:txBody>
                  <a:tcPr/>
                </a:tc>
                <a:tc>
                  <a:txBody>
                    <a:bodyPr/>
                    <a:lstStyle/>
                    <a:p>
                      <a:r>
                        <a:rPr lang="en-US" sz="1100" dirty="0"/>
                        <a:t>Kandy</a:t>
                      </a:r>
                    </a:p>
                  </a:txBody>
                  <a:tcPr/>
                </a:tc>
                <a:extLst>
                  <a:ext uri="{0D108BD9-81ED-4DB2-BD59-A6C34878D82A}">
                    <a16:rowId xmlns:a16="http://schemas.microsoft.com/office/drawing/2014/main" xmlns="" val="1902387540"/>
                  </a:ext>
                </a:extLst>
              </a:tr>
            </a:tbl>
          </a:graphicData>
        </a:graphic>
      </p:graphicFrame>
      <p:graphicFrame>
        <p:nvGraphicFramePr>
          <p:cNvPr id="79" name="Table 78">
            <a:extLst>
              <a:ext uri="{FF2B5EF4-FFF2-40B4-BE49-F238E27FC236}">
                <a16:creationId xmlns:a16="http://schemas.microsoft.com/office/drawing/2014/main" xmlns="" id="{3AAEF6B5-755B-4656-9344-B9408AA574F4}"/>
              </a:ext>
            </a:extLst>
          </p:cNvPr>
          <p:cNvGraphicFramePr>
            <a:graphicFrameLocks noGrp="1"/>
          </p:cNvGraphicFramePr>
          <p:nvPr>
            <p:extLst>
              <p:ext uri="{D42A27DB-BD31-4B8C-83A1-F6EECF244321}">
                <p14:modId xmlns:p14="http://schemas.microsoft.com/office/powerpoint/2010/main" val="4172868170"/>
              </p:ext>
            </p:extLst>
          </p:nvPr>
        </p:nvGraphicFramePr>
        <p:xfrm>
          <a:off x="9582618" y="5339311"/>
          <a:ext cx="2039309" cy="1097280"/>
        </p:xfrm>
        <a:graphic>
          <a:graphicData uri="http://schemas.openxmlformats.org/drawingml/2006/table">
            <a:tbl>
              <a:tblPr firstRow="1" bandRow="1">
                <a:tableStyleId>{073A0DAA-6AF3-43AB-8588-CEC1D06C72B9}</a:tableStyleId>
              </a:tblPr>
              <a:tblGrid>
                <a:gridCol w="1050861">
                  <a:extLst>
                    <a:ext uri="{9D8B030D-6E8A-4147-A177-3AD203B41FA5}">
                      <a16:colId xmlns:a16="http://schemas.microsoft.com/office/drawing/2014/main" xmlns="" val="4275518040"/>
                    </a:ext>
                  </a:extLst>
                </a:gridCol>
                <a:gridCol w="988448">
                  <a:extLst>
                    <a:ext uri="{9D8B030D-6E8A-4147-A177-3AD203B41FA5}">
                      <a16:colId xmlns:a16="http://schemas.microsoft.com/office/drawing/2014/main" xmlns="" val="2206518823"/>
                    </a:ext>
                  </a:extLst>
                </a:gridCol>
              </a:tblGrid>
              <a:tr h="152053">
                <a:tc>
                  <a:txBody>
                    <a:bodyPr/>
                    <a:lstStyle/>
                    <a:p>
                      <a:r>
                        <a:rPr lang="en-US" sz="1200" u="sng" err="1"/>
                        <a:t>Expert_Area</a:t>
                      </a:r>
                      <a:endParaRPr lang="en-US" sz="1200" u="sng"/>
                    </a:p>
                  </a:txBody>
                  <a:tcPr/>
                </a:tc>
                <a:tc>
                  <a:txBody>
                    <a:bodyPr/>
                    <a:lstStyle/>
                    <a:p>
                      <a:r>
                        <a:rPr lang="en-US" sz="1200" u="none"/>
                        <a:t>Department</a:t>
                      </a:r>
                    </a:p>
                  </a:txBody>
                  <a:tcPr/>
                </a:tc>
                <a:extLst>
                  <a:ext uri="{0D108BD9-81ED-4DB2-BD59-A6C34878D82A}">
                    <a16:rowId xmlns:a16="http://schemas.microsoft.com/office/drawing/2014/main" xmlns="" val="1113075671"/>
                  </a:ext>
                </a:extLst>
              </a:tr>
              <a:tr h="256258">
                <a:tc>
                  <a:txBody>
                    <a:bodyPr/>
                    <a:lstStyle/>
                    <a:p>
                      <a:r>
                        <a:rPr lang="en-US" sz="1200"/>
                        <a:t>Electronics</a:t>
                      </a:r>
                    </a:p>
                  </a:txBody>
                  <a:tcPr/>
                </a:tc>
                <a:tc>
                  <a:txBody>
                    <a:bodyPr/>
                    <a:lstStyle/>
                    <a:p>
                      <a:r>
                        <a:rPr lang="en-US" sz="1200"/>
                        <a:t>Electrical</a:t>
                      </a:r>
                    </a:p>
                  </a:txBody>
                  <a:tcPr/>
                </a:tc>
                <a:extLst>
                  <a:ext uri="{0D108BD9-81ED-4DB2-BD59-A6C34878D82A}">
                    <a16:rowId xmlns:a16="http://schemas.microsoft.com/office/drawing/2014/main" xmlns="" val="4002684323"/>
                  </a:ext>
                </a:extLst>
              </a:tr>
              <a:tr h="256258">
                <a:tc>
                  <a:txBody>
                    <a:bodyPr/>
                    <a:lstStyle/>
                    <a:p>
                      <a:r>
                        <a:rPr lang="en-US" sz="1200"/>
                        <a:t>Power</a:t>
                      </a:r>
                    </a:p>
                  </a:txBody>
                  <a:tcPr/>
                </a:tc>
                <a:tc>
                  <a:txBody>
                    <a:bodyPr/>
                    <a:lstStyle/>
                    <a:p>
                      <a:r>
                        <a:rPr lang="en-US" sz="1200"/>
                        <a:t>Electrical</a:t>
                      </a:r>
                    </a:p>
                  </a:txBody>
                  <a:tcPr/>
                </a:tc>
                <a:extLst>
                  <a:ext uri="{0D108BD9-81ED-4DB2-BD59-A6C34878D82A}">
                    <a16:rowId xmlns:a16="http://schemas.microsoft.com/office/drawing/2014/main" xmlns="" val="1028756370"/>
                  </a:ext>
                </a:extLst>
              </a:tr>
              <a:tr h="256258">
                <a:tc>
                  <a:txBody>
                    <a:bodyPr/>
                    <a:lstStyle/>
                    <a:p>
                      <a:r>
                        <a:rPr lang="en-US" sz="1200"/>
                        <a:t>Environment</a:t>
                      </a:r>
                    </a:p>
                  </a:txBody>
                  <a:tcPr/>
                </a:tc>
                <a:tc>
                  <a:txBody>
                    <a:bodyPr/>
                    <a:lstStyle/>
                    <a:p>
                      <a:r>
                        <a:rPr lang="en-US" sz="1200" dirty="0"/>
                        <a:t>Civil</a:t>
                      </a:r>
                    </a:p>
                  </a:txBody>
                  <a:tcPr/>
                </a:tc>
                <a:extLst>
                  <a:ext uri="{0D108BD9-81ED-4DB2-BD59-A6C34878D82A}">
                    <a16:rowId xmlns:a16="http://schemas.microsoft.com/office/drawing/2014/main" xmlns="" val="1902387540"/>
                  </a:ext>
                </a:extLst>
              </a:tr>
            </a:tbl>
          </a:graphicData>
        </a:graphic>
      </p:graphicFrame>
      <p:sp>
        <p:nvSpPr>
          <p:cNvPr id="80" name="TextBox 79">
            <a:extLst>
              <a:ext uri="{FF2B5EF4-FFF2-40B4-BE49-F238E27FC236}">
                <a16:creationId xmlns:a16="http://schemas.microsoft.com/office/drawing/2014/main" xmlns="" id="{5CDC48F7-4D42-423E-AD03-ED237B7DEA36}"/>
              </a:ext>
            </a:extLst>
          </p:cNvPr>
          <p:cNvSpPr txBox="1"/>
          <p:nvPr/>
        </p:nvSpPr>
        <p:spPr>
          <a:xfrm>
            <a:off x="7864295" y="6425783"/>
            <a:ext cx="184286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a:solidFill>
                  <a:srgbClr val="FF0000"/>
                </a:solidFill>
              </a:rPr>
              <a:t>  </a:t>
            </a:r>
            <a:r>
              <a:rPr lang="en-US" sz="2400" b="1">
                <a:solidFill>
                  <a:schemeClr val="tx1">
                    <a:lumMod val="95000"/>
                    <a:lumOff val="5000"/>
                  </a:schemeClr>
                </a:solidFill>
              </a:rPr>
              <a:t>BCNF</a:t>
            </a:r>
          </a:p>
        </p:txBody>
      </p:sp>
      <p:cxnSp>
        <p:nvCxnSpPr>
          <p:cNvPr id="90" name="Straight Connector 89">
            <a:extLst>
              <a:ext uri="{FF2B5EF4-FFF2-40B4-BE49-F238E27FC236}">
                <a16:creationId xmlns:a16="http://schemas.microsoft.com/office/drawing/2014/main" xmlns="" id="{5458A6BE-1625-488F-983C-9F217F82E56B}"/>
              </a:ext>
            </a:extLst>
          </p:cNvPr>
          <p:cNvCxnSpPr>
            <a:cxnSpLocks/>
          </p:cNvCxnSpPr>
          <p:nvPr/>
        </p:nvCxnSpPr>
        <p:spPr>
          <a:xfrm>
            <a:off x="8563385" y="3249208"/>
            <a:ext cx="0" cy="17742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xmlns="" id="{FC93BF1D-8A40-4C48-A45E-0BAC9D61B14E}"/>
              </a:ext>
            </a:extLst>
          </p:cNvPr>
          <p:cNvCxnSpPr>
            <a:cxnSpLocks/>
          </p:cNvCxnSpPr>
          <p:nvPr/>
        </p:nvCxnSpPr>
        <p:spPr>
          <a:xfrm>
            <a:off x="6899840" y="3261181"/>
            <a:ext cx="0" cy="17742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xmlns="" id="{C83F2C5A-6C60-4266-876C-B59660F21C7C}"/>
              </a:ext>
            </a:extLst>
          </p:cNvPr>
          <p:cNvCxnSpPr>
            <a:cxnSpLocks/>
          </p:cNvCxnSpPr>
          <p:nvPr/>
        </p:nvCxnSpPr>
        <p:spPr>
          <a:xfrm>
            <a:off x="9848597" y="5012403"/>
            <a:ext cx="1576568"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xmlns="" id="{52BB1DDC-E48C-458E-85C6-EBFD76258A4E}"/>
              </a:ext>
            </a:extLst>
          </p:cNvPr>
          <p:cNvCxnSpPr>
            <a:cxnSpLocks/>
          </p:cNvCxnSpPr>
          <p:nvPr/>
        </p:nvCxnSpPr>
        <p:spPr>
          <a:xfrm>
            <a:off x="11776598" y="3251577"/>
            <a:ext cx="0" cy="177421"/>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xmlns="" id="{B61118C8-A49A-47D1-961A-2B07A51274A1}"/>
              </a:ext>
            </a:extLst>
          </p:cNvPr>
          <p:cNvCxnSpPr>
            <a:cxnSpLocks/>
          </p:cNvCxnSpPr>
          <p:nvPr/>
        </p:nvCxnSpPr>
        <p:spPr>
          <a:xfrm>
            <a:off x="11419187" y="5012403"/>
            <a:ext cx="0" cy="31733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0" name="Straight Connector 99">
            <a:extLst>
              <a:ext uri="{FF2B5EF4-FFF2-40B4-BE49-F238E27FC236}">
                <a16:creationId xmlns:a16="http://schemas.microsoft.com/office/drawing/2014/main" xmlns="" id="{5BDBAAEA-D007-4D68-B60A-389418037979}"/>
              </a:ext>
            </a:extLst>
          </p:cNvPr>
          <p:cNvCxnSpPr>
            <a:cxnSpLocks/>
          </p:cNvCxnSpPr>
          <p:nvPr/>
        </p:nvCxnSpPr>
        <p:spPr>
          <a:xfrm>
            <a:off x="9848597" y="5012403"/>
            <a:ext cx="0" cy="272957"/>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1" name="Straight Connector 100">
            <a:extLst>
              <a:ext uri="{FF2B5EF4-FFF2-40B4-BE49-F238E27FC236}">
                <a16:creationId xmlns:a16="http://schemas.microsoft.com/office/drawing/2014/main" xmlns="" id="{3DA59179-0059-4820-ABA5-923993D5F5B7}"/>
              </a:ext>
            </a:extLst>
          </p:cNvPr>
          <p:cNvCxnSpPr>
            <a:cxnSpLocks/>
          </p:cNvCxnSpPr>
          <p:nvPr/>
        </p:nvCxnSpPr>
        <p:spPr>
          <a:xfrm>
            <a:off x="10823597" y="3232301"/>
            <a:ext cx="951062" cy="1690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xmlns="" id="{4B9DBCFE-FB57-4E38-BF32-2FB6B36CDF29}"/>
              </a:ext>
            </a:extLst>
          </p:cNvPr>
          <p:cNvCxnSpPr>
            <a:cxnSpLocks/>
          </p:cNvCxnSpPr>
          <p:nvPr/>
        </p:nvCxnSpPr>
        <p:spPr>
          <a:xfrm>
            <a:off x="10823597" y="3232301"/>
            <a:ext cx="0" cy="221797"/>
          </a:xfrm>
          <a:prstGeom prst="straightConnector1">
            <a:avLst/>
          </a:prstGeom>
          <a:ln w="28575">
            <a:solidFill>
              <a:srgbClr val="00B05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63" name="Table 62">
            <a:extLst>
              <a:ext uri="{FF2B5EF4-FFF2-40B4-BE49-F238E27FC236}">
                <a16:creationId xmlns:a16="http://schemas.microsoft.com/office/drawing/2014/main" xmlns="" id="{785F7900-A17C-4FB4-A012-4AE9D60B0A61}"/>
              </a:ext>
            </a:extLst>
          </p:cNvPr>
          <p:cNvGraphicFramePr>
            <a:graphicFrameLocks noGrp="1"/>
          </p:cNvGraphicFramePr>
          <p:nvPr>
            <p:extLst>
              <p:ext uri="{D42A27DB-BD31-4B8C-83A1-F6EECF244321}">
                <p14:modId xmlns:p14="http://schemas.microsoft.com/office/powerpoint/2010/main" val="2372153245"/>
              </p:ext>
            </p:extLst>
          </p:nvPr>
        </p:nvGraphicFramePr>
        <p:xfrm>
          <a:off x="10486887" y="3578717"/>
          <a:ext cx="1698295" cy="1356360"/>
        </p:xfrm>
        <a:graphic>
          <a:graphicData uri="http://schemas.openxmlformats.org/drawingml/2006/table">
            <a:tbl>
              <a:tblPr firstRow="1" bandRow="1">
                <a:tableStyleId>{073A0DAA-6AF3-43AB-8588-CEC1D06C72B9}</a:tableStyleId>
              </a:tblPr>
              <a:tblGrid>
                <a:gridCol w="1009904">
                  <a:extLst>
                    <a:ext uri="{9D8B030D-6E8A-4147-A177-3AD203B41FA5}">
                      <a16:colId xmlns:a16="http://schemas.microsoft.com/office/drawing/2014/main" xmlns="" val="2664652135"/>
                    </a:ext>
                  </a:extLst>
                </a:gridCol>
                <a:gridCol w="688391">
                  <a:extLst>
                    <a:ext uri="{9D8B030D-6E8A-4147-A177-3AD203B41FA5}">
                      <a16:colId xmlns:a16="http://schemas.microsoft.com/office/drawing/2014/main" xmlns="" val="695945999"/>
                    </a:ext>
                  </a:extLst>
                </a:gridCol>
              </a:tblGrid>
              <a:tr h="152053">
                <a:tc>
                  <a:txBody>
                    <a:bodyPr/>
                    <a:lstStyle/>
                    <a:p>
                      <a:r>
                        <a:rPr lang="en-US" sz="1100" u="none"/>
                        <a:t>Expert_Area</a:t>
                      </a:r>
                    </a:p>
                  </a:txBody>
                  <a:tcPr/>
                </a:tc>
                <a:tc>
                  <a:txBody>
                    <a:bodyPr/>
                    <a:lstStyle/>
                    <a:p>
                      <a:r>
                        <a:rPr lang="en-US" sz="1100" u="sng" err="1"/>
                        <a:t>UPF_no</a:t>
                      </a:r>
                      <a:endParaRPr lang="en-US" sz="1100" b="1" u="sng"/>
                    </a:p>
                  </a:txBody>
                  <a:tcPr/>
                </a:tc>
                <a:extLst>
                  <a:ext uri="{0D108BD9-81ED-4DB2-BD59-A6C34878D82A}">
                    <a16:rowId xmlns:a16="http://schemas.microsoft.com/office/drawing/2014/main" xmlns="" val="1113075671"/>
                  </a:ext>
                </a:extLst>
              </a:tr>
              <a:tr h="256258">
                <a:tc>
                  <a:txBody>
                    <a:bodyPr/>
                    <a:lstStyle/>
                    <a:p>
                      <a:r>
                        <a:rPr lang="en-US" sz="1200"/>
                        <a:t>Electronics</a:t>
                      </a:r>
                    </a:p>
                  </a:txBody>
                  <a:tcPr/>
                </a:tc>
                <a:tc>
                  <a:txBody>
                    <a:bodyPr/>
                    <a:lstStyle/>
                    <a:p>
                      <a:r>
                        <a:rPr lang="en-US" sz="1100"/>
                        <a:t>R07651</a:t>
                      </a:r>
                    </a:p>
                  </a:txBody>
                  <a:tcPr/>
                </a:tc>
                <a:extLst>
                  <a:ext uri="{0D108BD9-81ED-4DB2-BD59-A6C34878D82A}">
                    <a16:rowId xmlns:a16="http://schemas.microsoft.com/office/drawing/2014/main" xmlns="" val="4002684323"/>
                  </a:ext>
                </a:extLst>
              </a:tr>
              <a:tr h="256258">
                <a:tc>
                  <a:txBody>
                    <a:bodyPr/>
                    <a:lstStyle/>
                    <a:p>
                      <a:r>
                        <a:rPr lang="en-US" sz="1200"/>
                        <a:t>Electronics</a:t>
                      </a:r>
                    </a:p>
                  </a:txBody>
                  <a:tcPr/>
                </a:tc>
                <a:tc>
                  <a:txBody>
                    <a:bodyPr/>
                    <a:lstStyle/>
                    <a:p>
                      <a:r>
                        <a:rPr lang="en-US" sz="1100"/>
                        <a:t>R05623</a:t>
                      </a:r>
                    </a:p>
                  </a:txBody>
                  <a:tcPr/>
                </a:tc>
                <a:extLst>
                  <a:ext uri="{0D108BD9-81ED-4DB2-BD59-A6C34878D82A}">
                    <a16:rowId xmlns:a16="http://schemas.microsoft.com/office/drawing/2014/main" xmlns="" val="2787152481"/>
                  </a:ext>
                </a:extLst>
              </a:tr>
              <a:tr h="256258">
                <a:tc>
                  <a:txBody>
                    <a:bodyPr/>
                    <a:lstStyle/>
                    <a:p>
                      <a:r>
                        <a:rPr lang="en-US" sz="1200"/>
                        <a:t>Power</a:t>
                      </a:r>
                    </a:p>
                  </a:txBody>
                  <a:tcPr/>
                </a:tc>
                <a:tc>
                  <a:txBody>
                    <a:bodyPr/>
                    <a:lstStyle/>
                    <a:p>
                      <a:r>
                        <a:rPr lang="en-US" sz="1100"/>
                        <a:t>R03265</a:t>
                      </a:r>
                    </a:p>
                  </a:txBody>
                  <a:tcPr/>
                </a:tc>
                <a:extLst>
                  <a:ext uri="{0D108BD9-81ED-4DB2-BD59-A6C34878D82A}">
                    <a16:rowId xmlns:a16="http://schemas.microsoft.com/office/drawing/2014/main" xmlns="" val="1028756370"/>
                  </a:ext>
                </a:extLst>
              </a:tr>
              <a:tr h="256258">
                <a:tc>
                  <a:txBody>
                    <a:bodyPr/>
                    <a:lstStyle/>
                    <a:p>
                      <a:r>
                        <a:rPr lang="en-US" sz="1200"/>
                        <a:t>Environment</a:t>
                      </a:r>
                    </a:p>
                  </a:txBody>
                  <a:tcPr/>
                </a:tc>
                <a:tc>
                  <a:txBody>
                    <a:bodyPr/>
                    <a:lstStyle/>
                    <a:p>
                      <a:r>
                        <a:rPr lang="en-US" sz="1100" dirty="0"/>
                        <a:t>R01410</a:t>
                      </a:r>
                    </a:p>
                  </a:txBody>
                  <a:tcPr/>
                </a:tc>
                <a:extLst>
                  <a:ext uri="{0D108BD9-81ED-4DB2-BD59-A6C34878D82A}">
                    <a16:rowId xmlns:a16="http://schemas.microsoft.com/office/drawing/2014/main" xmlns="" val="1902387540"/>
                  </a:ext>
                </a:extLst>
              </a:tr>
            </a:tbl>
          </a:graphicData>
        </a:graphic>
      </p:graphicFrame>
      <p:sp>
        <p:nvSpPr>
          <p:cNvPr id="48" name="TextBox 47">
            <a:extLst>
              <a:ext uri="{FF2B5EF4-FFF2-40B4-BE49-F238E27FC236}">
                <a16:creationId xmlns:a16="http://schemas.microsoft.com/office/drawing/2014/main" xmlns="" id="{1075E958-7470-4C8E-A846-376BD4492AB8}"/>
              </a:ext>
            </a:extLst>
          </p:cNvPr>
          <p:cNvSpPr txBox="1"/>
          <p:nvPr/>
        </p:nvSpPr>
        <p:spPr>
          <a:xfrm>
            <a:off x="5233214" y="6125314"/>
            <a:ext cx="1842868" cy="646331"/>
          </a:xfrm>
          <a:prstGeom prst="rect">
            <a:avLst/>
          </a:prstGeom>
          <a:noFill/>
        </p:spPr>
        <p:txBody>
          <a:bodyPr wrap="square" rtlCol="0">
            <a:spAutoFit/>
          </a:bodyPr>
          <a:lstStyle/>
          <a:p>
            <a:r>
              <a:rPr lang="en-US" sz="3600" b="1">
                <a:solidFill>
                  <a:srgbClr val="FF0000"/>
                </a:solidFill>
              </a:rPr>
              <a:t>X</a:t>
            </a:r>
            <a:r>
              <a:rPr lang="en-US" b="1">
                <a:solidFill>
                  <a:srgbClr val="FF0000"/>
                </a:solidFill>
              </a:rPr>
              <a:t>  </a:t>
            </a:r>
            <a:r>
              <a:rPr lang="en-US" sz="3200" b="1">
                <a:solidFill>
                  <a:schemeClr val="tx1">
                    <a:lumMod val="95000"/>
                    <a:lumOff val="5000"/>
                  </a:schemeClr>
                </a:solidFill>
              </a:rPr>
              <a:t>BCNF</a:t>
            </a:r>
          </a:p>
        </p:txBody>
      </p:sp>
      <p:sp>
        <p:nvSpPr>
          <p:cNvPr id="5" name="TextBox 4">
            <a:extLst>
              <a:ext uri="{FF2B5EF4-FFF2-40B4-BE49-F238E27FC236}">
                <a16:creationId xmlns:a16="http://schemas.microsoft.com/office/drawing/2014/main" xmlns="" id="{8FC8A3DA-D09C-4864-901B-B7DB9C7F5F6A}"/>
              </a:ext>
            </a:extLst>
          </p:cNvPr>
          <p:cNvSpPr txBox="1"/>
          <p:nvPr/>
        </p:nvSpPr>
        <p:spPr>
          <a:xfrm>
            <a:off x="110025" y="5642366"/>
            <a:ext cx="2860421" cy="369332"/>
          </a:xfrm>
          <a:prstGeom prst="rect">
            <a:avLst/>
          </a:prstGeom>
          <a:noFill/>
        </p:spPr>
        <p:txBody>
          <a:bodyPr wrap="square" rtlCol="0">
            <a:spAutoFit/>
          </a:bodyPr>
          <a:lstStyle/>
          <a:p>
            <a:r>
              <a:rPr lang="en-US" err="1"/>
              <a:t>UPF_no</a:t>
            </a:r>
            <a:r>
              <a:rPr lang="en-US"/>
              <a:t> is a candidate key.</a:t>
            </a:r>
          </a:p>
        </p:txBody>
      </p:sp>
      <p:cxnSp>
        <p:nvCxnSpPr>
          <p:cNvPr id="51" name="Straight Connector 50">
            <a:extLst>
              <a:ext uri="{FF2B5EF4-FFF2-40B4-BE49-F238E27FC236}">
                <a16:creationId xmlns:a16="http://schemas.microsoft.com/office/drawing/2014/main" xmlns="" id="{3ED08DA1-69E7-4423-94F6-D9D1CE44AFB3}"/>
              </a:ext>
            </a:extLst>
          </p:cNvPr>
          <p:cNvCxnSpPr>
            <a:cxnSpLocks/>
          </p:cNvCxnSpPr>
          <p:nvPr/>
        </p:nvCxnSpPr>
        <p:spPr>
          <a:xfrm>
            <a:off x="10778430" y="3263535"/>
            <a:ext cx="0" cy="177421"/>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xmlns="" id="{42D47EFC-BBE9-45F7-8C40-74AAAD17BE4B}"/>
              </a:ext>
            </a:extLst>
          </p:cNvPr>
          <p:cNvCxnSpPr>
            <a:cxnSpLocks/>
          </p:cNvCxnSpPr>
          <p:nvPr/>
        </p:nvCxnSpPr>
        <p:spPr>
          <a:xfrm>
            <a:off x="10268786" y="3252141"/>
            <a:ext cx="507705" cy="9025"/>
          </a:xfrm>
          <a:prstGeom prst="line">
            <a:avLst/>
          </a:prstGeom>
          <a:ln w="28575">
            <a:solidFill>
              <a:srgbClr val="EA95FB"/>
            </a:solidFill>
            <a:prstDash val="dash"/>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xmlns="" id="{7347ACC0-DA3D-4083-8F70-F9BFBE257A40}"/>
              </a:ext>
            </a:extLst>
          </p:cNvPr>
          <p:cNvCxnSpPr>
            <a:cxnSpLocks/>
          </p:cNvCxnSpPr>
          <p:nvPr/>
        </p:nvCxnSpPr>
        <p:spPr>
          <a:xfrm>
            <a:off x="10268786" y="3244259"/>
            <a:ext cx="0" cy="2041101"/>
          </a:xfrm>
          <a:prstGeom prst="straightConnector1">
            <a:avLst/>
          </a:prstGeom>
          <a:ln w="28575">
            <a:solidFill>
              <a:srgbClr val="EA95FB"/>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xmlns="" id="{9378C936-B55A-4774-9AD3-52DB89D9E1B1}"/>
              </a:ext>
            </a:extLst>
          </p:cNvPr>
          <p:cNvCxnSpPr>
            <a:cxnSpLocks/>
          </p:cNvCxnSpPr>
          <p:nvPr/>
        </p:nvCxnSpPr>
        <p:spPr>
          <a:xfrm>
            <a:off x="11071327" y="5162159"/>
            <a:ext cx="0" cy="192870"/>
          </a:xfrm>
          <a:prstGeom prst="line">
            <a:avLst/>
          </a:prstGeom>
          <a:ln w="28575">
            <a:solidFill>
              <a:srgbClr val="24FC48"/>
            </a:solidFill>
            <a:prstDash val="dash"/>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xmlns="" id="{460936BD-9B46-49FE-A09E-F8228745B234}"/>
              </a:ext>
            </a:extLst>
          </p:cNvPr>
          <p:cNvCxnSpPr>
            <a:cxnSpLocks/>
          </p:cNvCxnSpPr>
          <p:nvPr/>
        </p:nvCxnSpPr>
        <p:spPr>
          <a:xfrm>
            <a:off x="6978170" y="5143034"/>
            <a:ext cx="4093157" cy="0"/>
          </a:xfrm>
          <a:prstGeom prst="line">
            <a:avLst/>
          </a:prstGeom>
          <a:ln w="28575">
            <a:solidFill>
              <a:srgbClr val="24FC48"/>
            </a:solidFill>
            <a:prstDash val="dash"/>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xmlns="" id="{B7728A6C-13F7-47EE-935D-F66230FDCD38}"/>
              </a:ext>
            </a:extLst>
          </p:cNvPr>
          <p:cNvCxnSpPr>
            <a:cxnSpLocks/>
          </p:cNvCxnSpPr>
          <p:nvPr/>
        </p:nvCxnSpPr>
        <p:spPr>
          <a:xfrm>
            <a:off x="6946384" y="5152060"/>
            <a:ext cx="0" cy="319592"/>
          </a:xfrm>
          <a:prstGeom prst="straightConnector1">
            <a:avLst/>
          </a:prstGeom>
          <a:ln w="28575">
            <a:solidFill>
              <a:srgbClr val="24FC48"/>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xmlns="" id="{6577E26A-D32F-4781-85BA-89B53CEBF040}"/>
              </a:ext>
            </a:extLst>
          </p:cNvPr>
          <p:cNvCxnSpPr>
            <a:cxnSpLocks/>
          </p:cNvCxnSpPr>
          <p:nvPr/>
        </p:nvCxnSpPr>
        <p:spPr>
          <a:xfrm>
            <a:off x="6547757" y="3106303"/>
            <a:ext cx="352083" cy="0"/>
          </a:xfrm>
          <a:prstGeom prst="line">
            <a:avLst/>
          </a:prstGeom>
          <a:ln w="28575">
            <a:solidFill>
              <a:srgbClr val="660033"/>
            </a:solidFill>
            <a:prstDash val="dash"/>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xmlns="" id="{25CA3B30-4788-4237-8F3B-7427C5215E28}"/>
              </a:ext>
            </a:extLst>
          </p:cNvPr>
          <p:cNvCxnSpPr>
            <a:cxnSpLocks/>
          </p:cNvCxnSpPr>
          <p:nvPr/>
        </p:nvCxnSpPr>
        <p:spPr>
          <a:xfrm>
            <a:off x="6557498" y="3165231"/>
            <a:ext cx="0" cy="2297395"/>
          </a:xfrm>
          <a:prstGeom prst="straightConnector1">
            <a:avLst/>
          </a:prstGeom>
          <a:ln w="28575">
            <a:solidFill>
              <a:srgbClr val="660033"/>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xmlns="" id="{7B6712B8-C3F1-4D99-9871-9E86F6394F2D}"/>
              </a:ext>
            </a:extLst>
          </p:cNvPr>
          <p:cNvCxnSpPr>
            <a:cxnSpLocks/>
          </p:cNvCxnSpPr>
          <p:nvPr/>
        </p:nvCxnSpPr>
        <p:spPr>
          <a:xfrm rot="5400000">
            <a:off x="6814471" y="3251577"/>
            <a:ext cx="352083" cy="0"/>
          </a:xfrm>
          <a:prstGeom prst="line">
            <a:avLst/>
          </a:prstGeom>
          <a:ln w="28575">
            <a:solidFill>
              <a:srgbClr val="660033"/>
            </a:solidFill>
            <a:prstDash val="dash"/>
          </a:ln>
        </p:spPr>
        <p:style>
          <a:lnRef idx="1">
            <a:schemeClr val="accent2"/>
          </a:lnRef>
          <a:fillRef idx="0">
            <a:schemeClr val="accent2"/>
          </a:fillRef>
          <a:effectRef idx="0">
            <a:schemeClr val="accent2"/>
          </a:effectRef>
          <a:fontRef idx="minor">
            <a:schemeClr val="tx1"/>
          </a:fontRef>
        </p:style>
      </p:cxnSp>
      <p:sp>
        <p:nvSpPr>
          <p:cNvPr id="76" name="TextBox 75">
            <a:extLst>
              <a:ext uri="{FF2B5EF4-FFF2-40B4-BE49-F238E27FC236}">
                <a16:creationId xmlns:a16="http://schemas.microsoft.com/office/drawing/2014/main" xmlns="" id="{A65A1577-F5A2-49C8-9CC9-A011908951CE}"/>
              </a:ext>
            </a:extLst>
          </p:cNvPr>
          <p:cNvSpPr txBox="1"/>
          <p:nvPr/>
        </p:nvSpPr>
        <p:spPr>
          <a:xfrm>
            <a:off x="6364769" y="5486985"/>
            <a:ext cx="2420960" cy="369332"/>
          </a:xfrm>
          <a:prstGeom prst="rect">
            <a:avLst/>
          </a:prstGeom>
          <a:noFill/>
        </p:spPr>
        <p:txBody>
          <a:bodyPr wrap="square" rtlCol="0">
            <a:spAutoFit/>
          </a:bodyPr>
          <a:lstStyle/>
          <a:p>
            <a:r>
              <a:rPr lang="en-US" b="1">
                <a:solidFill>
                  <a:schemeClr val="tx1">
                    <a:lumMod val="95000"/>
                    <a:lumOff val="5000"/>
                  </a:schemeClr>
                </a:solidFill>
              </a:rPr>
              <a:t>HEAD</a:t>
            </a:r>
          </a:p>
        </p:txBody>
      </p:sp>
      <p:sp>
        <p:nvSpPr>
          <p:cNvPr id="10" name="TextBox 9">
            <a:extLst>
              <a:ext uri="{FF2B5EF4-FFF2-40B4-BE49-F238E27FC236}">
                <a16:creationId xmlns:a16="http://schemas.microsoft.com/office/drawing/2014/main" xmlns="" id="{D2AD5C23-8A27-B50A-2FD3-1BAA30643014}"/>
              </a:ext>
            </a:extLst>
          </p:cNvPr>
          <p:cNvSpPr txBox="1"/>
          <p:nvPr/>
        </p:nvSpPr>
        <p:spPr>
          <a:xfrm>
            <a:off x="56012" y="1902947"/>
            <a:ext cx="8995223" cy="400110"/>
          </a:xfrm>
          <a:prstGeom prst="rect">
            <a:avLst/>
          </a:prstGeom>
          <a:noFill/>
          <a:ln>
            <a:solidFill>
              <a:srgbClr val="00B050"/>
            </a:solidFill>
          </a:ln>
        </p:spPr>
        <p:txBody>
          <a:bodyPr wrap="square">
            <a:spAutoFit/>
          </a:bodyPr>
          <a:lstStyle/>
          <a:p>
            <a:r>
              <a:rPr lang="en-US" sz="2000" b="0" i="0" dirty="0">
                <a:solidFill>
                  <a:srgbClr val="273239"/>
                </a:solidFill>
                <a:effectLst/>
              </a:rPr>
              <a:t>If </a:t>
            </a:r>
            <a:r>
              <a:rPr lang="en-US" sz="2000" b="1" i="0" dirty="0">
                <a:solidFill>
                  <a:srgbClr val="273239"/>
                </a:solidFill>
                <a:effectLst/>
              </a:rPr>
              <a:t>X → Y </a:t>
            </a:r>
            <a:r>
              <a:rPr lang="en-US" sz="2000" b="0" i="0" dirty="0">
                <a:solidFill>
                  <a:srgbClr val="273239"/>
                </a:solidFill>
                <a:effectLst/>
              </a:rPr>
              <a:t>and </a:t>
            </a:r>
            <a:r>
              <a:rPr lang="en-US" sz="2000" b="1" i="0" dirty="0">
                <a:solidFill>
                  <a:srgbClr val="273239"/>
                </a:solidFill>
                <a:effectLst/>
              </a:rPr>
              <a:t>Y</a:t>
            </a:r>
            <a:r>
              <a:rPr lang="en-US" sz="2000" b="0" i="0" dirty="0">
                <a:solidFill>
                  <a:srgbClr val="273239"/>
                </a:solidFill>
                <a:effectLst/>
              </a:rPr>
              <a:t> </a:t>
            </a:r>
            <a:r>
              <a:rPr lang="en-US" sz="2000" b="1" i="0" dirty="0">
                <a:solidFill>
                  <a:srgbClr val="273239"/>
                </a:solidFill>
                <a:effectLst/>
              </a:rPr>
              <a:t>is not a subset of X</a:t>
            </a:r>
            <a:r>
              <a:rPr lang="en-US" sz="2000" b="0" i="0" dirty="0">
                <a:solidFill>
                  <a:srgbClr val="273239"/>
                </a:solidFill>
                <a:effectLst/>
              </a:rPr>
              <a:t>, then it is called Non-trivial functional dependency.</a:t>
            </a:r>
            <a:endParaRPr lang="en-SG" sz="2000" dirty="0"/>
          </a:p>
        </p:txBody>
      </p:sp>
    </p:spTree>
    <p:extLst>
      <p:ext uri="{BB962C8B-B14F-4D97-AF65-F5344CB8AC3E}">
        <p14:creationId xmlns:p14="http://schemas.microsoft.com/office/powerpoint/2010/main" val="3058646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E9B7D188ED74E97F411B595153A42" ma:contentTypeVersion="2" ma:contentTypeDescription="Create a new document." ma:contentTypeScope="" ma:versionID="3b9e619ad60a7ac1f7c0c4f8a3d58ef0">
  <xsd:schema xmlns:xsd="http://www.w3.org/2001/XMLSchema" xmlns:xs="http://www.w3.org/2001/XMLSchema" xmlns:p="http://schemas.microsoft.com/office/2006/metadata/properties" xmlns:ns3="2c9efc7d-b5d7-4c88-94b3-bfea7313e22e" targetNamespace="http://schemas.microsoft.com/office/2006/metadata/properties" ma:root="true" ma:fieldsID="69f9d44f929a1869a0e315170ce38c44" ns3:_="">
    <xsd:import namespace="2c9efc7d-b5d7-4c88-94b3-bfea7313e22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fc7d-b5d7-4c88-94b3-bfea7313e2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DD151-79E5-4BE8-B065-A2DC353DA6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9efc7d-b5d7-4c88-94b3-bfea7313e2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FD97C3-575C-4319-912F-777465FF222C}">
  <ds:schemaRefs>
    <ds:schemaRef ds:uri="http://schemas.microsoft.com/sharepoint/v3/contenttype/forms"/>
  </ds:schemaRefs>
</ds:datastoreItem>
</file>

<file path=customXml/itemProps3.xml><?xml version="1.0" encoding="utf-8"?>
<ds:datastoreItem xmlns:ds="http://schemas.openxmlformats.org/officeDocument/2006/customXml" ds:itemID="{07CC2CA7-0006-4F2D-B646-727BB6F59D6E}">
  <ds:schemaRefs>
    <ds:schemaRef ds:uri="2c9efc7d-b5d7-4c88-94b3-bfea7313e22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24413</TotalTime>
  <Words>1121</Words>
  <Application>Microsoft Office PowerPoint</Application>
  <PresentationFormat>Custom</PresentationFormat>
  <Paragraphs>435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EE4202 Database Systems</vt:lpstr>
      <vt:lpstr> CONSTRAINT VIOLATIONS</vt:lpstr>
      <vt:lpstr>NORMALIZATION</vt:lpstr>
      <vt:lpstr> NORMAL FORMS</vt:lpstr>
      <vt:lpstr> FIRST NORMAL FORM – 1NF</vt:lpstr>
      <vt:lpstr> FIRST NORMAL FORM – 1NF</vt:lpstr>
      <vt:lpstr> SECOND NORMAL FORM – 2NF</vt:lpstr>
      <vt:lpstr> THIRD NORMAL FORM – 3NF</vt:lpstr>
      <vt:lpstr> BOYCE CODD NORMAL FORM – BCNF</vt:lpstr>
      <vt:lpstr> FOURTH NORMAL FORM – 4NF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EE4202 Database Systems</dc:title>
  <dc:creator>t50</dc:creator>
  <cp:lastModifiedBy>admin</cp:lastModifiedBy>
  <cp:revision>115</cp:revision>
  <dcterms:created xsi:type="dcterms:W3CDTF">2022-08-11T09:11:24Z</dcterms:created>
  <dcterms:modified xsi:type="dcterms:W3CDTF">2024-02-06T11:30:03Z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0x01010025AE9B7D188ED74E97F411B595153A42</vt:lpwstr>
  </property>
</Properties>
</file>