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7" r:id="rId5"/>
    <p:sldId id="284" r:id="rId6"/>
    <p:sldId id="258" r:id="rId7"/>
    <p:sldId id="259" r:id="rId8"/>
    <p:sldId id="260" r:id="rId9"/>
    <p:sldId id="261" r:id="rId10"/>
    <p:sldId id="264" r:id="rId11"/>
    <p:sldId id="262" r:id="rId12"/>
    <p:sldId id="263" r:id="rId13"/>
    <p:sldId id="265" r:id="rId14"/>
    <p:sldId id="266" r:id="rId15"/>
    <p:sldId id="268" r:id="rId16"/>
    <p:sldId id="269" r:id="rId17"/>
    <p:sldId id="270" r:id="rId18"/>
    <p:sldId id="287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18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18565-75A8-4126-B681-211060D9419D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E4637-E039-4D23-9E84-5FCF6E219B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197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1465A-CA2A-A5F0-A2E9-1A8B2DC3D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49095-1339-69D0-BE90-F719E6D59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C17DAD-00DB-47AC-E710-1474F341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208E21-EAA7-E1C5-CDFD-38D32767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7DF16B-EB32-5389-59B8-047624F4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4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36489C-D819-4C24-F3C4-205E29EC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457200-C0C6-4E51-3203-793A28AD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15FE01-E5B3-F0DE-E574-091FD86F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D305F3-9FAD-1499-89F7-A07B7432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9B380E-03B9-C30C-05B4-F3B8CCCA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010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43AC88-19F3-7176-6FCF-590BE4799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910815-B3EB-D853-198A-7A74FEA2C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68677A-C008-8742-6ADC-249E6A9E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4D5D5A-47B7-C402-7690-ECD3C430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205259-6D17-989D-365F-C3A317CE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649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D63EB-13A2-19FA-5218-5B2F2282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6C6EB8-22B0-CCAE-E50A-870A7BB4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FBC4A0-E048-F5C5-C256-7F424ABC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EE392C-EFD9-B8EA-2E01-A192F7A7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3456FA-6ED3-766E-87D6-8763BA52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1472B9-A1F6-C8EB-9849-85DA67C7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892948-5D52-218F-6BE3-05DC9B7F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9D71A-EA71-452B-6012-5DA80FAE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B60B07-47BD-C431-2B39-086072E3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36153C-5CDB-0C2A-9385-6C1CD049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146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94736-9B8D-9773-A714-82AA3626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0F5AC-6137-FDDB-AA93-69A7EDEBA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E834FE-C9C5-E0A7-F057-B94E2991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37E638-F8EC-7CFA-D78B-506F013A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6E0654-D720-D38B-9678-75EAEAF4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E4FFAF-85F4-0F2A-2897-4429C425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51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ADFF28-DFF9-A90F-89D5-557C9A4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CD348E-C994-E237-136E-B826F011A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DA43A4-9754-2C44-132E-BB750CAB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326BD3-FE5B-9F38-B077-51B04901F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146197-C05F-1A2F-91F7-CA28378A5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90AC203-20B9-841F-0DE3-382E805B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AC94E9-5FCE-332A-E1F1-0601E7C3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6A2178-4E4F-DEBE-3556-E2452003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92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9D79F-7475-4A04-1C20-18AD989A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48E5CEC-6947-44F1-2283-E41A6F99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77E0C5-0333-D7B5-9B81-C270497B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3B1C55-53E4-DB3D-17EC-CCBBA3F0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86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20F1135-D302-A2F0-52F5-699EFF13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82A6B0D-C765-5080-6F70-433CA8A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DE95D0-ED6E-CA76-3418-02D7B28A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478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5481F-384D-62BC-44FD-7D9F4256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30F8CF-9026-CBD0-B5E5-2A100F843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582435-ABA4-495C-EA05-F7AF5C4C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08E207-7063-E94A-C73D-4F1D1C1A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8182C0-515A-DF5F-1136-6D5E8311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B84CE9-C82E-6829-0D00-3921ADD7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56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02A94C-8683-E320-1507-609BA7FB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4F2B44A-01B0-9336-BAB5-7A039DF54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BA75AF-4CCC-564C-55DD-E52A35AC1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A78B52-1E9A-A57D-7E8E-F774AA7B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C81-46EA-4875-85DB-67871BE6F856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704CD3-FFFC-C1EC-88F9-0F5A21E4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594267-8CA6-FBB4-8D99-0246CA8E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95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10F08E-EF5F-107E-0FE9-8BFD8972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278B33-1F1B-5BAC-8761-3B30F46AC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5D37B5-E992-0EE3-7F2D-8BB935890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1C81-46EA-4875-85DB-67871BE6F856}" type="datetimeFigureOut">
              <a:rPr lang="en-SG" smtClean="0"/>
              <a:t>22/8/2023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46084-2C14-F85C-D3AC-2F55C3BD2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60D15C-B90E-5741-D490-BD241DDE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E93EE-AB8C-46DF-8AA5-AADA0E65FA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6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5"/>
            <a:ext cx="9144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472" y="2610678"/>
            <a:ext cx="9753600" cy="247484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RELATIONAL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ALGEBRA</a:t>
            </a:r>
          </a:p>
          <a:p>
            <a:pPr algn="ctr"/>
            <a:endParaRPr lang="en-US" sz="4400" b="1" dirty="0" smtClean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Procedural Query Language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089" y="132306"/>
            <a:ext cx="10058400" cy="50042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SET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9" y="5079696"/>
            <a:ext cx="12192000" cy="2761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Inner UNION, INTERSECTION and MINUS are the basic set operations from the set theory applied in relational algebra.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These are binary operators meaning that only two relations are involved.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Two relations must be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 type compatible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which means they should have same degree (no. of attributes) and domain of corresponding attributes must be same. Ex: R1 and R2 are type compatible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0DC5B61-192C-4AF0-937C-748D0003E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43379"/>
              </p:ext>
            </p:extLst>
          </p:nvPr>
        </p:nvGraphicFramePr>
        <p:xfrm>
          <a:off x="2480482" y="840836"/>
          <a:ext cx="6436493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107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7107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91303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41251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031488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740299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Dushmantha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Meranda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Sajitha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Banjan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Mechanical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387556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Paridu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Sithum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Electronics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945D5D-4C37-419E-9029-397D91EFC6CA}"/>
              </a:ext>
            </a:extLst>
          </p:cNvPr>
          <p:cNvSpPr txBox="1"/>
          <p:nvPr/>
        </p:nvSpPr>
        <p:spPr>
          <a:xfrm>
            <a:off x="1061090" y="807494"/>
            <a:ext cx="124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</a:t>
            </a:r>
          </a:p>
          <a:p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xmlns="" id="{FE4281F5-0C76-4EAC-AD48-F70F7025461D}"/>
              </a:ext>
            </a:extLst>
          </p:cNvPr>
          <p:cNvSpPr/>
          <p:nvPr/>
        </p:nvSpPr>
        <p:spPr>
          <a:xfrm rot="2796454">
            <a:off x="1676678" y="2516429"/>
            <a:ext cx="381965" cy="7196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724DA08C-5042-47F3-9304-AD6123EA1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01506"/>
              </p:ext>
            </p:extLst>
          </p:nvPr>
        </p:nvGraphicFramePr>
        <p:xfrm>
          <a:off x="0" y="3912183"/>
          <a:ext cx="6044139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39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0578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1258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6558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8611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01238079-23C4-4271-BCF1-A6C38EC70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150294"/>
              </p:ext>
            </p:extLst>
          </p:nvPr>
        </p:nvGraphicFramePr>
        <p:xfrm>
          <a:off x="6141991" y="3726840"/>
          <a:ext cx="6044139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39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0578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1258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6558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8611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Paridu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Sithum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Electronics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F8AEDD09-FE0D-4BC9-B71D-E96F2C54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14" y="3310636"/>
            <a:ext cx="5944829" cy="442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854C8DC-8687-4171-9691-91A3880DDBF7}"/>
              </a:ext>
            </a:extLst>
          </p:cNvPr>
          <p:cNvSpPr/>
          <p:nvPr/>
        </p:nvSpPr>
        <p:spPr>
          <a:xfrm>
            <a:off x="1637220" y="3305965"/>
            <a:ext cx="296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=Communication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TEACHER)</a:t>
            </a:r>
            <a:endParaRPr lang="en-US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xmlns="" id="{23444753-0D33-4A96-9B47-3C55339BD985}"/>
              </a:ext>
            </a:extLst>
          </p:cNvPr>
          <p:cNvSpPr/>
          <p:nvPr/>
        </p:nvSpPr>
        <p:spPr>
          <a:xfrm rot="18165697">
            <a:off x="9334743" y="2506153"/>
            <a:ext cx="381965" cy="7196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D2F308E-4095-4674-BF9B-5CCAE941C22D}"/>
              </a:ext>
            </a:extLst>
          </p:cNvPr>
          <p:cNvSpPr/>
          <p:nvPr/>
        </p:nvSpPr>
        <p:spPr>
          <a:xfrm>
            <a:off x="9578155" y="3186758"/>
            <a:ext cx="212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Awards&lt;3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(TEACHER)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6A2883B6-502C-4F50-9670-645B3B77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08" y="3169190"/>
            <a:ext cx="5944829" cy="44284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9F37E7C-24DF-4998-9A3E-DD795BF2227D}"/>
              </a:ext>
            </a:extLst>
          </p:cNvPr>
          <p:cNvCxnSpPr>
            <a:cxnSpLocks/>
          </p:cNvCxnSpPr>
          <p:nvPr/>
        </p:nvCxnSpPr>
        <p:spPr>
          <a:xfrm flipH="1">
            <a:off x="747506" y="3544407"/>
            <a:ext cx="62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8E8B24-217D-432C-B43C-617226C118F1}"/>
              </a:ext>
            </a:extLst>
          </p:cNvPr>
          <p:cNvSpPr txBox="1"/>
          <p:nvPr/>
        </p:nvSpPr>
        <p:spPr>
          <a:xfrm>
            <a:off x="413983" y="3359741"/>
            <a:ext cx="50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8FB0E98-C856-49F4-9A06-70BA4254DFEC}"/>
              </a:ext>
            </a:extLst>
          </p:cNvPr>
          <p:cNvSpPr txBox="1"/>
          <p:nvPr/>
        </p:nvSpPr>
        <p:spPr>
          <a:xfrm>
            <a:off x="8344258" y="3213473"/>
            <a:ext cx="57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1FD4FCA1-4998-4C48-9292-F06978EEFABC}"/>
              </a:ext>
            </a:extLst>
          </p:cNvPr>
          <p:cNvCxnSpPr>
            <a:cxnSpLocks/>
          </p:cNvCxnSpPr>
          <p:nvPr/>
        </p:nvCxnSpPr>
        <p:spPr>
          <a:xfrm flipH="1">
            <a:off x="8693834" y="3390614"/>
            <a:ext cx="62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28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71217"/>
            <a:ext cx="10058400" cy="50042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INNER UNION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9" y="4602644"/>
            <a:ext cx="12192000" cy="2761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Inner UNION of type compatible relations A and B is the collection of all tuples that are either in A and B and in both A and 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Represent by U operator. Resulting relation does not have duplicate tuples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Ex: R1 U R2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Union operation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is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commutative.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724DA08C-5042-47F3-9304-AD6123EA1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47126"/>
              </p:ext>
            </p:extLst>
          </p:nvPr>
        </p:nvGraphicFramePr>
        <p:xfrm>
          <a:off x="51861" y="1162250"/>
          <a:ext cx="6044139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39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0578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1258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6558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8611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01238079-23C4-4271-BCF1-A6C38EC70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90024"/>
              </p:ext>
            </p:extLst>
          </p:nvPr>
        </p:nvGraphicFramePr>
        <p:xfrm>
          <a:off x="6152041" y="1162250"/>
          <a:ext cx="6044139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39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0578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1258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6558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8611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Paridu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Sithum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Electronics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6732B7-0786-4F95-9ADD-CD1475882404}"/>
              </a:ext>
            </a:extLst>
          </p:cNvPr>
          <p:cNvGrpSpPr/>
          <p:nvPr/>
        </p:nvGrpSpPr>
        <p:grpSpPr>
          <a:xfrm>
            <a:off x="190699" y="561787"/>
            <a:ext cx="6972763" cy="443281"/>
            <a:chOff x="501670" y="1436825"/>
            <a:chExt cx="6972763" cy="4432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854C8DC-8687-4171-9691-91A3880DDBF7}"/>
                </a:ext>
              </a:extLst>
            </p:cNvPr>
            <p:cNvSpPr/>
            <p:nvPr/>
          </p:nvSpPr>
          <p:spPr>
            <a:xfrm>
              <a:off x="1582629" y="1468077"/>
              <a:ext cx="29193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Area=Communication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(TEACHER)</a:t>
              </a:r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3D41C159-7665-4AA8-931D-7E018B3B021A}"/>
                </a:ext>
              </a:extLst>
            </p:cNvPr>
            <p:cNvGrpSpPr/>
            <p:nvPr/>
          </p:nvGrpSpPr>
          <p:grpSpPr>
            <a:xfrm>
              <a:off x="501670" y="1436825"/>
              <a:ext cx="6972763" cy="443281"/>
              <a:chOff x="556261" y="3530925"/>
              <a:chExt cx="6972763" cy="44328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xmlns="" id="{F8AEDD09-FE0D-4BC9-B71D-E96F2C54A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4195" y="3531357"/>
                <a:ext cx="5944829" cy="442849"/>
              </a:xfrm>
              <a:prstGeom prst="rect">
                <a:avLst/>
              </a:prstGeom>
            </p:spPr>
          </p:pic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99F37E7C-24DF-4998-9A3E-DD795BF222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30" y="3737779"/>
                <a:ext cx="6271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08E8B24-217D-432C-B43C-617226C118F1}"/>
                  </a:ext>
                </a:extLst>
              </p:cNvPr>
              <p:cNvSpPr txBox="1"/>
              <p:nvPr/>
            </p:nvSpPr>
            <p:spPr>
              <a:xfrm>
                <a:off x="556261" y="3530925"/>
                <a:ext cx="572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R1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C8D9705-6401-4E1A-B5CE-507E30926711}"/>
              </a:ext>
            </a:extLst>
          </p:cNvPr>
          <p:cNvGrpSpPr/>
          <p:nvPr/>
        </p:nvGrpSpPr>
        <p:grpSpPr>
          <a:xfrm>
            <a:off x="7892831" y="561787"/>
            <a:ext cx="6880390" cy="443788"/>
            <a:chOff x="8411446" y="1334516"/>
            <a:chExt cx="6880390" cy="44378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DD2F308E-4095-4674-BF9B-5CCAE941C22D}"/>
                </a:ext>
              </a:extLst>
            </p:cNvPr>
            <p:cNvSpPr/>
            <p:nvPr/>
          </p:nvSpPr>
          <p:spPr>
            <a:xfrm>
              <a:off x="9382110" y="1369256"/>
              <a:ext cx="2124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Awards&lt;3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(TEACHER)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13676142-EA94-4FF0-A814-7848F6ADE5DF}"/>
                </a:ext>
              </a:extLst>
            </p:cNvPr>
            <p:cNvGrpSpPr/>
            <p:nvPr/>
          </p:nvGrpSpPr>
          <p:grpSpPr>
            <a:xfrm>
              <a:off x="8411446" y="1334516"/>
              <a:ext cx="6880390" cy="443788"/>
              <a:chOff x="8506980" y="3082860"/>
              <a:chExt cx="6880390" cy="443788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xmlns="" id="{6A2883B6-502C-4F50-9670-645B3B778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42541" y="3082860"/>
                <a:ext cx="5944829" cy="44284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78FB0E98-C856-49F4-9A06-70BA4254DFEC}"/>
                  </a:ext>
                </a:extLst>
              </p:cNvPr>
              <p:cNvSpPr txBox="1"/>
              <p:nvPr/>
            </p:nvSpPr>
            <p:spPr>
              <a:xfrm>
                <a:off x="8506980" y="3157316"/>
                <a:ext cx="572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R2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xmlns="" id="{1FD4FCA1-4998-4C48-9292-F06978EEFA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0479" y="3359741"/>
                <a:ext cx="6271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8BEE00A2-2574-4B1D-98A6-832A0C9EE2E0}"/>
              </a:ext>
            </a:extLst>
          </p:cNvPr>
          <p:cNvSpPr/>
          <p:nvPr/>
        </p:nvSpPr>
        <p:spPr>
          <a:xfrm>
            <a:off x="5551073" y="2285118"/>
            <a:ext cx="381965" cy="7887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DF58DB-D6FC-4E12-9895-DF3F1C5C332B}"/>
              </a:ext>
            </a:extLst>
          </p:cNvPr>
          <p:cNvSpPr txBox="1"/>
          <p:nvPr/>
        </p:nvSpPr>
        <p:spPr>
          <a:xfrm>
            <a:off x="5943200" y="2655870"/>
            <a:ext cx="194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 U R2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AD14F687-6888-4104-837C-921718C7A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95974"/>
              </p:ext>
            </p:extLst>
          </p:nvPr>
        </p:nvGraphicFramePr>
        <p:xfrm>
          <a:off x="5943200" y="3121928"/>
          <a:ext cx="6044139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39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0578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1258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6558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8611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Paridu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Sithum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Electronics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296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768" y="173418"/>
            <a:ext cx="10058400" cy="50042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INTERSECTION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9" y="4602644"/>
            <a:ext cx="12192000" cy="2761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INTERSECTION </a:t>
            </a:r>
            <a:r>
              <a:rPr lang="en-US" sz="2000" dirty="0">
                <a:cs typeface="Arial" panose="020B0604020202020204" pitchFamily="34" charset="0"/>
              </a:rPr>
              <a:t>of type compatible relations A and B is the collection of all tuples that are only in </a:t>
            </a:r>
            <a:r>
              <a:rPr lang="en-US" sz="2000" b="1" dirty="0">
                <a:cs typeface="Arial" panose="020B0604020202020204" pitchFamily="34" charset="0"/>
              </a:rPr>
              <a:t>both</a:t>
            </a:r>
            <a:r>
              <a:rPr lang="en-US" sz="2000" dirty="0">
                <a:cs typeface="Arial" panose="020B0604020202020204" pitchFamily="34" charset="0"/>
              </a:rPr>
              <a:t> A and 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Represent by      operator. Resulting relation does not have duplicate tuples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Ex: R1      R2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Intersection operation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is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commutative.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724DA08C-5042-47F3-9304-AD6123EA1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42791"/>
              </p:ext>
            </p:extLst>
          </p:nvPr>
        </p:nvGraphicFramePr>
        <p:xfrm>
          <a:off x="51861" y="1230340"/>
          <a:ext cx="6044139" cy="9630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39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0578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1258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6558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8611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321007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2100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21007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01238079-23C4-4271-BCF1-A6C38EC70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70016"/>
              </p:ext>
            </p:extLst>
          </p:nvPr>
        </p:nvGraphicFramePr>
        <p:xfrm>
          <a:off x="6147861" y="1246713"/>
          <a:ext cx="6044139" cy="14695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39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0578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1258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6558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8611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93909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Paridu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Sithum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Electronics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6732B7-0786-4F95-9ADD-CD1475882404}"/>
              </a:ext>
            </a:extLst>
          </p:cNvPr>
          <p:cNvGrpSpPr/>
          <p:nvPr/>
        </p:nvGrpSpPr>
        <p:grpSpPr>
          <a:xfrm>
            <a:off x="296839" y="781193"/>
            <a:ext cx="6972763" cy="443281"/>
            <a:chOff x="501670" y="1436825"/>
            <a:chExt cx="6972763" cy="4432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854C8DC-8687-4171-9691-91A3880DDBF7}"/>
                </a:ext>
              </a:extLst>
            </p:cNvPr>
            <p:cNvSpPr/>
            <p:nvPr/>
          </p:nvSpPr>
          <p:spPr>
            <a:xfrm>
              <a:off x="1582629" y="1468077"/>
              <a:ext cx="29193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Area=Communication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(TEACHER)</a:t>
              </a:r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3D41C159-7665-4AA8-931D-7E018B3B021A}"/>
                </a:ext>
              </a:extLst>
            </p:cNvPr>
            <p:cNvGrpSpPr/>
            <p:nvPr/>
          </p:nvGrpSpPr>
          <p:grpSpPr>
            <a:xfrm>
              <a:off x="501670" y="1436825"/>
              <a:ext cx="6972763" cy="443281"/>
              <a:chOff x="556261" y="3530925"/>
              <a:chExt cx="6972763" cy="44328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xmlns="" id="{F8AEDD09-FE0D-4BC9-B71D-E96F2C54A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4195" y="3531357"/>
                <a:ext cx="5944829" cy="442849"/>
              </a:xfrm>
              <a:prstGeom prst="rect">
                <a:avLst/>
              </a:prstGeom>
            </p:spPr>
          </p:pic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99F37E7C-24DF-4998-9A3E-DD795BF222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30" y="3737779"/>
                <a:ext cx="6271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08E8B24-217D-432C-B43C-617226C118F1}"/>
                  </a:ext>
                </a:extLst>
              </p:cNvPr>
              <p:cNvSpPr txBox="1"/>
              <p:nvPr/>
            </p:nvSpPr>
            <p:spPr>
              <a:xfrm>
                <a:off x="556261" y="3530925"/>
                <a:ext cx="572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R1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C8D9705-6401-4E1A-B5CE-507E30926711}"/>
              </a:ext>
            </a:extLst>
          </p:cNvPr>
          <p:cNvGrpSpPr/>
          <p:nvPr/>
        </p:nvGrpSpPr>
        <p:grpSpPr>
          <a:xfrm>
            <a:off x="7892831" y="783428"/>
            <a:ext cx="6880390" cy="443788"/>
            <a:chOff x="8411446" y="1334516"/>
            <a:chExt cx="6880390" cy="44378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DD2F308E-4095-4674-BF9B-5CCAE941C22D}"/>
                </a:ext>
              </a:extLst>
            </p:cNvPr>
            <p:cNvSpPr/>
            <p:nvPr/>
          </p:nvSpPr>
          <p:spPr>
            <a:xfrm>
              <a:off x="9382110" y="1369256"/>
              <a:ext cx="2124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Awards&lt;3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(TEACHER)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13676142-EA94-4FF0-A814-7848F6ADE5DF}"/>
                </a:ext>
              </a:extLst>
            </p:cNvPr>
            <p:cNvGrpSpPr/>
            <p:nvPr/>
          </p:nvGrpSpPr>
          <p:grpSpPr>
            <a:xfrm>
              <a:off x="8411446" y="1334516"/>
              <a:ext cx="6880390" cy="443788"/>
              <a:chOff x="8506980" y="3082860"/>
              <a:chExt cx="6880390" cy="443788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xmlns="" id="{6A2883B6-502C-4F50-9670-645B3B778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42541" y="3082860"/>
                <a:ext cx="5944829" cy="44284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78FB0E98-C856-49F4-9A06-70BA4254DFEC}"/>
                  </a:ext>
                </a:extLst>
              </p:cNvPr>
              <p:cNvSpPr txBox="1"/>
              <p:nvPr/>
            </p:nvSpPr>
            <p:spPr>
              <a:xfrm>
                <a:off x="8506980" y="3157316"/>
                <a:ext cx="572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R2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xmlns="" id="{1FD4FCA1-4998-4C48-9292-F06978EEFA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0479" y="3359741"/>
                <a:ext cx="6271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8BEE00A2-2574-4B1D-98A6-832A0C9EE2E0}"/>
              </a:ext>
            </a:extLst>
          </p:cNvPr>
          <p:cNvSpPr/>
          <p:nvPr/>
        </p:nvSpPr>
        <p:spPr>
          <a:xfrm>
            <a:off x="5561235" y="2574372"/>
            <a:ext cx="381965" cy="8229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DF58DB-D6FC-4E12-9895-DF3F1C5C332B}"/>
              </a:ext>
            </a:extLst>
          </p:cNvPr>
          <p:cNvSpPr txBox="1"/>
          <p:nvPr/>
        </p:nvSpPr>
        <p:spPr>
          <a:xfrm>
            <a:off x="4463687" y="2619004"/>
            <a:ext cx="194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         R2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AD14F687-6888-4104-837C-921718C7A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45665"/>
              </p:ext>
            </p:extLst>
          </p:nvPr>
        </p:nvGraphicFramePr>
        <p:xfrm>
          <a:off x="5943200" y="2904927"/>
          <a:ext cx="6196939" cy="10688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580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3121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43243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95054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93098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712748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97285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97285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29B57DB8-AF18-487F-89E4-A165D4E453BD}"/>
              </a:ext>
            </a:extLst>
          </p:cNvPr>
          <p:cNvGrpSpPr/>
          <p:nvPr/>
        </p:nvGrpSpPr>
        <p:grpSpPr>
          <a:xfrm>
            <a:off x="4876741" y="2719570"/>
            <a:ext cx="381965" cy="449585"/>
            <a:chOff x="2088107" y="2582197"/>
            <a:chExt cx="766950" cy="62660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C997ACD0-E29D-4002-A8B3-B19B9B48750E}"/>
                </a:ext>
              </a:extLst>
            </p:cNvPr>
            <p:cNvSpPr/>
            <p:nvPr/>
          </p:nvSpPr>
          <p:spPr>
            <a:xfrm>
              <a:off x="2197290" y="2582197"/>
              <a:ext cx="504967" cy="5475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E5135D05-C09A-4E8A-903B-0ACD29E46EBB}"/>
                </a:ext>
              </a:extLst>
            </p:cNvPr>
            <p:cNvSpPr/>
            <p:nvPr/>
          </p:nvSpPr>
          <p:spPr>
            <a:xfrm>
              <a:off x="2088107" y="2840536"/>
              <a:ext cx="766950" cy="368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EE1B13EF-975B-4D2D-A587-1EDCAF3CF724}"/>
              </a:ext>
            </a:extLst>
          </p:cNvPr>
          <p:cNvGrpSpPr/>
          <p:nvPr/>
        </p:nvGrpSpPr>
        <p:grpSpPr>
          <a:xfrm>
            <a:off x="1234440" y="5482038"/>
            <a:ext cx="381965" cy="372187"/>
            <a:chOff x="2088107" y="2606993"/>
            <a:chExt cx="766950" cy="67619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802ECD35-1404-4BF3-8C34-95CCAB733D6D}"/>
                </a:ext>
              </a:extLst>
            </p:cNvPr>
            <p:cNvSpPr/>
            <p:nvPr/>
          </p:nvSpPr>
          <p:spPr>
            <a:xfrm>
              <a:off x="2197291" y="2606993"/>
              <a:ext cx="504966" cy="5475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2AF6A7F5-B516-47EF-A2DB-01181F5BDC07}"/>
                </a:ext>
              </a:extLst>
            </p:cNvPr>
            <p:cNvSpPr/>
            <p:nvPr/>
          </p:nvSpPr>
          <p:spPr>
            <a:xfrm>
              <a:off x="2088107" y="2914923"/>
              <a:ext cx="766950" cy="368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9180A5D6-0559-458A-8A07-9B9243CAD699}"/>
              </a:ext>
            </a:extLst>
          </p:cNvPr>
          <p:cNvGrpSpPr/>
          <p:nvPr/>
        </p:nvGrpSpPr>
        <p:grpSpPr>
          <a:xfrm>
            <a:off x="1960029" y="5101093"/>
            <a:ext cx="381965" cy="449585"/>
            <a:chOff x="2088107" y="2582197"/>
            <a:chExt cx="766950" cy="6266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86277912-9341-4F1B-B2CF-16E46262E4E8}"/>
                </a:ext>
              </a:extLst>
            </p:cNvPr>
            <p:cNvSpPr/>
            <p:nvPr/>
          </p:nvSpPr>
          <p:spPr>
            <a:xfrm>
              <a:off x="2197290" y="2582197"/>
              <a:ext cx="504967" cy="5475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7089D36E-3CB9-4D3A-B5F7-1E599975EB51}"/>
                </a:ext>
              </a:extLst>
            </p:cNvPr>
            <p:cNvSpPr/>
            <p:nvPr/>
          </p:nvSpPr>
          <p:spPr>
            <a:xfrm>
              <a:off x="2088107" y="2840536"/>
              <a:ext cx="766950" cy="368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03299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00" y="289777"/>
            <a:ext cx="10058400" cy="50042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MINUS/SET 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61" y="4441251"/>
            <a:ext cx="12192000" cy="2761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For type compatible relations A and B, A MINUS B is the set of all tuples in A that are not in B.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Represent by   </a:t>
            </a:r>
            <a:r>
              <a:rPr lang="en-US" sz="2000" dirty="0">
                <a:cs typeface="Arial" panose="020B0604020202020204" pitchFamily="34" charset="0"/>
              </a:rPr>
              <a:t>-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operator.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Set difference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is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not commutative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Ex: (R1 – R2) != (R2 – R1)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724DA08C-5042-47F3-9304-AD6123EA1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38960"/>
              </p:ext>
            </p:extLst>
          </p:nvPr>
        </p:nvGraphicFramePr>
        <p:xfrm>
          <a:off x="51861" y="1230340"/>
          <a:ext cx="6044139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39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0578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1258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6558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8611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01238079-23C4-4271-BCF1-A6C38EC70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92788"/>
              </p:ext>
            </p:extLst>
          </p:nvPr>
        </p:nvGraphicFramePr>
        <p:xfrm>
          <a:off x="6147861" y="1246714"/>
          <a:ext cx="6044139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39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0578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1258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6558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8611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Paridu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Sithum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Electronics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6732B7-0786-4F95-9ADD-CD1475882404}"/>
              </a:ext>
            </a:extLst>
          </p:cNvPr>
          <p:cNvGrpSpPr/>
          <p:nvPr/>
        </p:nvGrpSpPr>
        <p:grpSpPr>
          <a:xfrm>
            <a:off x="296839" y="781193"/>
            <a:ext cx="6972763" cy="443281"/>
            <a:chOff x="501670" y="1436825"/>
            <a:chExt cx="6972763" cy="4432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854C8DC-8687-4171-9691-91A3880DDBF7}"/>
                </a:ext>
              </a:extLst>
            </p:cNvPr>
            <p:cNvSpPr/>
            <p:nvPr/>
          </p:nvSpPr>
          <p:spPr>
            <a:xfrm>
              <a:off x="1582629" y="1468077"/>
              <a:ext cx="29193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Area=Communication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(TEACHER)</a:t>
              </a:r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3D41C159-7665-4AA8-931D-7E018B3B021A}"/>
                </a:ext>
              </a:extLst>
            </p:cNvPr>
            <p:cNvGrpSpPr/>
            <p:nvPr/>
          </p:nvGrpSpPr>
          <p:grpSpPr>
            <a:xfrm>
              <a:off x="501670" y="1436825"/>
              <a:ext cx="6972763" cy="443281"/>
              <a:chOff x="556261" y="3530925"/>
              <a:chExt cx="6972763" cy="44328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xmlns="" id="{F8AEDD09-FE0D-4BC9-B71D-E96F2C54A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4195" y="3531357"/>
                <a:ext cx="5944829" cy="442849"/>
              </a:xfrm>
              <a:prstGeom prst="rect">
                <a:avLst/>
              </a:prstGeom>
            </p:spPr>
          </p:pic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99F37E7C-24DF-4998-9A3E-DD795BF222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30" y="3737779"/>
                <a:ext cx="6271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08E8B24-217D-432C-B43C-617226C118F1}"/>
                  </a:ext>
                </a:extLst>
              </p:cNvPr>
              <p:cNvSpPr txBox="1"/>
              <p:nvPr/>
            </p:nvSpPr>
            <p:spPr>
              <a:xfrm>
                <a:off x="556261" y="3530925"/>
                <a:ext cx="572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R1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C8D9705-6401-4E1A-B5CE-507E30926711}"/>
              </a:ext>
            </a:extLst>
          </p:cNvPr>
          <p:cNvGrpSpPr/>
          <p:nvPr/>
        </p:nvGrpSpPr>
        <p:grpSpPr>
          <a:xfrm>
            <a:off x="7892831" y="783428"/>
            <a:ext cx="6880390" cy="443788"/>
            <a:chOff x="8411446" y="1334516"/>
            <a:chExt cx="6880390" cy="44378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DD2F308E-4095-4674-BF9B-5CCAE941C22D}"/>
                </a:ext>
              </a:extLst>
            </p:cNvPr>
            <p:cNvSpPr/>
            <p:nvPr/>
          </p:nvSpPr>
          <p:spPr>
            <a:xfrm>
              <a:off x="9382110" y="1369256"/>
              <a:ext cx="2124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Awards&lt;3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(TEACHER)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13676142-EA94-4FF0-A814-7848F6ADE5DF}"/>
                </a:ext>
              </a:extLst>
            </p:cNvPr>
            <p:cNvGrpSpPr/>
            <p:nvPr/>
          </p:nvGrpSpPr>
          <p:grpSpPr>
            <a:xfrm>
              <a:off x="8411446" y="1334516"/>
              <a:ext cx="6880390" cy="443788"/>
              <a:chOff x="8506980" y="3082860"/>
              <a:chExt cx="6880390" cy="443788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xmlns="" id="{6A2883B6-502C-4F50-9670-645B3B778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42541" y="3082860"/>
                <a:ext cx="5944829" cy="44284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78FB0E98-C856-49F4-9A06-70BA4254DFEC}"/>
                  </a:ext>
                </a:extLst>
              </p:cNvPr>
              <p:cNvSpPr txBox="1"/>
              <p:nvPr/>
            </p:nvSpPr>
            <p:spPr>
              <a:xfrm>
                <a:off x="8506980" y="3157316"/>
                <a:ext cx="572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R2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xmlns="" id="{1FD4FCA1-4998-4C48-9292-F06978EEFA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0479" y="3359741"/>
                <a:ext cx="6271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8BEE00A2-2574-4B1D-98A6-832A0C9EE2E0}"/>
              </a:ext>
            </a:extLst>
          </p:cNvPr>
          <p:cNvSpPr/>
          <p:nvPr/>
        </p:nvSpPr>
        <p:spPr>
          <a:xfrm>
            <a:off x="1671693" y="2658059"/>
            <a:ext cx="381965" cy="5947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DF58DB-D6FC-4E12-9895-DF3F1C5C332B}"/>
              </a:ext>
            </a:extLst>
          </p:cNvPr>
          <p:cNvSpPr txBox="1"/>
          <p:nvPr/>
        </p:nvSpPr>
        <p:spPr>
          <a:xfrm>
            <a:off x="887861" y="2586119"/>
            <a:ext cx="194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  - R2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AD14F687-6888-4104-837C-921718C7A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4417"/>
              </p:ext>
            </p:extLst>
          </p:nvPr>
        </p:nvGraphicFramePr>
        <p:xfrm>
          <a:off x="23435" y="3420937"/>
          <a:ext cx="6044139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39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0578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1258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6558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8611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</a:tbl>
          </a:graphicData>
        </a:graphic>
      </p:graphicFrame>
      <p:sp>
        <p:nvSpPr>
          <p:cNvPr id="34" name="Arrow: Down 33">
            <a:extLst>
              <a:ext uri="{FF2B5EF4-FFF2-40B4-BE49-F238E27FC236}">
                <a16:creationId xmlns:a16="http://schemas.microsoft.com/office/drawing/2014/main" xmlns="" id="{CF1E2962-E169-4D26-8D17-1F149EDC0C52}"/>
              </a:ext>
            </a:extLst>
          </p:cNvPr>
          <p:cNvSpPr/>
          <p:nvPr/>
        </p:nvSpPr>
        <p:spPr>
          <a:xfrm>
            <a:off x="8045346" y="2676208"/>
            <a:ext cx="381965" cy="5947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B8F3ED0-A988-425A-98FA-98E93F00DCFE}"/>
              </a:ext>
            </a:extLst>
          </p:cNvPr>
          <p:cNvSpPr txBox="1"/>
          <p:nvPr/>
        </p:nvSpPr>
        <p:spPr>
          <a:xfrm>
            <a:off x="7261512" y="2704282"/>
            <a:ext cx="194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  - R1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9DEAEA65-BF57-4CA6-999E-BF01AED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76629"/>
              </p:ext>
            </p:extLst>
          </p:nvPr>
        </p:nvGraphicFramePr>
        <p:xfrm>
          <a:off x="6102263" y="3362526"/>
          <a:ext cx="6044139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39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0578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1258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6558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8611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Paridu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Sithum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Electronics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601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/>
      <p:bldP spid="34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87641"/>
            <a:ext cx="10058400" cy="50042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DIVISION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60" y="4489024"/>
            <a:ext cx="12192000" cy="23689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If R1 (Z) and R2 (Y) are relations with attributes Z and Y such that Z = (X U Y), then R1 (Z) </a:t>
            </a:r>
            <a:r>
              <a:rPr lang="en-US" sz="2000" dirty="0"/>
              <a:t>÷</a:t>
            </a:r>
            <a:r>
              <a:rPr lang="en-US" sz="2000" dirty="0">
                <a:cs typeface="Arial" panose="020B0604020202020204" pitchFamily="34" charset="0"/>
              </a:rPr>
              <a:t> R2 (Y) produces relation R (X) which contains all tuples t (X) that appear in R1 (Z) in combination with every tuple of R2 (Y).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Represent by </a:t>
            </a:r>
            <a:r>
              <a:rPr lang="en-US" sz="2000" dirty="0"/>
              <a:t>÷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operator.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Not commutative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Ex: </a:t>
            </a:r>
            <a:r>
              <a:rPr lang="en-US" sz="2000" dirty="0"/>
              <a:t>R (X) = R1 (Z) ÷ R2 (Y)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724DA08C-5042-47F3-9304-AD6123EA1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23464"/>
              </p:ext>
            </p:extLst>
          </p:nvPr>
        </p:nvGraphicFramePr>
        <p:xfrm>
          <a:off x="674713" y="1037157"/>
          <a:ext cx="2445440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698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22845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/>
                        <a:t>Name (</a:t>
                      </a:r>
                      <a:r>
                        <a:rPr lang="en-US" sz="1200" dirty="0"/>
                        <a:t>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Module (</a:t>
                      </a:r>
                      <a:r>
                        <a:rPr lang="en-US" sz="1200" dirty="0"/>
                        <a:t>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EE6201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EE6201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Dushmantha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EE4202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2471764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Sithum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EE3301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1987459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EE4201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78012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Dushmantha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EE6206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265971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EE2301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95323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Sajitha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EE4301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6438607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EE8201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1077059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Sithum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EE4102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4867035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EE8201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69598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01238079-23C4-4271-BCF1-A6C38EC70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45181"/>
              </p:ext>
            </p:extLst>
          </p:nvPr>
        </p:nvGraphicFramePr>
        <p:xfrm>
          <a:off x="5859803" y="1246714"/>
          <a:ext cx="1262873" cy="9076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287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</a:tblGrid>
              <a:tr h="302534">
                <a:tc>
                  <a:txBody>
                    <a:bodyPr/>
                    <a:lstStyle/>
                    <a:p>
                      <a:r>
                        <a:rPr lang="en-US" sz="1200" dirty="0"/>
                        <a:t>Name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02534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02534">
                <a:tc>
                  <a:txBody>
                    <a:bodyPr/>
                    <a:lstStyle/>
                    <a:p>
                      <a:r>
                        <a:rPr lang="en-US" sz="1200" dirty="0"/>
                        <a:t>Kaman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</a:tbl>
          </a:graphicData>
        </a:graphic>
      </p:graphicFrame>
      <p:sp>
        <p:nvSpPr>
          <p:cNvPr id="34" name="Arrow: Down 33">
            <a:extLst>
              <a:ext uri="{FF2B5EF4-FFF2-40B4-BE49-F238E27FC236}">
                <a16:creationId xmlns:a16="http://schemas.microsoft.com/office/drawing/2014/main" xmlns="" id="{CF1E2962-E169-4D26-8D17-1F149EDC0C52}"/>
              </a:ext>
            </a:extLst>
          </p:cNvPr>
          <p:cNvSpPr/>
          <p:nvPr/>
        </p:nvSpPr>
        <p:spPr>
          <a:xfrm>
            <a:off x="6214564" y="2374913"/>
            <a:ext cx="381965" cy="5947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B8F3ED0-A988-425A-98FA-98E93F00DCFE}"/>
              </a:ext>
            </a:extLst>
          </p:cNvPr>
          <p:cNvSpPr txBox="1"/>
          <p:nvPr/>
        </p:nvSpPr>
        <p:spPr>
          <a:xfrm>
            <a:off x="4042944" y="2467689"/>
            <a:ext cx="26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 (</a:t>
            </a:r>
            <a:r>
              <a:rPr lang="en-US" dirty="0"/>
              <a:t>X) </a:t>
            </a:r>
            <a:r>
              <a:rPr lang="en-US"/>
              <a:t>= R1 (</a:t>
            </a:r>
            <a:r>
              <a:rPr lang="en-US" dirty="0"/>
              <a:t>Z) </a:t>
            </a:r>
            <a:r>
              <a:rPr lang="en-US"/>
              <a:t>÷ R2 (</a:t>
            </a:r>
            <a:r>
              <a:rPr lang="en-US" dirty="0"/>
              <a:t>Y)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7D2F565-4B29-4A39-8C80-4EB6F70A2628}"/>
              </a:ext>
            </a:extLst>
          </p:cNvPr>
          <p:cNvSpPr txBox="1"/>
          <p:nvPr/>
        </p:nvSpPr>
        <p:spPr>
          <a:xfrm>
            <a:off x="674713" y="621431"/>
            <a:ext cx="204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R1 (</a:t>
            </a:r>
            <a:r>
              <a:rPr lang="en-US" dirty="0"/>
              <a:t>Z)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99B9937-BD28-42B0-A355-3F16C368AFFB}"/>
              </a:ext>
            </a:extLst>
          </p:cNvPr>
          <p:cNvSpPr txBox="1"/>
          <p:nvPr/>
        </p:nvSpPr>
        <p:spPr>
          <a:xfrm>
            <a:off x="6147861" y="815686"/>
            <a:ext cx="194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R2 (</a:t>
            </a:r>
            <a:r>
              <a:rPr lang="en-US" dirty="0"/>
              <a:t>Y)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22F1CB8-DED0-47E6-91B8-755C7ABB1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5621"/>
              </p:ext>
            </p:extLst>
          </p:nvPr>
        </p:nvGraphicFramePr>
        <p:xfrm>
          <a:off x="5850901" y="3204174"/>
          <a:ext cx="1262873" cy="10923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287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</a:tblGrid>
              <a:tr h="364124">
                <a:tc>
                  <a:txBody>
                    <a:bodyPr/>
                    <a:lstStyle/>
                    <a:p>
                      <a:r>
                        <a:rPr lang="en-US" sz="1200"/>
                        <a:t>Module (X)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64124">
                <a:tc>
                  <a:txBody>
                    <a:bodyPr/>
                    <a:lstStyle/>
                    <a:p>
                      <a:r>
                        <a:rPr lang="en-US" sz="1200" dirty="0"/>
                        <a:t>EE6201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64124">
                <a:tc>
                  <a:txBody>
                    <a:bodyPr/>
                    <a:lstStyle/>
                    <a:p>
                      <a:r>
                        <a:rPr lang="en-US" sz="1200" dirty="0"/>
                        <a:t>EE8201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886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472" y="2610678"/>
            <a:ext cx="9753600" cy="247484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RELATIONAL ALGEBRA - Extensions</a:t>
            </a:r>
          </a:p>
          <a:p>
            <a:pPr algn="ctr"/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640" y="21391"/>
            <a:ext cx="10058400" cy="62721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OUTER 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07124"/>
            <a:ext cx="12192000" cy="308339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Natural Join and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Ɵ join are all inner joins which only joins tuples with matching condition.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 outer join, tuples from one or both relations appear in the result which do not meet the join condition.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Outer join is named according to the relation in which all tuples are kept.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Left outer join           keeps all tuples of the left/first relation regardless of join condition. Unmatched tuples in the second/right relation is padded with nulls. Same is true for right outer join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 full outer join,          all tuples from left and right relations are kept. If no matching condition is found, the corresponding entries will be padded with null values.                   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FF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0DC5B61-192C-4AF0-937C-748D0003E2FE}"/>
              </a:ext>
            </a:extLst>
          </p:cNvPr>
          <p:cNvGraphicFramePr>
            <a:graphicFrameLocks noGrp="1"/>
          </p:cNvGraphicFramePr>
          <p:nvPr/>
        </p:nvGraphicFramePr>
        <p:xfrm>
          <a:off x="261982" y="707978"/>
          <a:ext cx="643649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107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7107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91303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41251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031488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740299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Dushmantha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Meranda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Sajitha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945D5D-4C37-419E-9029-397D91EFC6CA}"/>
              </a:ext>
            </a:extLst>
          </p:cNvPr>
          <p:cNvSpPr txBox="1"/>
          <p:nvPr/>
        </p:nvSpPr>
        <p:spPr>
          <a:xfrm>
            <a:off x="787420" y="397449"/>
            <a:ext cx="124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</a:t>
            </a:r>
          </a:p>
          <a:p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47514404-19B3-4817-92EB-7E1E4EBB9956}"/>
              </a:ext>
            </a:extLst>
          </p:cNvPr>
          <p:cNvGraphicFramePr>
            <a:graphicFrameLocks noGrp="1"/>
          </p:cNvGraphicFramePr>
          <p:nvPr/>
        </p:nvGraphicFramePr>
        <p:xfrm>
          <a:off x="7633252" y="702114"/>
          <a:ext cx="4558745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7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4674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61969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13056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Dept_ID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Head_name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Accreditation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/>
                        <a:t>ElE_1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Sajitha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Sector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/>
                        <a:t>MME_1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Randitha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Sector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/>
                        <a:t>CEE_1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Layanthi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Sector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017DA3-EBED-4E1E-AF37-9259FF879505}"/>
              </a:ext>
            </a:extLst>
          </p:cNvPr>
          <p:cNvSpPr txBox="1"/>
          <p:nvPr/>
        </p:nvSpPr>
        <p:spPr>
          <a:xfrm>
            <a:off x="7633252" y="369295"/>
            <a:ext cx="147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BF2EF9E-6F9B-4B07-A25F-A3D14D798F23}"/>
              </a:ext>
            </a:extLst>
          </p:cNvPr>
          <p:cNvSpPr/>
          <p:nvPr/>
        </p:nvSpPr>
        <p:spPr>
          <a:xfrm>
            <a:off x="7162816" y="1708900"/>
            <a:ext cx="4767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      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= 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Head_name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US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A6797D5B-7222-447D-AD5F-F2F7F3C28C21}"/>
              </a:ext>
            </a:extLst>
          </p:cNvPr>
          <p:cNvGraphicFramePr>
            <a:graphicFrameLocks noGrp="1"/>
          </p:cNvGraphicFramePr>
          <p:nvPr/>
        </p:nvGraphicFramePr>
        <p:xfrm>
          <a:off x="559558" y="2127280"/>
          <a:ext cx="11017898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817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9653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33281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149697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780151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  <a:gridCol w="1149696">
                  <a:extLst>
                    <a:ext uri="{9D8B030D-6E8A-4147-A177-3AD203B41FA5}">
                      <a16:colId xmlns:a16="http://schemas.microsoft.com/office/drawing/2014/main" xmlns="" val="1534817756"/>
                    </a:ext>
                  </a:extLst>
                </a:gridCol>
                <a:gridCol w="1108637">
                  <a:extLst>
                    <a:ext uri="{9D8B030D-6E8A-4147-A177-3AD203B41FA5}">
                      <a16:colId xmlns:a16="http://schemas.microsoft.com/office/drawing/2014/main" xmlns="" val="924842312"/>
                    </a:ext>
                  </a:extLst>
                </a:gridCol>
                <a:gridCol w="903333">
                  <a:extLst>
                    <a:ext uri="{9D8B030D-6E8A-4147-A177-3AD203B41FA5}">
                      <a16:colId xmlns:a16="http://schemas.microsoft.com/office/drawing/2014/main" xmlns="" val="48107386"/>
                    </a:ext>
                  </a:extLst>
                </a:gridCol>
                <a:gridCol w="1195279">
                  <a:extLst>
                    <a:ext uri="{9D8B030D-6E8A-4147-A177-3AD203B41FA5}">
                      <a16:colId xmlns:a16="http://schemas.microsoft.com/office/drawing/2014/main" xmlns="" val="3995082278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Dept_ID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Head_name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Accreditation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Dushmantha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Meranda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932010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Sajitha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Sajitha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Sector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2011700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4E07ACB-E480-4193-BD11-02F10DC08981}"/>
              </a:ext>
            </a:extLst>
          </p:cNvPr>
          <p:cNvGrpSpPr/>
          <p:nvPr/>
        </p:nvGrpSpPr>
        <p:grpSpPr>
          <a:xfrm>
            <a:off x="1958934" y="5788575"/>
            <a:ext cx="389937" cy="223843"/>
            <a:chOff x="846991" y="4008973"/>
            <a:chExt cx="3750609" cy="21530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AF699AAE-BF1E-4A06-AB90-74E939DB7E49}"/>
                </a:ext>
              </a:extLst>
            </p:cNvPr>
            <p:cNvGrpSpPr/>
            <p:nvPr/>
          </p:nvGrpSpPr>
          <p:grpSpPr>
            <a:xfrm flipV="1">
              <a:off x="846991" y="4328258"/>
              <a:ext cx="3750609" cy="1541763"/>
              <a:chOff x="1393424" y="5777700"/>
              <a:chExt cx="1999381" cy="821883"/>
            </a:xfrm>
          </p:grpSpPr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xmlns="" id="{CFD09BA6-F8DA-4F6B-912D-10F7537BD648}"/>
                  </a:ext>
                </a:extLst>
              </p:cNvPr>
              <p:cNvSpPr/>
              <p:nvPr/>
            </p:nvSpPr>
            <p:spPr>
              <a:xfrm rot="2722592">
                <a:off x="2570922" y="5777700"/>
                <a:ext cx="821883" cy="821883"/>
              </a:xfrm>
              <a:prstGeom prst="rt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ACB0776A-F684-4A11-912E-E84FC6B31A55}"/>
                  </a:ext>
                </a:extLst>
              </p:cNvPr>
              <p:cNvSpPr/>
              <p:nvPr/>
            </p:nvSpPr>
            <p:spPr>
              <a:xfrm rot="18877408" flipH="1">
                <a:off x="1393424" y="5777700"/>
                <a:ext cx="821883" cy="821883"/>
              </a:xfrm>
              <a:prstGeom prst="rt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314166AF-91AA-4322-BCAD-CD1DDAC974A9}"/>
                </a:ext>
              </a:extLst>
            </p:cNvPr>
            <p:cNvCxnSpPr>
              <a:stCxn id="19" idx="4"/>
            </p:cNvCxnSpPr>
            <p:nvPr/>
          </p:nvCxnSpPr>
          <p:spPr>
            <a:xfrm flipH="1">
              <a:off x="1066800" y="4008973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2E7746ED-4CAB-4692-9ACB-FA1AC9554D88}"/>
                </a:ext>
              </a:extLst>
            </p:cNvPr>
            <p:cNvCxnSpPr/>
            <p:nvPr/>
          </p:nvCxnSpPr>
          <p:spPr>
            <a:xfrm flipH="1">
              <a:off x="1066800" y="6162009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C404C33-61B1-4832-A2A1-DC90F2583D16}"/>
              </a:ext>
            </a:extLst>
          </p:cNvPr>
          <p:cNvGrpSpPr/>
          <p:nvPr/>
        </p:nvGrpSpPr>
        <p:grpSpPr>
          <a:xfrm>
            <a:off x="7686896" y="6017727"/>
            <a:ext cx="471373" cy="292309"/>
            <a:chOff x="846991" y="4008973"/>
            <a:chExt cx="3750609" cy="21666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6E1426FD-A81A-4670-9172-705C4251C3A4}"/>
                </a:ext>
              </a:extLst>
            </p:cNvPr>
            <p:cNvGrpSpPr/>
            <p:nvPr/>
          </p:nvGrpSpPr>
          <p:grpSpPr>
            <a:xfrm flipV="1">
              <a:off x="846991" y="4328266"/>
              <a:ext cx="3750609" cy="1541762"/>
              <a:chOff x="1393424" y="5777700"/>
              <a:chExt cx="1999381" cy="821883"/>
            </a:xfrm>
          </p:grpSpPr>
          <p:sp>
            <p:nvSpPr>
              <p:cNvPr id="38" name="Right Triangle 37">
                <a:extLst>
                  <a:ext uri="{FF2B5EF4-FFF2-40B4-BE49-F238E27FC236}">
                    <a16:creationId xmlns:a16="http://schemas.microsoft.com/office/drawing/2014/main" xmlns="" id="{5F6D3030-1431-436C-A94A-010D57EB0281}"/>
                  </a:ext>
                </a:extLst>
              </p:cNvPr>
              <p:cNvSpPr/>
              <p:nvPr/>
            </p:nvSpPr>
            <p:spPr>
              <a:xfrm rot="2722592">
                <a:off x="2570922" y="5777700"/>
                <a:ext cx="821883" cy="821883"/>
              </a:xfrm>
              <a:prstGeom prst="rt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ight Triangle 38">
                <a:extLst>
                  <a:ext uri="{FF2B5EF4-FFF2-40B4-BE49-F238E27FC236}">
                    <a16:creationId xmlns:a16="http://schemas.microsoft.com/office/drawing/2014/main" xmlns="" id="{F5EE9EC8-7E94-4F53-9C09-69F3ED53006B}"/>
                  </a:ext>
                </a:extLst>
              </p:cNvPr>
              <p:cNvSpPr/>
              <p:nvPr/>
            </p:nvSpPr>
            <p:spPr>
              <a:xfrm rot="18877408" flipH="1">
                <a:off x="1393424" y="5777700"/>
                <a:ext cx="821883" cy="821883"/>
              </a:xfrm>
              <a:prstGeom prst="rt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45BF12A7-2886-4210-96C1-BFF32A845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2713" y="4008973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AA3A6973-7080-447A-913E-894900FC0E94}"/>
                </a:ext>
              </a:extLst>
            </p:cNvPr>
            <p:cNvCxnSpPr/>
            <p:nvPr/>
          </p:nvCxnSpPr>
          <p:spPr>
            <a:xfrm flipH="1">
              <a:off x="3823655" y="6175657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33E0D996-A940-4326-A984-88F4FD5148E7}"/>
              </a:ext>
            </a:extLst>
          </p:cNvPr>
          <p:cNvGrpSpPr/>
          <p:nvPr/>
        </p:nvGrpSpPr>
        <p:grpSpPr>
          <a:xfrm>
            <a:off x="2041379" y="6378858"/>
            <a:ext cx="404095" cy="249031"/>
            <a:chOff x="846991" y="4008973"/>
            <a:chExt cx="3750609" cy="218034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63D72870-FCB1-4E2C-8B8F-F6355A3BB6AA}"/>
                </a:ext>
              </a:extLst>
            </p:cNvPr>
            <p:cNvGrpSpPr/>
            <p:nvPr/>
          </p:nvGrpSpPr>
          <p:grpSpPr>
            <a:xfrm flipV="1">
              <a:off x="846991" y="4328266"/>
              <a:ext cx="3750609" cy="1541762"/>
              <a:chOff x="1393424" y="5777700"/>
              <a:chExt cx="1999381" cy="821883"/>
            </a:xfrm>
          </p:grpSpPr>
          <p:sp>
            <p:nvSpPr>
              <p:cNvPr id="46" name="Right Triangle 45">
                <a:extLst>
                  <a:ext uri="{FF2B5EF4-FFF2-40B4-BE49-F238E27FC236}">
                    <a16:creationId xmlns:a16="http://schemas.microsoft.com/office/drawing/2014/main" xmlns="" id="{C1804DB5-7A2C-4402-A609-C8A45E34D411}"/>
                  </a:ext>
                </a:extLst>
              </p:cNvPr>
              <p:cNvSpPr/>
              <p:nvPr/>
            </p:nvSpPr>
            <p:spPr>
              <a:xfrm rot="2722592">
                <a:off x="2570922" y="5777700"/>
                <a:ext cx="821883" cy="821883"/>
              </a:xfrm>
              <a:prstGeom prst="rt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Triangle 46">
                <a:extLst>
                  <a:ext uri="{FF2B5EF4-FFF2-40B4-BE49-F238E27FC236}">
                    <a16:creationId xmlns:a16="http://schemas.microsoft.com/office/drawing/2014/main" xmlns="" id="{2EC4011D-B7AD-4830-AAF8-445E0BAB74F1}"/>
                  </a:ext>
                </a:extLst>
              </p:cNvPr>
              <p:cNvSpPr/>
              <p:nvPr/>
            </p:nvSpPr>
            <p:spPr>
              <a:xfrm rot="18877408" flipH="1">
                <a:off x="1393424" y="5777700"/>
                <a:ext cx="821883" cy="821883"/>
              </a:xfrm>
              <a:prstGeom prst="rt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ACE7EB06-2109-4F6D-840F-B8C66178D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2713" y="4008973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8061424F-BF27-4432-B41D-E0C0DFE9F2D0}"/>
                </a:ext>
              </a:extLst>
            </p:cNvPr>
            <p:cNvCxnSpPr/>
            <p:nvPr/>
          </p:nvCxnSpPr>
          <p:spPr>
            <a:xfrm flipH="1">
              <a:off x="3823655" y="6175657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F0157095-FEA2-4AC0-B43F-55370748D675}"/>
                </a:ext>
              </a:extLst>
            </p:cNvPr>
            <p:cNvCxnSpPr/>
            <p:nvPr/>
          </p:nvCxnSpPr>
          <p:spPr>
            <a:xfrm flipH="1">
              <a:off x="1059637" y="6189313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9C739CE-B91C-4210-8E39-5F39D9C7A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637" y="4008981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2ADACF4F-9B15-4BA0-8253-038772C6FD5F}"/>
              </a:ext>
            </a:extLst>
          </p:cNvPr>
          <p:cNvGrpSpPr/>
          <p:nvPr/>
        </p:nvGrpSpPr>
        <p:grpSpPr>
          <a:xfrm>
            <a:off x="8276834" y="1735745"/>
            <a:ext cx="605697" cy="347700"/>
            <a:chOff x="846991" y="4008973"/>
            <a:chExt cx="3750609" cy="215303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B2557DE4-534A-4476-B049-4416F0A46C1D}"/>
                </a:ext>
              </a:extLst>
            </p:cNvPr>
            <p:cNvGrpSpPr/>
            <p:nvPr/>
          </p:nvGrpSpPr>
          <p:grpSpPr>
            <a:xfrm flipV="1">
              <a:off x="846991" y="4328258"/>
              <a:ext cx="3750609" cy="1541763"/>
              <a:chOff x="1393424" y="5777700"/>
              <a:chExt cx="1999381" cy="821883"/>
            </a:xfrm>
          </p:grpSpPr>
          <p:sp>
            <p:nvSpPr>
              <p:cNvPr id="54" name="Right Triangle 53">
                <a:extLst>
                  <a:ext uri="{FF2B5EF4-FFF2-40B4-BE49-F238E27FC236}">
                    <a16:creationId xmlns:a16="http://schemas.microsoft.com/office/drawing/2014/main" xmlns="" id="{55C41083-F24F-4C28-97B6-CF589A2A6C20}"/>
                  </a:ext>
                </a:extLst>
              </p:cNvPr>
              <p:cNvSpPr/>
              <p:nvPr/>
            </p:nvSpPr>
            <p:spPr>
              <a:xfrm rot="2722592">
                <a:off x="2570922" y="5777700"/>
                <a:ext cx="821883" cy="821883"/>
              </a:xfrm>
              <a:prstGeom prst="rt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ight Triangle 54">
                <a:extLst>
                  <a:ext uri="{FF2B5EF4-FFF2-40B4-BE49-F238E27FC236}">
                    <a16:creationId xmlns:a16="http://schemas.microsoft.com/office/drawing/2014/main" xmlns="" id="{8694FD8A-B6DF-4200-B96D-5B5DFD657ECE}"/>
                  </a:ext>
                </a:extLst>
              </p:cNvPr>
              <p:cNvSpPr/>
              <p:nvPr/>
            </p:nvSpPr>
            <p:spPr>
              <a:xfrm rot="18877408" flipH="1">
                <a:off x="1393424" y="5777700"/>
                <a:ext cx="821883" cy="821883"/>
              </a:xfrm>
              <a:prstGeom prst="rt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E4ACBA7B-C64D-423E-BFD2-506A6512BB4D}"/>
                </a:ext>
              </a:extLst>
            </p:cNvPr>
            <p:cNvCxnSpPr>
              <a:stCxn id="55" idx="4"/>
            </p:cNvCxnSpPr>
            <p:nvPr/>
          </p:nvCxnSpPr>
          <p:spPr>
            <a:xfrm flipH="1">
              <a:off x="1066800" y="4008973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860A636D-05D3-4B38-84E9-5B09D7E98F76}"/>
                </a:ext>
              </a:extLst>
            </p:cNvPr>
            <p:cNvCxnSpPr/>
            <p:nvPr/>
          </p:nvCxnSpPr>
          <p:spPr>
            <a:xfrm flipH="1">
              <a:off x="1066800" y="6162009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217CC6E-22D0-4841-8B9C-FAF6C5F321F0}"/>
              </a:ext>
            </a:extLst>
          </p:cNvPr>
          <p:cNvSpPr/>
          <p:nvPr/>
        </p:nvSpPr>
        <p:spPr>
          <a:xfrm>
            <a:off x="7146121" y="3116168"/>
            <a:ext cx="4767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      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= 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Head_name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72A96B27-EEA3-49AE-9FB6-AFF70F6168C4}"/>
              </a:ext>
            </a:extLst>
          </p:cNvPr>
          <p:cNvGrpSpPr/>
          <p:nvPr/>
        </p:nvGrpSpPr>
        <p:grpSpPr>
          <a:xfrm>
            <a:off x="8234590" y="3134833"/>
            <a:ext cx="636904" cy="367932"/>
            <a:chOff x="846991" y="4008973"/>
            <a:chExt cx="3750609" cy="216668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67C4ADD6-BFAA-42CB-8CA0-74A75856BE19}"/>
                </a:ext>
              </a:extLst>
            </p:cNvPr>
            <p:cNvGrpSpPr/>
            <p:nvPr/>
          </p:nvGrpSpPr>
          <p:grpSpPr>
            <a:xfrm flipV="1">
              <a:off x="846991" y="4328266"/>
              <a:ext cx="3750609" cy="1541762"/>
              <a:chOff x="1393424" y="5777700"/>
              <a:chExt cx="1999381" cy="821883"/>
            </a:xfrm>
          </p:grpSpPr>
          <p:sp>
            <p:nvSpPr>
              <p:cNvPr id="62" name="Right Triangle 61">
                <a:extLst>
                  <a:ext uri="{FF2B5EF4-FFF2-40B4-BE49-F238E27FC236}">
                    <a16:creationId xmlns:a16="http://schemas.microsoft.com/office/drawing/2014/main" xmlns="" id="{A9F04BBF-5A72-4EE4-B1E4-B77FFA1BEB92}"/>
                  </a:ext>
                </a:extLst>
              </p:cNvPr>
              <p:cNvSpPr/>
              <p:nvPr/>
            </p:nvSpPr>
            <p:spPr>
              <a:xfrm rot="2722592">
                <a:off x="2570922" y="5777700"/>
                <a:ext cx="821883" cy="821883"/>
              </a:xfrm>
              <a:prstGeom prst="rt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xmlns="" id="{78F4DF83-AC78-4505-AD69-944E57B53E68}"/>
                  </a:ext>
                </a:extLst>
              </p:cNvPr>
              <p:cNvSpPr/>
              <p:nvPr/>
            </p:nvSpPr>
            <p:spPr>
              <a:xfrm rot="18877408" flipH="1">
                <a:off x="1393424" y="5777700"/>
                <a:ext cx="821883" cy="821883"/>
              </a:xfrm>
              <a:prstGeom prst="rt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D341079A-9949-4F16-85CA-D26BE9787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2713" y="4008973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E7233D16-E9F9-436D-9A09-3EC639E5AD73}"/>
                </a:ext>
              </a:extLst>
            </p:cNvPr>
            <p:cNvCxnSpPr/>
            <p:nvPr/>
          </p:nvCxnSpPr>
          <p:spPr>
            <a:xfrm flipH="1">
              <a:off x="3823655" y="6175657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4C9B865E-8DE3-43F0-A00B-D5C6C8640BD4}"/>
              </a:ext>
            </a:extLst>
          </p:cNvPr>
          <p:cNvGraphicFramePr>
            <a:graphicFrameLocks noGrp="1"/>
          </p:cNvGraphicFramePr>
          <p:nvPr/>
        </p:nvGraphicFramePr>
        <p:xfrm>
          <a:off x="559558" y="3558591"/>
          <a:ext cx="11017898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817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9653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33281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149697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780151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  <a:gridCol w="1149696">
                  <a:extLst>
                    <a:ext uri="{9D8B030D-6E8A-4147-A177-3AD203B41FA5}">
                      <a16:colId xmlns:a16="http://schemas.microsoft.com/office/drawing/2014/main" xmlns="" val="1534817756"/>
                    </a:ext>
                  </a:extLst>
                </a:gridCol>
                <a:gridCol w="1108637">
                  <a:extLst>
                    <a:ext uri="{9D8B030D-6E8A-4147-A177-3AD203B41FA5}">
                      <a16:colId xmlns:a16="http://schemas.microsoft.com/office/drawing/2014/main" xmlns="" val="924842312"/>
                    </a:ext>
                  </a:extLst>
                </a:gridCol>
                <a:gridCol w="903333">
                  <a:extLst>
                    <a:ext uri="{9D8B030D-6E8A-4147-A177-3AD203B41FA5}">
                      <a16:colId xmlns:a16="http://schemas.microsoft.com/office/drawing/2014/main" xmlns="" val="48107386"/>
                    </a:ext>
                  </a:extLst>
                </a:gridCol>
                <a:gridCol w="1195279">
                  <a:extLst>
                    <a:ext uri="{9D8B030D-6E8A-4147-A177-3AD203B41FA5}">
                      <a16:colId xmlns:a16="http://schemas.microsoft.com/office/drawing/2014/main" xmlns="" val="3995082278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Dept_ID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Head_name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Accreditation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Sajitha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Sajitha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Sector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MME_1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Randitha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Sector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932010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CEE_1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Layanthi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Sector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201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9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9" y="4602644"/>
            <a:ext cx="12192000" cy="2761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Inner UNION is defined for type compatible relations while outer UNION is defined for relations consisting of some common attributes but not type compatible. i.e. partially compatible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Two tuples in partially type compatible relations are said to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match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if their common attributes are equal and will have values for all its attributes.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 outer union result, matching tuples appear only once.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DF58DB-D6FC-4E12-9895-DF3F1C5C332B}"/>
              </a:ext>
            </a:extLst>
          </p:cNvPr>
          <p:cNvSpPr txBox="1"/>
          <p:nvPr/>
        </p:nvSpPr>
        <p:spPr>
          <a:xfrm>
            <a:off x="4779354" y="1291430"/>
            <a:ext cx="29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R1 outer union R2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AD14F687-6888-4104-837C-921718C7A5C7}"/>
              </a:ext>
            </a:extLst>
          </p:cNvPr>
          <p:cNvGraphicFramePr>
            <a:graphicFrameLocks noGrp="1"/>
          </p:cNvGraphicFramePr>
          <p:nvPr/>
        </p:nvGraphicFramePr>
        <p:xfrm>
          <a:off x="3264629" y="2433198"/>
          <a:ext cx="6396206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4430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6437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83220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3348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819793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940905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Hed_ID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Dushmantha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Meranda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Sajitha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Randitha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Mechanical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Layanthi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459700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0EE27A6A-2539-4D2F-AFBE-2D38942F0B06}"/>
              </a:ext>
            </a:extLst>
          </p:cNvPr>
          <p:cNvGraphicFramePr>
            <a:graphicFrameLocks noGrp="1"/>
          </p:cNvGraphicFramePr>
          <p:nvPr/>
        </p:nvGraphicFramePr>
        <p:xfrm>
          <a:off x="57324" y="1013323"/>
          <a:ext cx="4664706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107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7107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91303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41251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Dushmantha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Meranda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Sajitha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98C7EA6-E4AF-4B30-8F6F-13042A43BF48}"/>
              </a:ext>
            </a:extLst>
          </p:cNvPr>
          <p:cNvSpPr txBox="1"/>
          <p:nvPr/>
        </p:nvSpPr>
        <p:spPr>
          <a:xfrm>
            <a:off x="0" y="684293"/>
            <a:ext cx="147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TEACHER(R1)</a:t>
            </a:r>
          </a:p>
          <a:p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B7290146-486B-46E4-95F7-CE339C1A689E}"/>
              </a:ext>
            </a:extLst>
          </p:cNvPr>
          <p:cNvGraphicFramePr>
            <a:graphicFrameLocks noGrp="1"/>
          </p:cNvGraphicFramePr>
          <p:nvPr/>
        </p:nvGraphicFramePr>
        <p:xfrm>
          <a:off x="7378251" y="1016335"/>
          <a:ext cx="4558745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7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4674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61969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13056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dirty="0" err="1"/>
                        <a:t>Head_ID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Sajitha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Ranjitha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Mechanical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100" dirty="0" err="1"/>
                        <a:t>Layanthi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61206CF-9D1F-42A9-A4E1-6B9B0EC61406}"/>
              </a:ext>
            </a:extLst>
          </p:cNvPr>
          <p:cNvSpPr txBox="1"/>
          <p:nvPr/>
        </p:nvSpPr>
        <p:spPr>
          <a:xfrm>
            <a:off x="7335830" y="674640"/>
            <a:ext cx="194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MANAGER(R2)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7AE9124-6F33-8B58-DCD1-0E4A8B9165BE}"/>
              </a:ext>
            </a:extLst>
          </p:cNvPr>
          <p:cNvSpPr txBox="1">
            <a:spLocks/>
          </p:cNvSpPr>
          <p:nvPr/>
        </p:nvSpPr>
        <p:spPr>
          <a:xfrm>
            <a:off x="801640" y="21391"/>
            <a:ext cx="10058400" cy="627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+mn-lt"/>
                <a:cs typeface="Arial" panose="020B0604020202020204" pitchFamily="34" charset="0"/>
              </a:rPr>
              <a:t>OUTER JOIN</a:t>
            </a:r>
            <a:endParaRPr lang="en-US" sz="4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41" y="-72513"/>
            <a:ext cx="10058400" cy="81700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b="1" dirty="0">
                <a:latin typeface="+mn-lt"/>
                <a:cs typeface="Arial" panose="020B0604020202020204" pitchFamily="34" charset="0"/>
              </a:rPr>
            </a:br>
            <a:r>
              <a:rPr lang="en-US" sz="4000" b="1" dirty="0">
                <a:latin typeface="+mn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59" y="1026678"/>
            <a:ext cx="11514427" cy="23884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It is a procedural query language</a:t>
            </a:r>
            <a:endParaRPr lang="en-US" sz="2000" dirty="0" smtClean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The </a:t>
            </a:r>
            <a:r>
              <a:rPr lang="en-US" sz="2000" dirty="0">
                <a:cs typeface="Arial" panose="020B0604020202020204" pitchFamily="34" charset="0"/>
              </a:rPr>
              <a:t>basic set of operations for the relational data model is known as</a:t>
            </a:r>
            <a:r>
              <a:rPr lang="en-US" sz="2000" dirty="0">
                <a:solidFill>
                  <a:srgbClr val="A00C4B"/>
                </a:solidFill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cs typeface="Arial" panose="020B0604020202020204" pitchFamily="34" charset="0"/>
              </a:rPr>
              <a:t>relational algebra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Relational algebra is used for implementing and optimizing queries (statements to retrieve data from a database)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Some of the relational algebraic operations are embedded in SQL.</a:t>
            </a:r>
          </a:p>
          <a:p>
            <a:pPr algn="l"/>
            <a:r>
              <a:rPr lang="en-US" sz="2000" dirty="0">
                <a:cs typeface="Arial" panose="020B0604020202020204" pitchFamily="34" charset="0"/>
              </a:rPr>
              <a:t>                                                                                Relational Algebra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9316268-B631-4F9A-815F-C0807632334A}"/>
              </a:ext>
            </a:extLst>
          </p:cNvPr>
          <p:cNvCxnSpPr>
            <a:cxnSpLocks/>
          </p:cNvCxnSpPr>
          <p:nvPr/>
        </p:nvCxnSpPr>
        <p:spPr>
          <a:xfrm flipH="1">
            <a:off x="3432518" y="3264949"/>
            <a:ext cx="1112186" cy="61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0565A32-A9B6-41A0-9CD3-3827BBE92725}"/>
              </a:ext>
            </a:extLst>
          </p:cNvPr>
          <p:cNvCxnSpPr>
            <a:cxnSpLocks/>
          </p:cNvCxnSpPr>
          <p:nvPr/>
        </p:nvCxnSpPr>
        <p:spPr>
          <a:xfrm>
            <a:off x="6861799" y="3264949"/>
            <a:ext cx="1002041" cy="61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69F181B-E881-4BAA-9B59-189C63B00C1E}"/>
              </a:ext>
            </a:extLst>
          </p:cNvPr>
          <p:cNvSpPr txBox="1">
            <a:spLocks/>
          </p:cNvSpPr>
          <p:nvPr/>
        </p:nvSpPr>
        <p:spPr>
          <a:xfrm>
            <a:off x="2408268" y="4441390"/>
            <a:ext cx="4905425" cy="220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UNION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INTERSECTION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SET DIFFERENCE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DIVISION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A413F1-E11E-4196-9217-957E16C3D9CD}"/>
              </a:ext>
            </a:extLst>
          </p:cNvPr>
          <p:cNvSpPr txBox="1"/>
          <p:nvPr/>
        </p:nvSpPr>
        <p:spPr>
          <a:xfrm>
            <a:off x="2408268" y="3998930"/>
            <a:ext cx="3405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Set Operations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5CAE02D-E1A4-4499-8C35-FF8315C3ACD5}"/>
              </a:ext>
            </a:extLst>
          </p:cNvPr>
          <p:cNvSpPr txBox="1"/>
          <p:nvPr/>
        </p:nvSpPr>
        <p:spPr>
          <a:xfrm>
            <a:off x="6302467" y="3998930"/>
            <a:ext cx="6130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Relational Algebra specific operations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2D26371-E465-41FF-8D04-5BD983B49072}"/>
              </a:ext>
            </a:extLst>
          </p:cNvPr>
          <p:cNvSpPr txBox="1">
            <a:spLocks/>
          </p:cNvSpPr>
          <p:nvPr/>
        </p:nvSpPr>
        <p:spPr>
          <a:xfrm>
            <a:off x="6386854" y="4441389"/>
            <a:ext cx="4905425" cy="220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SELECT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RENAME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JOIN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CARTESIAN (CROSS)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47212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87" y="14541"/>
            <a:ext cx="10295164" cy="7558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SELECT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55" y="3648638"/>
            <a:ext cx="12192000" cy="156576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Select operation extract tuples from a relation based on meeting a given condition. </a:t>
            </a: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Represented using the sigma (   ) symbol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&lt;selection condition&gt;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(Relational algebraic expression whose result is a relation)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Selection condition is a condition applied on attributes.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     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Area=Communication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(TEACHER)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0DC5B61-192C-4AF0-937C-748D0003E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47541"/>
              </p:ext>
            </p:extLst>
          </p:nvPr>
        </p:nvGraphicFramePr>
        <p:xfrm>
          <a:off x="1752840" y="769262"/>
          <a:ext cx="7682708" cy="2830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6515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278460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541319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81578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231202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883634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353841"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Department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Area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Designation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Gross Salary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Awards</a:t>
                      </a:r>
                      <a:endParaRPr lang="en-US" sz="15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53841">
                <a:tc>
                  <a:txBody>
                    <a:bodyPr/>
                    <a:lstStyle/>
                    <a:p>
                      <a:r>
                        <a:rPr lang="en-US" sz="1500" dirty="0" err="1"/>
                        <a:t>Dushmantha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353841">
                <a:tc>
                  <a:txBody>
                    <a:bodyPr/>
                    <a:lstStyle/>
                    <a:p>
                      <a:r>
                        <a:rPr lang="en-US" sz="1500" dirty="0" err="1"/>
                        <a:t>Meranda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220,000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53841">
                <a:tc>
                  <a:txBody>
                    <a:bodyPr/>
                    <a:lstStyle/>
                    <a:p>
                      <a:r>
                        <a:rPr lang="en-US" sz="1500" dirty="0" err="1"/>
                        <a:t>Sajitha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 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240,000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  <a:tr h="353841">
                <a:tc>
                  <a:txBody>
                    <a:bodyPr/>
                    <a:lstStyle/>
                    <a:p>
                      <a:r>
                        <a:rPr lang="en-US" sz="1500" dirty="0"/>
                        <a:t>Kaman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 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220,000 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353841">
                <a:tc>
                  <a:txBody>
                    <a:bodyPr/>
                    <a:lstStyle/>
                    <a:p>
                      <a:r>
                        <a:rPr lang="en-US" sz="1500" dirty="0" err="1"/>
                        <a:t>Banjan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Mechanical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Material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387556"/>
                  </a:ext>
                </a:extLst>
              </a:tr>
              <a:tr h="353841">
                <a:tc>
                  <a:txBody>
                    <a:bodyPr/>
                    <a:lstStyle/>
                    <a:p>
                      <a:r>
                        <a:rPr lang="en-US" sz="1500" dirty="0" err="1"/>
                        <a:t>Paridu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 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353841">
                <a:tc>
                  <a:txBody>
                    <a:bodyPr/>
                    <a:lstStyle/>
                    <a:p>
                      <a:r>
                        <a:rPr lang="en-US" sz="1500" dirty="0" err="1"/>
                        <a:t>Sithum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Electronics 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 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  <a:endParaRPr lang="en-US" sz="15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5DA0BDD-7B25-466D-975E-311B78E8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82" y="5210554"/>
            <a:ext cx="5944829" cy="442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C5D035F-FA5A-4F3C-910D-3A0D6394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2" y="4392267"/>
            <a:ext cx="5944829" cy="442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945D5D-4C37-419E-9029-397D91EFC6CA}"/>
              </a:ext>
            </a:extLst>
          </p:cNvPr>
          <p:cNvSpPr txBox="1"/>
          <p:nvPr/>
        </p:nvSpPr>
        <p:spPr>
          <a:xfrm>
            <a:off x="160255" y="896289"/>
            <a:ext cx="124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</a:t>
            </a:r>
          </a:p>
          <a:p>
            <a:r>
              <a:rPr lang="en-US" dirty="0"/>
              <a:t>relation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391FE78-C52E-4965-9937-CF64E75A2808}"/>
              </a:ext>
            </a:extLst>
          </p:cNvPr>
          <p:cNvCxnSpPr/>
          <p:nvPr/>
        </p:nvCxnSpPr>
        <p:spPr>
          <a:xfrm>
            <a:off x="1231965" y="1080300"/>
            <a:ext cx="5208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90E6B71-4A74-4328-B1F4-A3673E65B9FB}"/>
              </a:ext>
            </a:extLst>
          </p:cNvPr>
          <p:cNvSpPr txBox="1"/>
          <p:nvPr/>
        </p:nvSpPr>
        <p:spPr>
          <a:xfrm>
            <a:off x="160255" y="5545707"/>
            <a:ext cx="1187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Will retrieve all the tuples from TEACHER relation whose Area is equal to Communication.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8E5CF0F8-DE47-49D7-95F0-AA6FB7625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57608"/>
              </p:ext>
            </p:extLst>
          </p:nvPr>
        </p:nvGraphicFramePr>
        <p:xfrm>
          <a:off x="1752840" y="5890244"/>
          <a:ext cx="7682707" cy="96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6515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27845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541320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81578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231202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883633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309503"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Department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Area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Designation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Gross Salary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Awards</a:t>
                      </a:r>
                      <a:endParaRPr lang="en-US" sz="15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09503">
                <a:tc>
                  <a:txBody>
                    <a:bodyPr/>
                    <a:lstStyle/>
                    <a:p>
                      <a:r>
                        <a:rPr lang="en-US" sz="1500" dirty="0" err="1"/>
                        <a:t>Meranda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220,000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09503">
                <a:tc>
                  <a:txBody>
                    <a:bodyPr/>
                    <a:lstStyle/>
                    <a:p>
                      <a:r>
                        <a:rPr lang="en-US" sz="1500" dirty="0"/>
                        <a:t>Kaman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220,000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C8140CF-2C03-4BC3-B351-90E9F592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26" y="4016829"/>
            <a:ext cx="5944829" cy="4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329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55" y="861890"/>
            <a:ext cx="12031745" cy="27584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degree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is the number of attributes of the result of relational algebraic operation.</a:t>
            </a: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The degree of a SELECT operation is always equal to degree of the original relation.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SELECT operation is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commutative.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That is two select operations can be interchanged without affecting the final result.</a:t>
            </a: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    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Designation=Lecturer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Awards&gt;5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(TEACHER)) =   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Awards&gt;5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Designation=Lecturer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(TEACHER))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5DA0BDD-7B25-466D-975E-311B78E8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83" y="2335584"/>
            <a:ext cx="5944829" cy="4428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9FF6F9-ED24-4363-A09B-6CCF0C5B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964" y="2297927"/>
            <a:ext cx="5944829" cy="442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4A645F1-90F1-473D-9389-3A72B1BF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71" y="2297710"/>
            <a:ext cx="5944829" cy="442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AE01EB8-EBF4-4C80-97C7-584DA9F0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21" y="2260053"/>
            <a:ext cx="5944829" cy="44284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6DE75B58-F4E6-4234-93D9-2C4F73D6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0906"/>
              </p:ext>
            </p:extLst>
          </p:nvPr>
        </p:nvGraphicFramePr>
        <p:xfrm>
          <a:off x="57875" y="3220848"/>
          <a:ext cx="5937813" cy="915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21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7740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823965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345904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84628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442612">
                <a:tc>
                  <a:txBody>
                    <a:bodyPr/>
                    <a:lstStyle/>
                    <a:p>
                      <a:r>
                        <a:rPr lang="en-US" sz="1250" dirty="0"/>
                        <a:t>Name</a:t>
                      </a:r>
                      <a:endParaRPr lang="en-US" sz="125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Department</a:t>
                      </a:r>
                      <a:endParaRPr lang="en-US" sz="125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Area</a:t>
                      </a:r>
                      <a:endParaRPr lang="en-US" sz="125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Designation</a:t>
                      </a:r>
                      <a:endParaRPr lang="en-US" sz="125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Gross Salary</a:t>
                      </a:r>
                      <a:endParaRPr lang="en-US" sz="125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Awards</a:t>
                      </a:r>
                      <a:endParaRPr lang="en-US" sz="125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442612">
                <a:tc>
                  <a:txBody>
                    <a:bodyPr/>
                    <a:lstStyle/>
                    <a:p>
                      <a:r>
                        <a:rPr lang="en-US" sz="1250" dirty="0" err="1"/>
                        <a:t>Dushmantha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Electrical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Software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Lecturer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146,000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6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70F22C30-0910-4C0C-8FEB-BF26221A6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14851"/>
              </p:ext>
            </p:extLst>
          </p:nvPr>
        </p:nvGraphicFramePr>
        <p:xfrm>
          <a:off x="6176127" y="2884069"/>
          <a:ext cx="593781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0599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70931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035062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45894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84628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  <a:endParaRPr lang="en-US" sz="120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  <a:endParaRPr lang="en-US" sz="120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  <a:endParaRPr lang="en-US" sz="120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Gross Salary</a:t>
                      </a:r>
                      <a:endParaRPr lang="en-US" sz="120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Awards</a:t>
                      </a:r>
                      <a:endParaRPr lang="en-US" sz="120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50" dirty="0" err="1"/>
                        <a:t>Dushmantha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Electrical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Software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Lecturer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146,000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6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Banjan</a:t>
                      </a:r>
                      <a:endParaRPr lang="en-US" sz="12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Mechanical</a:t>
                      </a:r>
                      <a:endParaRPr lang="en-US" sz="12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Material</a:t>
                      </a:r>
                      <a:endParaRPr lang="en-US" sz="12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</a:t>
                      </a:r>
                      <a:endParaRPr lang="en-US" sz="12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  <a:endParaRPr lang="en-US" sz="12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US" sz="12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38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50" dirty="0" err="1"/>
                        <a:t>Paridu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Electrical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Software 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Lecturer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146,000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1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Sithum</a:t>
                      </a:r>
                      <a:endParaRPr lang="en-US" sz="12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Electrical</a:t>
                      </a:r>
                      <a:endParaRPr lang="en-US" sz="12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Electronics </a:t>
                      </a:r>
                      <a:endParaRPr lang="en-US" sz="12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Lecturer </a:t>
                      </a:r>
                      <a:endParaRPr lang="en-US" sz="12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146,000</a:t>
                      </a:r>
                      <a:endParaRPr lang="en-US" sz="12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US" sz="120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0F3F6D13-387E-40BA-B2CE-3E10F2EB5181}"/>
              </a:ext>
            </a:extLst>
          </p:cNvPr>
          <p:cNvSpPr/>
          <p:nvPr/>
        </p:nvSpPr>
        <p:spPr>
          <a:xfrm>
            <a:off x="2476982" y="4386812"/>
            <a:ext cx="381965" cy="9893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088CE6F0-F00C-4967-B17B-62284860D66F}"/>
              </a:ext>
            </a:extLst>
          </p:cNvPr>
          <p:cNvSpPr/>
          <p:nvPr/>
        </p:nvSpPr>
        <p:spPr>
          <a:xfrm>
            <a:off x="8683836" y="4862286"/>
            <a:ext cx="381965" cy="6300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9C353E96-C40C-4489-8F7F-8745CC5CC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38960"/>
              </p:ext>
            </p:extLst>
          </p:nvPr>
        </p:nvGraphicFramePr>
        <p:xfrm>
          <a:off x="57875" y="5492338"/>
          <a:ext cx="5937813" cy="84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347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094313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45894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84628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50" dirty="0"/>
                        <a:t>Name</a:t>
                      </a:r>
                      <a:endParaRPr lang="en-US" sz="125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Department</a:t>
                      </a:r>
                      <a:endParaRPr lang="en-US" sz="125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Area</a:t>
                      </a:r>
                      <a:endParaRPr lang="en-US" sz="125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Designation</a:t>
                      </a:r>
                      <a:endParaRPr lang="en-US" sz="125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Gross Salary</a:t>
                      </a:r>
                      <a:endParaRPr lang="en-US" sz="125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Awards</a:t>
                      </a:r>
                      <a:endParaRPr lang="en-US" sz="125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50" dirty="0" err="1"/>
                        <a:t>Dushmantha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Electrical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Software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Lecturer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146,000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6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8D785E55-89F2-4FCB-A990-09939DB5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8356"/>
              </p:ext>
            </p:extLst>
          </p:nvPr>
        </p:nvGraphicFramePr>
        <p:xfrm>
          <a:off x="6176127" y="5529995"/>
          <a:ext cx="5937813" cy="84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4667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093119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145894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684628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50" dirty="0"/>
                        <a:t>Name</a:t>
                      </a:r>
                      <a:endParaRPr lang="en-US" sz="125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Department</a:t>
                      </a:r>
                      <a:endParaRPr lang="en-US" sz="125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Area</a:t>
                      </a:r>
                      <a:endParaRPr lang="en-US" sz="125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Designation</a:t>
                      </a:r>
                      <a:endParaRPr lang="en-US" sz="125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Gross Salary</a:t>
                      </a:r>
                      <a:endParaRPr lang="en-US" sz="125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Awards</a:t>
                      </a:r>
                      <a:endParaRPr lang="en-US" sz="1250" b="1" i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50" dirty="0" err="1"/>
                        <a:t>Dushmantha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Electrical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Software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Lecturer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146,000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/>
                        <a:t>6</a:t>
                      </a:r>
                      <a:endParaRPr lang="en-US" sz="1250" b="1" dirty="0">
                        <a:latin typeface="Adobe Song Std L" panose="02020300000000000000" pitchFamily="18" charset="-128"/>
                        <a:ea typeface="Adobe Song Std L" panose="020203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3E680411-1A21-5A62-078D-A065AFAA5037}"/>
              </a:ext>
            </a:extLst>
          </p:cNvPr>
          <p:cNvSpPr txBox="1">
            <a:spLocks/>
          </p:cNvSpPr>
          <p:nvPr/>
        </p:nvSpPr>
        <p:spPr>
          <a:xfrm>
            <a:off x="782987" y="14541"/>
            <a:ext cx="10295164" cy="755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  <a:cs typeface="Arial" panose="020B0604020202020204" pitchFamily="34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0655571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7674"/>
            <a:ext cx="10058400" cy="7939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55" y="3505245"/>
            <a:ext cx="9349505" cy="19307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Project operation extracts specified attributes (columns) of all tuples from a relation </a:t>
            </a: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Represented using the pi (</a:t>
            </a:r>
            <a:r>
              <a:rPr lang="en-US" sz="2000" dirty="0"/>
              <a:t>π)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symbol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π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&lt;Set of Attributes&gt;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(Relational algebraic expression whose result is a relation)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   </a:t>
            </a:r>
            <a:r>
              <a:rPr lang="en-US" sz="2000" dirty="0"/>
              <a:t>π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Name,Area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(TEACHER)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0DC5B61-192C-4AF0-937C-748D0003E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22477"/>
              </p:ext>
            </p:extLst>
          </p:nvPr>
        </p:nvGraphicFramePr>
        <p:xfrm>
          <a:off x="1752842" y="861392"/>
          <a:ext cx="7425883" cy="2595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77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235721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89796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32050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190044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854095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324402"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Department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Area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Designation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Gross Salary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Awards</a:t>
                      </a:r>
                      <a:endParaRPr lang="en-US" sz="15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r>
                        <a:rPr lang="en-US" sz="1500" dirty="0" err="1"/>
                        <a:t>Dushmantha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r>
                        <a:rPr lang="en-US" sz="1500" dirty="0" err="1"/>
                        <a:t>Meranda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220,000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r>
                        <a:rPr lang="en-US" sz="1500" dirty="0" err="1"/>
                        <a:t>Sajitha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240,000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r>
                        <a:rPr lang="en-US" sz="1500" dirty="0"/>
                        <a:t>Kaman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220,000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r>
                        <a:rPr lang="en-US" sz="1500" dirty="0" err="1"/>
                        <a:t>Banjan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Mechanical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Material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387556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r>
                        <a:rPr lang="en-US" sz="1500" dirty="0" err="1"/>
                        <a:t>Paridu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324402">
                <a:tc>
                  <a:txBody>
                    <a:bodyPr/>
                    <a:lstStyle/>
                    <a:p>
                      <a:r>
                        <a:rPr lang="en-US" sz="1500" dirty="0" err="1"/>
                        <a:t>Sithum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Electronics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945D5D-4C37-419E-9029-397D91EFC6CA}"/>
              </a:ext>
            </a:extLst>
          </p:cNvPr>
          <p:cNvSpPr txBox="1"/>
          <p:nvPr/>
        </p:nvSpPr>
        <p:spPr>
          <a:xfrm>
            <a:off x="160255" y="896289"/>
            <a:ext cx="124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</a:t>
            </a:r>
          </a:p>
          <a:p>
            <a:r>
              <a:rPr lang="en-US" dirty="0"/>
              <a:t>relation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391FE78-C52E-4965-9937-CF64E75A2808}"/>
              </a:ext>
            </a:extLst>
          </p:cNvPr>
          <p:cNvCxnSpPr/>
          <p:nvPr/>
        </p:nvCxnSpPr>
        <p:spPr>
          <a:xfrm>
            <a:off x="1231965" y="1080300"/>
            <a:ext cx="5208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90E6B71-4A74-4328-B1F4-A3673E65B9FB}"/>
              </a:ext>
            </a:extLst>
          </p:cNvPr>
          <p:cNvSpPr txBox="1"/>
          <p:nvPr/>
        </p:nvSpPr>
        <p:spPr>
          <a:xfrm>
            <a:off x="451602" y="5080437"/>
            <a:ext cx="7840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Will retrieve all the tuples from TEACHER relation as a new relation with all tuples from the original relation, but having attributes Name and  Area only.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9BD51FB-1273-4DBC-B72F-532D8E699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42978"/>
              </p:ext>
            </p:extLst>
          </p:nvPr>
        </p:nvGraphicFramePr>
        <p:xfrm>
          <a:off x="8989751" y="3838308"/>
          <a:ext cx="3041994" cy="2744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2136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669858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</a:tblGrid>
              <a:tr h="343123"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Area</a:t>
                      </a:r>
                      <a:endParaRPr lang="en-US" sz="15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43123">
                <a:tc>
                  <a:txBody>
                    <a:bodyPr/>
                    <a:lstStyle/>
                    <a:p>
                      <a:r>
                        <a:rPr lang="en-US" sz="1500" dirty="0" err="1"/>
                        <a:t>Dushmantha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343123">
                <a:tc>
                  <a:txBody>
                    <a:bodyPr/>
                    <a:lstStyle/>
                    <a:p>
                      <a:r>
                        <a:rPr lang="en-US" sz="1500" dirty="0" err="1"/>
                        <a:t>Meranda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343123">
                <a:tc>
                  <a:txBody>
                    <a:bodyPr/>
                    <a:lstStyle/>
                    <a:p>
                      <a:r>
                        <a:rPr lang="en-US" sz="1500" dirty="0" err="1"/>
                        <a:t>Sajitha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  <a:tr h="343123">
                <a:tc>
                  <a:txBody>
                    <a:bodyPr/>
                    <a:lstStyle/>
                    <a:p>
                      <a:r>
                        <a:rPr lang="en-US" sz="1500" dirty="0"/>
                        <a:t>Kaman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343123">
                <a:tc>
                  <a:txBody>
                    <a:bodyPr/>
                    <a:lstStyle/>
                    <a:p>
                      <a:r>
                        <a:rPr lang="en-US" sz="1500" dirty="0" err="1"/>
                        <a:t>Banjan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Material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387556"/>
                  </a:ext>
                </a:extLst>
              </a:tr>
              <a:tr h="343123">
                <a:tc>
                  <a:txBody>
                    <a:bodyPr/>
                    <a:lstStyle/>
                    <a:p>
                      <a:r>
                        <a:rPr lang="en-US" sz="1500" dirty="0" err="1"/>
                        <a:t>Paridu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 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343123">
                <a:tc>
                  <a:txBody>
                    <a:bodyPr/>
                    <a:lstStyle/>
                    <a:p>
                      <a:r>
                        <a:rPr lang="en-US" sz="1500" dirty="0" err="1"/>
                        <a:t>Sithum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Electronics 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954D8E-938A-47E3-AF17-7FEDD9F0CFD4}"/>
              </a:ext>
            </a:extLst>
          </p:cNvPr>
          <p:cNvSpPr txBox="1"/>
          <p:nvPr/>
        </p:nvSpPr>
        <p:spPr>
          <a:xfrm>
            <a:off x="160255" y="6051573"/>
            <a:ext cx="842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Here, Degree = No. of Attributes of project operation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DE469B3E-A2C8-4EF2-9BB0-AA3F597F0D45}"/>
              </a:ext>
            </a:extLst>
          </p:cNvPr>
          <p:cNvSpPr/>
          <p:nvPr/>
        </p:nvSpPr>
        <p:spPr>
          <a:xfrm rot="19320608">
            <a:off x="9546156" y="2473479"/>
            <a:ext cx="381965" cy="12616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B1E8002-7915-4765-9DFA-6E935FB40568}"/>
              </a:ext>
            </a:extLst>
          </p:cNvPr>
          <p:cNvSpPr/>
          <p:nvPr/>
        </p:nvSpPr>
        <p:spPr>
          <a:xfrm>
            <a:off x="9691010" y="2650361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π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baseline="-2500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429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71217"/>
            <a:ext cx="10058400" cy="50042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RENAME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55" y="3502253"/>
            <a:ext cx="9349505" cy="193077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Rename operation renames a relation or/and attributes of the relation.</a:t>
            </a: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Represented using the rho (</a:t>
            </a:r>
            <a:r>
              <a:rPr lang="el-GR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ρ</a:t>
            </a:r>
            <a:r>
              <a:rPr lang="en-US" sz="2000" dirty="0"/>
              <a:t>) or arrow (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) symbol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   </a:t>
            </a:r>
            <a:r>
              <a:rPr lang="en-US" sz="2000" dirty="0" err="1"/>
              <a:t>ρ</a:t>
            </a:r>
            <a:r>
              <a:rPr lang="en-US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NEW_RELATION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Teachning_area,Title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                                                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or   NEW_RELATION(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Teaching_area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Title)     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0DC5B61-192C-4AF0-937C-748D0003E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21075"/>
              </p:ext>
            </p:extLst>
          </p:nvPr>
        </p:nvGraphicFramePr>
        <p:xfrm>
          <a:off x="1918006" y="896289"/>
          <a:ext cx="7260717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6949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20823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56660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00199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163575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835098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Department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Area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Designation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Gross Salary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Awards</a:t>
                      </a:r>
                      <a:endParaRPr lang="en-US" sz="15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 err="1"/>
                        <a:t>Dushmantha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 err="1"/>
                        <a:t>Meranda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220,000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 err="1"/>
                        <a:t>Sajitha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240,000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/>
                        <a:t>Kaman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220,000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 err="1"/>
                        <a:t>Banjan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Mechanical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Material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387556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 err="1"/>
                        <a:t>Paridu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 err="1"/>
                        <a:t>Sithum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Electronics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945D5D-4C37-419E-9029-397D91EFC6CA}"/>
              </a:ext>
            </a:extLst>
          </p:cNvPr>
          <p:cNvSpPr txBox="1"/>
          <p:nvPr/>
        </p:nvSpPr>
        <p:spPr>
          <a:xfrm>
            <a:off x="160255" y="896289"/>
            <a:ext cx="124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</a:t>
            </a:r>
          </a:p>
          <a:p>
            <a:r>
              <a:rPr lang="en-US" dirty="0"/>
              <a:t>relation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391FE78-C52E-4965-9937-CF64E75A2808}"/>
              </a:ext>
            </a:extLst>
          </p:cNvPr>
          <p:cNvCxnSpPr/>
          <p:nvPr/>
        </p:nvCxnSpPr>
        <p:spPr>
          <a:xfrm>
            <a:off x="1231965" y="1080300"/>
            <a:ext cx="5208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DE469B3E-A2C8-4EF2-9BB0-AA3F597F0D45}"/>
              </a:ext>
            </a:extLst>
          </p:cNvPr>
          <p:cNvSpPr/>
          <p:nvPr/>
        </p:nvSpPr>
        <p:spPr>
          <a:xfrm rot="19954190">
            <a:off x="9382161" y="2746425"/>
            <a:ext cx="381965" cy="12616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B1E8002-7915-4765-9DFA-6E935FB40568}"/>
              </a:ext>
            </a:extLst>
          </p:cNvPr>
          <p:cNvSpPr/>
          <p:nvPr/>
        </p:nvSpPr>
        <p:spPr>
          <a:xfrm>
            <a:off x="3773283" y="4206366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π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Area, Designation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(TEACHER)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D44AE01C-D6DF-4224-8086-8048529E1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05919"/>
              </p:ext>
            </p:extLst>
          </p:nvPr>
        </p:nvGraphicFramePr>
        <p:xfrm>
          <a:off x="8890663" y="4170135"/>
          <a:ext cx="2856859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6660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00199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500" dirty="0" err="1"/>
                        <a:t>Teaching_area</a:t>
                      </a:r>
                      <a:endParaRPr lang="en-US" sz="15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Title</a:t>
                      </a:r>
                      <a:endParaRPr lang="en-US" sz="15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/>
                        <a:t>Software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/>
                        <a:t>Software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/>
                        <a:t>Material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387556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/>
                        <a:t>Electronics 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 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5DBCC4E-9E81-4D33-B65F-742AE862FB08}"/>
              </a:ext>
            </a:extLst>
          </p:cNvPr>
          <p:cNvCxnSpPr>
            <a:cxnSpLocks/>
          </p:cNvCxnSpPr>
          <p:nvPr/>
        </p:nvCxnSpPr>
        <p:spPr>
          <a:xfrm flipH="1">
            <a:off x="4760827" y="4053668"/>
            <a:ext cx="424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84B04B91-7DC7-4D78-8909-4922DF6DD8EC}"/>
              </a:ext>
            </a:extLst>
          </p:cNvPr>
          <p:cNvCxnSpPr>
            <a:cxnSpLocks/>
          </p:cNvCxnSpPr>
          <p:nvPr/>
        </p:nvCxnSpPr>
        <p:spPr>
          <a:xfrm flipH="1">
            <a:off x="4972862" y="5118671"/>
            <a:ext cx="424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DC89390-B6C6-4630-A4AB-C62B74602463}"/>
              </a:ext>
            </a:extLst>
          </p:cNvPr>
          <p:cNvSpPr/>
          <p:nvPr/>
        </p:nvSpPr>
        <p:spPr>
          <a:xfrm>
            <a:off x="5273053" y="4916862"/>
            <a:ext cx="3094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(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π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Area, Designation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(TEACHER))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6DF5F4F-1437-48FB-A033-AB2ED54C4218}"/>
              </a:ext>
            </a:extLst>
          </p:cNvPr>
          <p:cNvSpPr txBox="1"/>
          <p:nvPr/>
        </p:nvSpPr>
        <p:spPr>
          <a:xfrm>
            <a:off x="9691010" y="3027916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NEW_RELATION relation</a:t>
            </a:r>
          </a:p>
        </p:txBody>
      </p:sp>
    </p:spTree>
    <p:extLst>
      <p:ext uri="{BB962C8B-B14F-4D97-AF65-F5344CB8AC3E}">
        <p14:creationId xmlns:p14="http://schemas.microsoft.com/office/powerpoint/2010/main" val="20963733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8" y="99837"/>
            <a:ext cx="10058400" cy="66332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CARTESIAN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58" y="4678236"/>
            <a:ext cx="12031742" cy="256092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Also known as the cross product or cross join operation.</a:t>
            </a: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Represented using the cross (x</a:t>
            </a:r>
            <a:r>
              <a:rPr lang="en-US" sz="2000" dirty="0"/>
              <a:t>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   </a:t>
            </a:r>
            <a:r>
              <a:rPr lang="en-US" sz="2000" dirty="0"/>
              <a:t>(TEACHER) X (DEPARTMENT)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R1 and R2 are relations having t1 and t2 tuples respectively and a1 and a2 amount of attributes, resulting relation consists of  t1xt2 tuples and a1+a2 attributes.                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                   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0DC5B61-192C-4AF0-937C-748D0003E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93920"/>
              </p:ext>
            </p:extLst>
          </p:nvPr>
        </p:nvGraphicFramePr>
        <p:xfrm>
          <a:off x="160258" y="1103564"/>
          <a:ext cx="7260717" cy="96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6949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20823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56660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00199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163575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835098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 err="1"/>
                        <a:t>Dushmantha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 err="1"/>
                        <a:t>Meranda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945D5D-4C37-419E-9029-397D91EFC6CA}"/>
              </a:ext>
            </a:extLst>
          </p:cNvPr>
          <p:cNvSpPr txBox="1"/>
          <p:nvPr/>
        </p:nvSpPr>
        <p:spPr>
          <a:xfrm>
            <a:off x="2403282" y="758595"/>
            <a:ext cx="124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</a:t>
            </a:r>
          </a:p>
          <a:p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DE469B3E-A2C8-4EF2-9BB0-AA3F597F0D45}"/>
              </a:ext>
            </a:extLst>
          </p:cNvPr>
          <p:cNvSpPr/>
          <p:nvPr/>
        </p:nvSpPr>
        <p:spPr>
          <a:xfrm>
            <a:off x="7367716" y="2110946"/>
            <a:ext cx="381965" cy="6076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2C823A0D-ABB2-42DA-A9C4-0B0F88A56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64035"/>
              </p:ext>
            </p:extLst>
          </p:nvPr>
        </p:nvGraphicFramePr>
        <p:xfrm>
          <a:off x="7633255" y="1111136"/>
          <a:ext cx="4558745" cy="944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7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4674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61969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13056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314992">
                <a:tc>
                  <a:txBody>
                    <a:bodyPr/>
                    <a:lstStyle/>
                    <a:p>
                      <a:r>
                        <a:rPr lang="en-US" sz="1300" dirty="0" err="1"/>
                        <a:t>Dept_ID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Head_name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Accreditation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314992">
                <a:tc>
                  <a:txBody>
                    <a:bodyPr/>
                    <a:lstStyle/>
                    <a:p>
                      <a:r>
                        <a:rPr lang="en-US" sz="1300" dirty="0"/>
                        <a:t>ElE_1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Sajitha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314992">
                <a:tc>
                  <a:txBody>
                    <a:bodyPr/>
                    <a:lstStyle/>
                    <a:p>
                      <a:r>
                        <a:rPr lang="en-US" sz="1300" dirty="0"/>
                        <a:t>MME_1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Randitha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D07B5C5-29D5-41DE-B284-D2476E00EA56}"/>
              </a:ext>
            </a:extLst>
          </p:cNvPr>
          <p:cNvSpPr txBox="1"/>
          <p:nvPr/>
        </p:nvSpPr>
        <p:spPr>
          <a:xfrm>
            <a:off x="9314114" y="758595"/>
            <a:ext cx="147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8A44DCDC-791E-4B0D-B541-AD22CEF2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07904"/>
              </p:ext>
            </p:extLst>
          </p:nvPr>
        </p:nvGraphicFramePr>
        <p:xfrm>
          <a:off x="99389" y="2762221"/>
          <a:ext cx="11993219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245704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378227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821635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xmlns="" val="4080659775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xmlns="" val="868140718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xmlns="" val="2895793686"/>
                    </a:ext>
                  </a:extLst>
                </a:gridCol>
                <a:gridCol w="1484246">
                  <a:extLst>
                    <a:ext uri="{9D8B030D-6E8A-4147-A177-3AD203B41FA5}">
                      <a16:colId xmlns:a16="http://schemas.microsoft.com/office/drawing/2014/main" xmlns="" val="2537831290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5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Dept_ID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Head_name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Location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Accreditation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 err="1"/>
                        <a:t>Dushmantha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Sajitha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 err="1"/>
                        <a:t>Meranda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Sajitha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 err="1"/>
                        <a:t>Dushmantha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MME_1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Randitha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9687759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500" dirty="0" err="1"/>
                        <a:t>Meranda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MME_1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Randitha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420133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F1D758-22DE-428F-A337-021530B1CF0F}"/>
              </a:ext>
            </a:extLst>
          </p:cNvPr>
          <p:cNvSpPr/>
          <p:nvPr/>
        </p:nvSpPr>
        <p:spPr>
          <a:xfrm>
            <a:off x="3975652" y="2200253"/>
            <a:ext cx="2844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(</a:t>
            </a:r>
            <a:r>
              <a:rPr lang="en-US" i="1"/>
              <a:t>TEACHER) </a:t>
            </a:r>
            <a:r>
              <a:rPr lang="en-US" b="1" i="1"/>
              <a:t>X </a:t>
            </a:r>
            <a:r>
              <a:rPr lang="en-US" i="1"/>
              <a:t>(</a:t>
            </a:r>
            <a:r>
              <a:rPr lang="en-US" i="1" dirty="0"/>
              <a:t>DEPARTMENT)</a:t>
            </a:r>
          </a:p>
        </p:txBody>
      </p:sp>
    </p:spTree>
    <p:extLst>
      <p:ext uri="{BB962C8B-B14F-4D97-AF65-F5344CB8AC3E}">
        <p14:creationId xmlns:p14="http://schemas.microsoft.com/office/powerpoint/2010/main" val="2950158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-45231"/>
            <a:ext cx="10058400" cy="65927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INNER 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21" y="3436971"/>
            <a:ext cx="11831775" cy="325336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Combines related tuples from two relations based on a common attribute. </a:t>
            </a: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Represented using the      symbol.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Generic form is Relation1      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&lt;Join conditions&gt;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Relation2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Join condition can be (Relation1_Attribute) Ɵ (Relation2_Attribute) where Ɵ is a comparison operator  ( = , !=, &gt; , &lt;, &lt;=, &gt;=).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only = comparison operator is used in the join conditions, that join operation is know as an </a:t>
            </a:r>
            <a:r>
              <a:rPr lang="en-US" sz="2000" b="1" dirty="0">
                <a:solidFill>
                  <a:srgbClr val="FF0000"/>
                </a:solidFill>
              </a:rPr>
              <a:t>EQUIJOIN.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Equijoin always has two or more attributes which values are identical.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Ex: TEACHER       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Name = </a:t>
            </a:r>
            <a:r>
              <a:rPr lang="en-US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Head_name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DEPARTMENT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NATURAL JOIN (*) eliminates identical attributes by forcing joining relations to have attributes of same name.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0DC5B61-192C-4AF0-937C-748D0003E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59848"/>
              </p:ext>
            </p:extLst>
          </p:nvPr>
        </p:nvGraphicFramePr>
        <p:xfrm>
          <a:off x="261982" y="496959"/>
          <a:ext cx="6436493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107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7107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91303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41251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031488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740299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Dushmantha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Meranda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Sajitha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Banjan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Mechanical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387556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Paridu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Sithum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Electronics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945D5D-4C37-419E-9029-397D91EFC6CA}"/>
              </a:ext>
            </a:extLst>
          </p:cNvPr>
          <p:cNvSpPr txBox="1"/>
          <p:nvPr/>
        </p:nvSpPr>
        <p:spPr>
          <a:xfrm>
            <a:off x="787420" y="172361"/>
            <a:ext cx="124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F699AAE-BF1E-4A06-AB90-74E939DB7E49}"/>
              </a:ext>
            </a:extLst>
          </p:cNvPr>
          <p:cNvGrpSpPr/>
          <p:nvPr/>
        </p:nvGrpSpPr>
        <p:grpSpPr>
          <a:xfrm flipV="1">
            <a:off x="3107898" y="3928340"/>
            <a:ext cx="344805" cy="141739"/>
            <a:chOff x="1393424" y="5777700"/>
            <a:chExt cx="1999381" cy="821883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xmlns="" id="{CFD09BA6-F8DA-4F6B-912D-10F7537BD648}"/>
                </a:ext>
              </a:extLst>
            </p:cNvPr>
            <p:cNvSpPr/>
            <p:nvPr/>
          </p:nvSpPr>
          <p:spPr>
            <a:xfrm rot="2722592">
              <a:off x="2570922" y="5777700"/>
              <a:ext cx="821883" cy="821883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ACB0776A-F684-4A11-912E-E84FC6B31A55}"/>
                </a:ext>
              </a:extLst>
            </p:cNvPr>
            <p:cNvSpPr/>
            <p:nvPr/>
          </p:nvSpPr>
          <p:spPr>
            <a:xfrm rot="18877408" flipH="1">
              <a:off x="1393424" y="5777700"/>
              <a:ext cx="821883" cy="821883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47514404-19B3-4817-92EB-7E1E4EBB9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11350"/>
              </p:ext>
            </p:extLst>
          </p:nvPr>
        </p:nvGraphicFramePr>
        <p:xfrm>
          <a:off x="7633252" y="533298"/>
          <a:ext cx="4558745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7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4674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61969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13056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Dept_ID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Head_name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Accreditation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ElE_1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Sajitha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MME_1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Randitha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CEE_1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Layanthi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017DA3-EBED-4E1E-AF37-9259FF879505}"/>
              </a:ext>
            </a:extLst>
          </p:cNvPr>
          <p:cNvSpPr txBox="1"/>
          <p:nvPr/>
        </p:nvSpPr>
        <p:spPr>
          <a:xfrm>
            <a:off x="7633252" y="200479"/>
            <a:ext cx="147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7710427-0204-4F7F-9F1D-0B06CED87854}"/>
              </a:ext>
            </a:extLst>
          </p:cNvPr>
          <p:cNvGrpSpPr/>
          <p:nvPr/>
        </p:nvGrpSpPr>
        <p:grpSpPr>
          <a:xfrm flipV="1">
            <a:off x="3409888" y="4355465"/>
            <a:ext cx="344805" cy="141739"/>
            <a:chOff x="1393424" y="5777700"/>
            <a:chExt cx="1999381" cy="821883"/>
          </a:xfrm>
        </p:grpSpPr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xmlns="" id="{8BA85D83-98BD-4F8D-876F-F78438D1486F}"/>
                </a:ext>
              </a:extLst>
            </p:cNvPr>
            <p:cNvSpPr/>
            <p:nvPr/>
          </p:nvSpPr>
          <p:spPr>
            <a:xfrm rot="2722592">
              <a:off x="2570922" y="5777700"/>
              <a:ext cx="821883" cy="821883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xmlns="" id="{F39FBFBC-24BA-41F9-B432-167600752389}"/>
                </a:ext>
              </a:extLst>
            </p:cNvPr>
            <p:cNvSpPr/>
            <p:nvPr/>
          </p:nvSpPr>
          <p:spPr>
            <a:xfrm rot="18877408" flipH="1">
              <a:off x="1393424" y="5777700"/>
              <a:ext cx="821883" cy="821883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0CB8E4D-9B6D-4516-8FAE-F4284EC31A7E}"/>
              </a:ext>
            </a:extLst>
          </p:cNvPr>
          <p:cNvGrpSpPr/>
          <p:nvPr/>
        </p:nvGrpSpPr>
        <p:grpSpPr>
          <a:xfrm flipV="1">
            <a:off x="2393106" y="6236880"/>
            <a:ext cx="344805" cy="141739"/>
            <a:chOff x="1393424" y="5777700"/>
            <a:chExt cx="1999381" cy="821883"/>
          </a:xfrm>
        </p:grpSpPr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xmlns="" id="{FFA54D42-DA41-4350-B71A-7E07FE28D093}"/>
                </a:ext>
              </a:extLst>
            </p:cNvPr>
            <p:cNvSpPr/>
            <p:nvPr/>
          </p:nvSpPr>
          <p:spPr>
            <a:xfrm rot="2722592">
              <a:off x="2570922" y="5777700"/>
              <a:ext cx="821883" cy="821883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xmlns="" id="{665ADFA0-DF50-4229-B1F1-DAB15DFB1C61}"/>
                </a:ext>
              </a:extLst>
            </p:cNvPr>
            <p:cNvSpPr/>
            <p:nvPr/>
          </p:nvSpPr>
          <p:spPr>
            <a:xfrm rot="18877408" flipH="1">
              <a:off x="1393424" y="5777700"/>
              <a:ext cx="821883" cy="821883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BF2EF9E-6F9B-4B07-A25F-A3D14D798F23}"/>
              </a:ext>
            </a:extLst>
          </p:cNvPr>
          <p:cNvSpPr/>
          <p:nvPr/>
        </p:nvSpPr>
        <p:spPr>
          <a:xfrm>
            <a:off x="7529023" y="2331878"/>
            <a:ext cx="4767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      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= 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Head_name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xmlns="" id="{FE4281F5-0C76-4EAC-AD48-F70F7025461D}"/>
              </a:ext>
            </a:extLst>
          </p:cNvPr>
          <p:cNvSpPr/>
          <p:nvPr/>
        </p:nvSpPr>
        <p:spPr>
          <a:xfrm>
            <a:off x="7251287" y="2088250"/>
            <a:ext cx="381965" cy="7196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F6112D3-A3BB-4637-8F4F-5BBA7D085337}"/>
              </a:ext>
            </a:extLst>
          </p:cNvPr>
          <p:cNvGrpSpPr/>
          <p:nvPr/>
        </p:nvGrpSpPr>
        <p:grpSpPr>
          <a:xfrm flipV="1">
            <a:off x="8768228" y="2427447"/>
            <a:ext cx="344805" cy="141739"/>
            <a:chOff x="1393424" y="5777700"/>
            <a:chExt cx="1999381" cy="821883"/>
          </a:xfrm>
        </p:grpSpPr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xmlns="" id="{31CF9423-BC7F-40E9-A6CD-875FC36C548E}"/>
                </a:ext>
              </a:extLst>
            </p:cNvPr>
            <p:cNvSpPr/>
            <p:nvPr/>
          </p:nvSpPr>
          <p:spPr>
            <a:xfrm rot="2722592">
              <a:off x="2570922" y="5777700"/>
              <a:ext cx="821883" cy="821883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xmlns="" id="{4C11D501-4826-498B-B6C5-B5565C3B6D3E}"/>
                </a:ext>
              </a:extLst>
            </p:cNvPr>
            <p:cNvSpPr/>
            <p:nvPr/>
          </p:nvSpPr>
          <p:spPr>
            <a:xfrm rot="18877408" flipH="1">
              <a:off x="1393424" y="5777700"/>
              <a:ext cx="821883" cy="821883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A6797D5B-7222-447D-AD5F-F2F7F3C28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81797"/>
              </p:ext>
            </p:extLst>
          </p:nvPr>
        </p:nvGraphicFramePr>
        <p:xfrm>
          <a:off x="1396900" y="2854186"/>
          <a:ext cx="10549045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4318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  <a:gridCol w="1113182">
                  <a:extLst>
                    <a:ext uri="{9D8B030D-6E8A-4147-A177-3AD203B41FA5}">
                      <a16:colId xmlns:a16="http://schemas.microsoft.com/office/drawing/2014/main" xmlns="" val="1534817756"/>
                    </a:ext>
                  </a:extLst>
                </a:gridCol>
                <a:gridCol w="1073427">
                  <a:extLst>
                    <a:ext uri="{9D8B030D-6E8A-4147-A177-3AD203B41FA5}">
                      <a16:colId xmlns:a16="http://schemas.microsoft.com/office/drawing/2014/main" xmlns="" val="924842312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xmlns="" val="48107386"/>
                    </a:ext>
                  </a:extLst>
                </a:gridCol>
                <a:gridCol w="1157318">
                  <a:extLst>
                    <a:ext uri="{9D8B030D-6E8A-4147-A177-3AD203B41FA5}">
                      <a16:colId xmlns:a16="http://schemas.microsoft.com/office/drawing/2014/main" xmlns="" val="3995082278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Dept_ID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Head_name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Accreditation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Sajitha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EIE_1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Sajitha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290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22933"/>
            <a:ext cx="12192000" cy="325336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 join can be considered as a cartesian product operation followed by a select operation. </a:t>
            </a: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Relation1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(TEACHER) X (DEPARTMENT)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Relation2               </a:t>
            </a:r>
            <a:r>
              <a:rPr lang="en-US" sz="20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= </a:t>
            </a:r>
            <a:r>
              <a:rPr lang="en-US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Head_name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(Relation1)               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Relation2 is same as the relation obtained from join operation.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0DC5B61-192C-4AF0-937C-748D0003E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08559"/>
              </p:ext>
            </p:extLst>
          </p:nvPr>
        </p:nvGraphicFramePr>
        <p:xfrm>
          <a:off x="286209" y="847584"/>
          <a:ext cx="6436493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1073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7107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91303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41251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031488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740299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Dushmantha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Meranda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Sajitha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Kaman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Senior 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902252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Banjan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Mechanical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387556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Paridu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314710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Sithum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Electronics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Lecturer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863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945D5D-4C37-419E-9029-397D91EFC6CA}"/>
              </a:ext>
            </a:extLst>
          </p:cNvPr>
          <p:cNvSpPr txBox="1"/>
          <p:nvPr/>
        </p:nvSpPr>
        <p:spPr>
          <a:xfrm>
            <a:off x="1997596" y="493196"/>
            <a:ext cx="124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</a:t>
            </a:r>
          </a:p>
          <a:p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47514404-19B3-4817-92EB-7E1E4EBB9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6334"/>
              </p:ext>
            </p:extLst>
          </p:nvPr>
        </p:nvGraphicFramePr>
        <p:xfrm>
          <a:off x="7213798" y="859614"/>
          <a:ext cx="4558745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71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46749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261969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213056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Dept_ID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Head_name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Accreditation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ElE_1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Sajitha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MME_1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Randitha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CEE_1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Layanthi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017DA3-EBED-4E1E-AF37-9259FF879505}"/>
              </a:ext>
            </a:extLst>
          </p:cNvPr>
          <p:cNvSpPr txBox="1"/>
          <p:nvPr/>
        </p:nvSpPr>
        <p:spPr>
          <a:xfrm>
            <a:off x="8839097" y="548037"/>
            <a:ext cx="147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BF2EF9E-6F9B-4B07-A25F-A3D14D798F23}"/>
              </a:ext>
            </a:extLst>
          </p:cNvPr>
          <p:cNvSpPr/>
          <p:nvPr/>
        </p:nvSpPr>
        <p:spPr>
          <a:xfrm>
            <a:off x="7529024" y="2484831"/>
            <a:ext cx="4767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      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= </a:t>
            </a:r>
            <a:r>
              <a:rPr lang="en-US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Head_name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xmlns="" id="{FE4281F5-0C76-4EAC-AD48-F70F7025461D}"/>
              </a:ext>
            </a:extLst>
          </p:cNvPr>
          <p:cNvSpPr/>
          <p:nvPr/>
        </p:nvSpPr>
        <p:spPr>
          <a:xfrm>
            <a:off x="7022816" y="2333391"/>
            <a:ext cx="381965" cy="7196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F6112D3-A3BB-4637-8F4F-5BBA7D085337}"/>
              </a:ext>
            </a:extLst>
          </p:cNvPr>
          <p:cNvGrpSpPr/>
          <p:nvPr/>
        </p:nvGrpSpPr>
        <p:grpSpPr>
          <a:xfrm flipV="1">
            <a:off x="8768228" y="2622348"/>
            <a:ext cx="344805" cy="141739"/>
            <a:chOff x="1393424" y="5777700"/>
            <a:chExt cx="1999381" cy="821883"/>
          </a:xfrm>
        </p:grpSpPr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xmlns="" id="{31CF9423-BC7F-40E9-A6CD-875FC36C548E}"/>
                </a:ext>
              </a:extLst>
            </p:cNvPr>
            <p:cNvSpPr/>
            <p:nvPr/>
          </p:nvSpPr>
          <p:spPr>
            <a:xfrm rot="2722592">
              <a:off x="2570922" y="5777700"/>
              <a:ext cx="821883" cy="821883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xmlns="" id="{4C11D501-4826-498B-B6C5-B5565C3B6D3E}"/>
                </a:ext>
              </a:extLst>
            </p:cNvPr>
            <p:cNvSpPr/>
            <p:nvPr/>
          </p:nvSpPr>
          <p:spPr>
            <a:xfrm rot="18877408" flipH="1">
              <a:off x="1393424" y="5777700"/>
              <a:ext cx="821883" cy="821883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A6797D5B-7222-447D-AD5F-F2F7F3C28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13938"/>
              </p:ext>
            </p:extLst>
          </p:nvPr>
        </p:nvGraphicFramePr>
        <p:xfrm>
          <a:off x="286209" y="3348428"/>
          <a:ext cx="10549045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4318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xmlns="" val="3381000898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xmlns="" val="3459826961"/>
                    </a:ext>
                  </a:extLst>
                </a:gridCol>
                <a:gridCol w="1113182">
                  <a:extLst>
                    <a:ext uri="{9D8B030D-6E8A-4147-A177-3AD203B41FA5}">
                      <a16:colId xmlns:a16="http://schemas.microsoft.com/office/drawing/2014/main" xmlns="" val="1534817756"/>
                    </a:ext>
                  </a:extLst>
                </a:gridCol>
                <a:gridCol w="1073427">
                  <a:extLst>
                    <a:ext uri="{9D8B030D-6E8A-4147-A177-3AD203B41FA5}">
                      <a16:colId xmlns:a16="http://schemas.microsoft.com/office/drawing/2014/main" xmlns="" val="924842312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xmlns="" val="48107386"/>
                    </a:ext>
                  </a:extLst>
                </a:gridCol>
                <a:gridCol w="1157318">
                  <a:extLst>
                    <a:ext uri="{9D8B030D-6E8A-4147-A177-3AD203B41FA5}">
                      <a16:colId xmlns:a16="http://schemas.microsoft.com/office/drawing/2014/main" xmlns="" val="3995082278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3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Dept_ID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Head_name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Accreditation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300" dirty="0" err="1"/>
                        <a:t>Sajitha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Electrical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Senior 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EIE_1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Sajitha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Sector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64654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243FF32-E47C-46D1-8387-BB0300BE0F72}"/>
              </a:ext>
            </a:extLst>
          </p:cNvPr>
          <p:cNvCxnSpPr>
            <a:cxnSpLocks/>
          </p:cNvCxnSpPr>
          <p:nvPr/>
        </p:nvCxnSpPr>
        <p:spPr>
          <a:xfrm flipH="1">
            <a:off x="1398567" y="4786734"/>
            <a:ext cx="62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971D984E-6CD5-42C0-9D89-CA039C9C24BA}"/>
              </a:ext>
            </a:extLst>
          </p:cNvPr>
          <p:cNvCxnSpPr>
            <a:cxnSpLocks/>
          </p:cNvCxnSpPr>
          <p:nvPr/>
        </p:nvCxnSpPr>
        <p:spPr>
          <a:xfrm flipH="1">
            <a:off x="1412635" y="5193474"/>
            <a:ext cx="627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BE8DCD12-9EFB-4CE4-934B-F023A94C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36" y="4923769"/>
            <a:ext cx="5944829" cy="5394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B0EF1223-B188-DADE-C297-663A7BA5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-45231"/>
            <a:ext cx="10058400" cy="65927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24186635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E9B7D188ED74E97F411B595153A42" ma:contentTypeVersion="2" ma:contentTypeDescription="Create a new document." ma:contentTypeScope="" ma:versionID="3b9e619ad60a7ac1f7c0c4f8a3d58ef0">
  <xsd:schema xmlns:xsd="http://www.w3.org/2001/XMLSchema" xmlns:xs="http://www.w3.org/2001/XMLSchema" xmlns:p="http://schemas.microsoft.com/office/2006/metadata/properties" xmlns:ns3="2c9efc7d-b5d7-4c88-94b3-bfea7313e22e" targetNamespace="http://schemas.microsoft.com/office/2006/metadata/properties" ma:root="true" ma:fieldsID="69f9d44f929a1869a0e315170ce38c44" ns3:_="">
    <xsd:import namespace="2c9efc7d-b5d7-4c88-94b3-bfea7313e2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9efc7d-b5d7-4c88-94b3-bfea7313e2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CC2CA7-0006-4F2D-B646-727BB6F59D6E}">
  <ds:schemaRefs>
    <ds:schemaRef ds:uri="2c9efc7d-b5d7-4c88-94b3-bfea7313e22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2FD97C3-575C-4319-912F-777465FF22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BDD151-79E5-4BE8-B065-A2DC353DA6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9efc7d-b5d7-4c88-94b3-bfea7313e2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23780</TotalTime>
  <Words>2326</Words>
  <Application>Microsoft Office PowerPoint</Application>
  <PresentationFormat>Custom</PresentationFormat>
  <Paragraphs>1188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EE4202 Database Systems</vt:lpstr>
      <vt:lpstr> INTRODUCTION</vt:lpstr>
      <vt:lpstr>SELECT</vt:lpstr>
      <vt:lpstr>PowerPoint Presentation</vt:lpstr>
      <vt:lpstr>PROJECT</vt:lpstr>
      <vt:lpstr>RENAME</vt:lpstr>
      <vt:lpstr>CARTESIAN PRODUCT</vt:lpstr>
      <vt:lpstr>INNER JOIN</vt:lpstr>
      <vt:lpstr>INNER JOIN</vt:lpstr>
      <vt:lpstr>SET OPERATIONS</vt:lpstr>
      <vt:lpstr>INNER UNION</vt:lpstr>
      <vt:lpstr>INTERSECTION</vt:lpstr>
      <vt:lpstr>MINUS/SET DIFFERENCE</vt:lpstr>
      <vt:lpstr>DIVISION</vt:lpstr>
      <vt:lpstr>PowerPoint Presentation</vt:lpstr>
      <vt:lpstr>OUTER JOIN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EE4202 Database Systems</dc:title>
  <dc:creator>t50</dc:creator>
  <cp:lastModifiedBy>admin</cp:lastModifiedBy>
  <cp:revision>145</cp:revision>
  <dcterms:created xsi:type="dcterms:W3CDTF">2022-08-11T09:11:24Z</dcterms:created>
  <dcterms:modified xsi:type="dcterms:W3CDTF">2023-08-22T08:58:26Z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0x01010025AE9B7D188ED74E97F411B595153A42</vt:lpwstr>
  </property>
</Properties>
</file>