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259325"/>
    <a:srgbClr val="33CC33"/>
    <a:srgbClr val="FF99CC"/>
    <a:srgbClr val="000000"/>
    <a:srgbClr val="04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F395-2C55-4621-818C-B0953DA426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14D-43AB-4555-9D6A-5C586B5E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F395-2C55-4621-818C-B0953DA426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14D-43AB-4555-9D6A-5C586B5E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3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F395-2C55-4621-818C-B0953DA426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14D-43AB-4555-9D6A-5C586B5E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F395-2C55-4621-818C-B0953DA426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14D-43AB-4555-9D6A-5C586B5E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F395-2C55-4621-818C-B0953DA426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14D-43AB-4555-9D6A-5C586B5E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6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F395-2C55-4621-818C-B0953DA426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14D-43AB-4555-9D6A-5C586B5E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F395-2C55-4621-818C-B0953DA426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14D-43AB-4555-9D6A-5C586B5E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F395-2C55-4621-818C-B0953DA426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14D-43AB-4555-9D6A-5C586B5E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F395-2C55-4621-818C-B0953DA426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14D-43AB-4555-9D6A-5C586B5E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2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F395-2C55-4621-818C-B0953DA426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14D-43AB-4555-9D6A-5C586B5E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2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F395-2C55-4621-818C-B0953DA426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14D-43AB-4555-9D6A-5C586B5E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F395-2C55-4621-818C-B0953DA4262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014D-43AB-4555-9D6A-5C586B5E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3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5"/>
            <a:ext cx="9144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472" y="2610678"/>
            <a:ext cx="9753600" cy="247484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SQL TO RELATIONAL ALGEBRA</a:t>
            </a:r>
          </a:p>
          <a:p>
            <a:pPr algn="ctr"/>
            <a:endParaRPr lang="en-US" sz="4400" b="1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9EBD89-2133-4E58-B9F1-5F0C9C64BF55}"/>
              </a:ext>
            </a:extLst>
          </p:cNvPr>
          <p:cNvSpPr txBox="1"/>
          <p:nvPr/>
        </p:nvSpPr>
        <p:spPr>
          <a:xfrm>
            <a:off x="437022" y="106526"/>
            <a:ext cx="12534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a typeface="Adobe Gothic Std B" panose="020B0800000000000000" pitchFamily="34" charset="-128"/>
                <a:cs typeface="Arial" panose="020B0604020202020204" pitchFamily="34" charset="0"/>
              </a:rPr>
              <a:t>MAPPING 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E9CC53-28CE-456E-9107-8AD71E2D77EB}"/>
              </a:ext>
            </a:extLst>
          </p:cNvPr>
          <p:cNvSpPr txBox="1"/>
          <p:nvPr/>
        </p:nvSpPr>
        <p:spPr>
          <a:xfrm>
            <a:off x="98474" y="1026022"/>
            <a:ext cx="11929403" cy="581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Select attribute(A1) from relation (R) in SQL maps to a project(</a:t>
            </a:r>
            <a:r>
              <a:rPr lang="el-GR" sz="2000" dirty="0">
                <a:solidFill>
                  <a:srgbClr val="FF0000"/>
                </a:solidFill>
              </a:rPr>
              <a:t>π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aseline="-25000" dirty="0">
                <a:solidFill>
                  <a:srgbClr val="FF0000"/>
                </a:solidFill>
              </a:rPr>
              <a:t>&lt;A1&gt;</a:t>
            </a:r>
            <a:r>
              <a:rPr lang="en-US" sz="2000" dirty="0">
                <a:solidFill>
                  <a:srgbClr val="FF0000"/>
                </a:solidFill>
              </a:rPr>
              <a:t>(R)</a:t>
            </a:r>
            <a:r>
              <a:rPr lang="en-US" sz="2000" dirty="0"/>
              <a:t>) in relational algebra. Select * from R maps to just R itself.</a:t>
            </a:r>
          </a:p>
          <a:p>
            <a:pPr marL="285750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Conditions inside where clause maps to conditions of a select(</a:t>
            </a:r>
            <a:r>
              <a:rPr lang="el-GR" sz="2000" dirty="0">
                <a:solidFill>
                  <a:srgbClr val="C80000"/>
                </a:solidFill>
              </a:rPr>
              <a:t>σ</a:t>
            </a:r>
            <a:r>
              <a:rPr lang="en-US" sz="2000" dirty="0"/>
              <a:t>) operation. For a single ‘select from where’ SQL clause; </a:t>
            </a:r>
            <a:r>
              <a:rPr lang="el-G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π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l-GR" sz="2000" dirty="0"/>
              <a:t>σ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are commutative(interchangeable).</a:t>
            </a:r>
          </a:p>
          <a:p>
            <a:pPr marL="285750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Creating a view corresponds to a rename(</a:t>
            </a:r>
            <a:r>
              <a:rPr lang="en-US" sz="2000" dirty="0">
                <a:solidFill>
                  <a:srgbClr val="FF0000"/>
                </a:solidFill>
              </a:rPr>
              <a:t>ρ</a:t>
            </a:r>
            <a:r>
              <a:rPr lang="en-US" sz="2000" dirty="0"/>
              <a:t>) operation.</a:t>
            </a:r>
          </a:p>
          <a:p>
            <a:pPr marL="285750" indent="-28575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Aggregate functions specified for attributes in GROUP BY is mapped to aggregate function (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f </a:t>
            </a:r>
            <a:r>
              <a:rPr lang="en-US" sz="2000" i="1" dirty="0"/>
              <a:t>) </a:t>
            </a:r>
            <a:r>
              <a:rPr lang="en-US" sz="2000" dirty="0"/>
              <a:t>in relational algebra.</a:t>
            </a:r>
          </a:p>
          <a:p>
            <a:pPr>
              <a:lnSpc>
                <a:spcPts val="3400"/>
              </a:lnSpc>
            </a:pPr>
            <a:r>
              <a:rPr lang="en-US" sz="2000" i="1" dirty="0"/>
              <a:t>                    &lt;grouping attributes&gt;  f  </a:t>
            </a:r>
            <a:r>
              <a:rPr lang="en-US" sz="2000" dirty="0"/>
              <a:t>&lt;function list&gt; (Relation) </a:t>
            </a:r>
          </a:p>
          <a:p>
            <a:pPr>
              <a:lnSpc>
                <a:spcPts val="3400"/>
              </a:lnSpc>
            </a:pPr>
            <a:endParaRPr lang="en-US" sz="2000" i="1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                                               </a:t>
            </a:r>
            <a:endParaRPr lang="en-US" sz="2000" dirty="0">
              <a:solidFill>
                <a:srgbClr val="C80000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16DB59DA-0ECC-4C07-8DC4-07DC6CD06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69199"/>
              </p:ext>
            </p:extLst>
          </p:nvPr>
        </p:nvGraphicFramePr>
        <p:xfrm>
          <a:off x="746539" y="4549544"/>
          <a:ext cx="936486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1623">
                  <a:extLst>
                    <a:ext uri="{9D8B030D-6E8A-4147-A177-3AD203B41FA5}">
                      <a16:colId xmlns:a16="http://schemas.microsoft.com/office/drawing/2014/main" xmlns="" val="1670408690"/>
                    </a:ext>
                  </a:extLst>
                </a:gridCol>
                <a:gridCol w="3121623">
                  <a:extLst>
                    <a:ext uri="{9D8B030D-6E8A-4147-A177-3AD203B41FA5}">
                      <a16:colId xmlns:a16="http://schemas.microsoft.com/office/drawing/2014/main" xmlns="" val="991295870"/>
                    </a:ext>
                  </a:extLst>
                </a:gridCol>
                <a:gridCol w="3121623">
                  <a:extLst>
                    <a:ext uri="{9D8B030D-6E8A-4147-A177-3AD203B41FA5}">
                      <a16:colId xmlns:a16="http://schemas.microsoft.com/office/drawing/2014/main" xmlns="" val="175544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Relational Algebra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Relational Algebra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893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Cartesian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165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Natural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Natural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58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616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difference/Minus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6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outer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3353166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65F15E8-146C-44F0-A4EA-96DDD45D666D}"/>
              </a:ext>
            </a:extLst>
          </p:cNvPr>
          <p:cNvGrpSpPr/>
          <p:nvPr/>
        </p:nvGrpSpPr>
        <p:grpSpPr>
          <a:xfrm>
            <a:off x="8313933" y="6480312"/>
            <a:ext cx="466453" cy="267767"/>
            <a:chOff x="846991" y="4008973"/>
            <a:chExt cx="3750609" cy="215303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1CB467D5-D44D-4A76-B65F-D51C5FC01CE9}"/>
                </a:ext>
              </a:extLst>
            </p:cNvPr>
            <p:cNvGrpSpPr/>
            <p:nvPr/>
          </p:nvGrpSpPr>
          <p:grpSpPr>
            <a:xfrm flipV="1">
              <a:off x="846991" y="4328258"/>
              <a:ext cx="3750609" cy="1541763"/>
              <a:chOff x="1393424" y="5777700"/>
              <a:chExt cx="1999381" cy="821883"/>
            </a:xfrm>
          </p:grpSpPr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xmlns="" id="{49340C38-98A8-4463-B783-4A9FA6B233EB}"/>
                  </a:ext>
                </a:extLst>
              </p:cNvPr>
              <p:cNvSpPr/>
              <p:nvPr/>
            </p:nvSpPr>
            <p:spPr>
              <a:xfrm rot="2722592">
                <a:off x="2570922" y="5777700"/>
                <a:ext cx="821883" cy="821883"/>
              </a:xfrm>
              <a:prstGeom prst="rt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xmlns="" id="{6F5AEFFF-FEA1-4FE2-8453-3C043804B8F1}"/>
                  </a:ext>
                </a:extLst>
              </p:cNvPr>
              <p:cNvSpPr/>
              <p:nvPr/>
            </p:nvSpPr>
            <p:spPr>
              <a:xfrm rot="18877408" flipH="1">
                <a:off x="1393424" y="5777700"/>
                <a:ext cx="821883" cy="821883"/>
              </a:xfrm>
              <a:prstGeom prst="rt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1A2DF44-4CA7-4822-91B4-E574E00865F1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1066800" y="4008973"/>
              <a:ext cx="55823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95F6B319-D256-4ED5-A112-5E6A40100416}"/>
                </a:ext>
              </a:extLst>
            </p:cNvPr>
            <p:cNvCxnSpPr/>
            <p:nvPr/>
          </p:nvCxnSpPr>
          <p:spPr>
            <a:xfrm flipH="1">
              <a:off x="1066800" y="6162009"/>
              <a:ext cx="558233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41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9EBD89-2133-4E58-B9F1-5F0C9C64BF55}"/>
              </a:ext>
            </a:extLst>
          </p:cNvPr>
          <p:cNvSpPr txBox="1"/>
          <p:nvPr/>
        </p:nvSpPr>
        <p:spPr>
          <a:xfrm>
            <a:off x="437022" y="127046"/>
            <a:ext cx="12534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a typeface="Adobe Gothic Std B" panose="020B0800000000000000" pitchFamily="34" charset="-128"/>
                <a:cs typeface="Arial" panose="020B0604020202020204" pitchFamily="34" charset="0"/>
              </a:rPr>
              <a:t>MAPPING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E9CC53-28CE-456E-9107-8AD71E2D77EB}"/>
              </a:ext>
            </a:extLst>
          </p:cNvPr>
          <p:cNvSpPr txBox="1"/>
          <p:nvPr/>
        </p:nvSpPr>
        <p:spPr>
          <a:xfrm>
            <a:off x="98474" y="1026022"/>
            <a:ext cx="118731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1. </a:t>
            </a:r>
            <a:r>
              <a:rPr lang="en-US" sz="2400" dirty="0">
                <a:solidFill>
                  <a:srgbClr val="7030A0"/>
                </a:solidFill>
              </a:rPr>
              <a:t>select Empl_ID from sch1.EMPLOYEE where Age=15;</a:t>
            </a:r>
          </a:p>
          <a:p>
            <a:r>
              <a:rPr lang="en-US" sz="2400" dirty="0"/>
              <a:t>                                                   </a:t>
            </a:r>
            <a:r>
              <a:rPr lang="el-GR" sz="2400" dirty="0">
                <a:solidFill>
                  <a:srgbClr val="C80000"/>
                </a:solidFill>
              </a:rPr>
              <a:t>π</a:t>
            </a:r>
            <a:r>
              <a:rPr lang="en-US" sz="2400" dirty="0">
                <a:solidFill>
                  <a:srgbClr val="C80000"/>
                </a:solidFill>
              </a:rPr>
              <a:t> </a:t>
            </a:r>
            <a:r>
              <a:rPr lang="en-US" sz="2400" baseline="-25000" dirty="0">
                <a:solidFill>
                  <a:srgbClr val="C80000"/>
                </a:solidFill>
              </a:rPr>
              <a:t>&lt;</a:t>
            </a:r>
            <a:r>
              <a:rPr lang="en-US" sz="2400" baseline="-25000" dirty="0" err="1">
                <a:solidFill>
                  <a:srgbClr val="C80000"/>
                </a:solidFill>
              </a:rPr>
              <a:t>Empl_ID</a:t>
            </a:r>
            <a:r>
              <a:rPr lang="en-US" sz="2400" baseline="-25000" dirty="0">
                <a:solidFill>
                  <a:srgbClr val="C80000"/>
                </a:solidFill>
              </a:rPr>
              <a:t>&gt;</a:t>
            </a:r>
            <a:r>
              <a:rPr lang="en-US" sz="2400" dirty="0">
                <a:solidFill>
                  <a:srgbClr val="C80000"/>
                </a:solidFill>
              </a:rPr>
              <a:t>(</a:t>
            </a:r>
            <a:r>
              <a:rPr lang="el-GR" sz="2400" dirty="0">
                <a:solidFill>
                  <a:srgbClr val="C80000"/>
                </a:solidFill>
              </a:rPr>
              <a:t>σ</a:t>
            </a:r>
            <a:r>
              <a:rPr lang="en-US" sz="2400" baseline="-25000" dirty="0">
                <a:solidFill>
                  <a:srgbClr val="C80000"/>
                </a:solidFill>
              </a:rPr>
              <a:t>&lt;Age=15&gt;</a:t>
            </a:r>
            <a:r>
              <a:rPr lang="en-US" sz="2400" dirty="0">
                <a:solidFill>
                  <a:srgbClr val="C80000"/>
                </a:solidFill>
              </a:rPr>
              <a:t>(sch1.Employee))</a:t>
            </a:r>
          </a:p>
          <a:p>
            <a:r>
              <a:rPr lang="en-US" sz="2400" i="1" dirty="0">
                <a:solidFill>
                  <a:srgbClr val="7030A0"/>
                </a:solidFill>
              </a:rPr>
              <a:t>2. </a:t>
            </a:r>
            <a:r>
              <a:rPr lang="en-US" sz="2400" dirty="0">
                <a:solidFill>
                  <a:srgbClr val="7030A0"/>
                </a:solidFill>
              </a:rPr>
              <a:t>select Empl_ID from sch1.EMPLOYEE where Age </a:t>
            </a:r>
            <a:r>
              <a:rPr lang="en-US" sz="2400" dirty="0">
                <a:solidFill>
                  <a:srgbClr val="259325"/>
                </a:solidFill>
              </a:rPr>
              <a:t>&gt; ALL</a:t>
            </a:r>
            <a:r>
              <a:rPr lang="en-US" sz="2400" dirty="0">
                <a:solidFill>
                  <a:srgbClr val="25932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(select Age from sch1.employee where </a:t>
            </a:r>
            <a:r>
              <a:rPr lang="en-US" sz="2400" dirty="0" err="1">
                <a:solidFill>
                  <a:srgbClr val="25932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Empl_ID</a:t>
            </a:r>
            <a:r>
              <a:rPr lang="en-US" sz="2400" dirty="0">
                <a:solidFill>
                  <a:srgbClr val="25932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='EE001’)</a:t>
            </a:r>
            <a:r>
              <a:rPr lang="en-US" sz="2400" dirty="0">
                <a:solidFill>
                  <a:srgbClr val="259325"/>
                </a:solidFill>
              </a:rPr>
              <a:t>;</a:t>
            </a:r>
          </a:p>
          <a:p>
            <a:r>
              <a:rPr lang="en-US" sz="2400" dirty="0">
                <a:solidFill>
                  <a:srgbClr val="040206"/>
                </a:solidFill>
              </a:rPr>
              <a:t>Is equivalent to :</a:t>
            </a:r>
            <a:r>
              <a:rPr lang="en-US" sz="2400" dirty="0">
                <a:solidFill>
                  <a:srgbClr val="7030A0"/>
                </a:solidFill>
              </a:rPr>
              <a:t> select Empl_ID from sch1.EMPLOYEE where Age </a:t>
            </a:r>
            <a:r>
              <a:rPr lang="en-US" sz="2400" dirty="0">
                <a:solidFill>
                  <a:srgbClr val="259325"/>
                </a:solidFill>
              </a:rPr>
              <a:t>&gt;</a:t>
            </a:r>
            <a:r>
              <a:rPr lang="en-US" sz="2400" dirty="0">
                <a:solidFill>
                  <a:srgbClr val="25932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(select MAX(Age) from sch1.employee where Empl_ID='EE001’ Group by Age)</a:t>
            </a:r>
            <a:r>
              <a:rPr lang="en-US" sz="2400" dirty="0">
                <a:solidFill>
                  <a:srgbClr val="259325"/>
                </a:solidFill>
              </a:rPr>
              <a:t>;</a:t>
            </a:r>
          </a:p>
          <a:p>
            <a:r>
              <a:rPr lang="el-GR" sz="2400" dirty="0">
                <a:solidFill>
                  <a:srgbClr val="C80000"/>
                </a:solidFill>
              </a:rPr>
              <a:t>π</a:t>
            </a:r>
            <a:r>
              <a:rPr lang="en-US" sz="2400" dirty="0">
                <a:solidFill>
                  <a:srgbClr val="C80000"/>
                </a:solidFill>
              </a:rPr>
              <a:t> </a:t>
            </a:r>
            <a:r>
              <a:rPr lang="en-US" sz="2400" baseline="-25000" dirty="0">
                <a:solidFill>
                  <a:srgbClr val="C80000"/>
                </a:solidFill>
              </a:rPr>
              <a:t>&lt;</a:t>
            </a:r>
            <a:r>
              <a:rPr lang="en-US" sz="2400" baseline="-25000" dirty="0" err="1">
                <a:solidFill>
                  <a:srgbClr val="C80000"/>
                </a:solidFill>
              </a:rPr>
              <a:t>Empl_ID</a:t>
            </a:r>
            <a:r>
              <a:rPr lang="en-US" sz="2400" baseline="-25000" dirty="0">
                <a:solidFill>
                  <a:srgbClr val="C80000"/>
                </a:solidFill>
              </a:rPr>
              <a:t>&gt;</a:t>
            </a:r>
            <a:r>
              <a:rPr lang="en-US" sz="2400" dirty="0">
                <a:solidFill>
                  <a:srgbClr val="C80000"/>
                </a:solidFill>
              </a:rPr>
              <a:t>(</a:t>
            </a:r>
            <a:r>
              <a:rPr lang="el-GR" sz="2400" dirty="0">
                <a:solidFill>
                  <a:srgbClr val="C80000"/>
                </a:solidFill>
              </a:rPr>
              <a:t>σ </a:t>
            </a:r>
            <a:r>
              <a:rPr lang="en-US" sz="2400" baseline="-25000" dirty="0">
                <a:solidFill>
                  <a:srgbClr val="C80000"/>
                </a:solidFill>
              </a:rPr>
              <a:t>&lt;   Age</a:t>
            </a:r>
            <a:r>
              <a:rPr lang="en-US" sz="2400" baseline="-25000" dirty="0">
                <a:solidFill>
                  <a:srgbClr val="7030A0"/>
                </a:solidFill>
              </a:rPr>
              <a:t>&gt;</a:t>
            </a:r>
            <a:r>
              <a:rPr lang="en-US" sz="2400" baseline="-25000" dirty="0">
                <a:solidFill>
                  <a:srgbClr val="259325"/>
                </a:solidFill>
              </a:rPr>
              <a:t>(Age </a:t>
            </a:r>
            <a:r>
              <a:rPr lang="en-US" sz="2400" i="1" baseline="-25000" dirty="0">
                <a:solidFill>
                  <a:srgbClr val="259325"/>
                </a:solidFill>
              </a:rPr>
              <a:t>f MAX(Age)(</a:t>
            </a:r>
            <a:r>
              <a:rPr lang="el-GR" sz="2400" dirty="0">
                <a:solidFill>
                  <a:srgbClr val="00B050"/>
                </a:solidFill>
              </a:rPr>
              <a:t>σ</a:t>
            </a:r>
            <a:r>
              <a:rPr lang="el-GR" sz="2400" dirty="0">
                <a:solidFill>
                  <a:srgbClr val="C80000"/>
                </a:solidFill>
              </a:rPr>
              <a:t> </a:t>
            </a:r>
            <a:r>
              <a:rPr lang="en-US" sz="2400" baseline="-25000" dirty="0" err="1">
                <a:solidFill>
                  <a:srgbClr val="259325"/>
                </a:solidFill>
              </a:rPr>
              <a:t>Empl_ID</a:t>
            </a:r>
            <a:r>
              <a:rPr lang="en-US" sz="2400" baseline="-25000" dirty="0">
                <a:solidFill>
                  <a:srgbClr val="259325"/>
                </a:solidFill>
              </a:rPr>
              <a:t>=‘EE001’ </a:t>
            </a:r>
            <a:r>
              <a:rPr lang="en-US" dirty="0">
                <a:solidFill>
                  <a:srgbClr val="259325"/>
                </a:solidFill>
              </a:rPr>
              <a:t>(sch1.Employee)</a:t>
            </a:r>
            <a:r>
              <a:rPr lang="en-US" sz="2400" i="1" baseline="-25000" dirty="0">
                <a:solidFill>
                  <a:srgbClr val="259325"/>
                </a:solidFill>
              </a:rPr>
              <a:t>)</a:t>
            </a:r>
            <a:r>
              <a:rPr lang="en-US" sz="2400" baseline="-25000" dirty="0">
                <a:solidFill>
                  <a:srgbClr val="259325"/>
                </a:solidFill>
              </a:rPr>
              <a:t>) </a:t>
            </a:r>
            <a:r>
              <a:rPr lang="en-US" sz="2400" baseline="-25000" dirty="0">
                <a:solidFill>
                  <a:srgbClr val="FF0000"/>
                </a:solidFill>
              </a:rPr>
              <a:t>&gt; </a:t>
            </a:r>
            <a:r>
              <a:rPr lang="en-US" sz="2400" dirty="0">
                <a:solidFill>
                  <a:srgbClr val="C80000"/>
                </a:solidFill>
              </a:rPr>
              <a:t>(sch1.Employee))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3.</a:t>
            </a:r>
            <a:r>
              <a:rPr lang="en-US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select Name from sch2.EMPLOYEE natural join sch2.DEPENDENT</a:t>
            </a:r>
          </a:p>
          <a:p>
            <a:r>
              <a:rPr lang="el-GR" sz="2400" dirty="0">
                <a:solidFill>
                  <a:srgbClr val="C80000"/>
                </a:solidFill>
              </a:rPr>
              <a:t>π</a:t>
            </a:r>
            <a:r>
              <a:rPr lang="en-US" sz="2400" dirty="0">
                <a:solidFill>
                  <a:srgbClr val="C80000"/>
                </a:solidFill>
              </a:rPr>
              <a:t> </a:t>
            </a:r>
            <a:r>
              <a:rPr lang="en-US" sz="2400" baseline="-25000" dirty="0">
                <a:solidFill>
                  <a:srgbClr val="C80000"/>
                </a:solidFill>
              </a:rPr>
              <a:t>&lt;Name&gt;</a:t>
            </a:r>
            <a:r>
              <a:rPr lang="en-US" sz="2400" dirty="0">
                <a:solidFill>
                  <a:srgbClr val="C80000"/>
                </a:solidFill>
              </a:rPr>
              <a:t>(sch2.EMPLOYEE * sch2.DEPENDENT)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4. </a:t>
            </a:r>
            <a:r>
              <a:rPr lang="en-US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E.Age</a:t>
            </a:r>
            <a:r>
              <a:rPr lang="en-US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D.Depe_name</a:t>
            </a:r>
            <a:r>
              <a:rPr lang="en-US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from sch2.EMPLOYEE as E inner join sch2.DEPENDENT as D on </a:t>
            </a:r>
            <a:r>
              <a:rPr lang="en-US" sz="2400" dirty="0" err="1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E.Em_ID</a:t>
            </a:r>
            <a:r>
              <a:rPr lang="en-US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D.Empl_ID</a:t>
            </a:r>
            <a:r>
              <a:rPr lang="en-US" sz="24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l-GR" sz="2400" dirty="0">
                <a:solidFill>
                  <a:srgbClr val="C80000"/>
                </a:solidFill>
              </a:rPr>
              <a:t>π</a:t>
            </a:r>
            <a:r>
              <a:rPr lang="en-US" sz="2400" dirty="0">
                <a:solidFill>
                  <a:srgbClr val="C80000"/>
                </a:solidFill>
              </a:rPr>
              <a:t> </a:t>
            </a:r>
            <a:r>
              <a:rPr lang="en-US" sz="2400" baseline="-25000" dirty="0">
                <a:solidFill>
                  <a:srgbClr val="C80000"/>
                </a:solidFill>
              </a:rPr>
              <a:t>&lt;</a:t>
            </a:r>
            <a:r>
              <a:rPr lang="en-US" sz="2400" baseline="-25000" dirty="0" err="1">
                <a:solidFill>
                  <a:srgbClr val="C80000"/>
                </a:solidFill>
              </a:rPr>
              <a:t>Age,Depe_name</a:t>
            </a:r>
            <a:r>
              <a:rPr lang="en-US" sz="2400" baseline="-25000" dirty="0">
                <a:solidFill>
                  <a:srgbClr val="C80000"/>
                </a:solidFill>
              </a:rPr>
              <a:t>&gt;</a:t>
            </a:r>
            <a:r>
              <a:rPr lang="en-US" sz="2400" dirty="0">
                <a:solidFill>
                  <a:srgbClr val="C80000"/>
                </a:solidFill>
              </a:rPr>
              <a:t>(sch2.EMPLOYEE         </a:t>
            </a:r>
            <a:r>
              <a:rPr lang="en-US" sz="2400" baseline="-25000" dirty="0">
                <a:solidFill>
                  <a:srgbClr val="C80000"/>
                </a:solidFill>
              </a:rPr>
              <a:t>&lt;</a:t>
            </a:r>
            <a:r>
              <a:rPr lang="en-US" sz="2400" baseline="-25000" dirty="0" err="1">
                <a:solidFill>
                  <a:srgbClr val="C80000"/>
                </a:solidFill>
              </a:rPr>
              <a:t>Em_ID</a:t>
            </a:r>
            <a:r>
              <a:rPr lang="en-US" sz="2400" baseline="-25000" dirty="0">
                <a:solidFill>
                  <a:srgbClr val="C80000"/>
                </a:solidFill>
              </a:rPr>
              <a:t> = Empl_ID&gt;</a:t>
            </a:r>
            <a:r>
              <a:rPr lang="en-US" sz="2400" dirty="0">
                <a:solidFill>
                  <a:srgbClr val="C80000"/>
                </a:solidFill>
              </a:rPr>
              <a:t> sch2.DEPENDENT)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B4C2C82-0DE6-41EB-8AEB-78FFE6E8E53A}"/>
              </a:ext>
            </a:extLst>
          </p:cNvPr>
          <p:cNvGrpSpPr/>
          <p:nvPr/>
        </p:nvGrpSpPr>
        <p:grpSpPr>
          <a:xfrm flipV="1">
            <a:off x="4002292" y="5831978"/>
            <a:ext cx="710316" cy="291990"/>
            <a:chOff x="1393424" y="5777700"/>
            <a:chExt cx="1999381" cy="821883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xmlns="" id="{03AE794C-1538-4CF9-9BBD-8A912A61E264}"/>
                </a:ext>
              </a:extLst>
            </p:cNvPr>
            <p:cNvSpPr/>
            <p:nvPr/>
          </p:nvSpPr>
          <p:spPr>
            <a:xfrm rot="2722592">
              <a:off x="2570922" y="5777700"/>
              <a:ext cx="821883" cy="821883"/>
            </a:xfrm>
            <a:prstGeom prst="rtTriangle">
              <a:avLst/>
            </a:prstGeom>
            <a:ln>
              <a:solidFill>
                <a:srgbClr val="C8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xmlns="" id="{B622637A-F2CC-47B4-B388-77177C674A76}"/>
                </a:ext>
              </a:extLst>
            </p:cNvPr>
            <p:cNvSpPr/>
            <p:nvPr/>
          </p:nvSpPr>
          <p:spPr>
            <a:xfrm rot="18877408" flipH="1">
              <a:off x="1393424" y="5777700"/>
              <a:ext cx="821883" cy="821883"/>
            </a:xfrm>
            <a:prstGeom prst="rtTriangle">
              <a:avLst/>
            </a:prstGeom>
            <a:ln>
              <a:solidFill>
                <a:srgbClr val="C8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37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9EBD89-2133-4E58-B9F1-5F0C9C64BF55}"/>
              </a:ext>
            </a:extLst>
          </p:cNvPr>
          <p:cNvSpPr txBox="1"/>
          <p:nvPr/>
        </p:nvSpPr>
        <p:spPr>
          <a:xfrm>
            <a:off x="159434" y="0"/>
            <a:ext cx="12534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a typeface="Adobe Gothic Std B" panose="020B0800000000000000" pitchFamily="34" charset="-128"/>
                <a:cs typeface="Arial" panose="020B0604020202020204" pitchFamily="34" charset="0"/>
              </a:rPr>
              <a:t>MAPPING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E9CC53-28CE-456E-9107-8AD71E2D77EB}"/>
              </a:ext>
            </a:extLst>
          </p:cNvPr>
          <p:cNvSpPr txBox="1"/>
          <p:nvPr/>
        </p:nvSpPr>
        <p:spPr>
          <a:xfrm>
            <a:off x="159434" y="1117258"/>
            <a:ext cx="11873132" cy="489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457700" algn="l"/>
              </a:tabLst>
            </a:pPr>
            <a:r>
              <a:rPr lang="en-US" sz="2400" dirty="0">
                <a:solidFill>
                  <a:srgbClr val="7030A0"/>
                </a:solidFill>
              </a:rPr>
              <a:t>5.</a:t>
            </a:r>
            <a:r>
              <a:rPr lang="en-US" sz="2400" dirty="0">
                <a:solidFill>
                  <a:srgbClr val="C8000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sch2.vie1 as (select </a:t>
            </a:r>
            <a:r>
              <a:rPr lang="en-US" sz="2000" dirty="0" err="1">
                <a:solidFill>
                  <a:srgbClr val="7030A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Empl_ID,Designation</a:t>
            </a:r>
            <a:r>
              <a:rPr lang="en-US" sz="2000" dirty="0">
                <a:solidFill>
                  <a:srgbClr val="7030A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sch2.EMPLOYEE  natural join sch2.HEAD where </a:t>
            </a:r>
            <a:r>
              <a:rPr lang="en-US" sz="2000" dirty="0" err="1">
                <a:solidFill>
                  <a:srgbClr val="7030A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Dept_Head</a:t>
            </a:r>
            <a:r>
              <a:rPr lang="en-US" sz="2000" dirty="0">
                <a:solidFill>
                  <a:srgbClr val="7030A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='</a:t>
            </a:r>
            <a:r>
              <a:rPr lang="en-US" sz="2000" dirty="0" err="1">
                <a:solidFill>
                  <a:srgbClr val="7030A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Sajitha</a:t>
            </a:r>
            <a:r>
              <a:rPr lang="en-US" sz="2000" dirty="0">
                <a:solidFill>
                  <a:srgbClr val="7030A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');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457700" algn="l"/>
              </a:tabLst>
            </a:pPr>
            <a:r>
              <a:rPr lang="en-US" sz="2000" dirty="0">
                <a:solidFill>
                  <a:srgbClr val="7030A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sch2.vie2 as (select </a:t>
            </a:r>
            <a:r>
              <a:rPr lang="en-US" sz="2000" dirty="0" err="1">
                <a:solidFill>
                  <a:srgbClr val="7030A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Empl_ID,Designation</a:t>
            </a:r>
            <a:r>
              <a:rPr lang="en-US" sz="2000" dirty="0">
                <a:solidFill>
                  <a:srgbClr val="7030A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sch2.EMPLOYEE natural join sch2.PROJECT where Project='Prj_1');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457700" algn="l"/>
              </a:tabLst>
            </a:pPr>
            <a:r>
              <a:rPr lang="en-US" sz="2000" dirty="0">
                <a:solidFill>
                  <a:srgbClr val="7030A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(select * from sch2.vie1)INTERSECT(select * from sch2.vie2);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C80000"/>
              </a:solidFill>
            </a:endParaRPr>
          </a:p>
          <a:p>
            <a:r>
              <a:rPr lang="el-GR" sz="2700" dirty="0">
                <a:solidFill>
                  <a:srgbClr val="C80000"/>
                </a:solidFill>
                <a:latin typeface="Book Antiqua" panose="02040602050305030304" pitchFamily="18" charset="0"/>
              </a:rPr>
              <a:t>ρ</a:t>
            </a:r>
            <a:r>
              <a:rPr lang="en-US" sz="2700" baseline="-25000" dirty="0">
                <a:solidFill>
                  <a:srgbClr val="C80000"/>
                </a:solidFill>
                <a:latin typeface="Book Antiqua" panose="02040602050305030304" pitchFamily="18" charset="0"/>
              </a:rPr>
              <a:t>sch2</a:t>
            </a:r>
            <a:r>
              <a:rPr lang="en-US" sz="2700" baseline="-25000" dirty="0">
                <a:solidFill>
                  <a:srgbClr val="C8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.vie1</a:t>
            </a:r>
            <a:r>
              <a:rPr lang="en-US" sz="2700" dirty="0">
                <a:solidFill>
                  <a:srgbClr val="C8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(</a:t>
            </a:r>
            <a:r>
              <a:rPr lang="el-GR" sz="2700" dirty="0">
                <a:solidFill>
                  <a:srgbClr val="C80000"/>
                </a:solidFill>
              </a:rPr>
              <a:t>π</a:t>
            </a:r>
            <a:r>
              <a:rPr lang="en-US" sz="2700" dirty="0">
                <a:solidFill>
                  <a:srgbClr val="C80000"/>
                </a:solidFill>
              </a:rPr>
              <a:t> </a:t>
            </a:r>
            <a:r>
              <a:rPr lang="en-US" sz="2700" baseline="-25000" dirty="0">
                <a:solidFill>
                  <a:srgbClr val="C80000"/>
                </a:solidFill>
              </a:rPr>
              <a:t>&lt;Empl_ID, Designation&gt;</a:t>
            </a:r>
            <a:r>
              <a:rPr lang="en-US" sz="2700" dirty="0">
                <a:solidFill>
                  <a:srgbClr val="C80000"/>
                </a:solidFill>
              </a:rPr>
              <a:t>(</a:t>
            </a:r>
            <a:r>
              <a:rPr lang="en-US" sz="2700" dirty="0">
                <a:solidFill>
                  <a:srgbClr val="C80000"/>
                </a:solidFill>
                <a:latin typeface="Book Antiqua" panose="02040602050305030304" pitchFamily="18" charset="0"/>
              </a:rPr>
              <a:t></a:t>
            </a:r>
            <a:r>
              <a:rPr lang="en-US" sz="2700" baseline="-25000" dirty="0">
                <a:solidFill>
                  <a:srgbClr val="C80000"/>
                </a:solidFill>
                <a:latin typeface="Book Antiqua" panose="02040602050305030304" pitchFamily="18" charset="0"/>
              </a:rPr>
              <a:t>&lt;</a:t>
            </a:r>
            <a:r>
              <a:rPr lang="en-US" sz="2700" baseline="-25000" dirty="0" err="1">
                <a:solidFill>
                  <a:srgbClr val="C80000"/>
                </a:solidFill>
                <a:latin typeface="Book Antiqua" panose="02040602050305030304" pitchFamily="18" charset="0"/>
              </a:rPr>
              <a:t>Dept_Head</a:t>
            </a:r>
            <a:r>
              <a:rPr lang="en-US" sz="2700" baseline="-25000" dirty="0">
                <a:solidFill>
                  <a:srgbClr val="C80000"/>
                </a:solidFill>
                <a:latin typeface="Book Antiqua" panose="02040602050305030304" pitchFamily="18" charset="0"/>
              </a:rPr>
              <a:t>=‘</a:t>
            </a:r>
            <a:r>
              <a:rPr lang="en-US" sz="2700" baseline="-25000" dirty="0" err="1">
                <a:solidFill>
                  <a:srgbClr val="C80000"/>
                </a:solidFill>
                <a:latin typeface="Book Antiqua" panose="02040602050305030304" pitchFamily="18" charset="0"/>
              </a:rPr>
              <a:t>Sajitha</a:t>
            </a:r>
            <a:r>
              <a:rPr lang="en-US" sz="2700" baseline="-25000" dirty="0">
                <a:solidFill>
                  <a:srgbClr val="C80000"/>
                </a:solidFill>
                <a:latin typeface="Book Antiqua" panose="02040602050305030304" pitchFamily="18" charset="0"/>
              </a:rPr>
              <a:t>’&gt; </a:t>
            </a:r>
            <a:r>
              <a:rPr lang="en-US" sz="2700" dirty="0">
                <a:solidFill>
                  <a:srgbClr val="C80000"/>
                </a:solidFill>
              </a:rPr>
              <a:t>(sch2.</a:t>
            </a:r>
            <a:r>
              <a:rPr lang="en-US" sz="2700" dirty="0">
                <a:solidFill>
                  <a:srgbClr val="C80000"/>
                </a:solidFill>
                <a:latin typeface="Book Antiqua" panose="02040602050305030304" pitchFamily="18" charset="0"/>
              </a:rPr>
              <a:t>EMPLOYEE * sch2.HEAD))</a:t>
            </a:r>
            <a:r>
              <a:rPr lang="en-US" sz="2700" dirty="0">
                <a:solidFill>
                  <a:srgbClr val="C8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)</a:t>
            </a:r>
            <a:endParaRPr lang="en-US" sz="2700" dirty="0">
              <a:solidFill>
                <a:srgbClr val="C80000"/>
              </a:solidFill>
              <a:latin typeface="Book Antiqua" panose="02040602050305030304" pitchFamily="18" charset="0"/>
            </a:endParaRPr>
          </a:p>
          <a:p>
            <a:r>
              <a:rPr lang="el-GR" sz="2700" dirty="0">
                <a:solidFill>
                  <a:srgbClr val="C80000"/>
                </a:solidFill>
                <a:latin typeface="Book Antiqua" panose="02040602050305030304" pitchFamily="18" charset="0"/>
              </a:rPr>
              <a:t>ρ</a:t>
            </a:r>
            <a:r>
              <a:rPr lang="en-US" sz="2700" baseline="-25000" dirty="0">
                <a:solidFill>
                  <a:srgbClr val="C80000"/>
                </a:solidFill>
                <a:latin typeface="Book Antiqua" panose="02040602050305030304" pitchFamily="18" charset="0"/>
              </a:rPr>
              <a:t>sch2</a:t>
            </a:r>
            <a:r>
              <a:rPr lang="en-US" sz="2700" baseline="-25000" dirty="0">
                <a:solidFill>
                  <a:srgbClr val="C8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.vie2</a:t>
            </a:r>
            <a:r>
              <a:rPr lang="en-US" sz="2700" dirty="0">
                <a:solidFill>
                  <a:srgbClr val="C8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(</a:t>
            </a:r>
            <a:r>
              <a:rPr lang="el-GR" sz="2700" dirty="0">
                <a:solidFill>
                  <a:srgbClr val="C80000"/>
                </a:solidFill>
              </a:rPr>
              <a:t>π</a:t>
            </a:r>
            <a:r>
              <a:rPr lang="en-US" sz="2700" dirty="0">
                <a:solidFill>
                  <a:srgbClr val="C80000"/>
                </a:solidFill>
              </a:rPr>
              <a:t> </a:t>
            </a:r>
            <a:r>
              <a:rPr lang="en-US" sz="2700" baseline="-25000" dirty="0">
                <a:solidFill>
                  <a:srgbClr val="C80000"/>
                </a:solidFill>
              </a:rPr>
              <a:t>&lt;Empl_ID, Designation&gt;</a:t>
            </a:r>
            <a:r>
              <a:rPr lang="en-US" sz="2700" dirty="0">
                <a:solidFill>
                  <a:srgbClr val="C80000"/>
                </a:solidFill>
              </a:rPr>
              <a:t>(</a:t>
            </a:r>
            <a:r>
              <a:rPr lang="en-US" sz="2700" dirty="0">
                <a:solidFill>
                  <a:srgbClr val="C80000"/>
                </a:solidFill>
                <a:latin typeface="Book Antiqua" panose="02040602050305030304" pitchFamily="18" charset="0"/>
              </a:rPr>
              <a:t></a:t>
            </a:r>
            <a:r>
              <a:rPr lang="en-US" sz="2700" baseline="-25000" dirty="0">
                <a:solidFill>
                  <a:srgbClr val="C80000"/>
                </a:solidFill>
                <a:latin typeface="Book Antiqua" panose="02040602050305030304" pitchFamily="18" charset="0"/>
              </a:rPr>
              <a:t> &lt; Project=‘Prj_1’&gt; </a:t>
            </a:r>
            <a:r>
              <a:rPr lang="en-US" sz="2700" dirty="0">
                <a:solidFill>
                  <a:srgbClr val="C80000"/>
                </a:solidFill>
              </a:rPr>
              <a:t>(sch2.</a:t>
            </a:r>
            <a:r>
              <a:rPr lang="en-US" sz="2700" dirty="0">
                <a:solidFill>
                  <a:srgbClr val="C80000"/>
                </a:solidFill>
                <a:latin typeface="Book Antiqua" panose="02040602050305030304" pitchFamily="18" charset="0"/>
              </a:rPr>
              <a:t>EMPLOYEE * sch2.PROJECT))</a:t>
            </a:r>
            <a:r>
              <a:rPr lang="en-US" sz="2700" dirty="0">
                <a:solidFill>
                  <a:srgbClr val="C8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)</a:t>
            </a:r>
            <a:endParaRPr lang="en-US" sz="2700" dirty="0"/>
          </a:p>
          <a:p>
            <a:r>
              <a:rPr lang="en-US" sz="2700" dirty="0"/>
              <a:t>                                                    </a:t>
            </a:r>
            <a:r>
              <a:rPr lang="en-US" sz="2700" dirty="0">
                <a:solidFill>
                  <a:srgbClr val="C80000"/>
                </a:solidFill>
              </a:rPr>
              <a:t>sch2.vie1          sch2.vie2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6. </a:t>
            </a:r>
            <a:r>
              <a:rPr lang="en-US" sz="2400" dirty="0">
                <a:solidFill>
                  <a:srgbClr val="7030A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sch2.vie3 as (</a:t>
            </a:r>
            <a:r>
              <a:rPr lang="en-US" sz="2400" dirty="0">
                <a:solidFill>
                  <a:srgbClr val="7030A0"/>
                </a:solidFill>
              </a:rPr>
              <a:t>Select Age+5 as </a:t>
            </a:r>
            <a:r>
              <a:rPr lang="en-US" sz="2400" dirty="0" err="1">
                <a:solidFill>
                  <a:srgbClr val="7030A0"/>
                </a:solidFill>
              </a:rPr>
              <a:t>New_Age</a:t>
            </a:r>
            <a:r>
              <a:rPr lang="en-US" sz="2400" dirty="0">
                <a:solidFill>
                  <a:srgbClr val="7030A0"/>
                </a:solidFill>
              </a:rPr>
              <a:t> from sch2.EMPLOYEE);</a:t>
            </a:r>
          </a:p>
          <a:p>
            <a:r>
              <a:rPr lang="el-GR" sz="2800" dirty="0">
                <a:solidFill>
                  <a:srgbClr val="C80000"/>
                </a:solidFill>
                <a:latin typeface="Book Antiqua" panose="02040602050305030304" pitchFamily="18" charset="0"/>
              </a:rPr>
              <a:t>ρ</a:t>
            </a:r>
            <a:r>
              <a:rPr lang="en-US" sz="2800" baseline="-25000" dirty="0">
                <a:solidFill>
                  <a:srgbClr val="C80000"/>
                </a:solidFill>
                <a:latin typeface="Book Antiqua" panose="02040602050305030304" pitchFamily="18" charset="0"/>
              </a:rPr>
              <a:t>sch2.</a:t>
            </a:r>
            <a:r>
              <a:rPr lang="en-US" sz="2800" baseline="-25000" dirty="0">
                <a:solidFill>
                  <a:srgbClr val="C8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vie3(</a:t>
            </a:r>
            <a:r>
              <a:rPr lang="en-US" sz="2800" baseline="-25000" dirty="0" err="1">
                <a:solidFill>
                  <a:srgbClr val="C8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New_Age</a:t>
            </a:r>
            <a:r>
              <a:rPr lang="en-US" sz="2800" baseline="-25000" dirty="0">
                <a:solidFill>
                  <a:srgbClr val="C8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)</a:t>
            </a:r>
            <a:r>
              <a:rPr lang="en-US" sz="2800" dirty="0">
                <a:solidFill>
                  <a:srgbClr val="C8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(</a:t>
            </a:r>
            <a:r>
              <a:rPr lang="el-GR" sz="2800" dirty="0">
                <a:solidFill>
                  <a:srgbClr val="C80000"/>
                </a:solidFill>
              </a:rPr>
              <a:t>π</a:t>
            </a:r>
            <a:r>
              <a:rPr lang="en-US" sz="2800" dirty="0">
                <a:solidFill>
                  <a:srgbClr val="C80000"/>
                </a:solidFill>
              </a:rPr>
              <a:t> </a:t>
            </a:r>
            <a:r>
              <a:rPr lang="en-US" sz="2800" baseline="-25000" dirty="0">
                <a:solidFill>
                  <a:srgbClr val="C80000"/>
                </a:solidFill>
              </a:rPr>
              <a:t>&lt;Age+5&gt;</a:t>
            </a:r>
            <a:r>
              <a:rPr lang="en-US" sz="2800" baseline="-25000" dirty="0">
                <a:solidFill>
                  <a:srgbClr val="C80000"/>
                </a:solidFill>
                <a:latin typeface="Book Antiqua" panose="02040602050305030304" pitchFamily="18" charset="0"/>
              </a:rPr>
              <a:t> </a:t>
            </a:r>
            <a:r>
              <a:rPr lang="en-US" sz="2800" dirty="0">
                <a:solidFill>
                  <a:srgbClr val="C80000"/>
                </a:solidFill>
              </a:rPr>
              <a:t>(sch2.</a:t>
            </a:r>
            <a:r>
              <a:rPr lang="en-US" sz="2800" dirty="0">
                <a:solidFill>
                  <a:srgbClr val="C80000"/>
                </a:solidFill>
                <a:latin typeface="Book Antiqua" panose="02040602050305030304" pitchFamily="18" charset="0"/>
              </a:rPr>
              <a:t>EMPLOYEE)</a:t>
            </a:r>
            <a:r>
              <a:rPr lang="en-US" sz="2800" dirty="0">
                <a:solidFill>
                  <a:srgbClr val="C8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)</a:t>
            </a:r>
            <a:endParaRPr lang="en-US" sz="2800" dirty="0">
              <a:solidFill>
                <a:srgbClr val="C800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F1BC3BA2-BA22-40E7-AD58-474069DD4424}"/>
              </a:ext>
            </a:extLst>
          </p:cNvPr>
          <p:cNvGrpSpPr/>
          <p:nvPr/>
        </p:nvGrpSpPr>
        <p:grpSpPr>
          <a:xfrm>
            <a:off x="5570404" y="4462193"/>
            <a:ext cx="757044" cy="573633"/>
            <a:chOff x="2088107" y="2582197"/>
            <a:chExt cx="766950" cy="62660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D7E57287-B091-49E0-A972-CCFABDA3B8AE}"/>
                </a:ext>
              </a:extLst>
            </p:cNvPr>
            <p:cNvSpPr/>
            <p:nvPr/>
          </p:nvSpPr>
          <p:spPr>
            <a:xfrm>
              <a:off x="2197290" y="2582197"/>
              <a:ext cx="504967" cy="547556"/>
            </a:xfrm>
            <a:prstGeom prst="ellipse">
              <a:avLst/>
            </a:prstGeom>
            <a:ln>
              <a:solidFill>
                <a:srgbClr val="C8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8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64BA6307-E4A2-41C8-9108-068E1B5F5186}"/>
                </a:ext>
              </a:extLst>
            </p:cNvPr>
            <p:cNvSpPr/>
            <p:nvPr/>
          </p:nvSpPr>
          <p:spPr>
            <a:xfrm>
              <a:off x="2088107" y="2840536"/>
              <a:ext cx="766950" cy="368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284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1709</TotalTime>
  <Words>395</Words>
  <Application>Microsoft Office PowerPoint</Application>
  <PresentationFormat>Custom</PresentationFormat>
  <Paragraphs>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EE4202 Database Systems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Shehan Nilmantha</dc:creator>
  <cp:lastModifiedBy>admin</cp:lastModifiedBy>
  <cp:revision>165</cp:revision>
  <dcterms:created xsi:type="dcterms:W3CDTF">2020-02-08T14:09:25Z</dcterms:created>
  <dcterms:modified xsi:type="dcterms:W3CDTF">2024-03-07T08:20:03Z</dcterms:modified>
</cp:coreProperties>
</file>