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86" r:id="rId4"/>
    <p:sldId id="281" r:id="rId5"/>
    <p:sldId id="297" r:id="rId6"/>
    <p:sldId id="29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3ECFA9-06EF-EA00-B0FA-615B87ECF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C42AFF5-CEDE-536C-6A2F-AD7F219FE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72B9B1-3F34-DFE6-268C-71CA6491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0226-DF49-45D7-8D67-5C86D30341E0}" type="datetimeFigureOut">
              <a:rPr lang="en-SG" smtClean="0"/>
              <a:t>13/7/2023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2DC7C6-1284-BF23-06DE-138336F5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1238BE-F509-3EDB-FE2D-49F3D93D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700B-C9F4-4E88-AFC7-3E6494F19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133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EBAB42-6967-10D0-0BD7-8C5A8E28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6FD06A4-2EA2-6E0F-5ECB-7BF1D1EA2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9A933D-578D-F43F-8485-F3496965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0226-DF49-45D7-8D67-5C86D30341E0}" type="datetimeFigureOut">
              <a:rPr lang="en-SG" smtClean="0"/>
              <a:t>13/7/2023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F1C0A0-4673-3EE7-F7B0-3304261B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93F42C-96BE-40EB-0D0F-58F2B015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700B-C9F4-4E88-AFC7-3E6494F19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34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5518E1F-0691-429A-9E13-47EDF2962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E8E11A-10CD-4AF3-FAD4-FBEFE5B4F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B29F49-C486-8C8C-4735-67AF7E14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0226-DF49-45D7-8D67-5C86D30341E0}" type="datetimeFigureOut">
              <a:rPr lang="en-SG" smtClean="0"/>
              <a:t>13/7/2023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0586A4-161C-804E-366F-2896700A3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CB1421-1A45-02A3-CA00-3DD4CCEC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700B-C9F4-4E88-AFC7-3E6494F19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970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2DA145-D4A2-2ED0-9B53-B7C00D09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47ED1E-DA3F-03E8-50FD-B9343C27D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9E8996-E5C0-B9AD-8048-B3DC361D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0226-DF49-45D7-8D67-5C86D30341E0}" type="datetimeFigureOut">
              <a:rPr lang="en-SG" smtClean="0"/>
              <a:t>13/7/2023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54659B-D694-EB4E-23EF-E1B898CE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12CF2D-323E-6430-B5D0-CA8B48B9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700B-C9F4-4E88-AFC7-3E6494F19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463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A6721B-98C8-066D-8615-E65D1408F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37F2E5-9C9F-C126-900A-224362BCF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76620F-086D-4990-E44D-7E025C51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0226-DF49-45D7-8D67-5C86D30341E0}" type="datetimeFigureOut">
              <a:rPr lang="en-SG" smtClean="0"/>
              <a:t>13/7/2023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CD137B-FDE2-672F-AA77-58C381FF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802BB6-EFFC-6055-F12F-3C41E1FB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700B-C9F4-4E88-AFC7-3E6494F19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722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544B67-49EC-9323-573F-5B9F61CB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6E39B6-E873-B6B9-CE2D-0773B6548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8EA9A9A-F4A6-9533-B2B2-6AED23E47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B398F56-D25E-3694-35F8-90BCE686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0226-DF49-45D7-8D67-5C86D30341E0}" type="datetimeFigureOut">
              <a:rPr lang="en-SG" smtClean="0"/>
              <a:t>13/7/2023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2B2323-4104-0377-1339-25CCE96C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71389AB-0B4E-0E70-7517-138D93AD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700B-C9F4-4E88-AFC7-3E6494F19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349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EEFFBB-140A-BE56-1950-7F3031A03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5CA3D5-9791-AEC3-F51C-D2601136C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36AB566-FB06-5D9F-17C9-506B32A1B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A2F1A49-2FEB-D6A6-89C3-1063774AA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C547D6E-2E71-8EB5-7539-28D4F74FC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2B13185-93D1-9D11-34CB-D7146139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0226-DF49-45D7-8D67-5C86D30341E0}" type="datetimeFigureOut">
              <a:rPr lang="en-SG" smtClean="0"/>
              <a:t>13/7/2023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DCDF69D-C969-C70D-4BC1-BE9ECF44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CFE3A52-BF76-7022-3F9F-003A0C86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700B-C9F4-4E88-AFC7-3E6494F19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978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8BAE52-C9C9-0C03-7FB5-8D718F85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7D53D76-8E0D-F46C-DD08-E70452CC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0226-DF49-45D7-8D67-5C86D30341E0}" type="datetimeFigureOut">
              <a:rPr lang="en-SG" smtClean="0"/>
              <a:t>13/7/2023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DD1980D-CE90-75B0-E3F9-DE004C53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DA9A389-5380-98D4-356E-F0E6AF75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700B-C9F4-4E88-AFC7-3E6494F19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260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58C0249-B964-5829-4706-07CB8D5E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0226-DF49-45D7-8D67-5C86D30341E0}" type="datetimeFigureOut">
              <a:rPr lang="en-SG" smtClean="0"/>
              <a:t>13/7/2023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E45944B-0AA7-8723-2331-66709F0D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7ABECB3-0B76-E4C7-6C6E-F63BCC8B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700B-C9F4-4E88-AFC7-3E6494F19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381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AFD611-217E-328E-74BF-DAB99DBE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3FF7C1-9826-678F-887D-198DADDD1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62B7C47-3B3E-F57A-3D4F-A27A7A97E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8750970-1B91-2C5E-DCAA-D9F64AC3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0226-DF49-45D7-8D67-5C86D30341E0}" type="datetimeFigureOut">
              <a:rPr lang="en-SG" smtClean="0"/>
              <a:t>13/7/2023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98364CE-F47B-9D77-B4B1-10BCA845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FA911CE-261E-8791-FE8E-CF476F76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700B-C9F4-4E88-AFC7-3E6494F19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458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574323-AB1F-B41C-2CFA-98727AF1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B74B0E5-2737-D956-6132-6EEE8AEB6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6DF88BC-EF9D-6C83-8A6D-B0B453A15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3B73389-0C44-C55B-FA29-89BC9972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0226-DF49-45D7-8D67-5C86D30341E0}" type="datetimeFigureOut">
              <a:rPr lang="en-SG" smtClean="0"/>
              <a:t>13/7/2023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D7DC083-7CE1-1986-FD2F-B9821B34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3F5AA3E-B227-334C-36B1-27E431EB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700B-C9F4-4E88-AFC7-3E6494F19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265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3C65395-B039-9322-2D16-A1D7832D2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3081E72-C94C-401F-AD5D-FC8730FB2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4BE3AB-BBF9-8279-9AB5-24D14BADD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50226-DF49-45D7-8D67-5C86D30341E0}" type="datetimeFigureOut">
              <a:rPr lang="en-SG" smtClean="0"/>
              <a:t>13/7/2023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8BC7EE-5585-6FC8-7EA9-A5FC30D2B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2A4469-6503-EBFF-4BA5-3D66CB649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6700B-C9F4-4E88-AFC7-3E6494F194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576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" TargetMode="External"/><Relationship Id="rId2" Type="http://schemas.openxmlformats.org/officeDocument/2006/relationships/hyperlink" Target="https://www.mysql.com/downloa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watch?v=WuBcTJnIuz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43B73E-E94F-0CCB-15D1-6E2D3F14B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63825"/>
            <a:ext cx="12192000" cy="1005302"/>
          </a:xfrm>
        </p:spPr>
        <p:txBody>
          <a:bodyPr>
            <a:normAutofit/>
          </a:bodyPr>
          <a:lstStyle/>
          <a:p>
            <a:r>
              <a:rPr lang="en-SG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EE4202</a:t>
            </a:r>
            <a:r>
              <a:rPr lang="en-SG" sz="4000" dirty="0">
                <a:solidFill>
                  <a:srgbClr val="002060"/>
                </a:solidFill>
              </a:rPr>
              <a:t> </a:t>
            </a:r>
            <a:r>
              <a:rPr lang="en-GB" sz="4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 Systems</a:t>
            </a:r>
            <a:endParaRPr lang="en-SG" sz="40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0C190B-EB2E-7E4B-BC51-2CBF397C5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2191578"/>
            <a:ext cx="12191999" cy="247484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ea typeface="Adobe Ming Std L" panose="02020300000000000000" pitchFamily="18" charset="-128"/>
                <a:cs typeface="Arial" panose="020B0604020202020204" pitchFamily="34" charset="0"/>
              </a:rPr>
              <a:t>WORKSHOP 2</a:t>
            </a:r>
          </a:p>
          <a:p>
            <a:pPr algn="ctr"/>
            <a:endParaRPr lang="en-US" sz="4400" dirty="0">
              <a:solidFill>
                <a:schemeClr val="accent1">
                  <a:lumMod val="50000"/>
                </a:schemeClr>
              </a:solidFill>
              <a:ea typeface="Adobe Ming Std L" panose="02020300000000000000" pitchFamily="18" charset="-128"/>
              <a:cs typeface="Arial" panose="020B0604020202020204" pitchFamily="34" charset="0"/>
            </a:endParaRPr>
          </a:p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ea typeface="Adobe Ming Std L" panose="02020300000000000000" pitchFamily="18" charset="-128"/>
                <a:cs typeface="Arial" panose="020B0604020202020204" pitchFamily="34" charset="0"/>
              </a:rPr>
              <a:t>DATABASE </a:t>
            </a:r>
          </a:p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ea typeface="Adobe Ming Std L" panose="02020300000000000000" pitchFamily="18" charset="-128"/>
                <a:cs typeface="Arial" panose="020B0604020202020204" pitchFamily="34" charset="0"/>
              </a:rPr>
              <a:t>IMPLEMENTATION</a:t>
            </a:r>
          </a:p>
          <a:p>
            <a:pPr algn="ctr"/>
            <a:endParaRPr lang="en-US" sz="4400" b="1" dirty="0">
              <a:solidFill>
                <a:schemeClr val="accent1">
                  <a:lumMod val="50000"/>
                </a:schemeClr>
              </a:solidFill>
              <a:ea typeface="Adobe Ming Std L" panose="020203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AA1D5A29-13BB-637C-2ADC-959822D9B8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372928" y="2978976"/>
            <a:ext cx="6319633" cy="421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2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41E7D7-D465-043C-3940-F6866C67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SG" sz="4000" dirty="0">
                <a:latin typeface="+mn-lt"/>
              </a:rPr>
              <a:t>INSTALLING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84FFF9-28C6-5DD2-E30B-B6B68AF5B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SG" sz="1800" dirty="0">
                <a:latin typeface="Book Antiqua" panose="02040602050305030304" pitchFamily="18" charset="0"/>
                <a:hlinkClick r:id="rId2"/>
              </a:rPr>
              <a:t>https://www.mysql.com/downloads/</a:t>
            </a:r>
            <a:endParaRPr lang="en-SG" sz="1800" dirty="0">
              <a:latin typeface="Book Antiqua" panose="02040602050305030304" pitchFamily="18" charset="0"/>
            </a:endParaRPr>
          </a:p>
          <a:p>
            <a:r>
              <a:rPr lang="en-SG" sz="1800" b="0" i="0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ook Antiqua" panose="0204060205030503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MySQL Community (GPL) Downloads »</a:t>
            </a:r>
            <a:r>
              <a:rPr lang="en-SG" sz="1800" b="0" i="0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ook Antiqua" panose="02040602050305030304" pitchFamily="18" charset="0"/>
              </a:rPr>
              <a:t>    </a:t>
            </a:r>
            <a:r>
              <a:rPr lang="en-SG" sz="1800" b="0" i="0" u="none" strike="noStrike" dirty="0">
                <a:effectLst/>
                <a:latin typeface="Book Antiqua" panose="02040602050305030304" pitchFamily="18" charset="0"/>
              </a:rPr>
              <a:t>MySQL community server</a:t>
            </a:r>
          </a:p>
          <a:p>
            <a:r>
              <a:rPr lang="en-SG" sz="1800" dirty="0">
                <a:latin typeface="Book Antiqua" panose="02040602050305030304" pitchFamily="18" charset="0"/>
              </a:rPr>
              <a:t>Select the second one – complete package</a:t>
            </a:r>
          </a:p>
          <a:p>
            <a:r>
              <a:rPr lang="en-SG" sz="1800" dirty="0">
                <a:latin typeface="Book Antiqua" panose="02040602050305030304" pitchFamily="18" charset="0"/>
                <a:hlinkClick r:id="rId4"/>
              </a:rPr>
              <a:t>https://www.youtube.com/watch?v=WuBcTJnIuzo</a:t>
            </a:r>
            <a:endParaRPr lang="en-SG" sz="1800" dirty="0">
              <a:latin typeface="Book Antiqua" panose="02040602050305030304" pitchFamily="18" charset="0"/>
            </a:endParaRPr>
          </a:p>
          <a:p>
            <a:endParaRPr lang="en-SG" sz="1800" dirty="0">
              <a:latin typeface="Book Antiqua" panose="02040602050305030304" pitchFamily="18" charset="0"/>
            </a:endParaRPr>
          </a:p>
          <a:p>
            <a:endParaRPr lang="en-SG" sz="1800" dirty="0">
              <a:latin typeface="Book Antiqua" panose="0204060205030503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E39A796-BE83-48B1-B33F-35C4A32AAB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xmlns="" id="{72F84B47-E267-4194-8194-831DB7B55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91B050E2-A925-45A9-6D03-C3C56D4C8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3738" y="1471927"/>
            <a:ext cx="6019331" cy="2859182"/>
          </a:xfrm>
          <a:prstGeom prst="rect">
            <a:avLst/>
          </a:prstGeom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A3BFC95-AC21-F011-BEA2-9849E149F71B}"/>
              </a:ext>
            </a:extLst>
          </p:cNvPr>
          <p:cNvSpPr/>
          <p:nvPr/>
        </p:nvSpPr>
        <p:spPr>
          <a:xfrm>
            <a:off x="5677559" y="3741011"/>
            <a:ext cx="5711687" cy="490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66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27A768-C779-E304-CBFD-5443AA2E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MySQL command line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F84DED-A031-DF17-8574-4CFF13F60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sz="2000" dirty="0"/>
              <a:t>- To interact with MySQL databases.</a:t>
            </a:r>
          </a:p>
          <a:p>
            <a:endParaRPr lang="en-SG" dirty="0">
              <a:solidFill>
                <a:srgbClr val="0070C0"/>
              </a:solidFill>
            </a:endParaRPr>
          </a:p>
          <a:p>
            <a:r>
              <a:rPr lang="en-SG" dirty="0" err="1">
                <a:solidFill>
                  <a:srgbClr val="0070C0"/>
                </a:solidFill>
              </a:rPr>
              <a:t>mysql</a:t>
            </a:r>
            <a:r>
              <a:rPr lang="en-SG" dirty="0">
                <a:solidFill>
                  <a:srgbClr val="0070C0"/>
                </a:solidFill>
              </a:rPr>
              <a:t>&gt; show databases;    </a:t>
            </a:r>
            <a:r>
              <a:rPr lang="en-SG" dirty="0"/>
              <a:t>- show all default/available databases</a:t>
            </a:r>
          </a:p>
          <a:p>
            <a:r>
              <a:rPr lang="en-SG" dirty="0" err="1">
                <a:solidFill>
                  <a:srgbClr val="0070C0"/>
                </a:solidFill>
              </a:rPr>
              <a:t>mysql</a:t>
            </a:r>
            <a:r>
              <a:rPr lang="en-SG" dirty="0">
                <a:solidFill>
                  <a:srgbClr val="0070C0"/>
                </a:solidFill>
              </a:rPr>
              <a:t>&gt; use world;    </a:t>
            </a:r>
            <a:r>
              <a:rPr lang="en-SG" dirty="0"/>
              <a:t>- access the ‘world’ database</a:t>
            </a:r>
          </a:p>
          <a:p>
            <a:r>
              <a:rPr lang="en-SG" dirty="0" err="1">
                <a:solidFill>
                  <a:srgbClr val="0070C0"/>
                </a:solidFill>
              </a:rPr>
              <a:t>mysql</a:t>
            </a:r>
            <a:r>
              <a:rPr lang="en-SG" dirty="0">
                <a:solidFill>
                  <a:srgbClr val="0070C0"/>
                </a:solidFill>
              </a:rPr>
              <a:t>&gt; show tables;  </a:t>
            </a:r>
            <a:r>
              <a:rPr lang="en-SG" dirty="0"/>
              <a:t>- show all the table inside the database ‘world’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sz="2000" dirty="0"/>
              <a:t>- MySQL Workbench – to connect with the databases</a:t>
            </a:r>
          </a:p>
          <a:p>
            <a:pPr marL="0" indent="0">
              <a:buNone/>
            </a:pPr>
            <a:r>
              <a:rPr lang="en-SG" sz="2000" dirty="0"/>
              <a:t>- Database -&gt; connect to database</a:t>
            </a:r>
          </a:p>
        </p:txBody>
      </p:sp>
    </p:spTree>
    <p:extLst>
      <p:ext uri="{BB962C8B-B14F-4D97-AF65-F5344CB8AC3E}">
        <p14:creationId xmlns:p14="http://schemas.microsoft.com/office/powerpoint/2010/main" val="39714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B2B76-72A5-4EE5-B5E9-9A5DB1801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13" y="0"/>
            <a:ext cx="12079976" cy="95215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+mn-lt"/>
                <a:cs typeface="Arial" panose="020B0604020202020204" pitchFamily="34" charset="0"/>
              </a:rPr>
              <a:t/>
            </a:r>
            <a:br>
              <a:rPr lang="en-US" sz="4000" dirty="0">
                <a:latin typeface="+mn-lt"/>
                <a:cs typeface="Arial" panose="020B0604020202020204" pitchFamily="34" charset="0"/>
              </a:rPr>
            </a:br>
            <a:r>
              <a:rPr lang="en-US" sz="4000" dirty="0">
                <a:latin typeface="+mn-lt"/>
                <a:cs typeface="Arial" panose="020B0604020202020204" pitchFamily="34" charset="0"/>
              </a:rPr>
              <a:t> DATABASE CREATION</a:t>
            </a:r>
            <a:endParaRPr lang="en-US" sz="36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6185E7-5F55-4FA6-B7BD-6545D740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12" y="952152"/>
            <a:ext cx="12273458" cy="2213079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31F9BBF1-DD50-4AC4-A3A6-98BF6B560A82}"/>
              </a:ext>
            </a:extLst>
          </p:cNvPr>
          <p:cNvSpPr txBox="1">
            <a:spLocks/>
          </p:cNvSpPr>
          <p:nvPr/>
        </p:nvSpPr>
        <p:spPr>
          <a:xfrm>
            <a:off x="56012" y="1853441"/>
            <a:ext cx="12273458" cy="2213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49EF4B67-4879-44C8-8CAC-0035DD7CF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856493"/>
              </p:ext>
            </p:extLst>
          </p:nvPr>
        </p:nvGraphicFramePr>
        <p:xfrm>
          <a:off x="1130503" y="2984322"/>
          <a:ext cx="2525338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802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433536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600" b="1" u="sng" dirty="0" err="1"/>
                        <a:t>Dept_ID</a:t>
                      </a:r>
                      <a:endParaRPr 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u="none" dirty="0" err="1"/>
                        <a:t>Dept_Head</a:t>
                      </a:r>
                      <a:endParaRPr lang="en-US" sz="16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Menuka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Lasitha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1134873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A6ADA480-C108-4EFB-8127-25D402265356}"/>
              </a:ext>
            </a:extLst>
          </p:cNvPr>
          <p:cNvSpPr txBox="1"/>
          <p:nvPr/>
        </p:nvSpPr>
        <p:spPr>
          <a:xfrm>
            <a:off x="5652665" y="2496428"/>
            <a:ext cx="1842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EMPLOYEE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xmlns="" id="{FD5E1CA1-9B6B-4E04-A82C-6FC18D7A1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307418"/>
              </p:ext>
            </p:extLst>
          </p:nvPr>
        </p:nvGraphicFramePr>
        <p:xfrm>
          <a:off x="5448128" y="2984322"/>
          <a:ext cx="5062886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8247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94326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493841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476472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600" b="1" u="sng" dirty="0" err="1"/>
                        <a:t>Empl_ID</a:t>
                      </a:r>
                      <a:endParaRPr 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Dept_ID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EE001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EE002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Senior 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MM007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Automobile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8756370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MM001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Senior 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2387540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CE001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Lab Attendant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766032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CE003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Structural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295667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CE007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29583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EE005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Labourer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3495358"/>
                  </a:ext>
                </a:extLst>
              </a:tr>
            </a:tbl>
          </a:graphicData>
        </a:graphic>
      </p:graphicFrame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B023B1BE-3CA2-40FC-BD27-85126FD1965A}"/>
              </a:ext>
            </a:extLst>
          </p:cNvPr>
          <p:cNvCxnSpPr>
            <a:cxnSpLocks/>
          </p:cNvCxnSpPr>
          <p:nvPr/>
        </p:nvCxnSpPr>
        <p:spPr>
          <a:xfrm>
            <a:off x="1684952" y="2250630"/>
            <a:ext cx="0" cy="70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1D62109C-211D-40B7-AB06-0B54E55650E6}"/>
              </a:ext>
            </a:extLst>
          </p:cNvPr>
          <p:cNvCxnSpPr>
            <a:cxnSpLocks/>
          </p:cNvCxnSpPr>
          <p:nvPr/>
        </p:nvCxnSpPr>
        <p:spPr>
          <a:xfrm>
            <a:off x="7028166" y="2250630"/>
            <a:ext cx="0" cy="73369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6248FA5F-2C9B-4D3E-ABCD-DB4E1242E903}"/>
              </a:ext>
            </a:extLst>
          </p:cNvPr>
          <p:cNvCxnSpPr>
            <a:cxnSpLocks/>
          </p:cNvCxnSpPr>
          <p:nvPr/>
        </p:nvCxnSpPr>
        <p:spPr>
          <a:xfrm flipH="1">
            <a:off x="1684952" y="2250630"/>
            <a:ext cx="534321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610D4B1-CAC9-466D-941D-AA17F5DB25E1}"/>
              </a:ext>
            </a:extLst>
          </p:cNvPr>
          <p:cNvSpPr txBox="1"/>
          <p:nvPr/>
        </p:nvSpPr>
        <p:spPr>
          <a:xfrm>
            <a:off x="1043968" y="2507876"/>
            <a:ext cx="1842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DEPARTMENT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83C7906-2CC0-4D22-A4AB-19743D2BF73D}"/>
              </a:ext>
            </a:extLst>
          </p:cNvPr>
          <p:cNvSpPr txBox="1"/>
          <p:nvPr/>
        </p:nvSpPr>
        <p:spPr>
          <a:xfrm>
            <a:off x="56011" y="1370847"/>
            <a:ext cx="1200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the following database schema and populate it as given using MySQL. </a:t>
            </a:r>
          </a:p>
        </p:txBody>
      </p:sp>
    </p:spTree>
    <p:extLst>
      <p:ext uri="{BB962C8B-B14F-4D97-AF65-F5344CB8AC3E}">
        <p14:creationId xmlns:p14="http://schemas.microsoft.com/office/powerpoint/2010/main" val="4671997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3A96A3-2605-10D6-87AD-2314218C2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34" y="6642"/>
            <a:ext cx="10515600" cy="1325563"/>
          </a:xfrm>
        </p:spPr>
        <p:txBody>
          <a:bodyPr/>
          <a:lstStyle/>
          <a:p>
            <a:r>
              <a:rPr lang="en-SG" dirty="0"/>
              <a:t>Referential Integrity Constraint (1:many)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F71DE0E-5030-5064-68A2-FD0C68A49013}"/>
              </a:ext>
            </a:extLst>
          </p:cNvPr>
          <p:cNvGrpSpPr/>
          <p:nvPr/>
        </p:nvGrpSpPr>
        <p:grpSpPr>
          <a:xfrm>
            <a:off x="1672723" y="1597922"/>
            <a:ext cx="9164609" cy="947841"/>
            <a:chOff x="3157166" y="4349765"/>
            <a:chExt cx="9164609" cy="9478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7248145E-70DC-8482-49BC-BA83F1255A46}"/>
                </a:ext>
              </a:extLst>
            </p:cNvPr>
            <p:cNvSpPr txBox="1"/>
            <p:nvPr/>
          </p:nvSpPr>
          <p:spPr>
            <a:xfrm>
              <a:off x="5922122" y="4436806"/>
              <a:ext cx="995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158170AD-B418-1610-6EB0-FB479101482B}"/>
                </a:ext>
              </a:extLst>
            </p:cNvPr>
            <p:cNvGrpSpPr/>
            <p:nvPr/>
          </p:nvGrpSpPr>
          <p:grpSpPr>
            <a:xfrm>
              <a:off x="3157166" y="4349765"/>
              <a:ext cx="9164609" cy="947841"/>
              <a:chOff x="3989710" y="4873502"/>
              <a:chExt cx="9164609" cy="142422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xmlns="" id="{2B6AAD2C-88DB-215B-DABC-82D2BFE45DCA}"/>
                  </a:ext>
                </a:extLst>
              </p:cNvPr>
              <p:cNvGrpSpPr/>
              <p:nvPr/>
            </p:nvGrpSpPr>
            <p:grpSpPr>
              <a:xfrm>
                <a:off x="3989710" y="5375575"/>
                <a:ext cx="9164609" cy="417678"/>
                <a:chOff x="4029179" y="2894891"/>
                <a:chExt cx="5864784" cy="417678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xmlns="" id="{2B7C61A8-C706-65BE-05C3-F150055B8D4E}"/>
                    </a:ext>
                  </a:extLst>
                </p:cNvPr>
                <p:cNvSpPr/>
                <p:nvPr/>
              </p:nvSpPr>
              <p:spPr>
                <a:xfrm>
                  <a:off x="4029179" y="2894891"/>
                  <a:ext cx="1070248" cy="41528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DEPARTMENT</a:t>
                  </a:r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xmlns="" id="{09E718C9-16EA-817D-0AEE-4668C90E2B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8960" y="3104927"/>
                  <a:ext cx="107166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xmlns="" id="{65B1A710-B900-C0F4-7374-BB3987723CD4}"/>
                    </a:ext>
                  </a:extLst>
                </p:cNvPr>
                <p:cNvSpPr/>
                <p:nvPr/>
              </p:nvSpPr>
              <p:spPr>
                <a:xfrm>
                  <a:off x="8823715" y="2897285"/>
                  <a:ext cx="1070248" cy="41528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EMPLOYEE</a:t>
                  </a:r>
                </a:p>
              </p:txBody>
            </p:sp>
          </p:grpSp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xmlns="" id="{D2BB87CD-1B2C-98AF-4E27-07BD8E319126}"/>
                  </a:ext>
                </a:extLst>
              </p:cNvPr>
              <p:cNvSpPr/>
              <p:nvPr/>
            </p:nvSpPr>
            <p:spPr>
              <a:xfrm>
                <a:off x="7157258" y="4873502"/>
                <a:ext cx="2488183" cy="1424221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WORKS_IN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25411531-944E-FC87-A1A3-40E8218DCB21}"/>
                  </a:ext>
                </a:extLst>
              </p:cNvPr>
              <p:cNvSpPr txBox="1"/>
              <p:nvPr/>
            </p:nvSpPr>
            <p:spPr>
              <a:xfrm>
                <a:off x="9586834" y="4993780"/>
                <a:ext cx="794697" cy="554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</p:grp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D4520CE5-00B1-8EFC-EA99-3D65B3F1A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678990"/>
              </p:ext>
            </p:extLst>
          </p:nvPr>
        </p:nvGraphicFramePr>
        <p:xfrm>
          <a:off x="1952139" y="3633511"/>
          <a:ext cx="2525338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802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433536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600" b="1" u="sng" dirty="0" err="1"/>
                        <a:t>Dept_ID</a:t>
                      </a:r>
                      <a:endParaRPr 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u="none" dirty="0" err="1"/>
                        <a:t>Dept_Head</a:t>
                      </a:r>
                      <a:endParaRPr lang="en-US" sz="16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Menuka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Lasitha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113487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FEAE02A-BF9C-DE0E-20D5-3E3EF4865C06}"/>
              </a:ext>
            </a:extLst>
          </p:cNvPr>
          <p:cNvSpPr txBox="1"/>
          <p:nvPr/>
        </p:nvSpPr>
        <p:spPr>
          <a:xfrm>
            <a:off x="6269764" y="3157065"/>
            <a:ext cx="1842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EMPLOYEE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011973E2-FACE-C644-DC9F-B75B5446F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964599"/>
              </p:ext>
            </p:extLst>
          </p:nvPr>
        </p:nvGraphicFramePr>
        <p:xfrm>
          <a:off x="6269764" y="3633511"/>
          <a:ext cx="5062886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8247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94326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493841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476472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600" b="1" u="sng" dirty="0" err="1"/>
                        <a:t>Empl_ID</a:t>
                      </a:r>
                      <a:endParaRPr 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Dept_ID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EE001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EE002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Senior 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MM007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Automobile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8756370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MM001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Senior 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2387540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CE001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Lab Attendant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766032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CE003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Structural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295667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CE007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29583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EE005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Labourer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3495358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17A0B51D-B929-C9A9-84B7-B169DD77FD54}"/>
              </a:ext>
            </a:extLst>
          </p:cNvPr>
          <p:cNvCxnSpPr>
            <a:cxnSpLocks/>
          </p:cNvCxnSpPr>
          <p:nvPr/>
        </p:nvCxnSpPr>
        <p:spPr>
          <a:xfrm flipH="1">
            <a:off x="2506588" y="2899819"/>
            <a:ext cx="534321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160C522-E826-DC46-ECCC-826D1F604C2D}"/>
              </a:ext>
            </a:extLst>
          </p:cNvPr>
          <p:cNvSpPr txBox="1"/>
          <p:nvPr/>
        </p:nvSpPr>
        <p:spPr>
          <a:xfrm>
            <a:off x="1865604" y="3157065"/>
            <a:ext cx="1842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DEPARTMENT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1C34A7BE-E1B8-9CA5-A2BC-D944F526424B}"/>
              </a:ext>
            </a:extLst>
          </p:cNvPr>
          <p:cNvCxnSpPr>
            <a:cxnSpLocks/>
          </p:cNvCxnSpPr>
          <p:nvPr/>
        </p:nvCxnSpPr>
        <p:spPr>
          <a:xfrm flipH="1">
            <a:off x="2497850" y="2899819"/>
            <a:ext cx="8738" cy="34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C58E41C9-685C-4C02-FF73-6108DB72E276}"/>
              </a:ext>
            </a:extLst>
          </p:cNvPr>
          <p:cNvCxnSpPr>
            <a:cxnSpLocks/>
          </p:cNvCxnSpPr>
          <p:nvPr/>
        </p:nvCxnSpPr>
        <p:spPr>
          <a:xfrm>
            <a:off x="7841064" y="2899819"/>
            <a:ext cx="8738" cy="65735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EC1EBA55-FE06-9266-B83E-BF3EEDA92D90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328454" y="2071841"/>
            <a:ext cx="1836454" cy="111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67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5E23CF-C0AC-CCB2-7D21-2EAED188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5772"/>
            <a:ext cx="10515600" cy="1325563"/>
          </a:xfrm>
        </p:spPr>
        <p:txBody>
          <a:bodyPr/>
          <a:lstStyle/>
          <a:p>
            <a:r>
              <a:rPr lang="en-SG" dirty="0"/>
              <a:t>Referential Integrity Constraint (many:many)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F294545-2F32-62E2-E3A5-527AC21C3091}"/>
              </a:ext>
            </a:extLst>
          </p:cNvPr>
          <p:cNvGrpSpPr/>
          <p:nvPr/>
        </p:nvGrpSpPr>
        <p:grpSpPr>
          <a:xfrm>
            <a:off x="1288407" y="1331766"/>
            <a:ext cx="9191111" cy="947841"/>
            <a:chOff x="1672723" y="1597922"/>
            <a:chExt cx="9191111" cy="94784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4991289A-9E40-02D0-780F-93801D5F584D}"/>
                </a:ext>
              </a:extLst>
            </p:cNvPr>
            <p:cNvGrpSpPr/>
            <p:nvPr/>
          </p:nvGrpSpPr>
          <p:grpSpPr>
            <a:xfrm>
              <a:off x="1672723" y="1597922"/>
              <a:ext cx="9191111" cy="947841"/>
              <a:chOff x="3157166" y="4349765"/>
              <a:chExt cx="9191111" cy="94784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CCD23038-FDA5-3443-AF92-1E302EF747F5}"/>
                  </a:ext>
                </a:extLst>
              </p:cNvPr>
              <p:cNvSpPr txBox="1"/>
              <p:nvPr/>
            </p:nvSpPr>
            <p:spPr>
              <a:xfrm>
                <a:off x="5922122" y="4436806"/>
                <a:ext cx="995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</a:t>
                </a: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xmlns="" id="{422DA857-C409-B8ED-84F7-CA48F14949A4}"/>
                  </a:ext>
                </a:extLst>
              </p:cNvPr>
              <p:cNvGrpSpPr/>
              <p:nvPr/>
            </p:nvGrpSpPr>
            <p:grpSpPr>
              <a:xfrm>
                <a:off x="3157166" y="4349765"/>
                <a:ext cx="9191111" cy="947841"/>
                <a:chOff x="3989710" y="4873502"/>
                <a:chExt cx="9191111" cy="1424221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xmlns="" id="{1C7F1DBE-C17A-89E8-ABC7-84387675E99E}"/>
                    </a:ext>
                  </a:extLst>
                </p:cNvPr>
                <p:cNvGrpSpPr/>
                <p:nvPr/>
              </p:nvGrpSpPr>
              <p:grpSpPr>
                <a:xfrm>
                  <a:off x="3989710" y="5375575"/>
                  <a:ext cx="9191111" cy="417678"/>
                  <a:chOff x="4029179" y="2894891"/>
                  <a:chExt cx="5881744" cy="417678"/>
                </a:xfrm>
              </p:grpSpPr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xmlns="" id="{2C7D06E0-E46F-2AD3-A638-F1E04581540C}"/>
                      </a:ext>
                    </a:extLst>
                  </p:cNvPr>
                  <p:cNvSpPr/>
                  <p:nvPr/>
                </p:nvSpPr>
                <p:spPr>
                  <a:xfrm>
                    <a:off x="4029179" y="2894891"/>
                    <a:ext cx="1070248" cy="41528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EMPLOYEE</a:t>
                    </a:r>
                  </a:p>
                </p:txBody>
              </p: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xmlns="" id="{E53A3F94-1B7D-0796-0B2C-1041691127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18960" y="3104927"/>
                    <a:ext cx="1071664" cy="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xmlns="" id="{7808340B-80B1-D624-F7FF-7098E5492B61}"/>
                      </a:ext>
                    </a:extLst>
                  </p:cNvPr>
                  <p:cNvSpPr/>
                  <p:nvPr/>
                </p:nvSpPr>
                <p:spPr>
                  <a:xfrm>
                    <a:off x="8840675" y="2897285"/>
                    <a:ext cx="1070248" cy="415284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PROJECT</a:t>
                    </a:r>
                  </a:p>
                </p:txBody>
              </p:sp>
            </p:grpSp>
            <p:sp>
              <p:nvSpPr>
                <p:cNvPr id="8" name="Diamond 7">
                  <a:extLst>
                    <a:ext uri="{FF2B5EF4-FFF2-40B4-BE49-F238E27FC236}">
                      <a16:creationId xmlns:a16="http://schemas.microsoft.com/office/drawing/2014/main" xmlns="" id="{94167244-6066-7FBC-8010-1B304ED86FD5}"/>
                    </a:ext>
                  </a:extLst>
                </p:cNvPr>
                <p:cNvSpPr/>
                <p:nvPr/>
              </p:nvSpPr>
              <p:spPr>
                <a:xfrm>
                  <a:off x="7061268" y="4873502"/>
                  <a:ext cx="2676942" cy="1424221"/>
                </a:xfrm>
                <a:prstGeom prst="diamon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WORKS_ON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xmlns="" id="{5DE7AB64-5A5C-64F7-18C1-68DA8604D422}"/>
                    </a:ext>
                  </a:extLst>
                </p:cNvPr>
                <p:cNvSpPr txBox="1"/>
                <p:nvPr/>
              </p:nvSpPr>
              <p:spPr>
                <a:xfrm>
                  <a:off x="9586834" y="4993780"/>
                  <a:ext cx="794697" cy="5549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</a:t>
                  </a:r>
                </a:p>
              </p:txBody>
            </p:sp>
          </p:grp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48818F8-68D7-C1FB-C5C6-AA8687891C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8210" y="2071841"/>
              <a:ext cx="1836454" cy="1112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997EE5D6-DE65-3C2D-5F73-2CE7ED78C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085095"/>
              </p:ext>
            </p:extLst>
          </p:nvPr>
        </p:nvGraphicFramePr>
        <p:xfrm>
          <a:off x="8589010" y="4065080"/>
          <a:ext cx="222476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0849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993914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200" b="1" u="dash" baseline="0" dirty="0" err="1"/>
                        <a:t>Employee_ID</a:t>
                      </a:r>
                      <a:endParaRPr lang="en-US" sz="1200" b="1" u="dash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u="dash" baseline="0" dirty="0"/>
                        <a:t>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Prj_1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EE001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Prj_2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200" dirty="0"/>
                        <a:t>CE008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Prj_1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113487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51B3E8C-AEDB-9457-38A1-CFB9F7B70E70}"/>
              </a:ext>
            </a:extLst>
          </p:cNvPr>
          <p:cNvSpPr txBox="1"/>
          <p:nvPr/>
        </p:nvSpPr>
        <p:spPr>
          <a:xfrm>
            <a:off x="8522750" y="3695748"/>
            <a:ext cx="18428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DFD702B-8E5F-5CB0-2142-FD1824D3519A}"/>
              </a:ext>
            </a:extLst>
          </p:cNvPr>
          <p:cNvSpPr txBox="1"/>
          <p:nvPr/>
        </p:nvSpPr>
        <p:spPr>
          <a:xfrm>
            <a:off x="1170972" y="3069065"/>
            <a:ext cx="1842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EMPLOYEE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F4F74A34-567C-1404-EF6D-EA5B99894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968268"/>
              </p:ext>
            </p:extLst>
          </p:nvPr>
        </p:nvGraphicFramePr>
        <p:xfrm>
          <a:off x="1170972" y="3545511"/>
          <a:ext cx="5062886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8247">
                  <a:extLst>
                    <a:ext uri="{9D8B030D-6E8A-4147-A177-3AD203B41FA5}">
                      <a16:colId xmlns:a16="http://schemas.microsoft.com/office/drawing/2014/main" xmlns="" val="4278356832"/>
                    </a:ext>
                  </a:extLst>
                </a:gridCol>
                <a:gridCol w="1094326">
                  <a:extLst>
                    <a:ext uri="{9D8B030D-6E8A-4147-A177-3AD203B41FA5}">
                      <a16:colId xmlns:a16="http://schemas.microsoft.com/office/drawing/2014/main" xmlns="" val="2664652135"/>
                    </a:ext>
                  </a:extLst>
                </a:gridCol>
                <a:gridCol w="1493841">
                  <a:extLst>
                    <a:ext uri="{9D8B030D-6E8A-4147-A177-3AD203B41FA5}">
                      <a16:colId xmlns:a16="http://schemas.microsoft.com/office/drawing/2014/main" xmlns="" val="695945999"/>
                    </a:ext>
                  </a:extLst>
                </a:gridCol>
                <a:gridCol w="1476472">
                  <a:extLst>
                    <a:ext uri="{9D8B030D-6E8A-4147-A177-3AD203B41FA5}">
                      <a16:colId xmlns:a16="http://schemas.microsoft.com/office/drawing/2014/main" xmlns="" val="1603060744"/>
                    </a:ext>
                  </a:extLst>
                </a:gridCol>
              </a:tblGrid>
              <a:tr h="256258">
                <a:tc>
                  <a:txBody>
                    <a:bodyPr/>
                    <a:lstStyle/>
                    <a:p>
                      <a:r>
                        <a:rPr lang="en-US" sz="1600" b="1" u="sng" dirty="0" err="1"/>
                        <a:t>Empl_ID</a:t>
                      </a:r>
                      <a:endParaRPr lang="en-US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Dept_ID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30756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EE001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268432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EE002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Senior 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15248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MM007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Automobile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8756370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MM001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Senior 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2387540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CE001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Lab Attendant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766032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CE003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Structural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2956673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CE007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2958371"/>
                  </a:ext>
                </a:extLst>
              </a:tr>
              <a:tr h="256258">
                <a:tc>
                  <a:txBody>
                    <a:bodyPr/>
                    <a:lstStyle/>
                    <a:p>
                      <a:r>
                        <a:rPr lang="en-US" sz="1600" dirty="0"/>
                        <a:t>EE005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Labourer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3495358"/>
                  </a:ext>
                </a:extLst>
              </a:tr>
            </a:tbl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09F9439E-A2E0-C84C-F05A-119F84F34747}"/>
              </a:ext>
            </a:extLst>
          </p:cNvPr>
          <p:cNvGrpSpPr/>
          <p:nvPr/>
        </p:nvGrpSpPr>
        <p:grpSpPr>
          <a:xfrm>
            <a:off x="1801102" y="3174200"/>
            <a:ext cx="7700707" cy="816827"/>
            <a:chOff x="1801102" y="3174200"/>
            <a:chExt cx="7700707" cy="81682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43A4B434-A2C9-BF54-8068-31358B9A6F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9840" y="3174200"/>
              <a:ext cx="7691969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xmlns="" id="{0DE263A7-DBA9-3692-7972-2699EDC672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1102" y="3174200"/>
              <a:ext cx="8738" cy="342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F2C8EA63-5CC4-F39A-A3D1-26B52FAD06CE}"/>
                </a:ext>
              </a:extLst>
            </p:cNvPr>
            <p:cNvCxnSpPr>
              <a:cxnSpLocks/>
            </p:cNvCxnSpPr>
            <p:nvPr/>
          </p:nvCxnSpPr>
          <p:spPr>
            <a:xfrm>
              <a:off x="9488557" y="3174200"/>
              <a:ext cx="0" cy="81682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409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27694</TotalTime>
  <Words>279</Words>
  <Application>Microsoft Office PowerPoint</Application>
  <PresentationFormat>Custom</PresentationFormat>
  <Paragraphs>171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EE4202 Database Systems</vt:lpstr>
      <vt:lpstr>INSTALLING MySQL</vt:lpstr>
      <vt:lpstr>MySQL command line Client</vt:lpstr>
      <vt:lpstr>  DATABASE CREATION</vt:lpstr>
      <vt:lpstr>Referential Integrity Constraint (1:many)</vt:lpstr>
      <vt:lpstr>Referential Integrity Constraint (many:many)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EE4202 Database Systems</dc:title>
  <dc:creator>t50</dc:creator>
  <cp:lastModifiedBy>admin</cp:lastModifiedBy>
  <cp:revision>181</cp:revision>
  <dcterms:created xsi:type="dcterms:W3CDTF">2022-07-15T04:02:21Z</dcterms:created>
  <dcterms:modified xsi:type="dcterms:W3CDTF">2023-07-13T09:35:40Z</dcterms:modified>
</cp:coreProperties>
</file>