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8" r:id="rId3"/>
    <p:sldId id="269" r:id="rId4"/>
    <p:sldId id="265" r:id="rId5"/>
    <p:sldId id="271" r:id="rId6"/>
    <p:sldId id="276" r:id="rId7"/>
    <p:sldId id="274" r:id="rId8"/>
    <p:sldId id="273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A50C-B00D-D059-CD58-D77E992A1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8E4DA-E1D8-1C09-7794-54092C221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FD31E-2D21-6C5C-8970-0E16E898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2286-FD51-4719-8435-B92FB24E8FC5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97CE-45F7-BC09-B2FE-0B93867A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0ABEF-DE4F-7DFB-B270-E86AC0AE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FE77-8803-49FA-8DDC-A58A3759BA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469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85B5-3812-BA9B-131F-0A10EF2D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DB01A-3DB2-9DF0-F679-74ABB6924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0807C-995F-066D-A49E-DADBCCC8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2286-FD51-4719-8435-B92FB24E8FC5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25C75-47B1-3B30-C3A4-21E5A6FA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1B57F-C254-43A2-4484-11CDEB0B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FE77-8803-49FA-8DDC-A58A3759BA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214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7747D-7226-ED31-49D9-7357D71D7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303B7-6DEE-8F8B-1DCB-9EE2E4F0A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7BDFA-69E2-9AC0-BBBA-AAB29EAE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2286-FD51-4719-8435-B92FB24E8FC5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73BEC-4BC4-7C37-4040-409A4F78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6F16B-FF76-ACAB-35D9-038778BB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FE77-8803-49FA-8DDC-A58A3759BA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02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832C-DB49-42C4-BC09-099618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C4D55-7879-8E3A-EBF4-110BD8237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441C9-62D8-BBCC-623B-5EB35F41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2286-FD51-4719-8435-B92FB24E8FC5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0C62B-BB9F-4AEA-4E58-50A52115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DE140-49E8-97DE-9136-8578B8DB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FE77-8803-49FA-8DDC-A58A3759BA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194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12C7-8A27-27C3-440B-071818F6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E0401-A0DF-260E-4170-11629C41A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DAAD0-D6F9-6C4C-4C97-4CFCCCDC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2286-FD51-4719-8435-B92FB24E8FC5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FAAFA-3573-877A-1779-77B274BE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BFEAB-D10B-A764-EC50-E261FEDB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FE77-8803-49FA-8DDC-A58A3759BA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698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8331-6D09-C75E-0DC9-1429D681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903F3-5E8A-BB89-2C03-E352AD924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0B453-1D24-158B-3A56-887EB5827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3632C-9296-40BB-5909-C6C65924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2286-FD51-4719-8435-B92FB24E8FC5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95D8E-AFCC-BD79-C793-EEF64D30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D6DC2-C3BE-12FD-F944-547F30DD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FE77-8803-49FA-8DDC-A58A3759BA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470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F958-E4F4-346A-1BA3-E0F09A9DB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D7299-E6A4-AA92-7962-978DBBF17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68D2C-96E5-6BDE-FB7B-65EF045D9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6CFB2-7EDB-F2C4-BDC1-06373AC12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99D8C-642C-AA37-D66E-12E905257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FCCF3-F4B4-62E1-AE29-41B83DE0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2286-FD51-4719-8435-B92FB24E8FC5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3C2F5-B84D-CBF2-21C2-607252FF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9E24C-F680-C054-77A9-18100CC6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FE77-8803-49FA-8DDC-A58A3759BA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186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F74D-7326-AF5F-A2D8-F95526F7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8F264-2F2E-59F4-87E8-083B710A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2286-FD51-4719-8435-B92FB24E8FC5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AE211-1406-67A6-DB27-6C8176B2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8CD2E-1376-5E51-9C08-1E59D5D6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FE77-8803-49FA-8DDC-A58A3759BA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622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6C8A1-B17D-A8DB-B13A-982E35D5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2286-FD51-4719-8435-B92FB24E8FC5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58F7D-3706-7CC6-B7C1-A5A7528F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E3214-65CF-F4D4-8294-A734BE0E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FE77-8803-49FA-8DDC-A58A3759BA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084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9618-31DA-3F5D-F859-A48D8F5B3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058CA-9C62-33DE-A2F8-B264072DF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993F-B668-E2F0-93FF-A127D1D13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9EB1C-3FBE-A859-A21A-7EB885FA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2286-FD51-4719-8435-B92FB24E8FC5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E4229-8454-618D-08E1-880BC3D4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F5119-FCFD-01DF-7643-F1AA28B4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FE77-8803-49FA-8DDC-A58A3759BA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67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9BC7-BECB-45A0-A94C-0625F116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69209-DD46-456F-A981-C60E612CB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74750-DFA4-1E42-4C01-D91A78DD5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FF798-5F91-7D78-73FF-CA3D4D17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2286-FD51-4719-8435-B92FB24E8FC5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3DE6C-391F-2C7F-EC09-1C906366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AD807-8497-C5E6-66F5-5EC75B2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FE77-8803-49FA-8DDC-A58A3759BA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986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82C6B-799B-3302-B1EC-B0ED3652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E360D-4B1F-E668-425E-DE0D67284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90975-40D8-1C96-C99A-C00164D6B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D2286-FD51-4719-8435-B92FB24E8FC5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0605A-EF7E-0836-D40B-B0670E75B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C5DA8-7C59-3838-5D46-3D17EA547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8FE77-8803-49FA-8DDC-A58A3759BA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368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-paradigm.com/download/community.j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B73E-E94F-0CCB-15D1-6E2D3F14B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3825"/>
            <a:ext cx="9144000" cy="1005302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EE4202</a:t>
            </a:r>
            <a:r>
              <a:rPr lang="en-SG" sz="4000" dirty="0">
                <a:solidFill>
                  <a:srgbClr val="002060"/>
                </a:solidFill>
              </a:rPr>
              <a:t> </a:t>
            </a:r>
            <a:r>
              <a:rPr lang="en-GB" sz="4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 Systems</a:t>
            </a:r>
            <a:endParaRPr lang="en-SG" sz="40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C190B-EB2E-7E4B-BC51-2CBF397C5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530" y="2610678"/>
            <a:ext cx="12006470" cy="247484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ea typeface="Adobe Ming Std L" panose="02020300000000000000" pitchFamily="18" charset="-128"/>
                <a:cs typeface="Arial" panose="020B0604020202020204" pitchFamily="34" charset="0"/>
              </a:rPr>
              <a:t>VISUAL PARADIGM COMMUNITY EDITION TOOL</a:t>
            </a:r>
          </a:p>
        </p:txBody>
      </p:sp>
    </p:spTree>
    <p:extLst>
      <p:ext uri="{BB962C8B-B14F-4D97-AF65-F5344CB8AC3E}">
        <p14:creationId xmlns:p14="http://schemas.microsoft.com/office/powerpoint/2010/main" val="250762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F018-7C21-173D-7F1B-681C6BD4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VISUAL PARADIGM TOOL </a:t>
            </a:r>
            <a:endParaRPr lang="en-SG" sz="8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30E07-EF34-A881-97A4-19B74CFE3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https://www.visual-paradigm.com/download/community.jsp</a:t>
            </a:r>
            <a:endParaRPr lang="en-SG" dirty="0"/>
          </a:p>
          <a:p>
            <a:r>
              <a:rPr lang="en-SG" dirty="0"/>
              <a:t>https://online.visual-paradigm.com/app/diagrams/</a:t>
            </a:r>
          </a:p>
        </p:txBody>
      </p:sp>
    </p:spTree>
    <p:extLst>
      <p:ext uri="{BB962C8B-B14F-4D97-AF65-F5344CB8AC3E}">
        <p14:creationId xmlns:p14="http://schemas.microsoft.com/office/powerpoint/2010/main" val="5027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DB22-71F7-EC29-8A93-0C238D4E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+mn-lt"/>
              </a:rPr>
              <a:t>VP ER DIAGRAM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5BFE798A-CD80-F6CB-D033-CEB251137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" y="2502033"/>
            <a:ext cx="12141987" cy="2814023"/>
          </a:xfrm>
        </p:spPr>
      </p:pic>
    </p:spTree>
    <p:extLst>
      <p:ext uri="{BB962C8B-B14F-4D97-AF65-F5344CB8AC3E}">
        <p14:creationId xmlns:p14="http://schemas.microsoft.com/office/powerpoint/2010/main" val="377751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41" y="0"/>
            <a:ext cx="10058400" cy="952152"/>
          </a:xfrm>
        </p:spPr>
        <p:txBody>
          <a:bodyPr>
            <a:noAutofit/>
          </a:bodyPr>
          <a:lstStyle/>
          <a:p>
            <a:pPr algn="ctr"/>
            <a:br>
              <a:rPr lang="en-US" sz="4000" dirty="0"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latin typeface="+mn-lt"/>
                <a:cs typeface="Arial" panose="020B0604020202020204" pitchFamily="34" charset="0"/>
              </a:rPr>
              <a:t>UML NOTATION</a:t>
            </a:r>
            <a:endParaRPr lang="en-US" sz="36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326A49E8-2FBF-4737-BB23-91324C5CE55B}"/>
              </a:ext>
            </a:extLst>
          </p:cNvPr>
          <p:cNvSpPr txBox="1">
            <a:spLocks/>
          </p:cNvSpPr>
          <p:nvPr/>
        </p:nvSpPr>
        <p:spPr>
          <a:xfrm>
            <a:off x="292511" y="103083"/>
            <a:ext cx="11790085" cy="1619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0F10C267-0306-4D76-9E9B-35EE60AA232C}"/>
              </a:ext>
            </a:extLst>
          </p:cNvPr>
          <p:cNvSpPr txBox="1">
            <a:spLocks/>
          </p:cNvSpPr>
          <p:nvPr/>
        </p:nvSpPr>
        <p:spPr>
          <a:xfrm>
            <a:off x="1" y="952153"/>
            <a:ext cx="12309440" cy="500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9E9302-FF75-4B97-A7E9-E9E6E79C8B84}"/>
              </a:ext>
            </a:extLst>
          </p:cNvPr>
          <p:cNvGraphicFramePr>
            <a:graphicFrameLocks noGrp="1"/>
          </p:cNvGraphicFramePr>
          <p:nvPr/>
        </p:nvGraphicFramePr>
        <p:xfrm>
          <a:off x="587512" y="1116411"/>
          <a:ext cx="5508488" cy="3337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54244">
                  <a:extLst>
                    <a:ext uri="{9D8B030D-6E8A-4147-A177-3AD203B41FA5}">
                      <a16:colId xmlns:a16="http://schemas.microsoft.com/office/drawing/2014/main" val="1108993572"/>
                    </a:ext>
                  </a:extLst>
                </a:gridCol>
                <a:gridCol w="2754244">
                  <a:extLst>
                    <a:ext uri="{9D8B030D-6E8A-4147-A177-3AD203B41FA5}">
                      <a16:colId xmlns:a16="http://schemas.microsoft.com/office/drawing/2014/main" val="3779388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UML class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08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Entity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2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629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63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Relationship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29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Relationship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54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Relationship 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40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Recursive relationship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Reflexive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491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Identifying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Qualified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854326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69ADD3FE-4DD3-4E8B-9777-44EEECAD6F7A}"/>
              </a:ext>
            </a:extLst>
          </p:cNvPr>
          <p:cNvGrpSpPr/>
          <p:nvPr/>
        </p:nvGrpSpPr>
        <p:grpSpPr>
          <a:xfrm>
            <a:off x="4586306" y="4580669"/>
            <a:ext cx="7370859" cy="2174248"/>
            <a:chOff x="1163541" y="4400525"/>
            <a:chExt cx="7370859" cy="217424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FA24BFB-8F62-4F8F-A338-4E1DDB680BD2}"/>
                </a:ext>
              </a:extLst>
            </p:cNvPr>
            <p:cNvGrpSpPr/>
            <p:nvPr/>
          </p:nvGrpSpPr>
          <p:grpSpPr>
            <a:xfrm>
              <a:off x="1163541" y="4465983"/>
              <a:ext cx="2547068" cy="2108790"/>
              <a:chOff x="1163541" y="4465983"/>
              <a:chExt cx="2547068" cy="210879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40DD2D-D1C6-4CCC-A457-8B3253CB60BF}"/>
                  </a:ext>
                </a:extLst>
              </p:cNvPr>
              <p:cNvSpPr/>
              <p:nvPr/>
            </p:nvSpPr>
            <p:spPr>
              <a:xfrm>
                <a:off x="1163541" y="4465983"/>
                <a:ext cx="2547068" cy="3975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CLASS1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AAA49BC-8736-4629-89A5-9ADD4E241B3A}"/>
                  </a:ext>
                </a:extLst>
              </p:cNvPr>
              <p:cNvSpPr/>
              <p:nvPr/>
            </p:nvSpPr>
            <p:spPr>
              <a:xfrm>
                <a:off x="1163541" y="4850296"/>
                <a:ext cx="2547068" cy="10555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Property1</a:t>
                </a:r>
              </a:p>
              <a:p>
                <a:pPr algn="ctr"/>
                <a:r>
                  <a:rPr lang="en-US" dirty="0"/>
                  <a:t>Property2</a:t>
                </a:r>
              </a:p>
              <a:p>
                <a:pPr algn="ctr"/>
                <a:r>
                  <a:rPr lang="en-US" dirty="0"/>
                  <a:t>Property3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59C942D-C595-471B-A7D8-EECCA0CAE4B6}"/>
                  </a:ext>
                </a:extLst>
              </p:cNvPr>
              <p:cNvSpPr/>
              <p:nvPr/>
            </p:nvSpPr>
            <p:spPr>
              <a:xfrm>
                <a:off x="1163541" y="5905847"/>
                <a:ext cx="2547068" cy="6689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operation1</a:t>
                </a:r>
              </a:p>
              <a:p>
                <a:pPr algn="ctr"/>
                <a:r>
                  <a:rPr lang="en-US" dirty="0"/>
                  <a:t>operation2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CB5F84F-D6D0-4E6E-8950-BC108B47AD84}"/>
                </a:ext>
              </a:extLst>
            </p:cNvPr>
            <p:cNvGrpSpPr/>
            <p:nvPr/>
          </p:nvGrpSpPr>
          <p:grpSpPr>
            <a:xfrm>
              <a:off x="5987332" y="4400525"/>
              <a:ext cx="2547068" cy="2108790"/>
              <a:chOff x="1163541" y="4465983"/>
              <a:chExt cx="2547068" cy="210879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1E5FCAE-E175-448C-A8C3-6B88D884F7CA}"/>
                  </a:ext>
                </a:extLst>
              </p:cNvPr>
              <p:cNvSpPr/>
              <p:nvPr/>
            </p:nvSpPr>
            <p:spPr>
              <a:xfrm>
                <a:off x="1163541" y="4465983"/>
                <a:ext cx="2547068" cy="3975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CLASS2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915A707-435A-420F-99A3-F8ED9147C68A}"/>
                  </a:ext>
                </a:extLst>
              </p:cNvPr>
              <p:cNvSpPr/>
              <p:nvPr/>
            </p:nvSpPr>
            <p:spPr>
              <a:xfrm>
                <a:off x="1163541" y="4850296"/>
                <a:ext cx="2547068" cy="10555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Property1</a:t>
                </a:r>
              </a:p>
              <a:p>
                <a:pPr algn="ctr"/>
                <a:r>
                  <a:rPr lang="en-US" dirty="0"/>
                  <a:t>Property2</a:t>
                </a:r>
              </a:p>
              <a:p>
                <a:pPr algn="ctr"/>
                <a:r>
                  <a:rPr lang="en-US"/>
                  <a:t>Property3</a:t>
                </a:r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C6ED3D1-BBC5-438C-B04A-83C76012B8F9}"/>
                  </a:ext>
                </a:extLst>
              </p:cNvPr>
              <p:cNvSpPr/>
              <p:nvPr/>
            </p:nvSpPr>
            <p:spPr>
              <a:xfrm>
                <a:off x="1163541" y="5905847"/>
                <a:ext cx="2547068" cy="6689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operation1</a:t>
                </a:r>
              </a:p>
              <a:p>
                <a:pPr algn="ctr"/>
                <a:r>
                  <a:rPr lang="en-US" dirty="0"/>
                  <a:t>operation2</a:t>
                </a:r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43EA33C-5CB0-4E9E-A995-997F83F7634A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3710609" y="5378072"/>
              <a:ext cx="22767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F92375-F277-46B9-935C-0636F27EA98E}"/>
                </a:ext>
              </a:extLst>
            </p:cNvPr>
            <p:cNvSpPr txBox="1"/>
            <p:nvPr/>
          </p:nvSpPr>
          <p:spPr>
            <a:xfrm>
              <a:off x="3651143" y="5028227"/>
              <a:ext cx="922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X1..Y1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8C0A9CC-04D1-4CD2-8ECF-2D0921244507}"/>
                </a:ext>
              </a:extLst>
            </p:cNvPr>
            <p:cNvSpPr txBox="1"/>
            <p:nvPr/>
          </p:nvSpPr>
          <p:spPr>
            <a:xfrm>
              <a:off x="5424227" y="5018089"/>
              <a:ext cx="922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X2..Y2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9D25FD9-2802-4B2F-B568-CE991E655A53}"/>
                </a:ext>
              </a:extLst>
            </p:cNvPr>
            <p:cNvSpPr txBox="1"/>
            <p:nvPr/>
          </p:nvSpPr>
          <p:spPr>
            <a:xfrm>
              <a:off x="4303038" y="5124395"/>
              <a:ext cx="1244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ASSOCIATION</a:t>
              </a:r>
            </a:p>
          </p:txBody>
        </p:sp>
      </p:grpSp>
      <p:sp>
        <p:nvSpPr>
          <p:cNvPr id="22" name="Subtitle 2">
            <a:extLst>
              <a:ext uri="{FF2B5EF4-FFF2-40B4-BE49-F238E27FC236}">
                <a16:creationId xmlns:a16="http://schemas.microsoft.com/office/drawing/2014/main" id="{3436BCA9-6D64-45FA-9F7A-2FAB8BB57C41}"/>
              </a:ext>
            </a:extLst>
          </p:cNvPr>
          <p:cNvSpPr txBox="1">
            <a:spLocks/>
          </p:cNvSpPr>
          <p:nvPr/>
        </p:nvSpPr>
        <p:spPr>
          <a:xfrm>
            <a:off x="6166965" y="1116411"/>
            <a:ext cx="5889855" cy="482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UML stands for Unified Modeling Language.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UML class diagram is an alternative notation to ER diagram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Operations are functional requirements which are not shown in ER diagrams.</a:t>
            </a:r>
          </a:p>
        </p:txBody>
      </p:sp>
    </p:spTree>
    <p:extLst>
      <p:ext uri="{BB962C8B-B14F-4D97-AF65-F5344CB8AC3E}">
        <p14:creationId xmlns:p14="http://schemas.microsoft.com/office/powerpoint/2010/main" val="115418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43A3-BDC7-C0A1-DF21-BD925FD4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85145"/>
            <a:ext cx="12192000" cy="984097"/>
          </a:xfrm>
        </p:spPr>
        <p:txBody>
          <a:bodyPr>
            <a:noAutofit/>
          </a:bodyPr>
          <a:lstStyle/>
          <a:p>
            <a:pPr algn="ctr"/>
            <a:r>
              <a:rPr lang="en-SG" sz="4000" dirty="0">
                <a:latin typeface="+mn-lt"/>
              </a:rPr>
              <a:t>R</a:t>
            </a:r>
            <a:r>
              <a:rPr lang="en-SG" sz="4000" b="0" i="0" dirty="0">
                <a:effectLst/>
                <a:latin typeface="+mn-lt"/>
              </a:rPr>
              <a:t>ELATIONSHIPS BETWEEN CLASSES IN UML CLASS DIAGRAM</a:t>
            </a:r>
            <a:endParaRPr lang="en-SG" sz="4000" dirty="0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1D87E0-EA43-006A-14F8-4A5865332947}"/>
              </a:ext>
            </a:extLst>
          </p:cNvPr>
          <p:cNvSpPr txBox="1"/>
          <p:nvPr/>
        </p:nvSpPr>
        <p:spPr>
          <a:xfrm>
            <a:off x="351998" y="1160059"/>
            <a:ext cx="1148800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SG" sz="2000" b="0" i="0" u="none" strike="noStrike" baseline="0" dirty="0">
              <a:solidFill>
                <a:srgbClr val="000000"/>
              </a:solidFill>
            </a:endParaRPr>
          </a:p>
          <a:p>
            <a:pPr algn="just"/>
            <a:r>
              <a:rPr lang="en-US" sz="2000" b="1" i="0" u="none" strike="noStrike" baseline="0" dirty="0">
                <a:solidFill>
                  <a:srgbClr val="000000"/>
                </a:solidFill>
              </a:rPr>
              <a:t>Aggregation: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The structural constraint (0,1) of object(entity in ER model) which maps to 1 in a many to one mapping(entity having side 1 in an association of N:1 cardinality ratio) can be represented using an empty diamond instead of (0,1) in UML class diagrams. Meaning is objects at the opposite side aggregates at the diamond side. Ex: Many children aggregating to one parent employee.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3E94F82-FA26-6B5C-C64A-C04AD895F43B}"/>
              </a:ext>
            </a:extLst>
          </p:cNvPr>
          <p:cNvGrpSpPr/>
          <p:nvPr/>
        </p:nvGrpSpPr>
        <p:grpSpPr>
          <a:xfrm>
            <a:off x="761185" y="3105175"/>
            <a:ext cx="11078816" cy="1357305"/>
            <a:chOff x="742123" y="5512012"/>
            <a:chExt cx="11078816" cy="135730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D4E2C4A-2F03-2D53-7A2F-825E9B1157CB}"/>
                </a:ext>
              </a:extLst>
            </p:cNvPr>
            <p:cNvSpPr/>
            <p:nvPr/>
          </p:nvSpPr>
          <p:spPr>
            <a:xfrm>
              <a:off x="9130746" y="5512012"/>
              <a:ext cx="1762539" cy="3488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dashLong" dirty="0"/>
                <a:t>First 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8B4E93E-C086-BE41-C9E8-FBE62A2C4C8A}"/>
                </a:ext>
              </a:extLst>
            </p:cNvPr>
            <p:cNvCxnSpPr>
              <a:cxnSpLocks/>
              <a:endCxn id="33" idx="4"/>
            </p:cNvCxnSpPr>
            <p:nvPr/>
          </p:nvCxnSpPr>
          <p:spPr>
            <a:xfrm flipH="1" flipV="1">
              <a:off x="10012016" y="5860830"/>
              <a:ext cx="4" cy="2867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4EB5CAE-369F-4370-32BB-AEFCC298DC95}"/>
                </a:ext>
              </a:extLst>
            </p:cNvPr>
            <p:cNvGrpSpPr/>
            <p:nvPr/>
          </p:nvGrpSpPr>
          <p:grpSpPr>
            <a:xfrm>
              <a:off x="742123" y="5526157"/>
              <a:ext cx="11078816" cy="1343160"/>
              <a:chOff x="742123" y="5526157"/>
              <a:chExt cx="11078816" cy="134316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E4EED01-8061-7C63-452C-B190105EF7A1}"/>
                  </a:ext>
                </a:extLst>
              </p:cNvPr>
              <p:cNvGrpSpPr/>
              <p:nvPr/>
            </p:nvGrpSpPr>
            <p:grpSpPr>
              <a:xfrm>
                <a:off x="742123" y="5526157"/>
                <a:ext cx="11078816" cy="1343160"/>
                <a:chOff x="742123" y="5526157"/>
                <a:chExt cx="11078816" cy="1343160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8356A104-2ED1-C2EC-87D3-1DFD88300F13}"/>
                    </a:ext>
                  </a:extLst>
                </p:cNvPr>
                <p:cNvGrpSpPr/>
                <p:nvPr/>
              </p:nvGrpSpPr>
              <p:grpSpPr>
                <a:xfrm>
                  <a:off x="742123" y="5684246"/>
                  <a:ext cx="11078816" cy="1185071"/>
                  <a:chOff x="808383" y="2075943"/>
                  <a:chExt cx="11078816" cy="1185071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52FC0DCC-2836-A2D2-8A43-CA63E74ACB09}"/>
                      </a:ext>
                    </a:extLst>
                  </p:cNvPr>
                  <p:cNvGrpSpPr/>
                  <p:nvPr/>
                </p:nvGrpSpPr>
                <p:grpSpPr>
                  <a:xfrm>
                    <a:off x="808383" y="2197488"/>
                    <a:ext cx="9886119" cy="1044727"/>
                    <a:chOff x="2915486" y="1010230"/>
                    <a:chExt cx="7951145" cy="1044727"/>
                  </a:xfrm>
                </p:grpSpPr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AAE157FF-5DB3-62AF-402B-7BA8D6FC85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5403" y="1363820"/>
                      <a:ext cx="991228" cy="348818"/>
                    </a:xfrm>
                    <a:prstGeom prst="rect">
                      <a:avLst/>
                    </a:prstGeom>
                    <a:ln w="76200" cmpd="dbl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CHILD</a:t>
                      </a:r>
                    </a:p>
                  </p:txBody>
                </p:sp>
                <p:sp>
                  <p:nvSpPr>
                    <p:cNvPr id="48" name="Diamond 47">
                      <a:extLst>
                        <a:ext uri="{FF2B5EF4-FFF2-40B4-BE49-F238E27FC236}">
                          <a16:creationId xmlns:a16="http://schemas.microsoft.com/office/drawing/2014/main" id="{FB85CDB0-C9C3-426B-802B-503BBF675B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6795" y="1010230"/>
                      <a:ext cx="2267123" cy="1044727"/>
                    </a:xfrm>
                    <a:prstGeom prst="diamond">
                      <a:avLst/>
                    </a:prstGeom>
                    <a:ln w="57150" cmpd="dbl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DEPENDS_ON</a:t>
                      </a:r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5E93016B-3892-0523-771C-A1D959F6C2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5486" y="1344428"/>
                      <a:ext cx="1417564" cy="348818"/>
                    </a:xfrm>
                    <a:prstGeom prst="rect">
                      <a:avLst/>
                    </a:prstGeom>
                    <a:ln w="19050" cmpd="dbl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EMPLOYEE</a:t>
                      </a:r>
                    </a:p>
                  </p:txBody>
                </p:sp>
                <p:cxnSp>
                  <p:nvCxnSpPr>
                    <p:cNvPr id="50" name="Straight Connector 49">
                      <a:extLst>
                        <a:ext uri="{FF2B5EF4-FFF2-40B4-BE49-F238E27FC236}">
                          <a16:creationId xmlns:a16="http://schemas.microsoft.com/office/drawing/2014/main" id="{4B120C0D-CBDD-058E-D0EC-3B353089B351}"/>
                        </a:ext>
                      </a:extLst>
                    </p:cNvPr>
                    <p:cNvCxnSpPr>
                      <a:cxnSpLocks/>
                      <a:endCxn id="47" idx="1"/>
                    </p:cNvCxnSpPr>
                    <p:nvPr/>
                  </p:nvCxnSpPr>
                  <p:spPr>
                    <a:xfrm>
                      <a:off x="8043918" y="1532593"/>
                      <a:ext cx="1831486" cy="5636"/>
                    </a:xfrm>
                    <a:prstGeom prst="line">
                      <a:avLst/>
                    </a:prstGeom>
                    <a:ln w="53975" cmpd="dbl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D0C6B8E7-BE81-B53F-4AFE-A3EC863BF2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487" b="10167"/>
                  <a:stretch/>
                </p:blipFill>
                <p:spPr>
                  <a:xfrm>
                    <a:off x="10880034" y="2075943"/>
                    <a:ext cx="1007165" cy="1185071"/>
                  </a:xfrm>
                  <a:prstGeom prst="rect">
                    <a:avLst/>
                  </a:prstGeom>
                </p:spPr>
              </p:pic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4C16564-6AD9-45D3-6A7F-F779D4CA5AEC}"/>
                      </a:ext>
                    </a:extLst>
                  </p:cNvPr>
                  <p:cNvSpPr txBox="1"/>
                  <p:nvPr/>
                </p:nvSpPr>
                <p:spPr>
                  <a:xfrm>
                    <a:off x="7248938" y="2362365"/>
                    <a:ext cx="7181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(1,N)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709D0F1F-8D5C-2429-7B77-712A1F492651}"/>
                      </a:ext>
                    </a:extLst>
                  </p:cNvPr>
                  <p:cNvSpPr txBox="1"/>
                  <p:nvPr/>
                </p:nvSpPr>
                <p:spPr>
                  <a:xfrm>
                    <a:off x="3867453" y="2377413"/>
                    <a:ext cx="6238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(0,1)</a:t>
                    </a: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3C45AA5-828B-9913-61D1-58655EB3C459}"/>
                      </a:ext>
                    </a:extLst>
                  </p:cNvPr>
                  <p:cNvSpPr txBox="1"/>
                  <p:nvPr/>
                </p:nvSpPr>
                <p:spPr>
                  <a:xfrm>
                    <a:off x="8252306" y="2361274"/>
                    <a:ext cx="12324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/>
                      <a:t>dependant</a:t>
                    </a:r>
                    <a:endParaRPr lang="en-US" dirty="0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DD45B94C-3738-01F0-F784-BF81071A3623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922" y="2297544"/>
                    <a:ext cx="12324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guardian</a:t>
                    </a:r>
                  </a:p>
                </p:txBody>
              </p:sp>
            </p:grp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731D513D-DFBC-42BE-CC97-7427C92419F9}"/>
                    </a:ext>
                  </a:extLst>
                </p:cNvPr>
                <p:cNvSpPr/>
                <p:nvPr/>
              </p:nvSpPr>
              <p:spPr>
                <a:xfrm>
                  <a:off x="742123" y="5526157"/>
                  <a:ext cx="1762539" cy="34881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err="1"/>
                    <a:t>Emp_ID</a:t>
                  </a:r>
                  <a:endParaRPr lang="en-US" u="sng" dirty="0"/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BBC9ABE-FB49-B258-4EAF-DC673FC64964}"/>
                    </a:ext>
                  </a:extLst>
                </p:cNvPr>
                <p:cNvCxnSpPr>
                  <a:stCxn id="49" idx="0"/>
                  <a:endCxn id="39" idx="4"/>
                </p:cNvCxnSpPr>
                <p:nvPr/>
              </p:nvCxnSpPr>
              <p:spPr>
                <a:xfrm flipV="1">
                  <a:off x="1623393" y="5874975"/>
                  <a:ext cx="0" cy="26501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ADCCE34-3CB8-6B15-EDC8-3FEC561109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04662" y="6333448"/>
                <a:ext cx="17010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20823327-4156-5695-7726-B64A1E0E8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994" y="5060622"/>
            <a:ext cx="73818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4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E3DE-AA21-2A71-446C-8F2BB742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SG" sz="4000" dirty="0">
                <a:latin typeface="+mn-lt"/>
              </a:rPr>
              <a:t>VP UML CLASS DIAGRAM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1C7A1BA-F36B-3F2C-0F44-6B9EFC386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999" y="2194094"/>
            <a:ext cx="7248079" cy="363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4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43A3-BDC7-C0A1-DF21-BD925FD4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85145"/>
            <a:ext cx="12192000" cy="984097"/>
          </a:xfrm>
        </p:spPr>
        <p:txBody>
          <a:bodyPr>
            <a:noAutofit/>
          </a:bodyPr>
          <a:lstStyle/>
          <a:p>
            <a:pPr algn="ctr"/>
            <a:r>
              <a:rPr lang="en-SG" sz="4000" dirty="0">
                <a:latin typeface="+mn-lt"/>
              </a:rPr>
              <a:t>R</a:t>
            </a:r>
            <a:r>
              <a:rPr lang="en-SG" sz="4000" b="0" i="0" dirty="0">
                <a:effectLst/>
                <a:latin typeface="+mn-lt"/>
              </a:rPr>
              <a:t>ELATIONSHIPS BETWEEN CLASSES IN UML CLASS DIAGRAM</a:t>
            </a:r>
            <a:endParaRPr lang="en-SG" sz="4000" dirty="0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1D87E0-EA43-006A-14F8-4A5865332947}"/>
              </a:ext>
            </a:extLst>
          </p:cNvPr>
          <p:cNvSpPr txBox="1"/>
          <p:nvPr/>
        </p:nvSpPr>
        <p:spPr>
          <a:xfrm>
            <a:off x="351998" y="791017"/>
            <a:ext cx="114880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SG" sz="2000" b="0" i="0" u="none" strike="noStrike" baseline="0" dirty="0">
              <a:solidFill>
                <a:srgbClr val="000000"/>
              </a:solidFill>
            </a:endParaRPr>
          </a:p>
          <a:p>
            <a:pPr algn="just"/>
            <a:endParaRPr lang="en-SG" sz="200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SG" sz="2000" b="1" i="0" u="none" strike="noStrike" baseline="0" dirty="0">
                <a:solidFill>
                  <a:srgbClr val="000000"/>
                </a:solidFill>
              </a:rPr>
              <a:t>Composition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The structural constraint (1,1) means </a:t>
            </a:r>
            <a:r>
              <a:rPr lang="en-US" sz="2000" b="0" i="1" u="none" strike="noStrike" baseline="0" dirty="0">
                <a:solidFill>
                  <a:srgbClr val="000000"/>
                </a:solidFill>
              </a:rPr>
              <a:t>composed of exactly one.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That means every object(entity in ER model) in opposite end of the association is composed/associated with exactly one object in the black diamond end.                 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</a:rPr>
              <a:t>Ex: one or many employees working for exactly one department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420CC-00A4-7B5F-CE93-3934119EE6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"/>
          <a:stretch/>
        </p:blipFill>
        <p:spPr>
          <a:xfrm>
            <a:off x="2388358" y="5238996"/>
            <a:ext cx="7180499" cy="8001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36BD7F1-99C9-9EF3-3EDB-DD407B46BD2E}"/>
              </a:ext>
            </a:extLst>
          </p:cNvPr>
          <p:cNvGrpSpPr/>
          <p:nvPr/>
        </p:nvGrpSpPr>
        <p:grpSpPr>
          <a:xfrm>
            <a:off x="1889808" y="3235881"/>
            <a:ext cx="8412381" cy="947841"/>
            <a:chOff x="3319614" y="4349765"/>
            <a:chExt cx="8412381" cy="9478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84ADB1-BBFF-1E33-758A-716267E76C00}"/>
                </a:ext>
              </a:extLst>
            </p:cNvPr>
            <p:cNvSpPr txBox="1"/>
            <p:nvPr/>
          </p:nvSpPr>
          <p:spPr>
            <a:xfrm>
              <a:off x="5715203" y="4448637"/>
              <a:ext cx="700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(1,1)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6C9FC57-7E2F-7686-3B31-DA69090CFB81}"/>
                </a:ext>
              </a:extLst>
            </p:cNvPr>
            <p:cNvGrpSpPr/>
            <p:nvPr/>
          </p:nvGrpSpPr>
          <p:grpSpPr>
            <a:xfrm>
              <a:off x="3319614" y="4349765"/>
              <a:ext cx="8412381" cy="947841"/>
              <a:chOff x="4019112" y="5165798"/>
              <a:chExt cx="8412381" cy="142422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ECFC00-2D7A-7D8A-8E51-75164169EB08}"/>
                  </a:ext>
                </a:extLst>
              </p:cNvPr>
              <p:cNvSpPr txBox="1"/>
              <p:nvPr/>
            </p:nvSpPr>
            <p:spPr>
              <a:xfrm>
                <a:off x="8862979" y="5373372"/>
                <a:ext cx="2003039" cy="554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worker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947E6C8-1A9C-75FA-CE15-0300C135EB48}"/>
                  </a:ext>
                </a:extLst>
              </p:cNvPr>
              <p:cNvGrpSpPr/>
              <p:nvPr/>
            </p:nvGrpSpPr>
            <p:grpSpPr>
              <a:xfrm>
                <a:off x="4019112" y="5165798"/>
                <a:ext cx="8412381" cy="1424221"/>
                <a:chOff x="4152158" y="4873502"/>
                <a:chExt cx="8412381" cy="1424221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B2DDC547-1733-CAAB-A756-0336DCA2910F}"/>
                    </a:ext>
                  </a:extLst>
                </p:cNvPr>
                <p:cNvGrpSpPr/>
                <p:nvPr/>
              </p:nvGrpSpPr>
              <p:grpSpPr>
                <a:xfrm>
                  <a:off x="4152158" y="5358555"/>
                  <a:ext cx="8412381" cy="512164"/>
                  <a:chOff x="4133136" y="2877871"/>
                  <a:chExt cx="5383404" cy="512164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A9BD50E5-9ABD-B3EF-0E6A-38AB86EA7379}"/>
                      </a:ext>
                    </a:extLst>
                  </p:cNvPr>
                  <p:cNvSpPr/>
                  <p:nvPr/>
                </p:nvSpPr>
                <p:spPr>
                  <a:xfrm>
                    <a:off x="4133136" y="2974749"/>
                    <a:ext cx="1070248" cy="41528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DEPARTMENT</a:t>
                    </a:r>
                  </a:p>
                </p:txBody>
              </p: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9AFDB051-159A-BF16-F8A1-53D4FF6CF87C}"/>
                      </a:ext>
                    </a:extLst>
                  </p:cNvPr>
                  <p:cNvCxnSpPr>
                    <a:cxnSpLocks/>
                    <a:endCxn id="11" idx="1"/>
                  </p:cNvCxnSpPr>
                  <p:nvPr/>
                </p:nvCxnSpPr>
                <p:spPr>
                  <a:xfrm flipV="1">
                    <a:off x="5203383" y="3104930"/>
                    <a:ext cx="693269" cy="3950"/>
                  </a:xfrm>
                  <a:prstGeom prst="line">
                    <a:avLst/>
                  </a:prstGeom>
                  <a:ln w="44450" cmpd="dbl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ED1D7E5A-3D75-444A-3244-9628DC6D2F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71251" y="3104927"/>
                    <a:ext cx="1522363" cy="0"/>
                  </a:xfrm>
                  <a:prstGeom prst="line">
                    <a:avLst/>
                  </a:prstGeom>
                  <a:ln w="44450" cmpd="dbl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99281B86-0D67-3DDB-28CA-FAEB5459D773}"/>
                      </a:ext>
                    </a:extLst>
                  </p:cNvPr>
                  <p:cNvSpPr/>
                  <p:nvPr/>
                </p:nvSpPr>
                <p:spPr>
                  <a:xfrm>
                    <a:off x="8446292" y="2877871"/>
                    <a:ext cx="1070248" cy="415284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EMPLOYEE</a:t>
                    </a:r>
                  </a:p>
                </p:txBody>
              </p:sp>
            </p:grpSp>
            <p:sp>
              <p:nvSpPr>
                <p:cNvPr id="11" name="Diamond 10">
                  <a:extLst>
                    <a:ext uri="{FF2B5EF4-FFF2-40B4-BE49-F238E27FC236}">
                      <a16:creationId xmlns:a16="http://schemas.microsoft.com/office/drawing/2014/main" id="{5895F59C-D980-DAA5-8A93-2FDD3EC98D26}"/>
                    </a:ext>
                  </a:extLst>
                </p:cNvPr>
                <p:cNvSpPr/>
                <p:nvPr/>
              </p:nvSpPr>
              <p:spPr>
                <a:xfrm>
                  <a:off x="6907917" y="4873502"/>
                  <a:ext cx="2195056" cy="1424221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WORKS_FOR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E1CF939-6A29-6293-726E-7BCA67EB6F88}"/>
                    </a:ext>
                  </a:extLst>
                </p:cNvPr>
                <p:cNvSpPr txBox="1"/>
                <p:nvPr/>
              </p:nvSpPr>
              <p:spPr>
                <a:xfrm>
                  <a:off x="5427511" y="4920716"/>
                  <a:ext cx="2003039" cy="5549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employer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575C9ED-D97F-64E4-9001-794989AFCE26}"/>
                    </a:ext>
                  </a:extLst>
                </p:cNvPr>
                <p:cNvSpPr txBox="1"/>
                <p:nvPr/>
              </p:nvSpPr>
              <p:spPr>
                <a:xfrm>
                  <a:off x="10287234" y="5077541"/>
                  <a:ext cx="734573" cy="5549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(1,N)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0704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43A3-BDC7-C0A1-DF21-BD925FD4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85145"/>
            <a:ext cx="12192000" cy="984097"/>
          </a:xfrm>
        </p:spPr>
        <p:txBody>
          <a:bodyPr>
            <a:noAutofit/>
          </a:bodyPr>
          <a:lstStyle/>
          <a:p>
            <a:pPr algn="ctr"/>
            <a:r>
              <a:rPr lang="en-SG" sz="4000" dirty="0">
                <a:latin typeface="+mn-lt"/>
              </a:rPr>
              <a:t>R</a:t>
            </a:r>
            <a:r>
              <a:rPr lang="en-SG" sz="4000" b="0" i="0" dirty="0">
                <a:effectLst/>
                <a:latin typeface="+mn-lt"/>
              </a:rPr>
              <a:t>ELATIONSHIPS BETWEEN CLASSES IN UML CLASS DIAGRAM</a:t>
            </a:r>
            <a:endParaRPr lang="en-SG" sz="40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C7E4C-ABDF-724A-0B23-B835A5476D94}"/>
              </a:ext>
            </a:extLst>
          </p:cNvPr>
          <p:cNvSpPr txBox="1"/>
          <p:nvPr/>
        </p:nvSpPr>
        <p:spPr>
          <a:xfrm>
            <a:off x="412845" y="1392403"/>
            <a:ext cx="647927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SG" sz="2000" b="1" i="0" dirty="0">
                <a:effectLst/>
              </a:rPr>
              <a:t>Inheritance (or Generalization):</a:t>
            </a:r>
          </a:p>
          <a:p>
            <a:pPr marL="285750" indent="-285750">
              <a:buFontTx/>
              <a:buChar char="-"/>
            </a:pPr>
            <a:r>
              <a:rPr lang="en-SG" sz="2000" b="0" i="0" dirty="0">
                <a:effectLst/>
              </a:rPr>
              <a:t>Represents an "is-a" relationship.</a:t>
            </a:r>
          </a:p>
          <a:p>
            <a:pPr marL="285750" indent="-285750">
              <a:buFontTx/>
              <a:buChar char="-"/>
            </a:pPr>
            <a:r>
              <a:rPr lang="en-US" sz="2000" b="0" i="0" dirty="0">
                <a:effectLst/>
              </a:rPr>
              <a:t>Polygon, Ellipse and Spline are derived from Shape Class.</a:t>
            </a:r>
            <a:endParaRPr lang="en-SG" sz="2000" dirty="0"/>
          </a:p>
          <a:p>
            <a:pPr marL="285750" indent="-285750">
              <a:buFontTx/>
              <a:buChar char="-"/>
            </a:pPr>
            <a:endParaRPr lang="en-SG" sz="2000" b="0" i="0" dirty="0">
              <a:effectLst/>
            </a:endParaRPr>
          </a:p>
          <a:p>
            <a:pPr algn="l"/>
            <a:endParaRPr lang="en-SG" sz="2000" b="0" i="0" dirty="0"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BBCAA3-0DDE-B118-FA2E-948F7666C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835" y="932935"/>
            <a:ext cx="3941597" cy="20264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994823-D772-B6F5-09DA-54B636EF7C0A}"/>
              </a:ext>
            </a:extLst>
          </p:cNvPr>
          <p:cNvSpPr txBox="1"/>
          <p:nvPr/>
        </p:nvSpPr>
        <p:spPr>
          <a:xfrm>
            <a:off x="412845" y="2896883"/>
            <a:ext cx="60937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SG" sz="2000" b="1" i="0" dirty="0">
                <a:effectLst/>
              </a:rPr>
              <a:t>Association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507279-EC45-0D0D-4104-70F72290447E}"/>
              </a:ext>
            </a:extLst>
          </p:cNvPr>
          <p:cNvSpPr txBox="1"/>
          <p:nvPr/>
        </p:nvSpPr>
        <p:spPr>
          <a:xfrm>
            <a:off x="430896" y="3457219"/>
            <a:ext cx="83956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</a:rPr>
              <a:t>- Associations are relationships between classes in a UML Class Diagram.</a:t>
            </a:r>
          </a:p>
          <a:p>
            <a:r>
              <a:rPr lang="en-US" sz="2000" b="0" i="0" dirty="0">
                <a:effectLst/>
              </a:rPr>
              <a:t>- Associations are typically named using a verb or verb phrase</a:t>
            </a:r>
            <a:endParaRPr lang="en-SG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3384C-62FB-5925-38CD-295145F738AB}"/>
              </a:ext>
            </a:extLst>
          </p:cNvPr>
          <p:cNvSpPr txBox="1"/>
          <p:nvPr/>
        </p:nvSpPr>
        <p:spPr>
          <a:xfrm>
            <a:off x="412845" y="5140792"/>
            <a:ext cx="60937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SG" sz="2000" b="1" i="0" dirty="0">
                <a:effectLst/>
              </a:rPr>
              <a:t>Aggregation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68A39A-F85A-7379-AE59-564AF176655E}"/>
              </a:ext>
            </a:extLst>
          </p:cNvPr>
          <p:cNvSpPr txBox="1"/>
          <p:nvPr/>
        </p:nvSpPr>
        <p:spPr>
          <a:xfrm>
            <a:off x="412845" y="5632520"/>
            <a:ext cx="60937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effectLst/>
              </a:rPr>
              <a:t>- It represents a "part of" relationship.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55BF4D-20F6-DF3F-2A60-F6192BCABA3D}"/>
              </a:ext>
            </a:extLst>
          </p:cNvPr>
          <p:cNvSpPr txBox="1"/>
          <p:nvPr/>
        </p:nvSpPr>
        <p:spPr>
          <a:xfrm>
            <a:off x="412845" y="5961869"/>
            <a:ext cx="60937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effectLst/>
              </a:rPr>
              <a:t>- Class2 is part of Class1.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1D06DC3-0569-1127-9F83-3DBE0E4A4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835" y="3400781"/>
            <a:ext cx="3493922" cy="132306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C7DD107-5B4B-CC7A-9AC5-5BD09A056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122" y="5239257"/>
            <a:ext cx="3182910" cy="116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7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E07AF-3FDE-7E6F-F37D-7D097B2A2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5" y="9532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b="1" i="0" dirty="0">
                <a:effectLst/>
              </a:rPr>
              <a:t>Composition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0" i="0" dirty="0">
                <a:effectLst/>
              </a:rPr>
              <a:t>- A special type of aggregation where parts are destroyed when the whole is destroyed.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0" i="0" dirty="0">
                <a:effectLst/>
              </a:rPr>
              <a:t>- Objects of Class2 live and die with Class1.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0" i="0" dirty="0">
                <a:effectLst/>
              </a:rPr>
              <a:t>- Class2 cannot stand by itself.</a:t>
            </a:r>
          </a:p>
          <a:p>
            <a:endParaRPr lang="en-SG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D03A1-83FF-F22A-B0CE-A839C8724E66}"/>
              </a:ext>
            </a:extLst>
          </p:cNvPr>
          <p:cNvSpPr txBox="1"/>
          <p:nvPr/>
        </p:nvSpPr>
        <p:spPr>
          <a:xfrm>
            <a:off x="835025" y="3910171"/>
            <a:ext cx="60937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SG" sz="2000" b="1" i="0" dirty="0">
                <a:effectLst/>
              </a:rPr>
              <a:t>Dependency</a:t>
            </a:r>
            <a:endParaRPr lang="en-SG" sz="2400" b="1" i="0" dirty="0"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F558EA-17A4-1E7A-0328-69B5F789C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374" y="2057862"/>
            <a:ext cx="3549926" cy="8910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3AD5BF-1782-03D6-B38D-7B22E337666B}"/>
              </a:ext>
            </a:extLst>
          </p:cNvPr>
          <p:cNvSpPr txBox="1"/>
          <p:nvPr/>
        </p:nvSpPr>
        <p:spPr>
          <a:xfrm>
            <a:off x="841375" y="4474135"/>
            <a:ext cx="113950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</a:rPr>
              <a:t>- </a:t>
            </a:r>
            <a:r>
              <a:rPr lang="en-US" sz="2000" b="0" i="0" dirty="0">
                <a:effectLst/>
              </a:rPr>
              <a:t>Exists between two classes if the changes to the definition of one may cause changes to   the other (but      not the other way around).</a:t>
            </a:r>
          </a:p>
          <a:p>
            <a:pPr algn="l"/>
            <a:r>
              <a:rPr lang="en-US" sz="2000" b="0" i="0" dirty="0">
                <a:effectLst/>
              </a:rPr>
              <a:t> - Class1 depends on Class2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B4C257-965D-37D9-D685-DA35F0704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587" y="5304630"/>
            <a:ext cx="3674714" cy="122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8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448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EE4202 Database Systems</vt:lpstr>
      <vt:lpstr>VISUAL PARADIGM TOOL </vt:lpstr>
      <vt:lpstr>VP ER DIAGRAM</vt:lpstr>
      <vt:lpstr> UML NOTATION</vt:lpstr>
      <vt:lpstr>RELATIONSHIPS BETWEEN CLASSES IN UML CLASS DIAGRAM</vt:lpstr>
      <vt:lpstr>VP UML CLASS DIAGRAM</vt:lpstr>
      <vt:lpstr>RELATIONSHIPS BETWEEN CLASSES IN UML CLASS DIAGRAM</vt:lpstr>
      <vt:lpstr>RELATIONSHIPS BETWEEN CLASSES IN UML CLASS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EE4202 Database Systems</dc:title>
  <dc:creator>t50</dc:creator>
  <cp:lastModifiedBy>t50</cp:lastModifiedBy>
  <cp:revision>14</cp:revision>
  <dcterms:created xsi:type="dcterms:W3CDTF">2022-08-24T03:54:41Z</dcterms:created>
  <dcterms:modified xsi:type="dcterms:W3CDTF">2022-08-24T04:59:52Z</dcterms:modified>
</cp:coreProperties>
</file>