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86" r:id="rId4"/>
    <p:sldId id="281" r:id="rId5"/>
    <p:sldId id="297" r:id="rId6"/>
    <p:sldId id="295" r:id="rId7"/>
    <p:sldId id="298" r:id="rId8"/>
    <p:sldId id="282" r:id="rId9"/>
    <p:sldId id="283" r:id="rId10"/>
    <p:sldId id="294" r:id="rId11"/>
    <p:sldId id="300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ECFA9-06EF-EA00-B0FA-615B87EC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42AFF5-CEDE-536C-6A2F-AD7F219FE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72B9B1-3F34-DFE6-268C-71CA6491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2DC7C6-1284-BF23-06DE-138336F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1238BE-F509-3EDB-FE2D-49F3D93D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33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BAB42-6967-10D0-0BD7-8C5A8E28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FD06A4-2EA2-6E0F-5ECB-7BF1D1EA2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9A933D-578D-F43F-8485-F3496965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F1C0A0-4673-3EE7-F7B0-3304261B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93F42C-96BE-40EB-0D0F-58F2B015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4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518E1F-0691-429A-9E13-47EDF2962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E8E11A-10CD-4AF3-FAD4-FBEFE5B4F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29F49-C486-8C8C-4735-67AF7E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0586A4-161C-804E-366F-2896700A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CB1421-1A45-02A3-CA00-3DD4CCEC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97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DA145-D4A2-2ED0-9B53-B7C00D09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7ED1E-DA3F-03E8-50FD-B9343C27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9E8996-E5C0-B9AD-8048-B3DC361D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54659B-D694-EB4E-23EF-E1B898C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12CF2D-323E-6430-B5D0-CA8B48B9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6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6721B-98C8-066D-8615-E65D1408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37F2E5-9C9F-C126-900A-224362BCF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76620F-086D-4990-E44D-7E025C51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CD137B-FDE2-672F-AA77-58C381FF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802BB6-EFFC-6055-F12F-3C41E1FB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22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44B67-49EC-9323-573F-5B9F61C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6E39B6-E873-B6B9-CE2D-0773B6548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EA9A9A-F4A6-9533-B2B2-6AED23E4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398F56-D25E-3694-35F8-90BCE686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2B2323-4104-0377-1339-25CCE96C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1389AB-0B4E-0E70-7517-138D93AD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49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EEFFBB-140A-BE56-1950-7F3031A0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5CA3D5-9791-AEC3-F51C-D2601136C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6AB566-FB06-5D9F-17C9-506B32A1B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2F1A49-2FEB-D6A6-89C3-1063774AA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547D6E-2E71-8EB5-7539-28D4F74FC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2B13185-93D1-9D11-34CB-D7146139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DCDF69D-C969-C70D-4BC1-BE9ECF44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FE3A52-BF76-7022-3F9F-003A0C86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78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8BAE52-C9C9-0C03-7FB5-8D718F85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D53D76-8E0D-F46C-DD08-E70452CC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D1980D-CE90-75B0-E3F9-DE004C53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A9A389-5380-98D4-356E-F0E6AF75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60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58C0249-B964-5829-4706-07CB8D5E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45944B-0AA7-8723-2331-66709F0D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ABECB3-0B76-E4C7-6C6E-F63BCC8B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81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AFD611-217E-328E-74BF-DAB99DBE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FF7C1-9826-678F-887D-198DADDD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2B7C47-3B3E-F57A-3D4F-A27A7A97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750970-1B91-2C5E-DCAA-D9F64AC3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8364CE-F47B-9D77-B4B1-10BCA845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A911CE-261E-8791-FE8E-CF476F76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58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574323-AB1F-B41C-2CFA-98727AF1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B74B0E5-2737-D956-6132-6EEE8AEB6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DF88BC-EF9D-6C83-8A6D-B0B453A15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B73389-0C44-C55B-FA29-89BC9972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7DC083-7CE1-1986-FD2F-B9821B34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F5AA3E-B227-334C-36B1-27E431EB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6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C65395-B039-9322-2D16-A1D7832D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081E72-C94C-401F-AD5D-FC8730FB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4BE3AB-BBF9-8279-9AB5-24D14BADD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8BC7EE-5585-6FC8-7EA9-A5FC30D2B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2A4469-6503-EBFF-4BA5-3D66CB649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76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" TargetMode="External"/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WuBcTJnIuz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3825"/>
            <a:ext cx="12192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191578"/>
            <a:ext cx="12191999" cy="247484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WORKSHOP 2</a:t>
            </a:r>
          </a:p>
          <a:p>
            <a:pPr algn="ctr"/>
            <a:endParaRPr lang="en-US" sz="4400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DATABASE </a:t>
            </a:r>
          </a:p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IMPLEMENTATION</a:t>
            </a:r>
          </a:p>
          <a:p>
            <a:pPr algn="ctr"/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AA1D5A29-13BB-637C-2ADC-959822D9B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72928" y="2978976"/>
            <a:ext cx="6319633" cy="42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2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2" y="208447"/>
            <a:ext cx="12273457" cy="5004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3333CC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solidFill>
                  <a:srgbClr val="3333CC"/>
                </a:solidFill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Arial" panose="020B0604020202020204" pitchFamily="34" charset="0"/>
              </a:rPr>
              <a:t> DATABASE RETRIEVALS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952152"/>
            <a:ext cx="12273458" cy="221307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1F9BBF1-DD50-4AC4-A3A6-98BF6B560A82}"/>
              </a:ext>
            </a:extLst>
          </p:cNvPr>
          <p:cNvSpPr txBox="1">
            <a:spLocks/>
          </p:cNvSpPr>
          <p:nvPr/>
        </p:nvSpPr>
        <p:spPr>
          <a:xfrm>
            <a:off x="56012" y="1853441"/>
            <a:ext cx="12273458" cy="221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6ADA480-C108-4EFB-8127-25D402265356}"/>
              </a:ext>
            </a:extLst>
          </p:cNvPr>
          <p:cNvSpPr txBox="1"/>
          <p:nvPr/>
        </p:nvSpPr>
        <p:spPr>
          <a:xfrm>
            <a:off x="2461845" y="4481947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FD5E1CA1-9B6B-4E04-A82C-6FC18D7A1B71}"/>
              </a:ext>
            </a:extLst>
          </p:cNvPr>
          <p:cNvGraphicFramePr>
            <a:graphicFrameLocks noGrp="1"/>
          </p:cNvGraphicFramePr>
          <p:nvPr/>
        </p:nvGraphicFramePr>
        <p:xfrm>
          <a:off x="2461845" y="4924660"/>
          <a:ext cx="9510851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48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899452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27822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2724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583978">
                  <a:extLst>
                    <a:ext uri="{9D8B030D-6E8A-4147-A177-3AD203B41FA5}">
                      <a16:colId xmlns:a16="http://schemas.microsoft.com/office/drawing/2014/main" xmlns="" val="1377681057"/>
                    </a:ext>
                  </a:extLst>
                </a:gridCol>
                <a:gridCol w="997749">
                  <a:extLst>
                    <a:ext uri="{9D8B030D-6E8A-4147-A177-3AD203B41FA5}">
                      <a16:colId xmlns:a16="http://schemas.microsoft.com/office/drawing/2014/main" xmlns="" val="7961671"/>
                    </a:ext>
                  </a:extLst>
                </a:gridCol>
                <a:gridCol w="1164053">
                  <a:extLst>
                    <a:ext uri="{9D8B030D-6E8A-4147-A177-3AD203B41FA5}">
                      <a16:colId xmlns:a16="http://schemas.microsoft.com/office/drawing/2014/main" xmlns="" val="3669438819"/>
                    </a:ext>
                  </a:extLst>
                </a:gridCol>
                <a:gridCol w="953882">
                  <a:extLst>
                    <a:ext uri="{9D8B030D-6E8A-4147-A177-3AD203B41FA5}">
                      <a16:colId xmlns:a16="http://schemas.microsoft.com/office/drawing/2014/main" xmlns="" val="3595695661"/>
                    </a:ext>
                  </a:extLst>
                </a:gridCol>
                <a:gridCol w="1436190">
                  <a:extLst>
                    <a:ext uri="{9D8B030D-6E8A-4147-A177-3AD203B41FA5}">
                      <a16:colId xmlns:a16="http://schemas.microsoft.com/office/drawing/2014/main" xmlns="" val="3216537803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Empl_ID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Dept_ID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Specialization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baseline="0" dirty="0">
                          <a:solidFill>
                            <a:schemeClr val="bg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Joined_date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Joined_time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Security_code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2017-12-18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00:08:30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011100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2012-01-07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00:11:30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Lecturer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2000-05-06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00:10:00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25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2019-12-17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9066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3C7906-2CC0-4D22-A4AB-19743D2BF73D}"/>
              </a:ext>
            </a:extLst>
          </p:cNvPr>
          <p:cNvSpPr txBox="1"/>
          <p:nvPr/>
        </p:nvSpPr>
        <p:spPr>
          <a:xfrm>
            <a:off x="0" y="708875"/>
            <a:ext cx="123294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Retrieve all tuples from the employee table?</a:t>
            </a:r>
          </a:p>
          <a:p>
            <a:r>
              <a:rPr lang="en-US" dirty="0"/>
              <a:t>2) Retrieve data of all attributes of Lecturers?</a:t>
            </a:r>
          </a:p>
          <a:p>
            <a:r>
              <a:rPr lang="en-US" dirty="0"/>
              <a:t>3) Retrieve </a:t>
            </a:r>
            <a:r>
              <a:rPr lang="en-US" dirty="0" err="1"/>
              <a:t>Empl_ID</a:t>
            </a:r>
            <a:r>
              <a:rPr lang="en-US" dirty="0"/>
              <a:t> and </a:t>
            </a:r>
            <a:r>
              <a:rPr lang="en-US" dirty="0" err="1"/>
              <a:t>Security_Code</a:t>
            </a:r>
            <a:r>
              <a:rPr lang="en-US" dirty="0"/>
              <a:t> of employees whose age is greater than 25?</a:t>
            </a:r>
          </a:p>
          <a:p>
            <a:r>
              <a:rPr lang="en-US" dirty="0"/>
              <a:t>4) Retrieve the Age, </a:t>
            </a:r>
            <a:r>
              <a:rPr lang="en-US" dirty="0" err="1"/>
              <a:t>Joined_date</a:t>
            </a:r>
            <a:r>
              <a:rPr lang="en-US" dirty="0"/>
              <a:t> of all married Employees in which the query result should be in ascending order of Age?</a:t>
            </a:r>
          </a:p>
          <a:p>
            <a:r>
              <a:rPr lang="en-US" dirty="0"/>
              <a:t>5) Alias Head table as H and Employee table as E. Retrieve the result by </a:t>
            </a:r>
            <a:r>
              <a:rPr lang="en-US" dirty="0" err="1"/>
              <a:t>Equi</a:t>
            </a:r>
            <a:r>
              <a:rPr lang="en-US" dirty="0"/>
              <a:t>-joining (inner join) the two tables?</a:t>
            </a:r>
          </a:p>
          <a:p>
            <a:r>
              <a:rPr lang="en-US" dirty="0"/>
              <a:t>6) Retrieve the natural join between DEPARTMENT and EMPLOYEE table?</a:t>
            </a:r>
          </a:p>
          <a:p>
            <a:r>
              <a:rPr lang="en-US" dirty="0"/>
              <a:t>7) Retrieve the Left outer join, right outer join between DEPARTMENT and EMPLOYEE table?</a:t>
            </a:r>
          </a:p>
          <a:p>
            <a:r>
              <a:rPr lang="en-US" dirty="0"/>
              <a:t>8) Retrieve the full outer join between HEAD and EMPLOYEE table?</a:t>
            </a:r>
          </a:p>
          <a:p>
            <a:r>
              <a:rPr lang="en-US" dirty="0"/>
              <a:t>9) Retrieve the cartesian product of two tables?</a:t>
            </a:r>
          </a:p>
          <a:p>
            <a:r>
              <a:rPr lang="en-US" dirty="0"/>
              <a:t>10) Retrieve the Empl_ID as </a:t>
            </a:r>
            <a:r>
              <a:rPr lang="en-US" dirty="0" err="1"/>
              <a:t>Employee_ID</a:t>
            </a:r>
            <a:r>
              <a:rPr lang="en-US" dirty="0"/>
              <a:t> and corresponding </a:t>
            </a:r>
            <a:r>
              <a:rPr lang="en-US" dirty="0" err="1"/>
              <a:t>Dept_Head</a:t>
            </a:r>
            <a:r>
              <a:rPr lang="en-US" dirty="0"/>
              <a:t> as </a:t>
            </a:r>
            <a:r>
              <a:rPr lang="en-US" dirty="0" err="1"/>
              <a:t>Department_Head</a:t>
            </a:r>
            <a:r>
              <a:rPr lang="en-US" dirty="0"/>
              <a:t> who were recruited after 2017?</a:t>
            </a:r>
          </a:p>
          <a:p>
            <a:r>
              <a:rPr lang="en-US" dirty="0"/>
              <a:t>11) Retrieve different types (i.e. set) of designations in employee table?</a:t>
            </a:r>
          </a:p>
          <a:p>
            <a:r>
              <a:rPr lang="en-US" dirty="0"/>
              <a:t>12) Retrieve the </a:t>
            </a:r>
            <a:r>
              <a:rPr lang="en-US" dirty="0" err="1"/>
              <a:t>Dept_ID</a:t>
            </a:r>
            <a:r>
              <a:rPr lang="en-US" dirty="0"/>
              <a:t>, no. of Employees and average age of employees in that department?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342900" indent="-342900">
              <a:buAutoNum type="arabicParenR" startAt="3"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B132278-7B81-483A-BFD2-F3AA3C86980E}"/>
              </a:ext>
            </a:extLst>
          </p:cNvPr>
          <p:cNvGraphicFramePr>
            <a:graphicFrameLocks noGrp="1"/>
          </p:cNvGraphicFramePr>
          <p:nvPr/>
        </p:nvGraphicFramePr>
        <p:xfrm>
          <a:off x="250868" y="4924660"/>
          <a:ext cx="184286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744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46125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Dept_ID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dirty="0" err="1"/>
                        <a:t>Dept_Head</a:t>
                      </a: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Sajitha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Randitha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Layanthi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3487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5C50EA4-5E8A-4451-A72E-E6D52C1A06BC}"/>
              </a:ext>
            </a:extLst>
          </p:cNvPr>
          <p:cNvCxnSpPr>
            <a:cxnSpLocks/>
          </p:cNvCxnSpPr>
          <p:nvPr/>
        </p:nvCxnSpPr>
        <p:spPr>
          <a:xfrm>
            <a:off x="772794" y="4480903"/>
            <a:ext cx="0" cy="40156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6B99480-C0BD-4270-BD67-70EB07456143}"/>
              </a:ext>
            </a:extLst>
          </p:cNvPr>
          <p:cNvCxnSpPr>
            <a:cxnSpLocks/>
          </p:cNvCxnSpPr>
          <p:nvPr/>
        </p:nvCxnSpPr>
        <p:spPr>
          <a:xfrm>
            <a:off x="3837042" y="4480903"/>
            <a:ext cx="0" cy="40156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5136EE4-8E53-4E3C-8641-715C6EAB0DAC}"/>
              </a:ext>
            </a:extLst>
          </p:cNvPr>
          <p:cNvCxnSpPr>
            <a:cxnSpLocks/>
          </p:cNvCxnSpPr>
          <p:nvPr/>
        </p:nvCxnSpPr>
        <p:spPr>
          <a:xfrm flipH="1">
            <a:off x="752786" y="4480903"/>
            <a:ext cx="308425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FC2EEC-4A22-4347-B8EC-917331891BB7}"/>
              </a:ext>
            </a:extLst>
          </p:cNvPr>
          <p:cNvSpPr txBox="1"/>
          <p:nvPr/>
        </p:nvSpPr>
        <p:spPr>
          <a:xfrm>
            <a:off x="56012" y="4510276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41337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457" y="327237"/>
            <a:ext cx="12273457" cy="5004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3333CC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solidFill>
                  <a:srgbClr val="3333CC"/>
                </a:solidFill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Arial" panose="020B0604020202020204" pitchFamily="34" charset="0"/>
              </a:rPr>
              <a:t> DATABASE RETRIEVALS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952152"/>
            <a:ext cx="12273458" cy="221307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1F9BBF1-DD50-4AC4-A3A6-98BF6B560A82}"/>
              </a:ext>
            </a:extLst>
          </p:cNvPr>
          <p:cNvSpPr txBox="1">
            <a:spLocks/>
          </p:cNvSpPr>
          <p:nvPr/>
        </p:nvSpPr>
        <p:spPr>
          <a:xfrm>
            <a:off x="56012" y="1853441"/>
            <a:ext cx="12273458" cy="221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6ADA480-C108-4EFB-8127-25D402265356}"/>
              </a:ext>
            </a:extLst>
          </p:cNvPr>
          <p:cNvSpPr txBox="1"/>
          <p:nvPr/>
        </p:nvSpPr>
        <p:spPr>
          <a:xfrm>
            <a:off x="2461845" y="4481947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FD5E1CA1-9B6B-4E04-A82C-6FC18D7A1B71}"/>
              </a:ext>
            </a:extLst>
          </p:cNvPr>
          <p:cNvGraphicFramePr>
            <a:graphicFrameLocks noGrp="1"/>
          </p:cNvGraphicFramePr>
          <p:nvPr/>
        </p:nvGraphicFramePr>
        <p:xfrm>
          <a:off x="2461845" y="4924660"/>
          <a:ext cx="9510851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48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899452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27822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2724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583978">
                  <a:extLst>
                    <a:ext uri="{9D8B030D-6E8A-4147-A177-3AD203B41FA5}">
                      <a16:colId xmlns:a16="http://schemas.microsoft.com/office/drawing/2014/main" xmlns="" val="1377681057"/>
                    </a:ext>
                  </a:extLst>
                </a:gridCol>
                <a:gridCol w="997749">
                  <a:extLst>
                    <a:ext uri="{9D8B030D-6E8A-4147-A177-3AD203B41FA5}">
                      <a16:colId xmlns:a16="http://schemas.microsoft.com/office/drawing/2014/main" xmlns="" val="7961671"/>
                    </a:ext>
                  </a:extLst>
                </a:gridCol>
                <a:gridCol w="1164053">
                  <a:extLst>
                    <a:ext uri="{9D8B030D-6E8A-4147-A177-3AD203B41FA5}">
                      <a16:colId xmlns:a16="http://schemas.microsoft.com/office/drawing/2014/main" xmlns="" val="3669438819"/>
                    </a:ext>
                  </a:extLst>
                </a:gridCol>
                <a:gridCol w="953882">
                  <a:extLst>
                    <a:ext uri="{9D8B030D-6E8A-4147-A177-3AD203B41FA5}">
                      <a16:colId xmlns:a16="http://schemas.microsoft.com/office/drawing/2014/main" xmlns="" val="3595695661"/>
                    </a:ext>
                  </a:extLst>
                </a:gridCol>
                <a:gridCol w="1436190">
                  <a:extLst>
                    <a:ext uri="{9D8B030D-6E8A-4147-A177-3AD203B41FA5}">
                      <a16:colId xmlns:a16="http://schemas.microsoft.com/office/drawing/2014/main" xmlns="" val="3216537803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Empl_ID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Dept_ID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Specialization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baseline="0" dirty="0">
                          <a:solidFill>
                            <a:schemeClr val="bg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Joined_date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Joined_time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Security_code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2017-12-18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00:08:30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011100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2012-01-07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00:11:30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Labourer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2000-05-06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00:10:00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25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2019-12-17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9066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3C7906-2CC0-4D22-A4AB-19743D2BF73D}"/>
              </a:ext>
            </a:extLst>
          </p:cNvPr>
          <p:cNvSpPr txBox="1"/>
          <p:nvPr/>
        </p:nvSpPr>
        <p:spPr>
          <a:xfrm>
            <a:off x="193483" y="1078401"/>
            <a:ext cx="11779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13) Retrieve the </a:t>
            </a:r>
            <a:r>
              <a:rPr lang="en-US" dirty="0" err="1"/>
              <a:t>Dept_ID</a:t>
            </a:r>
            <a:r>
              <a:rPr lang="en-US" dirty="0"/>
              <a:t> renamed to </a:t>
            </a:r>
            <a:r>
              <a:rPr lang="en-US" dirty="0" err="1"/>
              <a:t>Department_ID</a:t>
            </a:r>
            <a:r>
              <a:rPr lang="en-US" dirty="0"/>
              <a:t>, no. of Employees as </a:t>
            </a:r>
            <a:r>
              <a:rPr lang="en-US" dirty="0" err="1"/>
              <a:t>Employee_number</a:t>
            </a:r>
            <a:r>
              <a:rPr lang="en-US" dirty="0"/>
              <a:t> and Maximum age as </a:t>
            </a:r>
            <a:r>
              <a:rPr lang="en-US" dirty="0" err="1"/>
              <a:t>Age_Max</a:t>
            </a:r>
            <a:r>
              <a:rPr lang="en-US" dirty="0"/>
              <a:t> of employees in that department in which no. of Employees are greater than 2?  	</a:t>
            </a:r>
          </a:p>
          <a:p>
            <a:r>
              <a:rPr lang="en-US" dirty="0"/>
              <a:t>14) Retrieve the </a:t>
            </a:r>
            <a:r>
              <a:rPr lang="en-US" dirty="0" err="1"/>
              <a:t>Empl_ID</a:t>
            </a:r>
            <a:r>
              <a:rPr lang="en-US" dirty="0"/>
              <a:t> of all teachers who joined in period 2010 to 2019 in a month October, November or December? </a:t>
            </a:r>
          </a:p>
          <a:p>
            <a:r>
              <a:rPr lang="en-US" dirty="0"/>
              <a:t>15) Retrieve the age of Employees, age after 10 years as AGE10 whose age is in set (27,39,55)?</a:t>
            </a:r>
          </a:p>
          <a:p>
            <a:r>
              <a:rPr lang="en-US" dirty="0"/>
              <a:t>16) Retrieve the ages of employees who have no/unknown specializat</a:t>
            </a:r>
            <a:r>
              <a:rPr lang="en-US" i="1" dirty="0"/>
              <a:t>ion</a:t>
            </a:r>
            <a:r>
              <a:rPr lang="en-US" dirty="0"/>
              <a:t>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B132278-7B81-483A-BFD2-F3AA3C86980E}"/>
              </a:ext>
            </a:extLst>
          </p:cNvPr>
          <p:cNvGraphicFramePr>
            <a:graphicFrameLocks noGrp="1"/>
          </p:cNvGraphicFramePr>
          <p:nvPr/>
        </p:nvGraphicFramePr>
        <p:xfrm>
          <a:off x="250868" y="4924660"/>
          <a:ext cx="184286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744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46125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Dept_ID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dirty="0" err="1"/>
                        <a:t>Dept_Head</a:t>
                      </a: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Sajitha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Randitha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Layanthi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3487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5C50EA4-5E8A-4451-A72E-E6D52C1A06BC}"/>
              </a:ext>
            </a:extLst>
          </p:cNvPr>
          <p:cNvCxnSpPr>
            <a:cxnSpLocks/>
          </p:cNvCxnSpPr>
          <p:nvPr/>
        </p:nvCxnSpPr>
        <p:spPr>
          <a:xfrm>
            <a:off x="772794" y="4480903"/>
            <a:ext cx="0" cy="40156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6B99480-C0BD-4270-BD67-70EB07456143}"/>
              </a:ext>
            </a:extLst>
          </p:cNvPr>
          <p:cNvCxnSpPr>
            <a:cxnSpLocks/>
          </p:cNvCxnSpPr>
          <p:nvPr/>
        </p:nvCxnSpPr>
        <p:spPr>
          <a:xfrm>
            <a:off x="3837042" y="4480903"/>
            <a:ext cx="0" cy="40156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5136EE4-8E53-4E3C-8641-715C6EAB0DAC}"/>
              </a:ext>
            </a:extLst>
          </p:cNvPr>
          <p:cNvCxnSpPr>
            <a:cxnSpLocks/>
          </p:cNvCxnSpPr>
          <p:nvPr/>
        </p:nvCxnSpPr>
        <p:spPr>
          <a:xfrm flipH="1">
            <a:off x="752786" y="4480903"/>
            <a:ext cx="308425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FC2EEC-4A22-4347-B8EC-917331891BB7}"/>
              </a:ext>
            </a:extLst>
          </p:cNvPr>
          <p:cNvSpPr txBox="1"/>
          <p:nvPr/>
        </p:nvSpPr>
        <p:spPr>
          <a:xfrm>
            <a:off x="193483" y="4534230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42786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5D398-3C57-4363-ED1E-3564BA43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193"/>
            <a:ext cx="10515600" cy="1325563"/>
          </a:xfrm>
        </p:spPr>
        <p:txBody>
          <a:bodyPr/>
          <a:lstStyle/>
          <a:p>
            <a:r>
              <a:rPr lang="en-SG" dirty="0"/>
              <a:t>Data Anomalies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347072-1B5D-094E-B404-17A63B1F76D2}"/>
              </a:ext>
            </a:extLst>
          </p:cNvPr>
          <p:cNvSpPr txBox="1"/>
          <p:nvPr/>
        </p:nvSpPr>
        <p:spPr>
          <a:xfrm>
            <a:off x="980661" y="85666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CD"/>
                </a:solidFill>
              </a:rPr>
              <a:t>UPDATE</a:t>
            </a:r>
            <a:r>
              <a:rPr lang="en-SG" dirty="0"/>
              <a:t> EMPLOYEE</a:t>
            </a:r>
          </a:p>
          <a:p>
            <a:r>
              <a:rPr lang="en-SG" dirty="0">
                <a:solidFill>
                  <a:srgbClr val="0000CD"/>
                </a:solidFill>
              </a:rPr>
              <a:t>SET</a:t>
            </a:r>
            <a:r>
              <a:rPr lang="en-SG" dirty="0"/>
              <a:t> Age = 'seven’</a:t>
            </a:r>
          </a:p>
          <a:p>
            <a:r>
              <a:rPr lang="en-SG" dirty="0">
                <a:solidFill>
                  <a:srgbClr val="0000CD"/>
                </a:solidFill>
              </a:rPr>
              <a:t>WHERE</a:t>
            </a:r>
            <a:r>
              <a:rPr lang="en-SG" dirty="0"/>
              <a:t> </a:t>
            </a:r>
            <a:r>
              <a:rPr lang="en-SG" dirty="0" err="1"/>
              <a:t>Empl_ID</a:t>
            </a:r>
            <a:r>
              <a:rPr lang="en-SG" dirty="0"/>
              <a:t> = 'EE001';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D12C84-9272-8389-6DA8-AFF98D399BD3}"/>
              </a:ext>
            </a:extLst>
          </p:cNvPr>
          <p:cNvSpPr txBox="1"/>
          <p:nvPr/>
        </p:nvSpPr>
        <p:spPr>
          <a:xfrm>
            <a:off x="980661" y="24995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</a:rPr>
              <a:t>INSERT INTO </a:t>
            </a:r>
            <a:r>
              <a:rPr lang="en-US" sz="1800" dirty="0"/>
              <a:t>EMPLOYEE (</a:t>
            </a:r>
            <a:r>
              <a:rPr lang="en-US" sz="1800" dirty="0" err="1"/>
              <a:t>Empl_ID</a:t>
            </a:r>
            <a:r>
              <a:rPr lang="en-US" sz="1800" dirty="0"/>
              <a:t>, </a:t>
            </a:r>
            <a:r>
              <a:rPr lang="en-US" sz="1800" dirty="0" err="1"/>
              <a:t>Dept_ID</a:t>
            </a:r>
            <a:r>
              <a:rPr lang="en-US" sz="1800" dirty="0"/>
              <a:t>, Designation, Age)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D"/>
                </a:solidFill>
              </a:rPr>
              <a:t>VALUES </a:t>
            </a:r>
            <a:r>
              <a:rPr lang="en-US" sz="1800" dirty="0"/>
              <a:t>(‘CE013', 'CEE', 'Lecturer’, ‘Eight’);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3092A5C9-8654-5FC3-E3FB-CDFBEDA93B2E}"/>
              </a:ext>
            </a:extLst>
          </p:cNvPr>
          <p:cNvSpPr/>
          <p:nvPr/>
        </p:nvSpPr>
        <p:spPr>
          <a:xfrm>
            <a:off x="4482172" y="721081"/>
            <a:ext cx="1378226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2A77065-2951-C4D2-337C-0635021F592C}"/>
              </a:ext>
            </a:extLst>
          </p:cNvPr>
          <p:cNvSpPr txBox="1"/>
          <p:nvPr/>
        </p:nvSpPr>
        <p:spPr>
          <a:xfrm>
            <a:off x="6096000" y="1220904"/>
            <a:ext cx="283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Domain Constraint Violation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8207DB-19CE-5A04-2BEE-AA8702B801EB}"/>
              </a:ext>
            </a:extLst>
          </p:cNvPr>
          <p:cNvSpPr txBox="1"/>
          <p:nvPr/>
        </p:nvSpPr>
        <p:spPr>
          <a:xfrm>
            <a:off x="980660" y="32804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UPDATE </a:t>
            </a:r>
            <a:r>
              <a:rPr lang="en-US" dirty="0"/>
              <a:t>EMPLOYEE</a:t>
            </a:r>
          </a:p>
          <a:p>
            <a:r>
              <a:rPr lang="en-US" dirty="0">
                <a:solidFill>
                  <a:srgbClr val="0000CD"/>
                </a:solidFill>
              </a:rPr>
              <a:t>SET  </a:t>
            </a:r>
            <a:r>
              <a:rPr lang="en-US" dirty="0" err="1"/>
              <a:t>Empl_ID</a:t>
            </a:r>
            <a:r>
              <a:rPr lang="en-US" dirty="0"/>
              <a:t> = 'EE001’ </a:t>
            </a:r>
          </a:p>
          <a:p>
            <a:r>
              <a:rPr lang="en-US" dirty="0">
                <a:solidFill>
                  <a:srgbClr val="0000CD"/>
                </a:solidFill>
              </a:rPr>
              <a:t>WHERE </a:t>
            </a:r>
            <a:r>
              <a:rPr lang="en-US" dirty="0" err="1"/>
              <a:t>Empl_ID</a:t>
            </a:r>
            <a:r>
              <a:rPr lang="en-US" dirty="0"/>
              <a:t> = 'EE002';</a:t>
            </a:r>
            <a:endParaRPr lang="en-SG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54A8D8F6-6184-37E1-A4DC-EE290ADEDC13}"/>
              </a:ext>
            </a:extLst>
          </p:cNvPr>
          <p:cNvSpPr/>
          <p:nvPr/>
        </p:nvSpPr>
        <p:spPr>
          <a:xfrm>
            <a:off x="6463099" y="2766218"/>
            <a:ext cx="1378226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BF2D657-6DCB-03CC-1D63-7065AC4ABDD0}"/>
              </a:ext>
            </a:extLst>
          </p:cNvPr>
          <p:cNvSpPr txBox="1"/>
          <p:nvPr/>
        </p:nvSpPr>
        <p:spPr>
          <a:xfrm>
            <a:off x="8113267" y="3244333"/>
            <a:ext cx="243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Key Constraint Violation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48B989B-69BA-62A8-D04F-0E4C593E0546}"/>
              </a:ext>
            </a:extLst>
          </p:cNvPr>
          <p:cNvSpPr txBox="1"/>
          <p:nvPr/>
        </p:nvSpPr>
        <p:spPr>
          <a:xfrm>
            <a:off x="980660" y="47084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CD"/>
                </a:solidFill>
              </a:rPr>
              <a:t>DELETE FROM </a:t>
            </a:r>
            <a:r>
              <a:rPr lang="en-SG" dirty="0"/>
              <a:t>DEPARTMENT </a:t>
            </a:r>
          </a:p>
          <a:p>
            <a:r>
              <a:rPr lang="en-SG" dirty="0">
                <a:solidFill>
                  <a:srgbClr val="0000CD"/>
                </a:solidFill>
              </a:rPr>
              <a:t>WHERE</a:t>
            </a:r>
            <a:r>
              <a:rPr lang="en-SG" dirty="0"/>
              <a:t> </a:t>
            </a:r>
            <a:r>
              <a:rPr lang="en-SG" dirty="0" err="1"/>
              <a:t>Dept_ID</a:t>
            </a:r>
            <a:r>
              <a:rPr lang="en-SG" dirty="0"/>
              <a:t> = "CEE";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FEF41E3C-AACD-4952-A8FC-A95C8A963C65}"/>
              </a:ext>
            </a:extLst>
          </p:cNvPr>
          <p:cNvSpPr/>
          <p:nvPr/>
        </p:nvSpPr>
        <p:spPr>
          <a:xfrm>
            <a:off x="4028660" y="4895812"/>
            <a:ext cx="1378226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35DC055-A6D7-B434-CACC-AED5B4F25275}"/>
              </a:ext>
            </a:extLst>
          </p:cNvPr>
          <p:cNvSpPr txBox="1"/>
          <p:nvPr/>
        </p:nvSpPr>
        <p:spPr>
          <a:xfrm>
            <a:off x="5860398" y="5354830"/>
            <a:ext cx="39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Referential Integrity Constraint Violation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23D5336-D335-99C6-8048-C625325371D1}"/>
              </a:ext>
            </a:extLst>
          </p:cNvPr>
          <p:cNvSpPr txBox="1"/>
          <p:nvPr/>
        </p:nvSpPr>
        <p:spPr>
          <a:xfrm>
            <a:off x="980660" y="556824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CD"/>
                </a:solidFill>
              </a:rPr>
              <a:t>UPDATE</a:t>
            </a:r>
            <a:r>
              <a:rPr lang="en-SG" dirty="0"/>
              <a:t> DEPARTMENT</a:t>
            </a:r>
          </a:p>
          <a:p>
            <a:r>
              <a:rPr lang="en-SG" dirty="0">
                <a:solidFill>
                  <a:srgbClr val="0000CD"/>
                </a:solidFill>
              </a:rPr>
              <a:t>SET</a:t>
            </a:r>
            <a:r>
              <a:rPr lang="en-SG" dirty="0"/>
              <a:t>  </a:t>
            </a:r>
            <a:r>
              <a:rPr lang="en-SG" dirty="0" err="1"/>
              <a:t>Dept_ID</a:t>
            </a:r>
            <a:r>
              <a:rPr lang="en-SG" dirty="0"/>
              <a:t> = "EEE" </a:t>
            </a:r>
          </a:p>
          <a:p>
            <a:r>
              <a:rPr lang="en-SG" dirty="0">
                <a:solidFill>
                  <a:srgbClr val="0000CD"/>
                </a:solidFill>
              </a:rPr>
              <a:t>WHERE</a:t>
            </a:r>
            <a:r>
              <a:rPr lang="en-SG" dirty="0"/>
              <a:t> </a:t>
            </a:r>
            <a:r>
              <a:rPr lang="en-SG" dirty="0" err="1"/>
              <a:t>Dept_ID</a:t>
            </a:r>
            <a:r>
              <a:rPr lang="en-SG" dirty="0"/>
              <a:t> = "MME";</a:t>
            </a:r>
          </a:p>
        </p:txBody>
      </p:sp>
    </p:spTree>
    <p:extLst>
      <p:ext uri="{BB962C8B-B14F-4D97-AF65-F5344CB8AC3E}">
        <p14:creationId xmlns:p14="http://schemas.microsoft.com/office/powerpoint/2010/main" val="329122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41E7D7-D465-043C-3940-F6866C6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+mn-lt"/>
              </a:rPr>
              <a:t>INSTALLING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84FFF9-28C6-5DD2-E30B-B6B68AF5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SG" sz="1800" dirty="0">
                <a:latin typeface="Book Antiqua" panose="02040602050305030304" pitchFamily="18" charset="0"/>
                <a:hlinkClick r:id="rId2"/>
              </a:rPr>
              <a:t>https://www.mysql.com/downloads/</a:t>
            </a:r>
            <a:endParaRPr lang="en-SG" sz="1800" dirty="0">
              <a:latin typeface="Book Antiqua" panose="02040602050305030304" pitchFamily="18" charset="0"/>
            </a:endParaRPr>
          </a:p>
          <a:p>
            <a:r>
              <a:rPr lang="en-SG" sz="1800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 Antiqua" panose="020406020503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MySQL Community (GPL) Downloads »</a:t>
            </a:r>
            <a:r>
              <a:rPr lang="en-SG" sz="1800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 Antiqua" panose="02040602050305030304" pitchFamily="18" charset="0"/>
              </a:rPr>
              <a:t>    </a:t>
            </a:r>
            <a:r>
              <a:rPr lang="en-SG" sz="1800" b="0" i="0" u="none" strike="noStrike" dirty="0">
                <a:effectLst/>
                <a:latin typeface="Book Antiqua" panose="02040602050305030304" pitchFamily="18" charset="0"/>
              </a:rPr>
              <a:t>MySQL community server</a:t>
            </a:r>
          </a:p>
          <a:p>
            <a:r>
              <a:rPr lang="en-SG" sz="1800" dirty="0">
                <a:latin typeface="Book Antiqua" panose="02040602050305030304" pitchFamily="18" charset="0"/>
              </a:rPr>
              <a:t>Select the second one – complete package</a:t>
            </a:r>
          </a:p>
          <a:p>
            <a:r>
              <a:rPr lang="en-SG" sz="1800" dirty="0">
                <a:latin typeface="Book Antiqua" panose="02040602050305030304" pitchFamily="18" charset="0"/>
                <a:hlinkClick r:id="rId4"/>
              </a:rPr>
              <a:t>https://www.youtube.com/watch?v=WuBcTJnIuzo</a:t>
            </a:r>
            <a:endParaRPr lang="en-SG" sz="1800" dirty="0">
              <a:latin typeface="Book Antiqua" panose="02040602050305030304" pitchFamily="18" charset="0"/>
            </a:endParaRPr>
          </a:p>
          <a:p>
            <a:endParaRPr lang="en-SG" sz="1800" dirty="0">
              <a:latin typeface="Book Antiqua" panose="02040602050305030304" pitchFamily="18" charset="0"/>
            </a:endParaRPr>
          </a:p>
          <a:p>
            <a:endParaRPr lang="en-SG" sz="1800" dirty="0">
              <a:latin typeface="Book Antiqua" panose="020406020503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91B050E2-A925-45A9-6D03-C3C56D4C8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738" y="1471927"/>
            <a:ext cx="6019331" cy="2859182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3BFC95-AC21-F011-BEA2-9849E149F71B}"/>
              </a:ext>
            </a:extLst>
          </p:cNvPr>
          <p:cNvSpPr/>
          <p:nvPr/>
        </p:nvSpPr>
        <p:spPr>
          <a:xfrm>
            <a:off x="5677559" y="3741011"/>
            <a:ext cx="5711687" cy="49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66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7A768-C779-E304-CBFD-5443AA2E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MySQL command line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F84DED-A031-DF17-8574-4CFF13F6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2000" dirty="0"/>
              <a:t>- To interact with MySQL databases.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 err="1">
                <a:solidFill>
                  <a:srgbClr val="0070C0"/>
                </a:solidFill>
              </a:rPr>
              <a:t>mysql</a:t>
            </a:r>
            <a:r>
              <a:rPr lang="en-SG" dirty="0">
                <a:solidFill>
                  <a:srgbClr val="0070C0"/>
                </a:solidFill>
              </a:rPr>
              <a:t>&gt; show databases;    </a:t>
            </a:r>
            <a:r>
              <a:rPr lang="en-SG" dirty="0"/>
              <a:t>- show all default/available databases</a:t>
            </a:r>
          </a:p>
          <a:p>
            <a:r>
              <a:rPr lang="en-SG" dirty="0" err="1">
                <a:solidFill>
                  <a:srgbClr val="0070C0"/>
                </a:solidFill>
              </a:rPr>
              <a:t>mysql</a:t>
            </a:r>
            <a:r>
              <a:rPr lang="en-SG" dirty="0">
                <a:solidFill>
                  <a:srgbClr val="0070C0"/>
                </a:solidFill>
              </a:rPr>
              <a:t>&gt; use world;    </a:t>
            </a:r>
            <a:r>
              <a:rPr lang="en-SG" dirty="0"/>
              <a:t>- access the ‘world’ database</a:t>
            </a:r>
          </a:p>
          <a:p>
            <a:r>
              <a:rPr lang="en-SG" dirty="0" err="1">
                <a:solidFill>
                  <a:srgbClr val="0070C0"/>
                </a:solidFill>
              </a:rPr>
              <a:t>mysql</a:t>
            </a:r>
            <a:r>
              <a:rPr lang="en-SG" dirty="0">
                <a:solidFill>
                  <a:srgbClr val="0070C0"/>
                </a:solidFill>
              </a:rPr>
              <a:t>&gt; show tables;  </a:t>
            </a:r>
            <a:r>
              <a:rPr lang="en-SG" dirty="0"/>
              <a:t>- show all the table inside the database ‘world’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sz="2000" dirty="0"/>
              <a:t>- MySQL Workbench – to connect with the databases</a:t>
            </a:r>
          </a:p>
          <a:p>
            <a:pPr marL="0" indent="0">
              <a:buNone/>
            </a:pPr>
            <a:r>
              <a:rPr lang="en-SG" sz="2000" dirty="0"/>
              <a:t>- Database -&gt; connect to database</a:t>
            </a:r>
          </a:p>
        </p:txBody>
      </p:sp>
    </p:spTree>
    <p:extLst>
      <p:ext uri="{BB962C8B-B14F-4D97-AF65-F5344CB8AC3E}">
        <p14:creationId xmlns:p14="http://schemas.microsoft.com/office/powerpoint/2010/main" val="39714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3" y="0"/>
            <a:ext cx="12079976" cy="95215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 DATABASE CREATION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952152"/>
            <a:ext cx="12273458" cy="221307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1F9BBF1-DD50-4AC4-A3A6-98BF6B560A82}"/>
              </a:ext>
            </a:extLst>
          </p:cNvPr>
          <p:cNvSpPr txBox="1">
            <a:spLocks/>
          </p:cNvSpPr>
          <p:nvPr/>
        </p:nvSpPr>
        <p:spPr>
          <a:xfrm>
            <a:off x="56012" y="1853441"/>
            <a:ext cx="12273458" cy="221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49EF4B67-4879-44C8-8CAC-0035DD7CF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56493"/>
              </p:ext>
            </p:extLst>
          </p:nvPr>
        </p:nvGraphicFramePr>
        <p:xfrm>
          <a:off x="1130503" y="2984322"/>
          <a:ext cx="252533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802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43353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Dept_ID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dirty="0" err="1"/>
                        <a:t>Dept_Head</a:t>
                      </a:r>
                      <a:endParaRPr lang="en-US" sz="16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Menuka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Lasitha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34873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6ADA480-C108-4EFB-8127-25D402265356}"/>
              </a:ext>
            </a:extLst>
          </p:cNvPr>
          <p:cNvSpPr txBox="1"/>
          <p:nvPr/>
        </p:nvSpPr>
        <p:spPr>
          <a:xfrm>
            <a:off x="5652665" y="2496428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FD5E1CA1-9B6B-4E04-A82C-6FC18D7A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07418"/>
              </p:ext>
            </p:extLst>
          </p:nvPr>
        </p:nvGraphicFramePr>
        <p:xfrm>
          <a:off x="5448128" y="2984322"/>
          <a:ext cx="506288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247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9432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93841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7647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Empl_ID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Dept_ID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 Attendant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Labourer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B023B1BE-3CA2-40FC-BD27-85126FD1965A}"/>
              </a:ext>
            </a:extLst>
          </p:cNvPr>
          <p:cNvCxnSpPr>
            <a:cxnSpLocks/>
          </p:cNvCxnSpPr>
          <p:nvPr/>
        </p:nvCxnSpPr>
        <p:spPr>
          <a:xfrm>
            <a:off x="1684952" y="2250630"/>
            <a:ext cx="0" cy="70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1D62109C-211D-40B7-AB06-0B54E55650E6}"/>
              </a:ext>
            </a:extLst>
          </p:cNvPr>
          <p:cNvCxnSpPr>
            <a:cxnSpLocks/>
          </p:cNvCxnSpPr>
          <p:nvPr/>
        </p:nvCxnSpPr>
        <p:spPr>
          <a:xfrm>
            <a:off x="7028166" y="2250630"/>
            <a:ext cx="0" cy="7336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6248FA5F-2C9B-4D3E-ABCD-DB4E1242E903}"/>
              </a:ext>
            </a:extLst>
          </p:cNvPr>
          <p:cNvCxnSpPr>
            <a:cxnSpLocks/>
          </p:cNvCxnSpPr>
          <p:nvPr/>
        </p:nvCxnSpPr>
        <p:spPr>
          <a:xfrm flipH="1">
            <a:off x="1684952" y="2250630"/>
            <a:ext cx="534321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610D4B1-CAC9-466D-941D-AA17F5DB25E1}"/>
              </a:ext>
            </a:extLst>
          </p:cNvPr>
          <p:cNvSpPr txBox="1"/>
          <p:nvPr/>
        </p:nvSpPr>
        <p:spPr>
          <a:xfrm>
            <a:off x="1043968" y="2507876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3C7906-2CC0-4D22-A4AB-19743D2BF73D}"/>
              </a:ext>
            </a:extLst>
          </p:cNvPr>
          <p:cNvSpPr txBox="1"/>
          <p:nvPr/>
        </p:nvSpPr>
        <p:spPr>
          <a:xfrm>
            <a:off x="56011" y="1370847"/>
            <a:ext cx="1200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the following database schema and populate it as given using MySQL. </a:t>
            </a:r>
          </a:p>
        </p:txBody>
      </p:sp>
    </p:spTree>
    <p:extLst>
      <p:ext uri="{BB962C8B-B14F-4D97-AF65-F5344CB8AC3E}">
        <p14:creationId xmlns:p14="http://schemas.microsoft.com/office/powerpoint/2010/main" val="467199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A96A3-2605-10D6-87AD-2314218C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34" y="6642"/>
            <a:ext cx="10515600" cy="1325563"/>
          </a:xfrm>
        </p:spPr>
        <p:txBody>
          <a:bodyPr/>
          <a:lstStyle/>
          <a:p>
            <a:r>
              <a:rPr lang="en-SG" dirty="0"/>
              <a:t>Referential Integrity Constraint (1:many)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F71DE0E-5030-5064-68A2-FD0C68A49013}"/>
              </a:ext>
            </a:extLst>
          </p:cNvPr>
          <p:cNvGrpSpPr/>
          <p:nvPr/>
        </p:nvGrpSpPr>
        <p:grpSpPr>
          <a:xfrm>
            <a:off x="1672723" y="1597922"/>
            <a:ext cx="9164609" cy="947841"/>
            <a:chOff x="3157166" y="4349765"/>
            <a:chExt cx="9164609" cy="947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7248145E-70DC-8482-49BC-BA83F1255A46}"/>
                </a:ext>
              </a:extLst>
            </p:cNvPr>
            <p:cNvSpPr txBox="1"/>
            <p:nvPr/>
          </p:nvSpPr>
          <p:spPr>
            <a:xfrm>
              <a:off x="5922122" y="4436806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158170AD-B418-1610-6EB0-FB479101482B}"/>
                </a:ext>
              </a:extLst>
            </p:cNvPr>
            <p:cNvGrpSpPr/>
            <p:nvPr/>
          </p:nvGrpSpPr>
          <p:grpSpPr>
            <a:xfrm>
              <a:off x="3157166" y="4349765"/>
              <a:ext cx="9164609" cy="947841"/>
              <a:chOff x="3989710" y="4873502"/>
              <a:chExt cx="9164609" cy="14242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2B6AAD2C-88DB-215B-DABC-82D2BFE45DCA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2B7C61A8-C706-65BE-05C3-F150055B8D4E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xmlns="" id="{09E718C9-16EA-817D-0AEE-4668C90E2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xmlns="" id="{65B1A710-B900-C0F4-7374-BB3987723CD4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</p:grp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xmlns="" id="{D2BB87CD-1B2C-98AF-4E27-07BD8E319126}"/>
                  </a:ext>
                </a:extLst>
              </p:cNvPr>
              <p:cNvSpPr/>
              <p:nvPr/>
            </p:nvSpPr>
            <p:spPr>
              <a:xfrm>
                <a:off x="7157258" y="4873502"/>
                <a:ext cx="2488183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WORKS_IN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5411531-944E-FC87-A1A3-40E8218DCB21}"/>
                  </a:ext>
                </a:extLst>
              </p:cNvPr>
              <p:cNvSpPr txBox="1"/>
              <p:nvPr/>
            </p:nvSpPr>
            <p:spPr>
              <a:xfrm>
                <a:off x="9586834" y="4993780"/>
                <a:ext cx="794697" cy="55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D4520CE5-00B1-8EFC-EA99-3D65B3F1A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78990"/>
              </p:ext>
            </p:extLst>
          </p:nvPr>
        </p:nvGraphicFramePr>
        <p:xfrm>
          <a:off x="1952139" y="3633511"/>
          <a:ext cx="252533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802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43353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Dept_ID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dirty="0" err="1"/>
                        <a:t>Dept_Head</a:t>
                      </a:r>
                      <a:endParaRPr lang="en-US" sz="16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Menuka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Lasitha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348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FEAE02A-BF9C-DE0E-20D5-3E3EF4865C06}"/>
              </a:ext>
            </a:extLst>
          </p:cNvPr>
          <p:cNvSpPr txBox="1"/>
          <p:nvPr/>
        </p:nvSpPr>
        <p:spPr>
          <a:xfrm>
            <a:off x="6269764" y="3157065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011973E2-FACE-C644-DC9F-B75B5446F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64599"/>
              </p:ext>
            </p:extLst>
          </p:nvPr>
        </p:nvGraphicFramePr>
        <p:xfrm>
          <a:off x="6269764" y="3633511"/>
          <a:ext cx="506288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247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9432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93841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7647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Empl_ID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Dept_ID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 Attendant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Labourer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17A0B51D-B929-C9A9-84B7-B169DD77FD54}"/>
              </a:ext>
            </a:extLst>
          </p:cNvPr>
          <p:cNvCxnSpPr>
            <a:cxnSpLocks/>
          </p:cNvCxnSpPr>
          <p:nvPr/>
        </p:nvCxnSpPr>
        <p:spPr>
          <a:xfrm flipH="1">
            <a:off x="2506588" y="2899819"/>
            <a:ext cx="534321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60C522-E826-DC46-ECCC-826D1F604C2D}"/>
              </a:ext>
            </a:extLst>
          </p:cNvPr>
          <p:cNvSpPr txBox="1"/>
          <p:nvPr/>
        </p:nvSpPr>
        <p:spPr>
          <a:xfrm>
            <a:off x="1865604" y="3157065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1C34A7BE-E1B8-9CA5-A2BC-D944F526424B}"/>
              </a:ext>
            </a:extLst>
          </p:cNvPr>
          <p:cNvCxnSpPr>
            <a:cxnSpLocks/>
          </p:cNvCxnSpPr>
          <p:nvPr/>
        </p:nvCxnSpPr>
        <p:spPr>
          <a:xfrm flipH="1">
            <a:off x="2497850" y="2899819"/>
            <a:ext cx="8738" cy="34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58E41C9-685C-4C02-FF73-6108DB72E276}"/>
              </a:ext>
            </a:extLst>
          </p:cNvPr>
          <p:cNvCxnSpPr>
            <a:cxnSpLocks/>
          </p:cNvCxnSpPr>
          <p:nvPr/>
        </p:nvCxnSpPr>
        <p:spPr>
          <a:xfrm>
            <a:off x="7841064" y="2899819"/>
            <a:ext cx="8738" cy="6573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C1EBA55-FE06-9266-B83E-BF3EEDA92D9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328454" y="2071841"/>
            <a:ext cx="1836454" cy="111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E23CF-C0AC-CCB2-7D21-2EAED188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72"/>
            <a:ext cx="10515600" cy="1325563"/>
          </a:xfrm>
        </p:spPr>
        <p:txBody>
          <a:bodyPr/>
          <a:lstStyle/>
          <a:p>
            <a:r>
              <a:rPr lang="en-SG" dirty="0"/>
              <a:t>Referential Integrity Constraint (</a:t>
            </a:r>
            <a:r>
              <a:rPr lang="en-SG" dirty="0" err="1"/>
              <a:t>many:many</a:t>
            </a:r>
            <a:r>
              <a:rPr lang="en-SG" dirty="0"/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F294545-2F32-62E2-E3A5-527AC21C3091}"/>
              </a:ext>
            </a:extLst>
          </p:cNvPr>
          <p:cNvGrpSpPr/>
          <p:nvPr/>
        </p:nvGrpSpPr>
        <p:grpSpPr>
          <a:xfrm>
            <a:off x="1288407" y="1331766"/>
            <a:ext cx="9191111" cy="947841"/>
            <a:chOff x="1672723" y="1597922"/>
            <a:chExt cx="9191111" cy="9478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991289A-9E40-02D0-780F-93801D5F584D}"/>
                </a:ext>
              </a:extLst>
            </p:cNvPr>
            <p:cNvGrpSpPr/>
            <p:nvPr/>
          </p:nvGrpSpPr>
          <p:grpSpPr>
            <a:xfrm>
              <a:off x="1672723" y="1597922"/>
              <a:ext cx="9191111" cy="947841"/>
              <a:chOff x="3157166" y="4349765"/>
              <a:chExt cx="9191111" cy="94784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CD23038-FDA5-3443-AF92-1E302EF747F5}"/>
                  </a:ext>
                </a:extLst>
              </p:cNvPr>
              <p:cNvSpPr txBox="1"/>
              <p:nvPr/>
            </p:nvSpPr>
            <p:spPr>
              <a:xfrm>
                <a:off x="5922122" y="4436806"/>
                <a:ext cx="995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422DA857-C409-B8ED-84F7-CA48F14949A4}"/>
                  </a:ext>
                </a:extLst>
              </p:cNvPr>
              <p:cNvGrpSpPr/>
              <p:nvPr/>
            </p:nvGrpSpPr>
            <p:grpSpPr>
              <a:xfrm>
                <a:off x="3157166" y="4349765"/>
                <a:ext cx="9191111" cy="947841"/>
                <a:chOff x="3989710" y="4873502"/>
                <a:chExt cx="9191111" cy="1424221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xmlns="" id="{1C7F1DBE-C17A-89E8-ABC7-84387675E99E}"/>
                    </a:ext>
                  </a:extLst>
                </p:cNvPr>
                <p:cNvGrpSpPr/>
                <p:nvPr/>
              </p:nvGrpSpPr>
              <p:grpSpPr>
                <a:xfrm>
                  <a:off x="3989710" y="5375575"/>
                  <a:ext cx="9191111" cy="417678"/>
                  <a:chOff x="4029179" y="2894891"/>
                  <a:chExt cx="5881744" cy="417678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xmlns="" id="{2C7D06E0-E46F-2AD3-A638-F1E04581540C}"/>
                      </a:ext>
                    </a:extLst>
                  </p:cNvPr>
                  <p:cNvSpPr/>
                  <p:nvPr/>
                </p:nvSpPr>
                <p:spPr>
                  <a:xfrm>
                    <a:off x="4029179" y="2894891"/>
                    <a:ext cx="1070248" cy="41528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EMPLOYEE</a:t>
                    </a:r>
                  </a:p>
                </p:txBody>
              </p: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xmlns="" id="{E53A3F94-1B7D-0796-0B2C-1041691127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8960" y="3104927"/>
                    <a:ext cx="1071664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xmlns="" id="{7808340B-80B1-D624-F7FF-7098E5492B61}"/>
                      </a:ext>
                    </a:extLst>
                  </p:cNvPr>
                  <p:cNvSpPr/>
                  <p:nvPr/>
                </p:nvSpPr>
                <p:spPr>
                  <a:xfrm>
                    <a:off x="8840675" y="2897285"/>
                    <a:ext cx="1070248" cy="41528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PROJECT</a:t>
                    </a:r>
                  </a:p>
                </p:txBody>
              </p:sp>
            </p:grpSp>
            <p:sp>
              <p:nvSpPr>
                <p:cNvPr id="8" name="Diamond 7">
                  <a:extLst>
                    <a:ext uri="{FF2B5EF4-FFF2-40B4-BE49-F238E27FC236}">
                      <a16:creationId xmlns:a16="http://schemas.microsoft.com/office/drawing/2014/main" xmlns="" id="{94167244-6066-7FBC-8010-1B304ED86FD5}"/>
                    </a:ext>
                  </a:extLst>
                </p:cNvPr>
                <p:cNvSpPr/>
                <p:nvPr/>
              </p:nvSpPr>
              <p:spPr>
                <a:xfrm>
                  <a:off x="7061268" y="4873502"/>
                  <a:ext cx="2676942" cy="1424221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WORKS_ON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5DE7AB64-5A5C-64F7-18C1-68DA8604D422}"/>
                    </a:ext>
                  </a:extLst>
                </p:cNvPr>
                <p:cNvSpPr txBox="1"/>
                <p:nvPr/>
              </p:nvSpPr>
              <p:spPr>
                <a:xfrm>
                  <a:off x="9586834" y="4993780"/>
                  <a:ext cx="794697" cy="554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</p:grp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48818F8-68D7-C1FB-C5C6-AA8687891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210" y="2071841"/>
              <a:ext cx="1836454" cy="111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997EE5D6-DE65-3C2D-5F73-2CE7ED78C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85095"/>
              </p:ext>
            </p:extLst>
          </p:nvPr>
        </p:nvGraphicFramePr>
        <p:xfrm>
          <a:off x="8589010" y="4065080"/>
          <a:ext cx="222476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849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b="1" u="dash" baseline="0" dirty="0" err="1"/>
                        <a:t>Employee_ID</a:t>
                      </a:r>
                      <a:endParaRPr lang="en-US" sz="1200" b="1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dash" baseline="0" dirty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348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51B3E8C-AEDB-9457-38A1-CFB9F7B70E70}"/>
              </a:ext>
            </a:extLst>
          </p:cNvPr>
          <p:cNvSpPr txBox="1"/>
          <p:nvPr/>
        </p:nvSpPr>
        <p:spPr>
          <a:xfrm>
            <a:off x="8522750" y="3695748"/>
            <a:ext cx="1842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DFD702B-8E5F-5CB0-2142-FD1824D3519A}"/>
              </a:ext>
            </a:extLst>
          </p:cNvPr>
          <p:cNvSpPr txBox="1"/>
          <p:nvPr/>
        </p:nvSpPr>
        <p:spPr>
          <a:xfrm>
            <a:off x="1170972" y="3069065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F4F74A34-567C-1404-EF6D-EA5B9989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68268"/>
              </p:ext>
            </p:extLst>
          </p:nvPr>
        </p:nvGraphicFramePr>
        <p:xfrm>
          <a:off x="1170972" y="3545511"/>
          <a:ext cx="506288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247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9432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93841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7647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Empl_ID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Dept_ID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 Attendant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Labourer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09F9439E-A2E0-C84C-F05A-119F84F34747}"/>
              </a:ext>
            </a:extLst>
          </p:cNvPr>
          <p:cNvGrpSpPr/>
          <p:nvPr/>
        </p:nvGrpSpPr>
        <p:grpSpPr>
          <a:xfrm>
            <a:off x="1801102" y="3174200"/>
            <a:ext cx="7700707" cy="816827"/>
            <a:chOff x="1801102" y="3174200"/>
            <a:chExt cx="7700707" cy="81682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43A4B434-A2C9-BF54-8068-31358B9A6F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9840" y="3174200"/>
              <a:ext cx="769196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0DE263A7-DBA9-3692-7972-2699EDC67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1102" y="3174200"/>
              <a:ext cx="8738" cy="342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2C8EA63-5CC4-F39A-A3D1-26B52FAD06CE}"/>
                </a:ext>
              </a:extLst>
            </p:cNvPr>
            <p:cNvCxnSpPr>
              <a:cxnSpLocks/>
            </p:cNvCxnSpPr>
            <p:nvPr/>
          </p:nvCxnSpPr>
          <p:spPr>
            <a:xfrm>
              <a:off x="9488557" y="3174200"/>
              <a:ext cx="0" cy="81682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409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3825"/>
            <a:ext cx="12192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69127"/>
            <a:ext cx="12191999" cy="2474843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sz="4400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WORKSHOP 3</a:t>
            </a:r>
          </a:p>
          <a:p>
            <a:pPr algn="ctr"/>
            <a:endParaRPr lang="en-US" sz="4400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DATABASE </a:t>
            </a:r>
          </a:p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MODIFICATIONS AND </a:t>
            </a:r>
            <a:r>
              <a:rPr lang="en-US" sz="4400" b="1" dirty="0">
                <a:solidFill>
                  <a:srgbClr val="002060"/>
                </a:solidFill>
                <a:latin typeface="Calibri" panose="020F0502020204030204" pitchFamily="34" charset="0"/>
                <a:ea typeface="Adobe Ming Std L" panose="02020300000000000000" pitchFamily="18" charset="-128"/>
                <a:cs typeface="Calibri" panose="020F0502020204030204" pitchFamily="34" charset="0"/>
              </a:rPr>
              <a:t>RETRIEVALS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AA1D5A29-13BB-637C-2ADC-959822D9B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72928" y="2978976"/>
            <a:ext cx="6319633" cy="42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7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2" y="-132520"/>
            <a:ext cx="12273457" cy="95215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DATABASE SCHEMA MODIFICATION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952152"/>
            <a:ext cx="12273458" cy="221307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1F9BBF1-DD50-4AC4-A3A6-98BF6B560A82}"/>
              </a:ext>
            </a:extLst>
          </p:cNvPr>
          <p:cNvSpPr txBox="1">
            <a:spLocks/>
          </p:cNvSpPr>
          <p:nvPr/>
        </p:nvSpPr>
        <p:spPr>
          <a:xfrm>
            <a:off x="56012" y="1853441"/>
            <a:ext cx="12273458" cy="221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6ADA480-C108-4EFB-8127-25D402265356}"/>
              </a:ext>
            </a:extLst>
          </p:cNvPr>
          <p:cNvSpPr txBox="1"/>
          <p:nvPr/>
        </p:nvSpPr>
        <p:spPr>
          <a:xfrm>
            <a:off x="250906" y="3383527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FD5E1CA1-9B6B-4E04-A82C-6FC18D7A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17393"/>
              </p:ext>
            </p:extLst>
          </p:nvPr>
        </p:nvGraphicFramePr>
        <p:xfrm>
          <a:off x="229904" y="3914290"/>
          <a:ext cx="11925671" cy="285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54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19007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391024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616951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661600">
                  <a:extLst>
                    <a:ext uri="{9D8B030D-6E8A-4147-A177-3AD203B41FA5}">
                      <a16:colId xmlns:a16="http://schemas.microsoft.com/office/drawing/2014/main" xmlns="" val="1377681057"/>
                    </a:ext>
                  </a:extLst>
                </a:gridCol>
                <a:gridCol w="1130370">
                  <a:extLst>
                    <a:ext uri="{9D8B030D-6E8A-4147-A177-3AD203B41FA5}">
                      <a16:colId xmlns:a16="http://schemas.microsoft.com/office/drawing/2014/main" xmlns="" val="7961671"/>
                    </a:ext>
                  </a:extLst>
                </a:gridCol>
                <a:gridCol w="1318779">
                  <a:extLst>
                    <a:ext uri="{9D8B030D-6E8A-4147-A177-3AD203B41FA5}">
                      <a16:colId xmlns:a16="http://schemas.microsoft.com/office/drawing/2014/main" xmlns="" val="3669438819"/>
                    </a:ext>
                  </a:extLst>
                </a:gridCol>
                <a:gridCol w="1080672">
                  <a:extLst>
                    <a:ext uri="{9D8B030D-6E8A-4147-A177-3AD203B41FA5}">
                      <a16:colId xmlns:a16="http://schemas.microsoft.com/office/drawing/2014/main" xmlns="" val="3595695661"/>
                    </a:ext>
                  </a:extLst>
                </a:gridCol>
                <a:gridCol w="1627088">
                  <a:extLst>
                    <a:ext uri="{9D8B030D-6E8A-4147-A177-3AD203B41FA5}">
                      <a16:colId xmlns:a16="http://schemas.microsoft.com/office/drawing/2014/main" xmlns="" val="3216537803"/>
                    </a:ext>
                  </a:extLst>
                </a:gridCol>
                <a:gridCol w="1150639">
                  <a:extLst>
                    <a:ext uri="{9D8B030D-6E8A-4147-A177-3AD203B41FA5}">
                      <a16:colId xmlns:a16="http://schemas.microsoft.com/office/drawing/2014/main" xmlns="" val="3497681351"/>
                    </a:ext>
                  </a:extLst>
                </a:gridCol>
              </a:tblGrid>
              <a:tr h="310783">
                <a:tc>
                  <a:txBody>
                    <a:bodyPr/>
                    <a:lstStyle/>
                    <a:p>
                      <a:r>
                        <a:rPr lang="en-US" sz="1400" b="1" u="sng" baseline="0" dirty="0" err="1">
                          <a:uFill>
                            <a:solidFill>
                              <a:srgbClr val="FF0000"/>
                            </a:solidFill>
                          </a:uFill>
                        </a:rPr>
                        <a:t>Empl_ID</a:t>
                      </a:r>
                      <a:endParaRPr lang="en-US" sz="1400" b="1" u="sng" baseline="0" dirty="0">
                        <a:uFill>
                          <a:solidFill>
                            <a:srgbClr val="FF0000"/>
                          </a:solidFill>
                        </a:uFill>
                      </a:endParaRP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Dept_ID</a:t>
                      </a:r>
                      <a:endParaRPr lang="en-US" sz="1400" b="1" dirty="0"/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Specialization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u="sng" baseline="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Designation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Age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Joined_date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Joined_time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Married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Security_code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Experience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EE001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EE002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communication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Lecturer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MM007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MME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Automobile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MM001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MME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Manufacturing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Lecturer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CE001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 Attendant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CE003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Structural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CE007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Environment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310783">
                <a:tc>
                  <a:txBody>
                    <a:bodyPr/>
                    <a:lstStyle/>
                    <a:p>
                      <a:r>
                        <a:rPr lang="en-US" sz="1400" dirty="0"/>
                        <a:t>EE005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Labourer</a:t>
                      </a:r>
                      <a:endParaRPr lang="en-US" sz="1400" dirty="0"/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2019-12-07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00:00:00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3594" marR="103594" marT="51797" marB="517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10.0</a:t>
                      </a:r>
                    </a:p>
                  </a:txBody>
                  <a:tcPr marL="103594" marR="103594" marT="51797" marB="51797"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3C7906-2CC0-4D22-A4AB-19743D2BF73D}"/>
              </a:ext>
            </a:extLst>
          </p:cNvPr>
          <p:cNvSpPr txBox="1"/>
          <p:nvPr/>
        </p:nvSpPr>
        <p:spPr>
          <a:xfrm>
            <a:off x="56012" y="852400"/>
            <a:ext cx="12135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Add columns to EMPLOYEE table as Age, </a:t>
            </a:r>
            <a:r>
              <a:rPr lang="en-US" dirty="0" err="1"/>
              <a:t>Joined_date</a:t>
            </a:r>
            <a:r>
              <a:rPr lang="en-US" dirty="0"/>
              <a:t>, </a:t>
            </a:r>
            <a:r>
              <a:rPr lang="en-US" dirty="0" err="1"/>
              <a:t>Joined_time</a:t>
            </a:r>
            <a:r>
              <a:rPr lang="en-US" dirty="0"/>
              <a:t>, Married, </a:t>
            </a:r>
            <a:r>
              <a:rPr lang="en-US" dirty="0" err="1"/>
              <a:t>Security_code</a:t>
            </a:r>
            <a:r>
              <a:rPr lang="en-US" dirty="0"/>
              <a:t> and Experience with default values of 25, 2019-12-17, 00:00:00, TRUE, 010101 and 10.0 respectively. Age should be greater than 20 and less than 60, Experience &lt; 50.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Change the attribute name Area to Specialization.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Modify the data type of Designation attribute as a size 25 variable character.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Drop the primary key Empl_ID and add unique constraint to Empl_ID. Create a new primary key from attributes </a:t>
            </a:r>
            <a:r>
              <a:rPr lang="en-US" dirty="0" err="1"/>
              <a:t>Empl_ID</a:t>
            </a:r>
            <a:r>
              <a:rPr lang="en-US" dirty="0"/>
              <a:t> and Designation.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Delete column Experience from the EMPLOYEE table.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EC0D1A9-5367-40E5-BE4E-4D419C6A9FCD}"/>
              </a:ext>
            </a:extLst>
          </p:cNvPr>
          <p:cNvCxnSpPr>
            <a:cxnSpLocks/>
          </p:cNvCxnSpPr>
          <p:nvPr/>
        </p:nvCxnSpPr>
        <p:spPr>
          <a:xfrm>
            <a:off x="4268017" y="3498788"/>
            <a:ext cx="0" cy="45762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2589DE1-7ADE-474E-8E6A-FD650B80548B}"/>
              </a:ext>
            </a:extLst>
          </p:cNvPr>
          <p:cNvSpPr txBox="1"/>
          <p:nvPr/>
        </p:nvSpPr>
        <p:spPr>
          <a:xfrm>
            <a:off x="3760648" y="3193850"/>
            <a:ext cx="25181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 Varchar(25)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39E4D727-7F36-489D-8010-1EE321382155}"/>
              </a:ext>
            </a:extLst>
          </p:cNvPr>
          <p:cNvSpPr/>
          <p:nvPr/>
        </p:nvSpPr>
        <p:spPr>
          <a:xfrm>
            <a:off x="10917229" y="3752859"/>
            <a:ext cx="1218757" cy="2965993"/>
          </a:xfrm>
          <a:prstGeom prst="roundRect">
            <a:avLst/>
          </a:prstGeom>
          <a:noFill/>
          <a:ln w="4445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39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2" y="0"/>
            <a:ext cx="12273457" cy="95215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DATABASE DATA MODIFICATION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952152"/>
            <a:ext cx="12273458" cy="221307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1F9BBF1-DD50-4AC4-A3A6-98BF6B560A82}"/>
              </a:ext>
            </a:extLst>
          </p:cNvPr>
          <p:cNvSpPr txBox="1">
            <a:spLocks/>
          </p:cNvSpPr>
          <p:nvPr/>
        </p:nvSpPr>
        <p:spPr>
          <a:xfrm>
            <a:off x="56012" y="1853441"/>
            <a:ext cx="12273458" cy="221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6ADA480-C108-4EFB-8127-25D402265356}"/>
              </a:ext>
            </a:extLst>
          </p:cNvPr>
          <p:cNvSpPr txBox="1"/>
          <p:nvPr/>
        </p:nvSpPr>
        <p:spPr>
          <a:xfrm>
            <a:off x="555179" y="2682669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FD5E1CA1-9B6B-4E04-A82C-6FC18D7A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15770"/>
              </p:ext>
            </p:extLst>
          </p:nvPr>
        </p:nvGraphicFramePr>
        <p:xfrm>
          <a:off x="555179" y="3052001"/>
          <a:ext cx="11275121" cy="1626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68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66301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55584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69199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692306">
                  <a:extLst>
                    <a:ext uri="{9D8B030D-6E8A-4147-A177-3AD203B41FA5}">
                      <a16:colId xmlns:a16="http://schemas.microsoft.com/office/drawing/2014/main" xmlns="" val="1377681057"/>
                    </a:ext>
                  </a:extLst>
                </a:gridCol>
                <a:gridCol w="1182832">
                  <a:extLst>
                    <a:ext uri="{9D8B030D-6E8A-4147-A177-3AD203B41FA5}">
                      <a16:colId xmlns:a16="http://schemas.microsoft.com/office/drawing/2014/main" xmlns="" val="7961671"/>
                    </a:ext>
                  </a:extLst>
                </a:gridCol>
                <a:gridCol w="1379986">
                  <a:extLst>
                    <a:ext uri="{9D8B030D-6E8A-4147-A177-3AD203B41FA5}">
                      <a16:colId xmlns:a16="http://schemas.microsoft.com/office/drawing/2014/main" xmlns="" val="3669438819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xmlns="" val="3595695661"/>
                    </a:ext>
                  </a:extLst>
                </a:gridCol>
                <a:gridCol w="1702604">
                  <a:extLst>
                    <a:ext uri="{9D8B030D-6E8A-4147-A177-3AD203B41FA5}">
                      <a16:colId xmlns:a16="http://schemas.microsoft.com/office/drawing/2014/main" xmlns="" val="3216537803"/>
                    </a:ext>
                  </a:extLst>
                </a:gridCol>
              </a:tblGrid>
              <a:tr h="325207">
                <a:tc>
                  <a:txBody>
                    <a:bodyPr/>
                    <a:lstStyle/>
                    <a:p>
                      <a:r>
                        <a:rPr lang="en-US" sz="1400" b="1" u="sng" dirty="0" err="1"/>
                        <a:t>Empl_ID</a:t>
                      </a:r>
                      <a:endParaRPr lang="en-US" sz="1400" b="1" u="sng" dirty="0"/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Dept_ID</a:t>
                      </a:r>
                      <a:endParaRPr lang="en-US" sz="1400" b="1" dirty="0"/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Specialization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Designation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Joined_date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Joined_time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Married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Security_code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08402" marR="108402" marT="54201" marB="54201"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25207">
                <a:tc>
                  <a:txBody>
                    <a:bodyPr/>
                    <a:lstStyle/>
                    <a:p>
                      <a:r>
                        <a:rPr lang="en-US" sz="1400" dirty="0"/>
                        <a:t>EE001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EIE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2017-12-18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00:08:30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011100</a:t>
                      </a:r>
                    </a:p>
                  </a:txBody>
                  <a:tcPr marL="108402" marR="108402" marT="54201" marB="54201"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325207">
                <a:tc>
                  <a:txBody>
                    <a:bodyPr/>
                    <a:lstStyle/>
                    <a:p>
                      <a:r>
                        <a:rPr lang="en-US" sz="1400" dirty="0"/>
                        <a:t>EE002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EIE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communication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Lecturer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2012-01-07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00:11:30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110101</a:t>
                      </a:r>
                    </a:p>
                  </a:txBody>
                  <a:tcPr marL="108402" marR="108402" marT="54201" marB="54201"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25207">
                <a:tc>
                  <a:txBody>
                    <a:bodyPr/>
                    <a:lstStyle/>
                    <a:p>
                      <a:r>
                        <a:rPr lang="en-US" sz="1400" dirty="0"/>
                        <a:t>EE005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EIE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Labourer</a:t>
                      </a:r>
                      <a:endParaRPr lang="en-US" sz="1400" dirty="0"/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2000-05-06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00:10:00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010111</a:t>
                      </a:r>
                    </a:p>
                  </a:txBody>
                  <a:tcPr marL="108402" marR="108402" marT="54201" marB="54201"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  <a:tr h="325207">
                <a:tc>
                  <a:txBody>
                    <a:bodyPr/>
                    <a:lstStyle/>
                    <a:p>
                      <a:r>
                        <a:rPr lang="en-US" sz="1400" dirty="0"/>
                        <a:t>CE008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CEE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25  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2019-12-17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8402" marR="108402" marT="54201" marB="5420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010101</a:t>
                      </a:r>
                    </a:p>
                  </a:txBody>
                  <a:tcPr marL="108402" marR="108402" marT="54201" marB="54201"/>
                </a:tc>
                <a:extLst>
                  <a:ext uri="{0D108BD9-81ED-4DB2-BD59-A6C34878D82A}">
                    <a16:rowId xmlns:a16="http://schemas.microsoft.com/office/drawing/2014/main" xmlns="" val="7509066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3C7906-2CC0-4D22-A4AB-19743D2BF73D}"/>
              </a:ext>
            </a:extLst>
          </p:cNvPr>
          <p:cNvSpPr txBox="1"/>
          <p:nvPr/>
        </p:nvSpPr>
        <p:spPr>
          <a:xfrm>
            <a:off x="56012" y="1011424"/>
            <a:ext cx="12135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dirty="0"/>
              <a:t>Delete all tuples which </a:t>
            </a:r>
            <a:r>
              <a:rPr lang="en-US" dirty="0" err="1"/>
              <a:t>Dept_ID</a:t>
            </a:r>
            <a:r>
              <a:rPr lang="en-US" dirty="0"/>
              <a:t> is not EIE. Delete the tuple which </a:t>
            </a:r>
            <a:r>
              <a:rPr lang="en-US" dirty="0" err="1"/>
              <a:t>Empl_ID</a:t>
            </a:r>
            <a:r>
              <a:rPr lang="en-US" dirty="0"/>
              <a:t> is EE005.</a:t>
            </a:r>
          </a:p>
          <a:p>
            <a:pPr marL="342900" indent="-342900">
              <a:buAutoNum type="arabicParenR"/>
            </a:pPr>
            <a:r>
              <a:rPr lang="en-US" dirty="0"/>
              <a:t>Set the default constraint in column </a:t>
            </a:r>
            <a:r>
              <a:rPr lang="en-US" dirty="0" err="1"/>
              <a:t>Joined_time</a:t>
            </a:r>
            <a:r>
              <a:rPr lang="en-US" dirty="0"/>
              <a:t> to NULL.</a:t>
            </a:r>
          </a:p>
          <a:p>
            <a:pPr marL="342900" indent="-342900">
              <a:buAutoNum type="arabicParenR" startAt="3"/>
            </a:pPr>
            <a:r>
              <a:rPr lang="en-US" dirty="0"/>
              <a:t>Insert a new employee into table EMPLOYEE who has </a:t>
            </a:r>
            <a:r>
              <a:rPr lang="en-US" dirty="0" err="1"/>
              <a:t>Empl_ID</a:t>
            </a:r>
            <a:r>
              <a:rPr lang="en-US" dirty="0"/>
              <a:t> = CE008, </a:t>
            </a:r>
            <a:r>
              <a:rPr lang="en-US" dirty="0" err="1"/>
              <a:t>Dept_ID</a:t>
            </a:r>
            <a:r>
              <a:rPr lang="en-US" dirty="0"/>
              <a:t> = CEE and Designation= Lecturer. All other values must be either default or null.</a:t>
            </a:r>
          </a:p>
          <a:p>
            <a:pPr marL="342900" indent="-342900">
              <a:buAutoNum type="arabicParenR" startAt="3"/>
            </a:pPr>
            <a:r>
              <a:rPr lang="en-US" dirty="0"/>
              <a:t>Update all other values as given.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560E1A5-7587-1317-9591-B20FD3584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00227"/>
              </p:ext>
            </p:extLst>
          </p:nvPr>
        </p:nvGraphicFramePr>
        <p:xfrm>
          <a:off x="362303" y="4964287"/>
          <a:ext cx="4973826" cy="256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7942">
                  <a:extLst>
                    <a:ext uri="{9D8B030D-6E8A-4147-A177-3AD203B41FA5}">
                      <a16:colId xmlns:a16="http://schemas.microsoft.com/office/drawing/2014/main" xmlns="" val="491070100"/>
                    </a:ext>
                  </a:extLst>
                </a:gridCol>
                <a:gridCol w="1657942">
                  <a:extLst>
                    <a:ext uri="{9D8B030D-6E8A-4147-A177-3AD203B41FA5}">
                      <a16:colId xmlns:a16="http://schemas.microsoft.com/office/drawing/2014/main" xmlns="" val="2182660009"/>
                    </a:ext>
                  </a:extLst>
                </a:gridCol>
                <a:gridCol w="1657942">
                  <a:extLst>
                    <a:ext uri="{9D8B030D-6E8A-4147-A177-3AD203B41FA5}">
                      <a16:colId xmlns:a16="http://schemas.microsoft.com/office/drawing/2014/main" xmlns="" val="948044887"/>
                    </a:ext>
                  </a:extLst>
                </a:gridCol>
              </a:tblGrid>
              <a:tr h="224043"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Equal 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507120753"/>
                  </a:ext>
                </a:extLst>
              </a:tr>
              <a:tr h="224043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SG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988268727"/>
                  </a:ext>
                </a:extLst>
              </a:tr>
              <a:tr h="224043"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888476769"/>
                  </a:ext>
                </a:extLst>
              </a:tr>
              <a:tr h="321622"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924600447"/>
                  </a:ext>
                </a:extLst>
              </a:tr>
              <a:tr h="224043"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398360471"/>
                  </a:ext>
                </a:extLst>
              </a:tr>
              <a:tr h="224043"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SG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14662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7238B14-7509-F437-677F-9EC23F98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14345"/>
              </p:ext>
            </p:extLst>
          </p:nvPr>
        </p:nvGraphicFramePr>
        <p:xfrm>
          <a:off x="5927034" y="4932176"/>
          <a:ext cx="3415750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07875">
                  <a:extLst>
                    <a:ext uri="{9D8B030D-6E8A-4147-A177-3AD203B41FA5}">
                      <a16:colId xmlns:a16="http://schemas.microsoft.com/office/drawing/2014/main" xmlns="" val="1456770819"/>
                    </a:ext>
                  </a:extLst>
                </a:gridCol>
                <a:gridCol w="1707875">
                  <a:extLst>
                    <a:ext uri="{9D8B030D-6E8A-4147-A177-3AD203B41FA5}">
                      <a16:colId xmlns:a16="http://schemas.microsoft.com/office/drawing/2014/main" xmlns="" val="2819567567"/>
                    </a:ext>
                  </a:extLst>
                </a:gridCol>
              </a:tblGrid>
              <a:tr h="612573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296135778"/>
                  </a:ext>
                </a:extLst>
              </a:tr>
              <a:tr h="37287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615504025"/>
                  </a:ext>
                </a:extLst>
              </a:tr>
              <a:tr h="37287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&lt;&gt;, !=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Not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605279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76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27905</TotalTime>
  <Words>1046</Words>
  <Application>Microsoft Office PowerPoint</Application>
  <PresentationFormat>Custom</PresentationFormat>
  <Paragraphs>487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EE4202 Database Systems</vt:lpstr>
      <vt:lpstr>INSTALLING MySQL</vt:lpstr>
      <vt:lpstr>MySQL command line Client</vt:lpstr>
      <vt:lpstr>  DATABASE CREATION</vt:lpstr>
      <vt:lpstr>Referential Integrity Constraint (1:many)</vt:lpstr>
      <vt:lpstr>Referential Integrity Constraint (many:many)</vt:lpstr>
      <vt:lpstr>EE4202 Database Systems</vt:lpstr>
      <vt:lpstr> DATABASE SCHEMA MODIFICATION</vt:lpstr>
      <vt:lpstr> DATABASE DATA MODIFICATION</vt:lpstr>
      <vt:lpstr>  DATABASE RETRIEVALS</vt:lpstr>
      <vt:lpstr>  DATABASE RETRIEVALS</vt:lpstr>
      <vt:lpstr>Data Anomalies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EE4202 Database Systems</dc:title>
  <dc:creator>t50</dc:creator>
  <cp:lastModifiedBy>admin</cp:lastModifiedBy>
  <cp:revision>199</cp:revision>
  <dcterms:created xsi:type="dcterms:W3CDTF">2022-07-15T04:02:21Z</dcterms:created>
  <dcterms:modified xsi:type="dcterms:W3CDTF">2023-07-13T09:49:05Z</dcterms:modified>
</cp:coreProperties>
</file>