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87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han Nilmantha" initials="S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8A2F2"/>
    <a:srgbClr val="99CCFF"/>
    <a:srgbClr val="BDCBF9"/>
    <a:srgbClr val="0033CC"/>
    <a:srgbClr val="D69BF7"/>
    <a:srgbClr val="FF0066"/>
    <a:srgbClr val="740000"/>
    <a:srgbClr val="3333CC"/>
    <a:srgbClr val="614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6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CC9C-07E2-40B3-A802-0E9182E154B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EF3C-6EC8-4429-A42F-FEDDE5F4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CC9C-07E2-40B3-A802-0E9182E154B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EF3C-6EC8-4429-A42F-FEDDE5F4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CC9C-07E2-40B3-A802-0E9182E154B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EF3C-6EC8-4429-A42F-FEDDE5F4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CC9C-07E2-40B3-A802-0E9182E154B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EF3C-6EC8-4429-A42F-FEDDE5F4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CC9C-07E2-40B3-A802-0E9182E154B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EF3C-6EC8-4429-A42F-FEDDE5F4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CC9C-07E2-40B3-A802-0E9182E154B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EF3C-6EC8-4429-A42F-FEDDE5F4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CC9C-07E2-40B3-A802-0E9182E154B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EF3C-6EC8-4429-A42F-FEDDE5F4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4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CC9C-07E2-40B3-A802-0E9182E154B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EF3C-6EC8-4429-A42F-FEDDE5F4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CC9C-07E2-40B3-A802-0E9182E154B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EF3C-6EC8-4429-A42F-FEDDE5F4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CC9C-07E2-40B3-A802-0E9182E154B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EF3C-6EC8-4429-A42F-FEDDE5F4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9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CC9C-07E2-40B3-A802-0E9182E154B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EF3C-6EC8-4429-A42F-FEDDE5F4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CC9C-07E2-40B3-A802-0E9182E154B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EF3C-6EC8-4429-A42F-FEDDE5F4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3825"/>
            <a:ext cx="12192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191580"/>
            <a:ext cx="12191999" cy="247484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WORKSHOP 5</a:t>
            </a:r>
          </a:p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MODERATELY COMPLEX QUERIES</a:t>
            </a:r>
          </a:p>
          <a:p>
            <a:pPr algn="ctr"/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A1D5A29-13BB-637C-2ADC-959822D9B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2929" y="2978978"/>
            <a:ext cx="6319633" cy="42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457" y="166253"/>
            <a:ext cx="12273457" cy="845127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Arial" panose="020B0604020202020204" pitchFamily="34" charset="0"/>
              </a:rPr>
              <a:t>DATABASE RETRIEVALS AS SET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952154"/>
            <a:ext cx="12273459" cy="221307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F9BBF1-DD50-4AC4-A3A6-98BF6B560A82}"/>
              </a:ext>
            </a:extLst>
          </p:cNvPr>
          <p:cNvSpPr txBox="1">
            <a:spLocks/>
          </p:cNvSpPr>
          <p:nvPr/>
        </p:nvSpPr>
        <p:spPr>
          <a:xfrm>
            <a:off x="56012" y="1853443"/>
            <a:ext cx="12273459" cy="221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ADA480-C108-4EFB-8127-25D402265356}"/>
              </a:ext>
            </a:extLst>
          </p:cNvPr>
          <p:cNvSpPr txBox="1"/>
          <p:nvPr/>
        </p:nvSpPr>
        <p:spPr>
          <a:xfrm>
            <a:off x="2665983" y="4999001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FD5E1CA1-9B6B-4E04-A82C-6FC18D7A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11076"/>
              </p:ext>
            </p:extLst>
          </p:nvPr>
        </p:nvGraphicFramePr>
        <p:xfrm>
          <a:off x="2461845" y="5459235"/>
          <a:ext cx="951085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483">
                  <a:extLst>
                    <a:ext uri="{9D8B030D-6E8A-4147-A177-3AD203B41FA5}">
                      <a16:colId xmlns:a16="http://schemas.microsoft.com/office/drawing/2014/main" val="4278356832"/>
                    </a:ext>
                  </a:extLst>
                </a:gridCol>
                <a:gridCol w="899452">
                  <a:extLst>
                    <a:ext uri="{9D8B030D-6E8A-4147-A177-3AD203B41FA5}">
                      <a16:colId xmlns:a16="http://schemas.microsoft.com/office/drawing/2014/main" val="2664652135"/>
                    </a:ext>
                  </a:extLst>
                </a:gridCol>
                <a:gridCol w="1227823">
                  <a:extLst>
                    <a:ext uri="{9D8B030D-6E8A-4147-A177-3AD203B41FA5}">
                      <a16:colId xmlns:a16="http://schemas.microsoft.com/office/drawing/2014/main" val="695945999"/>
                    </a:ext>
                  </a:extLst>
                </a:gridCol>
                <a:gridCol w="1427243">
                  <a:extLst>
                    <a:ext uri="{9D8B030D-6E8A-4147-A177-3AD203B41FA5}">
                      <a16:colId xmlns:a16="http://schemas.microsoft.com/office/drawing/2014/main" val="1603060744"/>
                    </a:ext>
                  </a:extLst>
                </a:gridCol>
                <a:gridCol w="583979">
                  <a:extLst>
                    <a:ext uri="{9D8B030D-6E8A-4147-A177-3AD203B41FA5}">
                      <a16:colId xmlns:a16="http://schemas.microsoft.com/office/drawing/2014/main" val="1377681057"/>
                    </a:ext>
                  </a:extLst>
                </a:gridCol>
                <a:gridCol w="997749">
                  <a:extLst>
                    <a:ext uri="{9D8B030D-6E8A-4147-A177-3AD203B41FA5}">
                      <a16:colId xmlns:a16="http://schemas.microsoft.com/office/drawing/2014/main" val="7961671"/>
                    </a:ext>
                  </a:extLst>
                </a:gridCol>
                <a:gridCol w="1164053">
                  <a:extLst>
                    <a:ext uri="{9D8B030D-6E8A-4147-A177-3AD203B41FA5}">
                      <a16:colId xmlns:a16="http://schemas.microsoft.com/office/drawing/2014/main" val="3669438819"/>
                    </a:ext>
                  </a:extLst>
                </a:gridCol>
                <a:gridCol w="953883">
                  <a:extLst>
                    <a:ext uri="{9D8B030D-6E8A-4147-A177-3AD203B41FA5}">
                      <a16:colId xmlns:a16="http://schemas.microsoft.com/office/drawing/2014/main" val="3595695661"/>
                    </a:ext>
                  </a:extLst>
                </a:gridCol>
                <a:gridCol w="1436191">
                  <a:extLst>
                    <a:ext uri="{9D8B030D-6E8A-4147-A177-3AD203B41FA5}">
                      <a16:colId xmlns:a16="http://schemas.microsoft.com/office/drawing/2014/main" val="3216537803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b="1" u="sng" dirty="0" err="1"/>
                        <a:t>Empl_ID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Dept_ID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Specialization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 baseline="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Designation</a:t>
                      </a:r>
                      <a:endParaRPr lang="en-US" sz="1200" b="1" u="sng" baseline="0" dirty="0">
                        <a:solidFill>
                          <a:schemeClr val="bg1"/>
                        </a:solidFill>
                        <a:uFill>
                          <a:solidFill>
                            <a:srgbClr val="FF0000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Age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Joined_date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Joined_time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Married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Security_code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2017-12-18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00:08:30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011100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2012-01-07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00:11:30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110101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/>
                        <a:t>EE003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Labourer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2000-05-06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00:10:00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010111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95358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  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2019-12-17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010101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9066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83C7906-2CC0-4D22-A4AB-19743D2BF73D}"/>
              </a:ext>
            </a:extLst>
          </p:cNvPr>
          <p:cNvSpPr txBox="1"/>
          <p:nvPr/>
        </p:nvSpPr>
        <p:spPr>
          <a:xfrm>
            <a:off x="2" y="1317924"/>
            <a:ext cx="123294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  Implement the PROJECT table?</a:t>
            </a:r>
          </a:p>
          <a:p>
            <a:r>
              <a:rPr lang="en-US" sz="2000" dirty="0"/>
              <a:t>2)   Retrieve the Employee ID, Joined date of Employees who are either doing project Prj_2 or have Layanthi as the department head?</a:t>
            </a:r>
          </a:p>
          <a:p>
            <a:pPr marL="342900" indent="-342900">
              <a:buAutoNum type="arabicParenR" startAt="3"/>
            </a:pPr>
            <a:r>
              <a:rPr lang="en-US" sz="2000" dirty="0"/>
              <a:t>Retrieve the Employee ID, Joined time of Employees who are doing both project Prj_1 and have </a:t>
            </a:r>
            <a:r>
              <a:rPr lang="en-US" sz="2000" dirty="0" err="1"/>
              <a:t>Meranda</a:t>
            </a:r>
            <a:r>
              <a:rPr lang="en-US" sz="2000" dirty="0"/>
              <a:t> as the department head?</a:t>
            </a:r>
          </a:p>
          <a:p>
            <a:pPr marL="342900" indent="-342900">
              <a:buAutoNum type="arabicParenR" startAt="3"/>
            </a:pPr>
            <a:r>
              <a:rPr lang="en-US" sz="2000" dirty="0"/>
              <a:t>Retrieve the Employee ID, Security code of Employees who are having </a:t>
            </a:r>
            <a:r>
              <a:rPr lang="en-US" sz="2000" dirty="0" err="1"/>
              <a:t>Meranda</a:t>
            </a:r>
            <a:r>
              <a:rPr lang="en-US" sz="2000" dirty="0"/>
              <a:t> as the department head but not doing Prj_1?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pPr marL="342900" indent="-342900">
              <a:buAutoNum type="arabicParenR" startAt="3"/>
            </a:pP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132278-7B81-483A-BFD2-F3AA3C86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67460"/>
              </p:ext>
            </p:extLst>
          </p:nvPr>
        </p:nvGraphicFramePr>
        <p:xfrm>
          <a:off x="250868" y="5459235"/>
          <a:ext cx="178564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521">
                  <a:extLst>
                    <a:ext uri="{9D8B030D-6E8A-4147-A177-3AD203B41FA5}">
                      <a16:colId xmlns:a16="http://schemas.microsoft.com/office/drawing/2014/main" val="4278356832"/>
                    </a:ext>
                  </a:extLst>
                </a:gridCol>
                <a:gridCol w="1046125">
                  <a:extLst>
                    <a:ext uri="{9D8B030D-6E8A-4147-A177-3AD203B41FA5}">
                      <a16:colId xmlns:a16="http://schemas.microsoft.com/office/drawing/2014/main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b="1" u="sng" dirty="0" err="1"/>
                        <a:t>Dept_ID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none" dirty="0" err="1"/>
                        <a:t>Dept_Head</a:t>
                      </a:r>
                      <a:endParaRPr lang="en-US" sz="12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Meranda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Randitha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Layanthi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3487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C50EA4-5E8A-4451-A72E-E6D52C1A06BC}"/>
              </a:ext>
            </a:extLst>
          </p:cNvPr>
          <p:cNvCxnSpPr>
            <a:cxnSpLocks/>
          </p:cNvCxnSpPr>
          <p:nvPr/>
        </p:nvCxnSpPr>
        <p:spPr>
          <a:xfrm>
            <a:off x="772795" y="4860730"/>
            <a:ext cx="0" cy="556304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B99480-C0BD-4270-BD67-70EB07456143}"/>
              </a:ext>
            </a:extLst>
          </p:cNvPr>
          <p:cNvCxnSpPr>
            <a:cxnSpLocks/>
          </p:cNvCxnSpPr>
          <p:nvPr/>
        </p:nvCxnSpPr>
        <p:spPr>
          <a:xfrm>
            <a:off x="3837043" y="4860736"/>
            <a:ext cx="0" cy="46023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136EE4-8E53-4E3C-8641-715C6EAB0DAC}"/>
              </a:ext>
            </a:extLst>
          </p:cNvPr>
          <p:cNvCxnSpPr>
            <a:cxnSpLocks/>
          </p:cNvCxnSpPr>
          <p:nvPr/>
        </p:nvCxnSpPr>
        <p:spPr>
          <a:xfrm flipH="1">
            <a:off x="752787" y="4860734"/>
            <a:ext cx="308425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FC2EEC-4A22-4347-B8EC-917331891BB7}"/>
              </a:ext>
            </a:extLst>
          </p:cNvPr>
          <p:cNvSpPr txBox="1"/>
          <p:nvPr/>
        </p:nvSpPr>
        <p:spPr>
          <a:xfrm>
            <a:off x="168557" y="5047706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8FC5F5-F983-45D9-81A7-8EBFE2353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97891"/>
              </p:ext>
            </p:extLst>
          </p:nvPr>
        </p:nvGraphicFramePr>
        <p:xfrm>
          <a:off x="7683152" y="4295954"/>
          <a:ext cx="251591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28">
                  <a:extLst>
                    <a:ext uri="{9D8B030D-6E8A-4147-A177-3AD203B41FA5}">
                      <a16:colId xmlns:a16="http://schemas.microsoft.com/office/drawing/2014/main" val="4278356832"/>
                    </a:ext>
                  </a:extLst>
                </a:gridCol>
                <a:gridCol w="1428187">
                  <a:extLst>
                    <a:ext uri="{9D8B030D-6E8A-4147-A177-3AD203B41FA5}">
                      <a16:colId xmlns:a16="http://schemas.microsoft.com/office/drawing/2014/main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b="1" u="dash" baseline="0" dirty="0" err="1"/>
                        <a:t>Employee_ID</a:t>
                      </a:r>
                      <a:endParaRPr lang="en-US" sz="1200" b="1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dash" baseline="0" dirty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34873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161D2C-26DF-4F2F-B9A3-07922D39BD1B}"/>
              </a:ext>
            </a:extLst>
          </p:cNvPr>
          <p:cNvCxnSpPr>
            <a:cxnSpLocks/>
          </p:cNvCxnSpPr>
          <p:nvPr/>
        </p:nvCxnSpPr>
        <p:spPr>
          <a:xfrm>
            <a:off x="8145505" y="3963573"/>
            <a:ext cx="0" cy="28761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32C696-51C8-49A3-9198-CE68B56D68A5}"/>
              </a:ext>
            </a:extLst>
          </p:cNvPr>
          <p:cNvCxnSpPr>
            <a:cxnSpLocks/>
          </p:cNvCxnSpPr>
          <p:nvPr/>
        </p:nvCxnSpPr>
        <p:spPr>
          <a:xfrm flipH="1">
            <a:off x="2715065" y="3963571"/>
            <a:ext cx="543044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13BD36-2BA1-470E-B89F-E935E6A492A4}"/>
              </a:ext>
            </a:extLst>
          </p:cNvPr>
          <p:cNvSpPr txBox="1"/>
          <p:nvPr/>
        </p:nvSpPr>
        <p:spPr>
          <a:xfrm>
            <a:off x="8145506" y="3896193"/>
            <a:ext cx="1842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6BE6AA-918F-4087-8F79-880F68A8E9EE}"/>
              </a:ext>
            </a:extLst>
          </p:cNvPr>
          <p:cNvCxnSpPr>
            <a:cxnSpLocks/>
          </p:cNvCxnSpPr>
          <p:nvPr/>
        </p:nvCxnSpPr>
        <p:spPr>
          <a:xfrm>
            <a:off x="2715065" y="3963573"/>
            <a:ext cx="0" cy="142227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8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3" y="237994"/>
            <a:ext cx="12273457" cy="68140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Arial" panose="020B0604020202020204" pitchFamily="34" charset="0"/>
              </a:rPr>
              <a:t>COMPLEX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952154"/>
            <a:ext cx="12273459" cy="221307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F9BBF1-DD50-4AC4-A3A6-98BF6B560A82}"/>
              </a:ext>
            </a:extLst>
          </p:cNvPr>
          <p:cNvSpPr txBox="1">
            <a:spLocks/>
          </p:cNvSpPr>
          <p:nvPr/>
        </p:nvSpPr>
        <p:spPr>
          <a:xfrm>
            <a:off x="109741" y="1853443"/>
            <a:ext cx="12273459" cy="221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ADA480-C108-4EFB-8127-25D402265356}"/>
              </a:ext>
            </a:extLst>
          </p:cNvPr>
          <p:cNvSpPr txBox="1"/>
          <p:nvPr/>
        </p:nvSpPr>
        <p:spPr>
          <a:xfrm>
            <a:off x="3071338" y="5119818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FD5E1CA1-9B6B-4E04-A82C-6FC18D7A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4246"/>
              </p:ext>
            </p:extLst>
          </p:nvPr>
        </p:nvGraphicFramePr>
        <p:xfrm>
          <a:off x="2461845" y="5459235"/>
          <a:ext cx="951085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483">
                  <a:extLst>
                    <a:ext uri="{9D8B030D-6E8A-4147-A177-3AD203B41FA5}">
                      <a16:colId xmlns:a16="http://schemas.microsoft.com/office/drawing/2014/main" val="4278356832"/>
                    </a:ext>
                  </a:extLst>
                </a:gridCol>
                <a:gridCol w="899452">
                  <a:extLst>
                    <a:ext uri="{9D8B030D-6E8A-4147-A177-3AD203B41FA5}">
                      <a16:colId xmlns:a16="http://schemas.microsoft.com/office/drawing/2014/main" val="2664652135"/>
                    </a:ext>
                  </a:extLst>
                </a:gridCol>
                <a:gridCol w="1227823">
                  <a:extLst>
                    <a:ext uri="{9D8B030D-6E8A-4147-A177-3AD203B41FA5}">
                      <a16:colId xmlns:a16="http://schemas.microsoft.com/office/drawing/2014/main" val="695945999"/>
                    </a:ext>
                  </a:extLst>
                </a:gridCol>
                <a:gridCol w="1427243">
                  <a:extLst>
                    <a:ext uri="{9D8B030D-6E8A-4147-A177-3AD203B41FA5}">
                      <a16:colId xmlns:a16="http://schemas.microsoft.com/office/drawing/2014/main" val="1603060744"/>
                    </a:ext>
                  </a:extLst>
                </a:gridCol>
                <a:gridCol w="583979">
                  <a:extLst>
                    <a:ext uri="{9D8B030D-6E8A-4147-A177-3AD203B41FA5}">
                      <a16:colId xmlns:a16="http://schemas.microsoft.com/office/drawing/2014/main" val="1377681057"/>
                    </a:ext>
                  </a:extLst>
                </a:gridCol>
                <a:gridCol w="997749">
                  <a:extLst>
                    <a:ext uri="{9D8B030D-6E8A-4147-A177-3AD203B41FA5}">
                      <a16:colId xmlns:a16="http://schemas.microsoft.com/office/drawing/2014/main" val="7961671"/>
                    </a:ext>
                  </a:extLst>
                </a:gridCol>
                <a:gridCol w="1164053">
                  <a:extLst>
                    <a:ext uri="{9D8B030D-6E8A-4147-A177-3AD203B41FA5}">
                      <a16:colId xmlns:a16="http://schemas.microsoft.com/office/drawing/2014/main" val="3669438819"/>
                    </a:ext>
                  </a:extLst>
                </a:gridCol>
                <a:gridCol w="953883">
                  <a:extLst>
                    <a:ext uri="{9D8B030D-6E8A-4147-A177-3AD203B41FA5}">
                      <a16:colId xmlns:a16="http://schemas.microsoft.com/office/drawing/2014/main" val="3595695661"/>
                    </a:ext>
                  </a:extLst>
                </a:gridCol>
                <a:gridCol w="1436191">
                  <a:extLst>
                    <a:ext uri="{9D8B030D-6E8A-4147-A177-3AD203B41FA5}">
                      <a16:colId xmlns:a16="http://schemas.microsoft.com/office/drawing/2014/main" val="3216537803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b="1" u="sng" dirty="0" err="1"/>
                        <a:t>Empl_ID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Dept_ID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Specialization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 baseline="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Designation</a:t>
                      </a:r>
                      <a:endParaRPr lang="en-US" sz="1200" b="1" u="sng" baseline="0" dirty="0">
                        <a:solidFill>
                          <a:schemeClr val="bg1"/>
                        </a:solidFill>
                        <a:uFill>
                          <a:solidFill>
                            <a:srgbClr val="FF0000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Age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Joined_date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Joined_time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Married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Security_code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2017-12-18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00:08:30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011100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2012-01-07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00:11:30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110101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/>
                        <a:t>EE003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Labourer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2000-05-06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00:10:00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010111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95358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  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2019-12-17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010101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9066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83C7906-2CC0-4D22-A4AB-19743D2BF73D}"/>
              </a:ext>
            </a:extLst>
          </p:cNvPr>
          <p:cNvSpPr txBox="1"/>
          <p:nvPr/>
        </p:nvSpPr>
        <p:spPr>
          <a:xfrm>
            <a:off x="0" y="950889"/>
            <a:ext cx="12135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Implement Dependent table and populate it. Create a view known as DEP_EMP by natural joining DEPENDENT &amp; EMPLOYEE?</a:t>
            </a:r>
          </a:p>
          <a:p>
            <a:pPr marL="342900" indent="-342900">
              <a:buAutoNum type="arabicParenR"/>
            </a:pPr>
            <a:r>
              <a:rPr lang="en-US" dirty="0"/>
              <a:t>Use a nested query to retrieve Employee ID of employees who are doing project Prj_1 and have male dependents?</a:t>
            </a:r>
          </a:p>
          <a:p>
            <a:pPr marL="342900" indent="-342900">
              <a:buAutoNum type="arabicParenR"/>
            </a:pPr>
            <a:r>
              <a:rPr lang="en-US" dirty="0"/>
              <a:t>Use a nested query to retrieve Designation and Civil Status of all Employees whose age is greater than age of both employees with Empl_ID ‘CE008’, ‘EE001’?</a:t>
            </a:r>
          </a:p>
          <a:p>
            <a:pPr marL="342900" indent="-342900">
              <a:buAutoNum type="arabicParenR"/>
            </a:pPr>
            <a:r>
              <a:rPr lang="en-US" dirty="0"/>
              <a:t>Retrieve the Head’s name of a department if that department has at least one employee  whose dependent’s name same as the department head’s name?</a:t>
            </a:r>
          </a:p>
          <a:p>
            <a:r>
              <a:rPr lang="en-US" dirty="0"/>
              <a:t> 5) Create a trigger to make sure that when updating the age of an employee, the updated value must not exceed more than 1 year from the previous value? </a:t>
            </a:r>
          </a:p>
          <a:p>
            <a:pPr marL="342900" indent="-342900">
              <a:buAutoNum type="arabicParenR" startAt="3"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132278-7B81-483A-BFD2-F3AA3C86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65232"/>
              </p:ext>
            </p:extLst>
          </p:nvPr>
        </p:nvGraphicFramePr>
        <p:xfrm>
          <a:off x="250868" y="5459235"/>
          <a:ext cx="184286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744">
                  <a:extLst>
                    <a:ext uri="{9D8B030D-6E8A-4147-A177-3AD203B41FA5}">
                      <a16:colId xmlns:a16="http://schemas.microsoft.com/office/drawing/2014/main" val="4278356832"/>
                    </a:ext>
                  </a:extLst>
                </a:gridCol>
                <a:gridCol w="1046125">
                  <a:extLst>
                    <a:ext uri="{9D8B030D-6E8A-4147-A177-3AD203B41FA5}">
                      <a16:colId xmlns:a16="http://schemas.microsoft.com/office/drawing/2014/main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b="1" u="sng" dirty="0" err="1"/>
                        <a:t>Dept_ID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none" dirty="0" err="1"/>
                        <a:t>Dept_Head</a:t>
                      </a:r>
                      <a:endParaRPr lang="en-US" sz="12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Meranda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Randitha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Layanthi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3487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C50EA4-5E8A-4451-A72E-E6D52C1A06BC}"/>
              </a:ext>
            </a:extLst>
          </p:cNvPr>
          <p:cNvCxnSpPr>
            <a:cxnSpLocks/>
          </p:cNvCxnSpPr>
          <p:nvPr/>
        </p:nvCxnSpPr>
        <p:spPr>
          <a:xfrm>
            <a:off x="772795" y="4860730"/>
            <a:ext cx="0" cy="556304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B99480-C0BD-4270-BD67-70EB07456143}"/>
              </a:ext>
            </a:extLst>
          </p:cNvPr>
          <p:cNvCxnSpPr>
            <a:cxnSpLocks/>
          </p:cNvCxnSpPr>
          <p:nvPr/>
        </p:nvCxnSpPr>
        <p:spPr>
          <a:xfrm>
            <a:off x="3837043" y="4860736"/>
            <a:ext cx="0" cy="46023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136EE4-8E53-4E3C-8641-715C6EAB0DAC}"/>
              </a:ext>
            </a:extLst>
          </p:cNvPr>
          <p:cNvCxnSpPr>
            <a:cxnSpLocks/>
          </p:cNvCxnSpPr>
          <p:nvPr/>
        </p:nvCxnSpPr>
        <p:spPr>
          <a:xfrm flipH="1">
            <a:off x="752787" y="4860734"/>
            <a:ext cx="308425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FC2EEC-4A22-4347-B8EC-917331891BB7}"/>
              </a:ext>
            </a:extLst>
          </p:cNvPr>
          <p:cNvSpPr txBox="1"/>
          <p:nvPr/>
        </p:nvSpPr>
        <p:spPr>
          <a:xfrm>
            <a:off x="182624" y="5047706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8FC5F5-F983-45D9-81A7-8EBFE2353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8962"/>
              </p:ext>
            </p:extLst>
          </p:nvPr>
        </p:nvGraphicFramePr>
        <p:xfrm>
          <a:off x="8005916" y="4145642"/>
          <a:ext cx="184286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744">
                  <a:extLst>
                    <a:ext uri="{9D8B030D-6E8A-4147-A177-3AD203B41FA5}">
                      <a16:colId xmlns:a16="http://schemas.microsoft.com/office/drawing/2014/main" val="4278356832"/>
                    </a:ext>
                  </a:extLst>
                </a:gridCol>
                <a:gridCol w="1046125">
                  <a:extLst>
                    <a:ext uri="{9D8B030D-6E8A-4147-A177-3AD203B41FA5}">
                      <a16:colId xmlns:a16="http://schemas.microsoft.com/office/drawing/2014/main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b="1" u="dash" baseline="0" dirty="0" err="1"/>
                        <a:t>Employee_ID</a:t>
                      </a:r>
                      <a:endParaRPr lang="en-US" sz="1200" b="1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dash" baseline="0" dirty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34873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161D2C-26DF-4F2F-B9A3-07922D39BD1B}"/>
              </a:ext>
            </a:extLst>
          </p:cNvPr>
          <p:cNvCxnSpPr>
            <a:cxnSpLocks/>
          </p:cNvCxnSpPr>
          <p:nvPr/>
        </p:nvCxnSpPr>
        <p:spPr>
          <a:xfrm>
            <a:off x="8145505" y="3963573"/>
            <a:ext cx="0" cy="28761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32C696-51C8-49A3-9198-CE68B56D68A5}"/>
              </a:ext>
            </a:extLst>
          </p:cNvPr>
          <p:cNvCxnSpPr>
            <a:cxnSpLocks/>
          </p:cNvCxnSpPr>
          <p:nvPr/>
        </p:nvCxnSpPr>
        <p:spPr>
          <a:xfrm flipH="1">
            <a:off x="2715065" y="3963571"/>
            <a:ext cx="543044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13BD36-2BA1-470E-B89F-E935E6A492A4}"/>
              </a:ext>
            </a:extLst>
          </p:cNvPr>
          <p:cNvSpPr txBox="1"/>
          <p:nvPr/>
        </p:nvSpPr>
        <p:spPr>
          <a:xfrm>
            <a:off x="8117105" y="3831183"/>
            <a:ext cx="1842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6BE6AA-918F-4087-8F79-880F68A8E9EE}"/>
              </a:ext>
            </a:extLst>
          </p:cNvPr>
          <p:cNvCxnSpPr>
            <a:cxnSpLocks/>
          </p:cNvCxnSpPr>
          <p:nvPr/>
        </p:nvCxnSpPr>
        <p:spPr>
          <a:xfrm>
            <a:off x="2715065" y="3963573"/>
            <a:ext cx="0" cy="142227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20F9CC1-AA12-402D-968D-9F0BE6D30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20754"/>
              </p:ext>
            </p:extLst>
          </p:nvPr>
        </p:nvGraphicFramePr>
        <p:xfrm>
          <a:off x="4677346" y="4053994"/>
          <a:ext cx="269901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351">
                  <a:extLst>
                    <a:ext uri="{9D8B030D-6E8A-4147-A177-3AD203B41FA5}">
                      <a16:colId xmlns:a16="http://schemas.microsoft.com/office/drawing/2014/main" val="4278356832"/>
                    </a:ext>
                  </a:extLst>
                </a:gridCol>
                <a:gridCol w="977332">
                  <a:extLst>
                    <a:ext uri="{9D8B030D-6E8A-4147-A177-3AD203B41FA5}">
                      <a16:colId xmlns:a16="http://schemas.microsoft.com/office/drawing/2014/main" val="2664652135"/>
                    </a:ext>
                  </a:extLst>
                </a:gridCol>
                <a:gridCol w="977332">
                  <a:extLst>
                    <a:ext uri="{9D8B030D-6E8A-4147-A177-3AD203B41FA5}">
                      <a16:colId xmlns:a16="http://schemas.microsoft.com/office/drawing/2014/main" val="4209744570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b="1" u="dash" baseline="0" dirty="0" err="1"/>
                        <a:t>Empl_ID</a:t>
                      </a:r>
                      <a:endParaRPr lang="en-US" sz="1200" b="1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dash" baseline="0" dirty="0" err="1"/>
                        <a:t>Depe_name</a:t>
                      </a:r>
                      <a:endParaRPr lang="en-US" sz="1200" b="1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none" baseline="0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Mcintyre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/>
                        <a:t>EE002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348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/>
                        <a:t>EE003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Supun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2837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089AB9-9F80-42D4-9359-7C09C9B17987}"/>
              </a:ext>
            </a:extLst>
          </p:cNvPr>
          <p:cNvCxnSpPr>
            <a:cxnSpLocks/>
          </p:cNvCxnSpPr>
          <p:nvPr/>
        </p:nvCxnSpPr>
        <p:spPr>
          <a:xfrm flipH="1">
            <a:off x="2855742" y="3734137"/>
            <a:ext cx="2469295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34054A-AAB8-4546-93E4-BEB02A106E3B}"/>
              </a:ext>
            </a:extLst>
          </p:cNvPr>
          <p:cNvSpPr txBox="1"/>
          <p:nvPr/>
        </p:nvSpPr>
        <p:spPr>
          <a:xfrm>
            <a:off x="5325037" y="3666759"/>
            <a:ext cx="1842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5FBCB0-16F3-48F0-B1BA-0C8FB67FB43C}"/>
              </a:ext>
            </a:extLst>
          </p:cNvPr>
          <p:cNvCxnSpPr>
            <a:cxnSpLocks/>
          </p:cNvCxnSpPr>
          <p:nvPr/>
        </p:nvCxnSpPr>
        <p:spPr>
          <a:xfrm flipH="1">
            <a:off x="2855744" y="3727455"/>
            <a:ext cx="7137" cy="1658397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799FEC-2459-47A9-8758-EB2E0E590CD3}"/>
              </a:ext>
            </a:extLst>
          </p:cNvPr>
          <p:cNvCxnSpPr>
            <a:cxnSpLocks/>
          </p:cNvCxnSpPr>
          <p:nvPr/>
        </p:nvCxnSpPr>
        <p:spPr>
          <a:xfrm>
            <a:off x="5325036" y="3734137"/>
            <a:ext cx="0" cy="229434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11253</TotalTime>
  <Words>427</Words>
  <Application>Microsoft Office PowerPoint</Application>
  <PresentationFormat>Widescreen</PresentationFormat>
  <Paragraphs>160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EE4202 Database Systems</vt:lpstr>
      <vt:lpstr>DATABASE RETRIEVALS AS SET OPERATIONS</vt:lpstr>
      <vt:lpstr>COMPLEX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Shehan Nilmantha</dc:creator>
  <cp:lastModifiedBy>t50</cp:lastModifiedBy>
  <cp:revision>1333</cp:revision>
  <dcterms:created xsi:type="dcterms:W3CDTF">2019-11-07T13:10:26Z</dcterms:created>
  <dcterms:modified xsi:type="dcterms:W3CDTF">2023-08-17T05:06:05Z</dcterms:modified>
</cp:coreProperties>
</file>