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71" r:id="rId6"/>
    <p:sldId id="259" r:id="rId7"/>
    <p:sldId id="260" r:id="rId8"/>
    <p:sldId id="303" r:id="rId9"/>
    <p:sldId id="304" r:id="rId10"/>
    <p:sldId id="305" r:id="rId11"/>
    <p:sldId id="306" r:id="rId12"/>
    <p:sldId id="307" r:id="rId13"/>
    <p:sldId id="308" r:id="rId14"/>
    <p:sldId id="309" r:id="rId15"/>
    <p:sldId id="261" r:id="rId16"/>
    <p:sldId id="262" r:id="rId17"/>
    <p:sldId id="263" r:id="rId18"/>
    <p:sldId id="264" r:id="rId19"/>
    <p:sldId id="265" r:id="rId20"/>
    <p:sldId id="266" r:id="rId21"/>
    <p:sldId id="267" r:id="rId22"/>
    <p:sldId id="268" r:id="rId23"/>
    <p:sldId id="269"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2" r:id="rId44"/>
    <p:sldId id="293" r:id="rId45"/>
    <p:sldId id="294" r:id="rId46"/>
    <p:sldId id="295" r:id="rId47"/>
    <p:sldId id="296" r:id="rId48"/>
    <p:sldId id="297" r:id="rId49"/>
    <p:sldId id="298" r:id="rId50"/>
    <p:sldId id="299" r:id="rId51"/>
    <p:sldId id="300" r:id="rId52"/>
    <p:sldId id="301" r:id="rId53"/>
    <p:sldId id="30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D1388CB-14C0-4563-B9D5-8A67EFD568D2}" type="datetimeFigureOut">
              <a:rPr lang="en-US" smtClean="0"/>
              <a:pPr/>
              <a:t>9/4/2019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F7B7ED5-09DA-4EF7-AE8D-B8DA7934062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1388CB-14C0-4563-B9D5-8A67EFD568D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B7ED5-09DA-4EF7-AE8D-B8DA793406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1388CB-14C0-4563-B9D5-8A67EFD568D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B7ED5-09DA-4EF7-AE8D-B8DA793406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D1388CB-14C0-4563-B9D5-8A67EFD568D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B7ED5-09DA-4EF7-AE8D-B8DA7934062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1388CB-14C0-4563-B9D5-8A67EFD568D2}" type="datetimeFigureOut">
              <a:rPr lang="en-US" smtClean="0"/>
              <a:pPr/>
              <a:t>9/4/2019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F7B7ED5-09DA-4EF7-AE8D-B8DA793406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D1388CB-14C0-4563-B9D5-8A67EFD568D2}"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B7ED5-09DA-4EF7-AE8D-B8DA7934062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D1388CB-14C0-4563-B9D5-8A67EFD568D2}" type="datetimeFigureOut">
              <a:rPr lang="en-US" smtClean="0"/>
              <a:pPr/>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B7ED5-09DA-4EF7-AE8D-B8DA7934062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1388CB-14C0-4563-B9D5-8A67EFD568D2}" type="datetimeFigureOut">
              <a:rPr lang="en-US" smtClean="0"/>
              <a:pPr/>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B7ED5-09DA-4EF7-AE8D-B8DA793406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388CB-14C0-4563-B9D5-8A67EFD568D2}" type="datetimeFigureOut">
              <a:rPr lang="en-US" smtClean="0"/>
              <a:pPr/>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B7ED5-09DA-4EF7-AE8D-B8DA793406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1388CB-14C0-4563-B9D5-8A67EFD568D2}"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B7ED5-09DA-4EF7-AE8D-B8DA7934062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1388CB-14C0-4563-B9D5-8A67EFD568D2}" type="datetimeFigureOut">
              <a:rPr lang="en-US" smtClean="0"/>
              <a:pPr/>
              <a:t>9/4/2019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F7B7ED5-09DA-4EF7-AE8D-B8DA7934062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D1388CB-14C0-4563-B9D5-8A67EFD568D2}" type="datetimeFigureOut">
              <a:rPr lang="en-US" smtClean="0"/>
              <a:pPr/>
              <a:t>9/4/2019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F7B7ED5-09DA-4EF7-AE8D-B8DA793406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Methodology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b="1" cap="all" dirty="0" smtClean="0"/>
              <a:t>STEP 2</a:t>
            </a:r>
          </a:p>
          <a:p>
            <a:pPr>
              <a:buNone/>
            </a:pPr>
            <a:endParaRPr lang="en-US" dirty="0" smtClean="0"/>
          </a:p>
          <a:p>
            <a:pPr fontAlgn="base">
              <a:buNone/>
            </a:pPr>
            <a:r>
              <a:rPr lang="en-US" dirty="0" smtClean="0"/>
              <a:t>What went well? (10 min)</a:t>
            </a:r>
          </a:p>
          <a:p>
            <a:pPr fontAlgn="base">
              <a:buNone/>
            </a:pPr>
            <a:r>
              <a:rPr lang="en-US" dirty="0" smtClean="0"/>
              <a:t>Start the session on a positive note. Have each team member use green sticky notes to write down what they feel went well (one idea per sticky). As people post their </a:t>
            </a:r>
            <a:r>
              <a:rPr lang="en-US" dirty="0" err="1" smtClean="0"/>
              <a:t>stickies</a:t>
            </a:r>
            <a:r>
              <a:rPr lang="en-US" dirty="0" smtClean="0"/>
              <a:t> on the whiteboard, the facilitator should group similar or duplicate ideas together.</a:t>
            </a:r>
          </a:p>
          <a:p>
            <a:pPr fontAlgn="base">
              <a:buNone/>
            </a:pPr>
            <a:r>
              <a:rPr lang="en-US" dirty="0" smtClean="0"/>
              <a:t>Discuss your ideas briefly as a team.</a:t>
            </a:r>
          </a:p>
          <a:p>
            <a:pPr fontAlgn="base">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STEP 3</a:t>
            </a:r>
          </a:p>
          <a:p>
            <a:pPr>
              <a:buNone/>
            </a:pPr>
            <a:endParaRPr lang="en-US" dirty="0" smtClean="0"/>
          </a:p>
          <a:p>
            <a:pPr fontAlgn="base">
              <a:buNone/>
            </a:pPr>
            <a:r>
              <a:rPr lang="en-US" dirty="0" smtClean="0"/>
              <a:t>What needs improvement? (10 min)</a:t>
            </a:r>
          </a:p>
          <a:p>
            <a:pPr fontAlgn="base">
              <a:buNone/>
            </a:pPr>
            <a:r>
              <a:rPr lang="en-US" dirty="0" smtClean="0"/>
              <a:t>Same structure as above, but using pink or red </a:t>
            </a:r>
            <a:r>
              <a:rPr lang="en-US" dirty="0" err="1" smtClean="0"/>
              <a:t>stickies</a:t>
            </a:r>
            <a:r>
              <a:rPr lang="en-US" dirty="0" smtClean="0"/>
              <a:t>. Remind</a:t>
            </a:r>
          </a:p>
          <a:p>
            <a:pPr fontAlgn="base">
              <a:buNone/>
            </a:pPr>
            <a:r>
              <a:rPr lang="en-US" dirty="0" smtClean="0"/>
              <a:t>your team that this is about actions and outcomes – not about</a:t>
            </a:r>
          </a:p>
          <a:p>
            <a:pPr fontAlgn="base">
              <a:buNone/>
            </a:pPr>
            <a:r>
              <a:rPr lang="en-US" dirty="0" smtClean="0"/>
              <a:t>specific people.</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cap="all" dirty="0" smtClean="0"/>
              <a:t>STEP 4</a:t>
            </a:r>
          </a:p>
          <a:p>
            <a:pPr fontAlgn="base">
              <a:buNone/>
            </a:pPr>
            <a:r>
              <a:rPr lang="en-US" dirty="0" smtClean="0"/>
              <a:t>Next steps (5 min)</a:t>
            </a:r>
          </a:p>
          <a:p>
            <a:pPr fontAlgn="base">
              <a:buNone/>
            </a:pPr>
            <a:r>
              <a:rPr lang="en-US" dirty="0" smtClean="0"/>
              <a:t>Having identified what didn't go so well, what concrete actions can the team take to improve those things? Have your team use blue sticky notes to place ideas on the board. Group them and then discuss as a team, agree to which actions you will take, assign owners and a due date to get them DONE.</a:t>
            </a:r>
          </a:p>
          <a:p>
            <a:pPr fontAlgn="base">
              <a:buNone/>
            </a:pPr>
            <a:r>
              <a:rPr lang="en-US" dirty="0" smtClean="0"/>
              <a:t>Thank everyone for their involvement and their honesty. Quickly run through the list of follow-up items, their owners and due dates.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in retrospective meetings</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endParaRPr lang="en-US" dirty="0" smtClean="0"/>
          </a:p>
          <a:p>
            <a:r>
              <a:rPr lang="en-US" dirty="0" smtClean="0"/>
              <a:t>Celebrate successes and congratulate the team for a job well done. This will improve team morale and motivate them to deliver even better work.</a:t>
            </a:r>
          </a:p>
          <a:p>
            <a:r>
              <a:rPr lang="en-US" dirty="0" smtClean="0"/>
              <a:t>Have a moderator who leads the session. This can be the scrum master or a neutral person (external or internal).</a:t>
            </a:r>
          </a:p>
          <a:p>
            <a:r>
              <a:rPr lang="en-US" dirty="0" smtClean="0"/>
              <a:t>Have a clear goal for each meeting. This will help the team stay on topic instead of getting sidetracked.</a:t>
            </a:r>
          </a:p>
          <a:p>
            <a:r>
              <a:rPr lang="en-US" dirty="0" smtClean="0"/>
              <a:t>Determine the key issues you want to address in the retrospective. Don't try to tackle every issue at once, but identify the most important issues you want to resolve in each session. </a:t>
            </a:r>
          </a:p>
          <a:p>
            <a:r>
              <a:rPr lang="en-US" dirty="0" smtClean="0"/>
              <a:t>Focus on the team and their relationship, not on the product. Retrospectives are there to help the team find ways to work better </a:t>
            </a:r>
            <a:r>
              <a:rPr lang="en-US" i="1" dirty="0" smtClean="0"/>
              <a:t>together</a:t>
            </a:r>
            <a:r>
              <a:rPr lang="en-US" dirty="0" smtClean="0"/>
              <a:t>. </a:t>
            </a:r>
          </a:p>
          <a:p>
            <a:r>
              <a:rPr lang="en-US" dirty="0" smtClean="0"/>
              <a:t>Establish an environment in which every team member feels at ease to share their opinions. Make sure that everyone on the team is involved in the discussion and does not have to be afraid of being </a:t>
            </a:r>
            <a:r>
              <a:rPr lang="en-US" dirty="0" err="1" smtClean="0"/>
              <a:t>jduged</a:t>
            </a:r>
            <a:r>
              <a:rPr lang="en-US" dirty="0" smtClean="0"/>
              <a:t>. </a:t>
            </a:r>
          </a:p>
          <a:p>
            <a:r>
              <a:rPr lang="en-US" dirty="0" smtClean="0"/>
              <a:t>Identify the actionable items for the next sprint. The function of retrospectives is not just looking at the previous phase, but also talk about the next steps.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Don’ts</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endParaRPr lang="en-US" dirty="0" smtClean="0"/>
          </a:p>
          <a:p>
            <a:r>
              <a:rPr lang="en-US" dirty="0" smtClean="0"/>
              <a:t>Don’t end a retrospective and never think about it again. It’s important to keep track of previous retrospectives and whether you were able to achieve the goals you have set.</a:t>
            </a:r>
          </a:p>
          <a:p>
            <a:r>
              <a:rPr lang="en-US" dirty="0" smtClean="0"/>
              <a:t>Don’t let the meeting be too negative. Retrospectives are not there for the team members to complain, it’s about resolving issues and improving the teamwork.</a:t>
            </a:r>
          </a:p>
          <a:p>
            <a:r>
              <a:rPr lang="en-US" dirty="0" smtClean="0"/>
              <a:t>Don’t go into the meeting unprepared. Agile is all about flexibility and being dynamic, but that doesn’t mean that you should be unprepared. It’s difficult to come up with spontaneous ideas, so encourage the team members to sort their thoughts before the retrospective.</a:t>
            </a:r>
          </a:p>
          <a:p>
            <a:r>
              <a:rPr lang="en-US" dirty="0" smtClean="0"/>
              <a:t>Don’t just focus on improving at all costs and pressure the team to implement all ideas that come up during the session. It takes all the fun out of the exercise and can hamper the team’s creativity.</a:t>
            </a:r>
          </a:p>
          <a:p>
            <a:r>
              <a:rPr lang="en-US" dirty="0" smtClean="0"/>
              <a:t>Don’t let outsiders attend the meeting. Remember that retrospectives should focus on building the team’s relationship. Having the product owner or another executive in the room will make it difficult for the team to truthfully talk about mistakes or concerns.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Roles in Agile</a:t>
            </a:r>
            <a:endParaRPr lang="en-US" dirty="0"/>
          </a:p>
        </p:txBody>
      </p:sp>
      <p:sp>
        <p:nvSpPr>
          <p:cNvPr id="3" name="Content Placeholder 2"/>
          <p:cNvSpPr>
            <a:spLocks noGrp="1"/>
          </p:cNvSpPr>
          <p:nvPr>
            <p:ph sz="quarter" idx="1"/>
          </p:nvPr>
        </p:nvSpPr>
        <p:spPr/>
        <p:txBody>
          <a:bodyPr/>
          <a:lstStyle/>
          <a:p>
            <a:r>
              <a:rPr lang="en-GB" b="1" dirty="0"/>
              <a:t>Product Owner</a:t>
            </a:r>
            <a:endParaRPr lang="en-US" b="1" dirty="0"/>
          </a:p>
          <a:p>
            <a:pPr>
              <a:buNone/>
            </a:pPr>
            <a:r>
              <a:rPr lang="en-GB" dirty="0" smtClean="0"/>
              <a:t>    A </a:t>
            </a:r>
            <a:r>
              <a:rPr lang="en-GB" dirty="0"/>
              <a:t>Product Owner is the one who drives the product from business perspective.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 of Product Owner</a:t>
            </a:r>
            <a:endParaRPr lang="en-US" dirty="0"/>
          </a:p>
        </p:txBody>
      </p:sp>
      <p:sp>
        <p:nvSpPr>
          <p:cNvPr id="3" name="Content Placeholder 2"/>
          <p:cNvSpPr>
            <a:spLocks noGrp="1"/>
          </p:cNvSpPr>
          <p:nvPr>
            <p:ph sz="quarter" idx="1"/>
          </p:nvPr>
        </p:nvSpPr>
        <p:spPr/>
        <p:txBody>
          <a:bodyPr>
            <a:normAutofit/>
          </a:bodyPr>
          <a:lstStyle/>
          <a:p>
            <a:pPr lvl="0"/>
            <a:r>
              <a:rPr lang="en-GB" dirty="0"/>
              <a:t>To define the requirements and prioritize their values.</a:t>
            </a:r>
            <a:endParaRPr lang="en-US" dirty="0"/>
          </a:p>
          <a:p>
            <a:pPr lvl="0"/>
            <a:r>
              <a:rPr lang="en-GB" dirty="0"/>
              <a:t>To determine the release date and contents.</a:t>
            </a:r>
            <a:endParaRPr lang="en-US" dirty="0"/>
          </a:p>
          <a:p>
            <a:pPr lvl="0"/>
            <a:r>
              <a:rPr lang="en-GB" dirty="0"/>
              <a:t>To take an active role in iteration planning and release planning meetings.</a:t>
            </a:r>
            <a:endParaRPr lang="en-US" dirty="0"/>
          </a:p>
          <a:p>
            <a:pPr lvl="0"/>
            <a:r>
              <a:rPr lang="en-GB" dirty="0"/>
              <a:t>To ensure that team is working on the most valued requirement.</a:t>
            </a:r>
            <a:endParaRPr lang="en-US" dirty="0"/>
          </a:p>
          <a:p>
            <a:pPr lvl="0"/>
            <a:r>
              <a:rPr lang="en-GB" dirty="0"/>
              <a:t>To represent the voice of the customer.</a:t>
            </a:r>
            <a:endParaRPr lang="en-US" dirty="0"/>
          </a:p>
          <a:p>
            <a:pPr lvl="0"/>
            <a:r>
              <a:rPr lang="en-GB" dirty="0"/>
              <a:t>To accept the user stories that meet the definition of done and defined acceptance criteria.</a:t>
            </a:r>
            <a:endParaRPr lang="en-US"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Roles in Agile</a:t>
            </a:r>
            <a:endParaRPr lang="en-US" dirty="0"/>
          </a:p>
        </p:txBody>
      </p:sp>
      <p:sp>
        <p:nvSpPr>
          <p:cNvPr id="3" name="Content Placeholder 2"/>
          <p:cNvSpPr>
            <a:spLocks noGrp="1"/>
          </p:cNvSpPr>
          <p:nvPr>
            <p:ph sz="quarter" idx="1"/>
          </p:nvPr>
        </p:nvSpPr>
        <p:spPr/>
        <p:txBody>
          <a:bodyPr/>
          <a:lstStyle/>
          <a:p>
            <a:r>
              <a:rPr lang="en-GB" b="1" dirty="0"/>
              <a:t>Cross-functional Team</a:t>
            </a:r>
            <a:endParaRPr lang="en-US" b="1" dirty="0"/>
          </a:p>
          <a:p>
            <a:pPr>
              <a:buNone/>
            </a:pPr>
            <a:r>
              <a:rPr lang="en-GB" dirty="0" smtClean="0"/>
              <a:t>   Every </a:t>
            </a:r>
            <a:r>
              <a:rPr lang="en-GB" dirty="0"/>
              <a:t>agile team should be a self-sufficient team with 5 to 9 team members and an average experience ranging from of 6 to 10 years. Typically, an agile team comprises of 3 to 4 developers, 1 tester, 1 technical lead, 1 product owner and 1 scrum master.</a:t>
            </a:r>
            <a:endParaRPr lang="en-US"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GB" dirty="0" smtClean="0"/>
              <a:t>    Product </a:t>
            </a:r>
            <a:r>
              <a:rPr lang="en-GB" dirty="0"/>
              <a:t>Owner and Scrum master are considered to be a part of Team Interface, whereas other members are part of Technical Interface.</a:t>
            </a:r>
            <a:endParaRPr lang="en-US"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How </a:t>
            </a:r>
            <a:r>
              <a:rPr lang="en-GB" b="1" dirty="0"/>
              <a:t>an Agile Team Plans its Work?</a:t>
            </a:r>
            <a:endParaRPr lang="en-US" dirty="0"/>
          </a:p>
        </p:txBody>
      </p:sp>
      <p:sp>
        <p:nvSpPr>
          <p:cNvPr id="3" name="Content Placeholder 2"/>
          <p:cNvSpPr>
            <a:spLocks noGrp="1"/>
          </p:cNvSpPr>
          <p:nvPr>
            <p:ph sz="quarter" idx="1"/>
          </p:nvPr>
        </p:nvSpPr>
        <p:spPr/>
        <p:txBody>
          <a:bodyPr/>
          <a:lstStyle/>
          <a:p>
            <a:pPr>
              <a:buNone/>
            </a:pPr>
            <a:r>
              <a:rPr lang="en-GB" dirty="0" smtClean="0"/>
              <a:t>    An </a:t>
            </a:r>
            <a:r>
              <a:rPr lang="en-GB" dirty="0"/>
              <a:t>Agile team works in iterations to deliver user stories where each iteration is of 10 to 15 days. Each user story is planned based on its backlog prioritization and size. The team uses its capacity − how many hours are available with team to work on tasks − to decide how much scope they have to plan.</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Agile ?</a:t>
            </a:r>
            <a:endParaRPr lang="en-US" dirty="0"/>
          </a:p>
        </p:txBody>
      </p:sp>
      <p:sp>
        <p:nvSpPr>
          <p:cNvPr id="3" name="Content Placeholder 2"/>
          <p:cNvSpPr>
            <a:spLocks noGrp="1"/>
          </p:cNvSpPr>
          <p:nvPr>
            <p:ph sz="quarter" idx="1"/>
          </p:nvPr>
        </p:nvSpPr>
        <p:spPr/>
        <p:txBody>
          <a:bodyPr/>
          <a:lstStyle/>
          <a:p>
            <a:pPr>
              <a:buNone/>
            </a:pPr>
            <a:r>
              <a:rPr lang="en-GB" dirty="0" smtClean="0"/>
              <a:t>    Agile </a:t>
            </a:r>
            <a:r>
              <a:rPr lang="en-GB" dirty="0"/>
              <a:t>is a software development methodology to build a software incrementally using short iterations of 1 to 4 weeks so that the development is aligned with the changing business needs. </a:t>
            </a:r>
            <a:endParaRPr lang="en-US" dirty="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Point</a:t>
            </a:r>
            <a:endParaRPr lang="en-US" dirty="0"/>
          </a:p>
        </p:txBody>
      </p:sp>
      <p:sp>
        <p:nvSpPr>
          <p:cNvPr id="3" name="Content Placeholder 2"/>
          <p:cNvSpPr>
            <a:spLocks noGrp="1"/>
          </p:cNvSpPr>
          <p:nvPr>
            <p:ph sz="quarter" idx="1"/>
          </p:nvPr>
        </p:nvSpPr>
        <p:spPr/>
        <p:txBody>
          <a:bodyPr/>
          <a:lstStyle/>
          <a:p>
            <a:pPr>
              <a:buNone/>
            </a:pPr>
            <a:r>
              <a:rPr lang="en-GB" dirty="0" smtClean="0"/>
              <a:t>   A </a:t>
            </a:r>
            <a:r>
              <a:rPr lang="en-GB" dirty="0"/>
              <a:t>Point defines how much a team can commit. A point </a:t>
            </a:r>
            <a:r>
              <a:rPr lang="en-GB" dirty="0" smtClean="0"/>
              <a:t>usually refers </a:t>
            </a:r>
            <a:r>
              <a:rPr lang="en-GB" dirty="0"/>
              <a:t>to 8 hours. Each story is estimated in points.</a:t>
            </a:r>
            <a:endParaRPr lang="en-US"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Capacity</a:t>
            </a:r>
            <a:endParaRPr lang="en-US" dirty="0"/>
          </a:p>
        </p:txBody>
      </p:sp>
      <p:sp>
        <p:nvSpPr>
          <p:cNvPr id="3" name="Content Placeholder 2"/>
          <p:cNvSpPr>
            <a:spLocks noGrp="1"/>
          </p:cNvSpPr>
          <p:nvPr>
            <p:ph sz="quarter" idx="1"/>
          </p:nvPr>
        </p:nvSpPr>
        <p:spPr/>
        <p:txBody>
          <a:bodyPr/>
          <a:lstStyle/>
          <a:p>
            <a:pPr>
              <a:buNone/>
            </a:pPr>
            <a:r>
              <a:rPr lang="en-US" b="1" dirty="0" smtClean="0"/>
              <a:t>   </a:t>
            </a:r>
            <a:r>
              <a:rPr lang="en-GB" dirty="0" smtClean="0"/>
              <a:t>Capacity </a:t>
            </a:r>
            <a:r>
              <a:rPr lang="en-GB" dirty="0"/>
              <a:t>defines how much an individual can </a:t>
            </a:r>
            <a:r>
              <a:rPr lang="en-GB" dirty="0" smtClean="0"/>
              <a:t>commit. </a:t>
            </a:r>
          </a:p>
          <a:p>
            <a:pPr>
              <a:buNone/>
            </a:pPr>
            <a:r>
              <a:rPr lang="en-GB" dirty="0" smtClean="0"/>
              <a:t>   Capacity </a:t>
            </a:r>
            <a:r>
              <a:rPr lang="en-GB" dirty="0"/>
              <a:t>is estimated in hours.</a:t>
            </a:r>
            <a:endParaRPr lang="en-US" dirty="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What </a:t>
            </a:r>
            <a:r>
              <a:rPr lang="en-GB" b="1" dirty="0"/>
              <a:t>is a User Story</a:t>
            </a:r>
            <a:r>
              <a:rPr lang="en-GB" b="1" dirty="0" smtClean="0"/>
              <a:t>?</a:t>
            </a:r>
            <a:endParaRPr lang="en-US" dirty="0"/>
          </a:p>
        </p:txBody>
      </p:sp>
      <p:sp>
        <p:nvSpPr>
          <p:cNvPr id="3" name="Content Placeholder 2"/>
          <p:cNvSpPr>
            <a:spLocks noGrp="1"/>
          </p:cNvSpPr>
          <p:nvPr>
            <p:ph sz="quarter" idx="1"/>
          </p:nvPr>
        </p:nvSpPr>
        <p:spPr/>
        <p:txBody>
          <a:bodyPr/>
          <a:lstStyle/>
          <a:p>
            <a:pPr>
              <a:buNone/>
            </a:pPr>
            <a:r>
              <a:rPr lang="en-GB" dirty="0" smtClean="0"/>
              <a:t>   A </a:t>
            </a:r>
            <a:r>
              <a:rPr lang="en-GB" dirty="0"/>
              <a:t>user story is a requirement which defines what is required by the user as functionality. A user story can be in two forms −</a:t>
            </a:r>
            <a:endParaRPr lang="en-US" dirty="0"/>
          </a:p>
          <a:p>
            <a:pPr lvl="0"/>
            <a:r>
              <a:rPr lang="en-GB" dirty="0"/>
              <a:t>As a &lt;User Role&gt; I want &lt;Functionality&gt; so that &lt;Business Value&gt;</a:t>
            </a:r>
            <a:endParaRPr lang="en-US" dirty="0"/>
          </a:p>
          <a:p>
            <a:pPr lvl="0"/>
            <a:r>
              <a:rPr lang="en-GB" dirty="0"/>
              <a:t>In order to &lt;Business value&gt; as a &lt;User Role&gt; I want &lt;Functionality&gt;</a:t>
            </a: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Relationship of User Stories and Tasks</a:t>
            </a:r>
            <a:endParaRPr lang="en-US" dirty="0"/>
          </a:p>
        </p:txBody>
      </p:sp>
      <p:sp>
        <p:nvSpPr>
          <p:cNvPr id="3" name="Content Placeholder 2"/>
          <p:cNvSpPr>
            <a:spLocks noGrp="1"/>
          </p:cNvSpPr>
          <p:nvPr>
            <p:ph sz="quarter" idx="1"/>
          </p:nvPr>
        </p:nvSpPr>
        <p:spPr/>
        <p:txBody>
          <a:bodyPr>
            <a:normAutofit/>
          </a:bodyPr>
          <a:lstStyle/>
          <a:p>
            <a:pPr lvl="0"/>
            <a:r>
              <a:rPr lang="en-GB" dirty="0"/>
              <a:t>User story talks about what is to be done. It defines what a user needs.</a:t>
            </a:r>
            <a:endParaRPr lang="en-US" dirty="0"/>
          </a:p>
          <a:p>
            <a:pPr lvl="0"/>
            <a:r>
              <a:rPr lang="en-GB" dirty="0"/>
              <a:t>Task talks about how it is to be done. It defines how a functionality is to be implemented.</a:t>
            </a:r>
            <a:endParaRPr lang="en-US" dirty="0"/>
          </a:p>
          <a:p>
            <a:pPr lvl="0"/>
            <a:r>
              <a:rPr lang="en-GB" dirty="0"/>
              <a:t>Stories are implemented by tasks. Each story is a collection of tasks.</a:t>
            </a:r>
            <a:endParaRPr lang="en-US" dirty="0"/>
          </a:p>
          <a:p>
            <a:pPr lvl="0"/>
            <a:r>
              <a:rPr lang="en-GB" dirty="0"/>
              <a:t>User story is divided into tasks when it is planned in current iteration.</a:t>
            </a:r>
            <a:endParaRPr lang="en-US" dirty="0"/>
          </a:p>
          <a:p>
            <a:pPr lvl="0"/>
            <a:r>
              <a:rPr lang="en-GB" dirty="0"/>
              <a:t>Tasks are estimated in hours, typically from 2 to 12 hours.</a:t>
            </a:r>
            <a:endParaRPr lang="en-US" dirty="0"/>
          </a:p>
          <a:p>
            <a:pPr lvl="0"/>
            <a:r>
              <a:rPr lang="en-GB" dirty="0"/>
              <a:t>Stories are validated using acceptance tests.</a:t>
            </a:r>
            <a:endParaRPr lang="en-US" dirty="0"/>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When </a:t>
            </a:r>
            <a:r>
              <a:rPr lang="en-GB" b="1" dirty="0"/>
              <a:t>a Story is </a:t>
            </a:r>
            <a:r>
              <a:rPr lang="en-GB" b="1" dirty="0" smtClean="0"/>
              <a:t>Done</a:t>
            </a:r>
            <a:endParaRPr lang="en-US" dirty="0"/>
          </a:p>
        </p:txBody>
      </p:sp>
      <p:sp>
        <p:nvSpPr>
          <p:cNvPr id="3" name="Content Placeholder 2"/>
          <p:cNvSpPr>
            <a:spLocks noGrp="1"/>
          </p:cNvSpPr>
          <p:nvPr>
            <p:ph sz="quarter" idx="1"/>
          </p:nvPr>
        </p:nvSpPr>
        <p:spPr/>
        <p:txBody>
          <a:bodyPr>
            <a:normAutofit/>
          </a:bodyPr>
          <a:lstStyle/>
          <a:p>
            <a:pPr lvl="0"/>
            <a:r>
              <a:rPr lang="en-GB" dirty="0" smtClean="0"/>
              <a:t>All </a:t>
            </a:r>
            <a:r>
              <a:rPr lang="en-GB" dirty="0"/>
              <a:t>tasks (development, testing) are completed.</a:t>
            </a:r>
            <a:endParaRPr lang="en-US" dirty="0"/>
          </a:p>
          <a:p>
            <a:pPr lvl="0"/>
            <a:r>
              <a:rPr lang="en-GB" dirty="0"/>
              <a:t>All acceptance tests are running and are passed.</a:t>
            </a:r>
            <a:endParaRPr lang="en-US" dirty="0"/>
          </a:p>
          <a:p>
            <a:pPr lvl="0"/>
            <a:r>
              <a:rPr lang="en-GB" dirty="0"/>
              <a:t>No defect is open.</a:t>
            </a:r>
            <a:endParaRPr lang="en-US" dirty="0"/>
          </a:p>
          <a:p>
            <a:pPr lvl="0"/>
            <a:r>
              <a:rPr lang="en-GB" dirty="0"/>
              <a:t>Product owner has accepted the story.</a:t>
            </a:r>
            <a:endParaRPr lang="en-US" dirty="0"/>
          </a:p>
          <a:p>
            <a:pPr lvl="0"/>
            <a:r>
              <a:rPr lang="en-GB" dirty="0"/>
              <a:t>Deliverable to the end-user.</a:t>
            </a:r>
            <a:endParaRPr lang="en-US"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What </a:t>
            </a:r>
            <a:r>
              <a:rPr lang="en-GB" b="1" dirty="0"/>
              <a:t>is Acceptance Criteria</a:t>
            </a:r>
            <a:r>
              <a:rPr lang="en-GB" b="1" dirty="0" smtClean="0"/>
              <a:t>?</a:t>
            </a:r>
            <a:endParaRPr lang="en-US" dirty="0"/>
          </a:p>
        </p:txBody>
      </p:sp>
      <p:sp>
        <p:nvSpPr>
          <p:cNvPr id="3" name="Content Placeholder 2"/>
          <p:cNvSpPr>
            <a:spLocks noGrp="1"/>
          </p:cNvSpPr>
          <p:nvPr>
            <p:ph sz="quarter" idx="1"/>
          </p:nvPr>
        </p:nvSpPr>
        <p:spPr/>
        <p:txBody>
          <a:bodyPr/>
          <a:lstStyle/>
          <a:p>
            <a:pPr>
              <a:buNone/>
            </a:pPr>
            <a:r>
              <a:rPr lang="en-GB" smtClean="0"/>
              <a:t>   </a:t>
            </a:r>
            <a:r>
              <a:rPr lang="en-GB" smtClean="0"/>
              <a:t> Criteria </a:t>
            </a:r>
            <a:r>
              <a:rPr lang="en-GB" dirty="0"/>
              <a:t>defines the functionality, </a:t>
            </a:r>
            <a:r>
              <a:rPr lang="en-GB" dirty="0" err="1"/>
              <a:t>behavior</a:t>
            </a:r>
            <a:r>
              <a:rPr lang="en-GB" dirty="0"/>
              <a:t>, and performance required by a feature so that it can be accepted by the product owner. It defines what is to be done so that the developer knows when a user story is complete.</a:t>
            </a:r>
            <a:endParaRPr lang="en-US"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How </a:t>
            </a:r>
            <a:r>
              <a:rPr lang="en-GB" b="1" dirty="0"/>
              <a:t>the Requirements are Defined</a:t>
            </a:r>
            <a:r>
              <a:rPr lang="en-GB" b="1" dirty="0" smtClean="0"/>
              <a:t>?</a:t>
            </a:r>
            <a:endParaRPr lang="en-US" dirty="0"/>
          </a:p>
        </p:txBody>
      </p:sp>
      <p:sp>
        <p:nvSpPr>
          <p:cNvPr id="3" name="Content Placeholder 2"/>
          <p:cNvSpPr>
            <a:spLocks noGrp="1"/>
          </p:cNvSpPr>
          <p:nvPr>
            <p:ph sz="quarter" idx="1"/>
          </p:nvPr>
        </p:nvSpPr>
        <p:spPr/>
        <p:txBody>
          <a:bodyPr/>
          <a:lstStyle/>
          <a:p>
            <a:pPr lvl="0"/>
            <a:r>
              <a:rPr lang="en-GB" dirty="0" smtClean="0"/>
              <a:t>A </a:t>
            </a:r>
            <a:r>
              <a:rPr lang="en-GB" dirty="0"/>
              <a:t>User Story,</a:t>
            </a:r>
            <a:endParaRPr lang="en-US" dirty="0"/>
          </a:p>
          <a:p>
            <a:pPr lvl="0"/>
            <a:r>
              <a:rPr lang="en-GB" dirty="0"/>
              <a:t>With Acceptance Criteria, and</a:t>
            </a:r>
            <a:endParaRPr lang="en-US" dirty="0"/>
          </a:p>
          <a:p>
            <a:pPr lvl="0"/>
            <a:r>
              <a:rPr lang="en-GB" dirty="0"/>
              <a:t>Tasks to implement the story.</a:t>
            </a:r>
            <a:endParaRPr lang="en-US"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Agile </a:t>
            </a:r>
            <a:r>
              <a:rPr lang="en-GB" b="1" dirty="0"/>
              <a:t>- </a:t>
            </a:r>
            <a:r>
              <a:rPr lang="en-GB" b="1" dirty="0" smtClean="0"/>
              <a:t>Characteristics</a:t>
            </a:r>
            <a:endParaRPr lang="en-US" dirty="0"/>
          </a:p>
        </p:txBody>
      </p:sp>
      <p:sp>
        <p:nvSpPr>
          <p:cNvPr id="3" name="Content Placeholder 2"/>
          <p:cNvSpPr>
            <a:spLocks noGrp="1"/>
          </p:cNvSpPr>
          <p:nvPr>
            <p:ph sz="quarter" idx="1"/>
          </p:nvPr>
        </p:nvSpPr>
        <p:spPr/>
        <p:txBody>
          <a:bodyPr/>
          <a:lstStyle/>
          <a:p>
            <a:r>
              <a:rPr lang="en-GB" dirty="0"/>
              <a:t>Iterative/incremental and Ready to Evolve</a:t>
            </a:r>
            <a:endParaRPr lang="en-US" dirty="0"/>
          </a:p>
          <a:p>
            <a:r>
              <a:rPr lang="en-GB" dirty="0"/>
              <a:t>Face-to-face Communication</a:t>
            </a:r>
            <a:endParaRPr lang="en-US" dirty="0"/>
          </a:p>
          <a:p>
            <a:r>
              <a:rPr lang="en-GB" dirty="0"/>
              <a:t>Feedback Loop</a:t>
            </a: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What </a:t>
            </a:r>
            <a:r>
              <a:rPr lang="en-GB" b="1" dirty="0"/>
              <a:t>is Daily Stand-up</a:t>
            </a:r>
            <a:r>
              <a:rPr lang="en-GB" b="1" dirty="0" smtClean="0"/>
              <a:t>?</a:t>
            </a:r>
            <a:endParaRPr lang="en-US" dirty="0"/>
          </a:p>
        </p:txBody>
      </p:sp>
      <p:sp>
        <p:nvSpPr>
          <p:cNvPr id="3" name="Content Placeholder 2"/>
          <p:cNvSpPr>
            <a:spLocks noGrp="1"/>
          </p:cNvSpPr>
          <p:nvPr>
            <p:ph sz="quarter" idx="1"/>
          </p:nvPr>
        </p:nvSpPr>
        <p:spPr/>
        <p:txBody>
          <a:bodyPr>
            <a:normAutofit/>
          </a:bodyPr>
          <a:lstStyle/>
          <a:p>
            <a:pPr lvl="0"/>
            <a:r>
              <a:rPr lang="en-GB" dirty="0"/>
              <a:t>A daily stand-up is a daily status meeting among all team members and it is held roughly for 15 minutes.</a:t>
            </a:r>
            <a:endParaRPr lang="en-US" sz="3600" dirty="0"/>
          </a:p>
          <a:p>
            <a:pPr lvl="0"/>
            <a:r>
              <a:rPr lang="en-GB" dirty="0"/>
              <a:t>Every member has to answer three important questions −</a:t>
            </a:r>
            <a:endParaRPr lang="en-US" sz="3600" dirty="0"/>
          </a:p>
          <a:p>
            <a:pPr lvl="1"/>
            <a:r>
              <a:rPr lang="en-GB" dirty="0"/>
              <a:t>What I did yesterday?</a:t>
            </a:r>
            <a:endParaRPr lang="en-US" sz="3200" dirty="0"/>
          </a:p>
          <a:p>
            <a:pPr lvl="1"/>
            <a:r>
              <a:rPr lang="en-GB" dirty="0"/>
              <a:t>What I'll do today?</a:t>
            </a:r>
            <a:endParaRPr lang="en-US" sz="3200" dirty="0"/>
          </a:p>
          <a:p>
            <a:pPr lvl="1"/>
            <a:r>
              <a:rPr lang="en-GB" dirty="0"/>
              <a:t>Any impediment I am facing.../ I am blocked due to...</a:t>
            </a:r>
            <a:endParaRPr lang="en-US" sz="3200" dirty="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Why </a:t>
            </a:r>
            <a:r>
              <a:rPr lang="en-GB" b="1" dirty="0"/>
              <a:t>Stand-up is Important</a:t>
            </a:r>
            <a:r>
              <a:rPr lang="en-GB" b="1" dirty="0" smtClean="0"/>
              <a:t>?</a:t>
            </a:r>
            <a:endParaRPr lang="en-US" dirty="0"/>
          </a:p>
        </p:txBody>
      </p:sp>
      <p:sp>
        <p:nvSpPr>
          <p:cNvPr id="3" name="Content Placeholder 2"/>
          <p:cNvSpPr>
            <a:spLocks noGrp="1"/>
          </p:cNvSpPr>
          <p:nvPr>
            <p:ph sz="quarter" idx="1"/>
          </p:nvPr>
        </p:nvSpPr>
        <p:spPr/>
        <p:txBody>
          <a:bodyPr>
            <a:normAutofit/>
          </a:bodyPr>
          <a:lstStyle/>
          <a:p>
            <a:pPr>
              <a:buNone/>
            </a:pPr>
            <a:r>
              <a:rPr lang="en-GB" dirty="0"/>
              <a:t>The benefits of having a daily stand-up in agile are as follows </a:t>
            </a:r>
            <a:endParaRPr lang="en-US" dirty="0"/>
          </a:p>
          <a:p>
            <a:pPr lvl="0"/>
            <a:r>
              <a:rPr lang="en-GB" dirty="0"/>
              <a:t>The team can evaluate the progress on a daily basis and see if they can deliver as per the iteration plan.</a:t>
            </a:r>
            <a:endParaRPr lang="en-US" dirty="0"/>
          </a:p>
          <a:p>
            <a:pPr lvl="0"/>
            <a:r>
              <a:rPr lang="en-GB" dirty="0"/>
              <a:t>Each team member informs all about his/ her commitments for the day.</a:t>
            </a:r>
            <a:endParaRPr lang="en-US" dirty="0"/>
          </a:p>
          <a:p>
            <a:pPr lvl="0"/>
            <a:r>
              <a:rPr lang="en-GB" dirty="0"/>
              <a:t>It provides visibility to the team on any delay or obstacles.</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Agile is different ?</a:t>
            </a:r>
            <a:endParaRPr lang="en-US" dirty="0"/>
          </a:p>
        </p:txBody>
      </p:sp>
      <p:sp>
        <p:nvSpPr>
          <p:cNvPr id="3" name="Content Placeholder 2"/>
          <p:cNvSpPr>
            <a:spLocks noGrp="1"/>
          </p:cNvSpPr>
          <p:nvPr>
            <p:ph sz="quarter" idx="1"/>
          </p:nvPr>
        </p:nvSpPr>
        <p:spPr/>
        <p:txBody>
          <a:bodyPr/>
          <a:lstStyle/>
          <a:p>
            <a:pPr>
              <a:buNone/>
            </a:pPr>
            <a:r>
              <a:rPr lang="en-GB" dirty="0" smtClean="0"/>
              <a:t>    Instead </a:t>
            </a:r>
            <a:r>
              <a:rPr lang="en-GB" dirty="0"/>
              <a:t>of a single-pass development of 6 to 18 months where all the requirements and risks are predicted upfront, Agile adopts a process of frequent feedback where a workable product is delivered after 1 to 4 week iteration.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Who </a:t>
            </a:r>
            <a:r>
              <a:rPr lang="en-GB" b="1" dirty="0"/>
              <a:t>Attends a Stand-up</a:t>
            </a:r>
            <a:r>
              <a:rPr lang="en-GB" b="1" dirty="0" smtClean="0"/>
              <a:t>?</a:t>
            </a:r>
            <a:endParaRPr lang="en-US" dirty="0"/>
          </a:p>
        </p:txBody>
      </p:sp>
      <p:sp>
        <p:nvSpPr>
          <p:cNvPr id="3" name="Content Placeholder 2"/>
          <p:cNvSpPr>
            <a:spLocks noGrp="1"/>
          </p:cNvSpPr>
          <p:nvPr>
            <p:ph sz="quarter" idx="1"/>
          </p:nvPr>
        </p:nvSpPr>
        <p:spPr/>
        <p:txBody>
          <a:bodyPr>
            <a:normAutofit/>
          </a:bodyPr>
          <a:lstStyle/>
          <a:p>
            <a:pPr lvl="0"/>
            <a:r>
              <a:rPr lang="en-GB" dirty="0"/>
              <a:t>The scrum master, the product owner, and the delivery team should attend the stand-up on a daily basis.</a:t>
            </a:r>
            <a:endParaRPr lang="en-US" dirty="0"/>
          </a:p>
          <a:p>
            <a:pPr lvl="0"/>
            <a:r>
              <a:rPr lang="en-GB" dirty="0"/>
              <a:t>Stakeholders and Customers are encouraged to attend the meeting and they can act as an observer, but they are not supposed to participate in stand-ups.</a:t>
            </a:r>
            <a:endParaRPr lang="en-US" dirty="0"/>
          </a:p>
          <a:p>
            <a:pPr lvl="0"/>
            <a:r>
              <a:rPr lang="en-GB" dirty="0"/>
              <a:t>It is the scrum master's responsibility to take note of each team member's queries and the problems they are facing.</a:t>
            </a:r>
            <a:endParaRPr lang="en-US" dirty="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Geographically </a:t>
            </a:r>
            <a:r>
              <a:rPr lang="en-GB" b="1" dirty="0"/>
              <a:t>Dispersed </a:t>
            </a:r>
            <a:r>
              <a:rPr lang="en-GB" b="1" dirty="0" smtClean="0"/>
              <a:t>Teams</a:t>
            </a:r>
            <a:endParaRPr lang="en-US" dirty="0"/>
          </a:p>
        </p:txBody>
      </p:sp>
      <p:sp>
        <p:nvSpPr>
          <p:cNvPr id="3" name="Content Placeholder 2"/>
          <p:cNvSpPr>
            <a:spLocks noGrp="1"/>
          </p:cNvSpPr>
          <p:nvPr>
            <p:ph sz="quarter" idx="1"/>
          </p:nvPr>
        </p:nvSpPr>
        <p:spPr/>
        <p:txBody>
          <a:bodyPr>
            <a:normAutofit/>
          </a:bodyPr>
          <a:lstStyle/>
          <a:p>
            <a:r>
              <a:rPr lang="en-GB" dirty="0"/>
              <a:t>Stand-ups can be done in multiple ways, in case the agile team members are operating from different time zones −</a:t>
            </a:r>
            <a:endParaRPr lang="en-US" dirty="0"/>
          </a:p>
          <a:p>
            <a:pPr lvl="0"/>
            <a:r>
              <a:rPr lang="en-GB" dirty="0"/>
              <a:t>Select a member on a rotational basis, who can attend the stand-up meeting of teams located in different time zones.</a:t>
            </a:r>
            <a:endParaRPr lang="en-US" dirty="0"/>
          </a:p>
          <a:p>
            <a:pPr lvl="0"/>
            <a:r>
              <a:rPr lang="en-GB" dirty="0"/>
              <a:t>Have a separate stand-up per team, update the status of the stand-up in a tool such as Rally, SharePoint, Wikis, etc.</a:t>
            </a:r>
            <a:endParaRPr lang="en-US" dirty="0"/>
          </a:p>
          <a:p>
            <a:pPr lvl="0"/>
            <a:r>
              <a:rPr lang="en-GB" dirty="0"/>
              <a:t>Have a wide variety of communication tools ready like conference call, video conferencing, instant messengers, or any other third-party knowledge sharing tools.</a:t>
            </a:r>
            <a:endParaRPr lang="en-US"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Agile </a:t>
            </a:r>
            <a:r>
              <a:rPr lang="en-GB" b="1" dirty="0"/>
              <a:t>- Definition of </a:t>
            </a:r>
            <a:r>
              <a:rPr lang="en-GB" b="1" dirty="0" smtClean="0"/>
              <a:t>Done</a:t>
            </a:r>
            <a:endParaRPr lang="en-US" dirty="0"/>
          </a:p>
        </p:txBody>
      </p:sp>
      <p:sp>
        <p:nvSpPr>
          <p:cNvPr id="3" name="Content Placeholder 2"/>
          <p:cNvSpPr>
            <a:spLocks noGrp="1"/>
          </p:cNvSpPr>
          <p:nvPr>
            <p:ph sz="quarter" idx="1"/>
          </p:nvPr>
        </p:nvSpPr>
        <p:spPr/>
        <p:txBody>
          <a:bodyPr/>
          <a:lstStyle/>
          <a:p>
            <a:r>
              <a:rPr lang="en-US" dirty="0" smtClean="0"/>
              <a:t>User Story</a:t>
            </a:r>
          </a:p>
          <a:p>
            <a:r>
              <a:rPr lang="en-US" dirty="0" smtClean="0"/>
              <a:t>Iteration</a:t>
            </a:r>
          </a:p>
          <a:p>
            <a:r>
              <a:rPr lang="en-US" dirty="0" smtClean="0"/>
              <a:t>Release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User Story</a:t>
            </a:r>
            <a:endParaRPr lang="en-US" dirty="0"/>
          </a:p>
        </p:txBody>
      </p:sp>
      <p:sp>
        <p:nvSpPr>
          <p:cNvPr id="3" name="Content Placeholder 2"/>
          <p:cNvSpPr>
            <a:spLocks noGrp="1"/>
          </p:cNvSpPr>
          <p:nvPr>
            <p:ph sz="quarter" idx="1"/>
          </p:nvPr>
        </p:nvSpPr>
        <p:spPr/>
        <p:txBody>
          <a:bodyPr>
            <a:normAutofit/>
          </a:bodyPr>
          <a:lstStyle/>
          <a:p>
            <a:pPr>
              <a:buNone/>
            </a:pPr>
            <a:r>
              <a:rPr lang="en-GB" dirty="0" smtClean="0"/>
              <a:t>    A </a:t>
            </a:r>
            <a:r>
              <a:rPr lang="en-GB" dirty="0"/>
              <a:t>user story is a requirement which is formulated in a few sentences in everyday language of an user and it should be completed within an iteration. A user story is done when</a:t>
            </a:r>
            <a:endParaRPr lang="en-US" dirty="0"/>
          </a:p>
          <a:p>
            <a:pPr lvl="0"/>
            <a:r>
              <a:rPr lang="en-GB" dirty="0"/>
              <a:t>All the related code have been checked-in.</a:t>
            </a:r>
            <a:endParaRPr lang="en-US" dirty="0"/>
          </a:p>
          <a:p>
            <a:pPr lvl="0"/>
            <a:r>
              <a:rPr lang="en-GB" dirty="0"/>
              <a:t>All the unit test cases have been passed.</a:t>
            </a:r>
            <a:endParaRPr lang="en-US" dirty="0"/>
          </a:p>
          <a:p>
            <a:pPr lvl="0"/>
            <a:r>
              <a:rPr lang="en-GB" dirty="0"/>
              <a:t>All the acceptance test cases have been passed.</a:t>
            </a:r>
            <a:endParaRPr lang="en-US" dirty="0"/>
          </a:p>
          <a:p>
            <a:pPr lvl="0"/>
            <a:r>
              <a:rPr lang="en-GB" dirty="0"/>
              <a:t>Help text is written.</a:t>
            </a:r>
            <a:endParaRPr lang="en-US" dirty="0"/>
          </a:p>
          <a:p>
            <a:pPr lvl="0"/>
            <a:r>
              <a:rPr lang="en-GB" dirty="0"/>
              <a:t>Product Owner has accepted the story.</a:t>
            </a:r>
            <a:endParaRPr lang="en-US"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Iteration</a:t>
            </a:r>
            <a:endParaRPr lang="en-US" dirty="0"/>
          </a:p>
        </p:txBody>
      </p:sp>
      <p:sp>
        <p:nvSpPr>
          <p:cNvPr id="3" name="Content Placeholder 2"/>
          <p:cNvSpPr>
            <a:spLocks noGrp="1"/>
          </p:cNvSpPr>
          <p:nvPr>
            <p:ph sz="quarter" idx="1"/>
          </p:nvPr>
        </p:nvSpPr>
        <p:spPr/>
        <p:txBody>
          <a:bodyPr>
            <a:normAutofit lnSpcReduction="10000"/>
          </a:bodyPr>
          <a:lstStyle/>
          <a:p>
            <a:pPr>
              <a:buNone/>
            </a:pPr>
            <a:r>
              <a:rPr lang="en-GB" dirty="0" smtClean="0"/>
              <a:t>    An </a:t>
            </a:r>
            <a:r>
              <a:rPr lang="en-GB" dirty="0"/>
              <a:t>iteration is a time boxed collection of user stories / defects to be worked upon and accepted within the release of a product. Iterations are defined during iteration planning meeting and completed with an iteration demo and review meeting. An iteration is also termed as a </a:t>
            </a:r>
            <a:r>
              <a:rPr lang="en-GB" b="1" dirty="0"/>
              <a:t>sprint</a:t>
            </a:r>
            <a:r>
              <a:rPr lang="en-GB" dirty="0"/>
              <a:t>. An iteration is done when</a:t>
            </a:r>
            <a:endParaRPr lang="en-US" dirty="0"/>
          </a:p>
          <a:p>
            <a:pPr lvl="0"/>
            <a:r>
              <a:rPr lang="en-GB" dirty="0"/>
              <a:t>Product backup is complete.</a:t>
            </a:r>
            <a:endParaRPr lang="en-US" dirty="0"/>
          </a:p>
          <a:p>
            <a:pPr lvl="0"/>
            <a:r>
              <a:rPr lang="en-GB" dirty="0"/>
              <a:t>Performance has been tested.</a:t>
            </a:r>
            <a:endParaRPr lang="en-US" dirty="0"/>
          </a:p>
          <a:p>
            <a:pPr lvl="0"/>
            <a:r>
              <a:rPr lang="en-GB" dirty="0"/>
              <a:t>User stories have been accepted or moved to the next iteration.</a:t>
            </a:r>
            <a:endParaRPr lang="en-US" dirty="0"/>
          </a:p>
          <a:p>
            <a:pPr lvl="0"/>
            <a:r>
              <a:rPr lang="en-GB" dirty="0"/>
              <a:t>Defects have been fixed or postponed to the next iteration.</a:t>
            </a:r>
            <a:endParaRPr lang="en-US" dirty="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Release</a:t>
            </a:r>
            <a:endParaRPr lang="en-US" dirty="0"/>
          </a:p>
        </p:txBody>
      </p:sp>
      <p:sp>
        <p:nvSpPr>
          <p:cNvPr id="3" name="Content Placeholder 2"/>
          <p:cNvSpPr>
            <a:spLocks noGrp="1"/>
          </p:cNvSpPr>
          <p:nvPr>
            <p:ph sz="quarter" idx="1"/>
          </p:nvPr>
        </p:nvSpPr>
        <p:spPr/>
        <p:txBody>
          <a:bodyPr/>
          <a:lstStyle/>
          <a:p>
            <a:pPr>
              <a:buNone/>
            </a:pPr>
            <a:r>
              <a:rPr lang="en-GB" dirty="0" smtClean="0"/>
              <a:t>    A </a:t>
            </a:r>
            <a:r>
              <a:rPr lang="en-GB" dirty="0"/>
              <a:t>release is a major milestone that represents an internal or external delivery of working, tested version of the product/system. A release is done when</a:t>
            </a:r>
            <a:endParaRPr lang="en-US" dirty="0"/>
          </a:p>
          <a:p>
            <a:pPr lvl="0"/>
            <a:r>
              <a:rPr lang="en-GB" dirty="0"/>
              <a:t>System is stress tested.</a:t>
            </a:r>
            <a:endParaRPr lang="en-US" dirty="0"/>
          </a:p>
          <a:p>
            <a:pPr lvl="0"/>
            <a:r>
              <a:rPr lang="en-GB" dirty="0"/>
              <a:t>Performance is tuned.</a:t>
            </a:r>
            <a:endParaRPr lang="en-US" dirty="0"/>
          </a:p>
          <a:p>
            <a:pPr lvl="0"/>
            <a:r>
              <a:rPr lang="en-GB" dirty="0"/>
              <a:t>Security validations are carried out.</a:t>
            </a:r>
            <a:endParaRPr lang="en-US" dirty="0"/>
          </a:p>
          <a:p>
            <a:pPr lvl="0"/>
            <a:r>
              <a:rPr lang="en-GB" dirty="0"/>
              <a:t>Disaster recovery plan is tested.</a:t>
            </a:r>
            <a:endParaRPr lang="en-US" dirty="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Agile </a:t>
            </a:r>
            <a:r>
              <a:rPr lang="en-GB" b="1" dirty="0"/>
              <a:t>- Release </a:t>
            </a:r>
            <a:r>
              <a:rPr lang="en-GB" b="1" dirty="0" smtClean="0"/>
              <a:t>Planning</a:t>
            </a:r>
            <a:endParaRPr lang="en-US" dirty="0"/>
          </a:p>
        </p:txBody>
      </p:sp>
      <p:sp>
        <p:nvSpPr>
          <p:cNvPr id="3" name="Content Placeholder 2"/>
          <p:cNvSpPr>
            <a:spLocks noGrp="1"/>
          </p:cNvSpPr>
          <p:nvPr>
            <p:ph sz="quarter" idx="1"/>
          </p:nvPr>
        </p:nvSpPr>
        <p:spPr/>
        <p:txBody>
          <a:bodyPr/>
          <a:lstStyle/>
          <a:p>
            <a:pPr>
              <a:buNone/>
            </a:pPr>
            <a:r>
              <a:rPr lang="en-GB" dirty="0" smtClean="0"/>
              <a:t>    The purpose of release planning is to create a plan to deliver an increment to the product. It is done after every 2 to 3 months.</a:t>
            </a: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lease planning"/>
          <p:cNvPicPr>
            <a:picLocks noGrp="1"/>
          </p:cNvPicPr>
          <p:nvPr>
            <p:ph sz="quarter"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bwMode="auto">
          <a:xfrm>
            <a:off x="2576512" y="2105025"/>
            <a:ext cx="4448175" cy="325755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Who is Involved?</a:t>
            </a:r>
            <a:endParaRPr lang="en-US" dirty="0"/>
          </a:p>
        </p:txBody>
      </p:sp>
      <p:sp>
        <p:nvSpPr>
          <p:cNvPr id="3" name="Content Placeholder 2"/>
          <p:cNvSpPr>
            <a:spLocks noGrp="1"/>
          </p:cNvSpPr>
          <p:nvPr>
            <p:ph sz="quarter" idx="1"/>
          </p:nvPr>
        </p:nvSpPr>
        <p:spPr/>
        <p:txBody>
          <a:bodyPr>
            <a:normAutofit/>
          </a:bodyPr>
          <a:lstStyle/>
          <a:p>
            <a:pPr lvl="0"/>
            <a:r>
              <a:rPr lang="en-GB" b="1" dirty="0" smtClean="0"/>
              <a:t>Scrum Master</a:t>
            </a:r>
            <a:r>
              <a:rPr lang="en-GB" dirty="0" smtClean="0"/>
              <a:t> − The scrum master acts as a facilitator for the agile delivery team.</a:t>
            </a:r>
            <a:endParaRPr lang="en-US" dirty="0" smtClean="0"/>
          </a:p>
          <a:p>
            <a:pPr lvl="0"/>
            <a:r>
              <a:rPr lang="en-GB" b="1" dirty="0" smtClean="0"/>
              <a:t>Product Owner</a:t>
            </a:r>
            <a:r>
              <a:rPr lang="en-GB" dirty="0" smtClean="0"/>
              <a:t> − The product owner represents the general view of the product backlog.</a:t>
            </a:r>
            <a:endParaRPr lang="en-US" dirty="0" smtClean="0"/>
          </a:p>
          <a:p>
            <a:pPr lvl="0"/>
            <a:r>
              <a:rPr lang="en-GB" b="1" dirty="0" smtClean="0"/>
              <a:t>Agile Team</a:t>
            </a:r>
            <a:r>
              <a:rPr lang="en-GB" dirty="0" smtClean="0"/>
              <a:t> − Agile delivery team provides insights on the technical feasibilities or any dependencies.</a:t>
            </a:r>
            <a:endParaRPr lang="en-US" dirty="0" smtClean="0"/>
          </a:p>
          <a:p>
            <a:pPr lvl="0"/>
            <a:r>
              <a:rPr lang="en-GB" b="1" dirty="0" smtClean="0"/>
              <a:t>Stakeholders</a:t>
            </a:r>
            <a:r>
              <a:rPr lang="en-GB" dirty="0" smtClean="0"/>
              <a:t> − Stakeholders like customers, program managers, subject matter experts act as advisers as decisions are made around the release planning.</a:t>
            </a: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Prerequisites of Planning</a:t>
            </a:r>
            <a:endParaRPr lang="en-US" dirty="0"/>
          </a:p>
        </p:txBody>
      </p:sp>
      <p:sp>
        <p:nvSpPr>
          <p:cNvPr id="3" name="Content Placeholder 2"/>
          <p:cNvSpPr>
            <a:spLocks noGrp="1"/>
          </p:cNvSpPr>
          <p:nvPr>
            <p:ph sz="quarter" idx="1"/>
          </p:nvPr>
        </p:nvSpPr>
        <p:spPr/>
        <p:txBody>
          <a:bodyPr>
            <a:normAutofit/>
          </a:bodyPr>
          <a:lstStyle/>
          <a:p>
            <a:pPr lvl="0"/>
            <a:r>
              <a:rPr lang="en-GB" dirty="0" smtClean="0"/>
              <a:t>A ranked product backlog, managed by the Product Owner. Generally five to ten features are taken which the product owner feels that can be included in a release</a:t>
            </a:r>
            <a:endParaRPr lang="en-US" dirty="0" smtClean="0"/>
          </a:p>
          <a:p>
            <a:pPr lvl="0"/>
            <a:r>
              <a:rPr lang="en-GB" dirty="0" smtClean="0"/>
              <a:t>Team's input about capabilities, known velocity or about any technical challenge</a:t>
            </a:r>
            <a:endParaRPr lang="en-US" dirty="0" smtClean="0"/>
          </a:p>
          <a:p>
            <a:pPr lvl="0"/>
            <a:r>
              <a:rPr lang="en-GB" dirty="0" smtClean="0"/>
              <a:t>High-level vision</a:t>
            </a:r>
            <a:endParaRPr lang="en-US" dirty="0" smtClean="0"/>
          </a:p>
          <a:p>
            <a:pPr lvl="0"/>
            <a:r>
              <a:rPr lang="en-GB" dirty="0" smtClean="0"/>
              <a:t>Market and Business objective</a:t>
            </a:r>
            <a:endParaRPr lang="en-US" dirty="0" smtClean="0"/>
          </a:p>
          <a:p>
            <a:pPr lvl="0"/>
            <a:r>
              <a:rPr lang="en-GB" dirty="0" smtClean="0"/>
              <a:t>Acknowledgement whether new product backlog items are needed</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ile_vs_traditional.jpg"/>
          <p:cNvPicPr>
            <a:picLocks noGrp="1" noChangeAspect="1"/>
          </p:cNvPicPr>
          <p:nvPr>
            <p:ph sz="quarter" idx="1"/>
          </p:nvPr>
        </p:nvPicPr>
        <p:blipFill>
          <a:blip r:embed="rId2" cstate="print"/>
          <a:stretch>
            <a:fillRect/>
          </a:stretch>
        </p:blipFill>
        <p:spPr>
          <a:xfrm>
            <a:off x="1852612" y="1928812"/>
            <a:ext cx="5895975" cy="3609975"/>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Materials Required</a:t>
            </a:r>
            <a:endParaRPr lang="en-US" dirty="0"/>
          </a:p>
        </p:txBody>
      </p:sp>
      <p:sp>
        <p:nvSpPr>
          <p:cNvPr id="3" name="Content Placeholder 2"/>
          <p:cNvSpPr>
            <a:spLocks noGrp="1"/>
          </p:cNvSpPr>
          <p:nvPr>
            <p:ph sz="quarter" idx="1"/>
          </p:nvPr>
        </p:nvSpPr>
        <p:spPr/>
        <p:txBody>
          <a:bodyPr/>
          <a:lstStyle/>
          <a:p>
            <a:pPr lvl="0"/>
            <a:r>
              <a:rPr lang="en-GB" dirty="0" smtClean="0"/>
              <a:t>Posted agenda, purpose</a:t>
            </a:r>
            <a:endParaRPr lang="en-US" dirty="0" smtClean="0"/>
          </a:p>
          <a:p>
            <a:pPr lvl="0"/>
            <a:r>
              <a:rPr lang="en-GB" dirty="0" smtClean="0"/>
              <a:t>Flip charts, whiteboards, markers</a:t>
            </a:r>
            <a:endParaRPr lang="en-US" dirty="0" smtClean="0"/>
          </a:p>
          <a:p>
            <a:pPr lvl="0"/>
            <a:r>
              <a:rPr lang="en-GB" dirty="0" smtClean="0"/>
              <a:t>Projector, way to share computers having data/tools required during planning meeting</a:t>
            </a:r>
            <a:endParaRPr lang="en-US" dirty="0" smtClean="0"/>
          </a:p>
          <a:p>
            <a:pPr lvl="0"/>
            <a:r>
              <a:rPr lang="en-GB" dirty="0" smtClean="0"/>
              <a:t>Planning data</a:t>
            </a:r>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Planning Data</a:t>
            </a:r>
            <a:endParaRPr lang="en-US" dirty="0"/>
          </a:p>
        </p:txBody>
      </p:sp>
      <p:sp>
        <p:nvSpPr>
          <p:cNvPr id="3" name="Content Placeholder 2"/>
          <p:cNvSpPr>
            <a:spLocks noGrp="1"/>
          </p:cNvSpPr>
          <p:nvPr>
            <p:ph sz="quarter" idx="1"/>
          </p:nvPr>
        </p:nvSpPr>
        <p:spPr/>
        <p:txBody>
          <a:bodyPr>
            <a:normAutofit/>
          </a:bodyPr>
          <a:lstStyle/>
          <a:p>
            <a:pPr lvl="0"/>
            <a:r>
              <a:rPr lang="en-GB" dirty="0" smtClean="0"/>
              <a:t>Previous iterations or release planning results</a:t>
            </a:r>
            <a:endParaRPr lang="en-US" dirty="0" smtClean="0"/>
          </a:p>
          <a:p>
            <a:pPr lvl="0"/>
            <a:r>
              <a:rPr lang="en-GB" dirty="0" smtClean="0"/>
              <a:t>Feedback from various stakeholders on product, market conditions, and deadlines</a:t>
            </a:r>
            <a:endParaRPr lang="en-US" dirty="0" smtClean="0"/>
          </a:p>
          <a:p>
            <a:pPr lvl="0"/>
            <a:r>
              <a:rPr lang="en-GB" dirty="0" smtClean="0"/>
              <a:t>Action plans of previous releases / iterations</a:t>
            </a:r>
            <a:endParaRPr lang="en-US" dirty="0" smtClean="0"/>
          </a:p>
          <a:p>
            <a:pPr lvl="0"/>
            <a:r>
              <a:rPr lang="en-GB" dirty="0" smtClean="0"/>
              <a:t>Features or defects to be considered</a:t>
            </a:r>
            <a:endParaRPr lang="en-US" dirty="0" smtClean="0"/>
          </a:p>
          <a:p>
            <a:pPr lvl="0"/>
            <a:r>
              <a:rPr lang="en-GB" dirty="0" smtClean="0"/>
              <a:t>Velocity from previous releases/ estimates.</a:t>
            </a:r>
            <a:endParaRPr lang="en-US" dirty="0" smtClean="0"/>
          </a:p>
          <a:p>
            <a:pPr lvl="0"/>
            <a:r>
              <a:rPr lang="en-GB" dirty="0" smtClean="0"/>
              <a:t>Organizational and personal calendars</a:t>
            </a:r>
            <a:endParaRPr lang="en-US" dirty="0" smtClean="0"/>
          </a:p>
          <a:p>
            <a:pPr lvl="0"/>
            <a:r>
              <a:rPr lang="en-GB" dirty="0" smtClean="0"/>
              <a:t>Inputs from other teams and subject matter experts to manage any dependencies</a:t>
            </a:r>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Output</a:t>
            </a:r>
            <a:endParaRPr lang="en-US" dirty="0"/>
          </a:p>
        </p:txBody>
      </p:sp>
      <p:sp>
        <p:nvSpPr>
          <p:cNvPr id="3" name="Content Placeholder 2"/>
          <p:cNvSpPr>
            <a:spLocks noGrp="1"/>
          </p:cNvSpPr>
          <p:nvPr>
            <p:ph sz="quarter" idx="1"/>
          </p:nvPr>
        </p:nvSpPr>
        <p:spPr/>
        <p:txBody>
          <a:bodyPr/>
          <a:lstStyle/>
          <a:p>
            <a:pPr lvl="0"/>
            <a:r>
              <a:rPr lang="en-GB" dirty="0" smtClean="0"/>
              <a:t>Release plan</a:t>
            </a:r>
            <a:endParaRPr lang="en-US" dirty="0" smtClean="0"/>
          </a:p>
          <a:p>
            <a:pPr lvl="0"/>
            <a:r>
              <a:rPr lang="en-GB" dirty="0" smtClean="0"/>
              <a:t>Commitment</a:t>
            </a:r>
            <a:endParaRPr lang="en-US" dirty="0" smtClean="0"/>
          </a:p>
          <a:p>
            <a:pPr lvl="0"/>
            <a:r>
              <a:rPr lang="en-GB" dirty="0" smtClean="0"/>
              <a:t>Issues, concerns, dependencies, and assumptions which are to be monitored</a:t>
            </a:r>
            <a:endParaRPr lang="en-US" dirty="0" smtClean="0"/>
          </a:p>
          <a:p>
            <a:pPr lvl="0"/>
            <a:r>
              <a:rPr lang="en-GB" dirty="0" smtClean="0"/>
              <a:t>Suggestions to improve future release </a:t>
            </a:r>
            <a:r>
              <a:rPr lang="en-GB" dirty="0" err="1" smtClean="0"/>
              <a:t>plannings</a:t>
            </a: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Agile - Iteration Planning</a:t>
            </a:r>
            <a:endParaRPr lang="en-US" dirty="0"/>
          </a:p>
        </p:txBody>
      </p:sp>
      <p:sp>
        <p:nvSpPr>
          <p:cNvPr id="3" name="Content Placeholder 2"/>
          <p:cNvSpPr>
            <a:spLocks noGrp="1"/>
          </p:cNvSpPr>
          <p:nvPr>
            <p:ph sz="quarter" idx="1"/>
          </p:nvPr>
        </p:nvSpPr>
        <p:spPr/>
        <p:txBody>
          <a:bodyPr/>
          <a:lstStyle/>
          <a:p>
            <a:pPr>
              <a:buNone/>
            </a:pPr>
            <a:r>
              <a:rPr lang="en-GB" dirty="0" smtClean="0"/>
              <a:t>    The purpose of iteration planning is for the team to complete the set of top-ranked product backlog items. This commitment is time boxed based on the length of iteration and team velocity.</a:t>
            </a:r>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teration Planning"/>
          <p:cNvPicPr>
            <a:picLocks noGrp="1"/>
          </p:cNvPicPr>
          <p:nvPr>
            <p:ph sz="quarter"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bwMode="auto">
          <a:xfrm>
            <a:off x="2519362" y="2238375"/>
            <a:ext cx="4562475" cy="299085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Who is Involved?</a:t>
            </a:r>
            <a:endParaRPr lang="en-US" dirty="0"/>
          </a:p>
        </p:txBody>
      </p:sp>
      <p:sp>
        <p:nvSpPr>
          <p:cNvPr id="3" name="Content Placeholder 2"/>
          <p:cNvSpPr>
            <a:spLocks noGrp="1"/>
          </p:cNvSpPr>
          <p:nvPr>
            <p:ph sz="quarter" idx="1"/>
          </p:nvPr>
        </p:nvSpPr>
        <p:spPr/>
        <p:txBody>
          <a:bodyPr/>
          <a:lstStyle/>
          <a:p>
            <a:pPr lvl="0"/>
            <a:r>
              <a:rPr lang="en-GB" b="1" dirty="0" smtClean="0"/>
              <a:t>Scrum Master</a:t>
            </a:r>
            <a:r>
              <a:rPr lang="en-GB" dirty="0" smtClean="0"/>
              <a:t> − The scrum master acts as a facilitator for the agile delivery team.</a:t>
            </a:r>
            <a:endParaRPr lang="en-US" dirty="0" smtClean="0"/>
          </a:p>
          <a:p>
            <a:pPr lvl="0"/>
            <a:r>
              <a:rPr lang="en-GB" b="1" dirty="0" smtClean="0"/>
              <a:t>Product Owner</a:t>
            </a:r>
            <a:r>
              <a:rPr lang="en-GB" dirty="0" smtClean="0"/>
              <a:t> − The product owner deals with the detailed view of the product backlog and their acceptance criteria.</a:t>
            </a:r>
            <a:endParaRPr lang="en-US" dirty="0" smtClean="0"/>
          </a:p>
          <a:p>
            <a:pPr lvl="0"/>
            <a:r>
              <a:rPr lang="en-GB" b="1" dirty="0" smtClean="0"/>
              <a:t>Agile Team</a:t>
            </a:r>
            <a:r>
              <a:rPr lang="en-GB" dirty="0" smtClean="0"/>
              <a:t> − Agile delivery defines their tasks and sets the effort estimates required to fulfil the commitment.</a:t>
            </a:r>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Prerequisites of Planning</a:t>
            </a:r>
            <a:endParaRPr lang="en-US" dirty="0"/>
          </a:p>
        </p:txBody>
      </p:sp>
      <p:sp>
        <p:nvSpPr>
          <p:cNvPr id="3" name="Content Placeholder 2"/>
          <p:cNvSpPr>
            <a:spLocks noGrp="1"/>
          </p:cNvSpPr>
          <p:nvPr>
            <p:ph sz="quarter" idx="1"/>
          </p:nvPr>
        </p:nvSpPr>
        <p:spPr/>
        <p:txBody>
          <a:bodyPr/>
          <a:lstStyle/>
          <a:p>
            <a:pPr lvl="0"/>
            <a:r>
              <a:rPr lang="en-GB" dirty="0" smtClean="0"/>
              <a:t>Items in product backlog are sized and have a relative story point assigned.</a:t>
            </a:r>
            <a:endParaRPr lang="en-US" dirty="0" smtClean="0"/>
          </a:p>
          <a:p>
            <a:pPr lvl="0"/>
            <a:r>
              <a:rPr lang="en-GB" dirty="0" smtClean="0"/>
              <a:t>Ranking has been given to portfolio items by the product owner.</a:t>
            </a:r>
            <a:endParaRPr lang="en-US" dirty="0" smtClean="0"/>
          </a:p>
          <a:p>
            <a:pPr lvl="0"/>
            <a:r>
              <a:rPr lang="en-GB" dirty="0" smtClean="0"/>
              <a:t>Acceptance criteria has been clearly stated for each portfolio item.</a:t>
            </a:r>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Planning Process</a:t>
            </a:r>
            <a:endParaRPr lang="en-US" dirty="0"/>
          </a:p>
        </p:txBody>
      </p:sp>
      <p:sp>
        <p:nvSpPr>
          <p:cNvPr id="3" name="Content Placeholder 2"/>
          <p:cNvSpPr>
            <a:spLocks noGrp="1"/>
          </p:cNvSpPr>
          <p:nvPr>
            <p:ph sz="quarter" idx="1"/>
          </p:nvPr>
        </p:nvSpPr>
        <p:spPr/>
        <p:txBody>
          <a:bodyPr>
            <a:normAutofit/>
          </a:bodyPr>
          <a:lstStyle/>
          <a:p>
            <a:pPr lvl="0"/>
            <a:r>
              <a:rPr lang="en-GB" dirty="0" smtClean="0"/>
              <a:t>Determine how many stories can fit in an iteration.</a:t>
            </a:r>
            <a:endParaRPr lang="en-US" dirty="0" smtClean="0"/>
          </a:p>
          <a:p>
            <a:pPr lvl="0"/>
            <a:r>
              <a:rPr lang="en-GB" dirty="0" smtClean="0"/>
              <a:t>Break these stories into tasks and assign each task to their owners.</a:t>
            </a:r>
            <a:endParaRPr lang="en-US" dirty="0" smtClean="0"/>
          </a:p>
          <a:p>
            <a:pPr lvl="0"/>
            <a:r>
              <a:rPr lang="en-GB" dirty="0" smtClean="0"/>
              <a:t>Each task is given estimates in hours.</a:t>
            </a:r>
            <a:endParaRPr lang="en-US" dirty="0" smtClean="0"/>
          </a:p>
          <a:p>
            <a:pPr lvl="0"/>
            <a:r>
              <a:rPr lang="en-GB" dirty="0" smtClean="0"/>
              <a:t>These estimates help team members to check how many task hours each member have for the iteration.</a:t>
            </a:r>
            <a:endParaRPr lang="en-US" dirty="0" smtClean="0"/>
          </a:p>
          <a:p>
            <a:pPr lvl="0"/>
            <a:r>
              <a:rPr lang="en-GB" dirty="0" smtClean="0"/>
              <a:t>Team members are assigned tasks considering their velocity or capacity so that they are not overburdened.</a:t>
            </a:r>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Velocity Calculation</a:t>
            </a:r>
            <a:endParaRPr lang="en-US" dirty="0"/>
          </a:p>
        </p:txBody>
      </p:sp>
      <p:sp>
        <p:nvSpPr>
          <p:cNvPr id="3" name="Content Placeholder 2"/>
          <p:cNvSpPr>
            <a:spLocks noGrp="1"/>
          </p:cNvSpPr>
          <p:nvPr>
            <p:ph sz="quarter" idx="1"/>
          </p:nvPr>
        </p:nvSpPr>
        <p:spPr/>
        <p:txBody>
          <a:bodyPr/>
          <a:lstStyle/>
          <a:p>
            <a:pPr>
              <a:buNone/>
            </a:pPr>
            <a:r>
              <a:rPr lang="en-GB" dirty="0" smtClean="0"/>
              <a:t>     An agile team calculates velocity based on past iterations. Velocity is an average number of units required to finish user    stories in an iteration.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Task Capacity</a:t>
            </a:r>
            <a:endParaRPr lang="en-US" dirty="0"/>
          </a:p>
        </p:txBody>
      </p:sp>
      <p:sp>
        <p:nvSpPr>
          <p:cNvPr id="3" name="Content Placeholder 2"/>
          <p:cNvSpPr>
            <a:spLocks noGrp="1"/>
          </p:cNvSpPr>
          <p:nvPr>
            <p:ph sz="quarter" idx="1"/>
          </p:nvPr>
        </p:nvSpPr>
        <p:spPr/>
        <p:txBody>
          <a:bodyPr/>
          <a:lstStyle/>
          <a:p>
            <a:pPr lvl="0"/>
            <a:r>
              <a:rPr lang="en-GB" dirty="0" smtClean="0"/>
              <a:t>Number of ideal working hours in a day</a:t>
            </a:r>
            <a:endParaRPr lang="en-US" dirty="0" smtClean="0"/>
          </a:p>
          <a:p>
            <a:pPr lvl="0"/>
            <a:r>
              <a:rPr lang="en-GB" dirty="0" smtClean="0"/>
              <a:t>Available days of person in the iteration</a:t>
            </a:r>
            <a:endParaRPr lang="en-US" dirty="0" smtClean="0"/>
          </a:p>
          <a:p>
            <a:pPr lvl="0"/>
            <a:r>
              <a:rPr lang="en-GB" dirty="0" smtClean="0"/>
              <a:t>Percentage of time a member is exclusively available for the team.</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Twelve Principles of Agile Manifesto</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Customer Satisfaction </a:t>
            </a:r>
          </a:p>
          <a:p>
            <a:r>
              <a:rPr lang="en-US" dirty="0"/>
              <a:t>Welcome Change </a:t>
            </a:r>
          </a:p>
          <a:p>
            <a:r>
              <a:rPr lang="en-US" dirty="0"/>
              <a:t>Deliver a Working Software </a:t>
            </a:r>
          </a:p>
          <a:p>
            <a:r>
              <a:rPr lang="en-US" dirty="0"/>
              <a:t>Collaboration </a:t>
            </a:r>
          </a:p>
          <a:p>
            <a:r>
              <a:rPr lang="en-US" dirty="0"/>
              <a:t>Motivation </a:t>
            </a:r>
          </a:p>
          <a:p>
            <a:r>
              <a:rPr lang="en-US" dirty="0"/>
              <a:t>Face-to-face Conversation </a:t>
            </a:r>
          </a:p>
          <a:p>
            <a:r>
              <a:rPr lang="en-US" dirty="0"/>
              <a:t>Measure the Progress as per the Working Software </a:t>
            </a:r>
          </a:p>
          <a:p>
            <a:r>
              <a:rPr lang="en-US" dirty="0"/>
              <a:t>Maintain Constant Pace </a:t>
            </a:r>
          </a:p>
          <a:p>
            <a:r>
              <a:rPr lang="en-US" dirty="0"/>
              <a:t>Monitoring </a:t>
            </a:r>
          </a:p>
          <a:p>
            <a:r>
              <a:rPr lang="en-US" dirty="0" smtClean="0"/>
              <a:t>Simplicity</a:t>
            </a:r>
            <a:endParaRPr lang="en-US" dirty="0"/>
          </a:p>
          <a:p>
            <a:r>
              <a:rPr lang="en-US" dirty="0"/>
              <a:t>Self-organized Teams </a:t>
            </a:r>
          </a:p>
          <a:p>
            <a:r>
              <a:rPr lang="en-US" dirty="0"/>
              <a:t>Review the Work Regularly </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Planning Steps</a:t>
            </a:r>
            <a:endParaRPr lang="en-US" dirty="0"/>
          </a:p>
        </p:txBody>
      </p:sp>
      <p:sp>
        <p:nvSpPr>
          <p:cNvPr id="3" name="Content Placeholder 2"/>
          <p:cNvSpPr>
            <a:spLocks noGrp="1"/>
          </p:cNvSpPr>
          <p:nvPr>
            <p:ph sz="quarter" idx="1"/>
          </p:nvPr>
        </p:nvSpPr>
        <p:spPr/>
        <p:txBody>
          <a:bodyPr>
            <a:normAutofit/>
          </a:bodyPr>
          <a:lstStyle/>
          <a:p>
            <a:pPr lvl="0"/>
            <a:r>
              <a:rPr lang="en-GB" dirty="0" smtClean="0"/>
              <a:t>Product Owner describes the highest ranked item of product backlog.</a:t>
            </a:r>
            <a:endParaRPr lang="en-US" dirty="0" smtClean="0"/>
          </a:p>
          <a:p>
            <a:pPr lvl="0"/>
            <a:r>
              <a:rPr lang="en-GB" dirty="0" smtClean="0"/>
              <a:t>Team describes the tasks required to complete the item.</a:t>
            </a:r>
            <a:endParaRPr lang="en-US" dirty="0" smtClean="0"/>
          </a:p>
          <a:p>
            <a:pPr lvl="0"/>
            <a:r>
              <a:rPr lang="en-GB" dirty="0" smtClean="0"/>
              <a:t>Team members own the tasks.</a:t>
            </a:r>
            <a:endParaRPr lang="en-US" dirty="0" smtClean="0"/>
          </a:p>
          <a:p>
            <a:pPr lvl="0"/>
            <a:r>
              <a:rPr lang="en-GB" dirty="0" smtClean="0"/>
              <a:t>Team members estimate the time to finish each task.</a:t>
            </a:r>
            <a:endParaRPr lang="en-US" dirty="0" smtClean="0"/>
          </a:p>
          <a:p>
            <a:pPr lvl="0"/>
            <a:r>
              <a:rPr lang="en-GB" dirty="0" smtClean="0"/>
              <a:t>These steps are repeated for all the items in the iteration.</a:t>
            </a:r>
            <a:endParaRPr lang="en-US" dirty="0" smtClean="0"/>
          </a:p>
          <a:p>
            <a:pPr lvl="0"/>
            <a:r>
              <a:rPr lang="en-GB" dirty="0" smtClean="0"/>
              <a:t>If any individual is overloaded with tasks, then his/her task is distributed among other team members.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         Agile - Product Backlog</a:t>
            </a:r>
            <a:endParaRPr lang="en-US" dirty="0"/>
          </a:p>
        </p:txBody>
      </p:sp>
      <p:sp>
        <p:nvSpPr>
          <p:cNvPr id="3" name="Content Placeholder 2"/>
          <p:cNvSpPr>
            <a:spLocks noGrp="1"/>
          </p:cNvSpPr>
          <p:nvPr>
            <p:ph sz="quarter" idx="1"/>
          </p:nvPr>
        </p:nvSpPr>
        <p:spPr/>
        <p:txBody>
          <a:bodyPr/>
          <a:lstStyle/>
          <a:p>
            <a:pPr>
              <a:buNone/>
            </a:pPr>
            <a:r>
              <a:rPr lang="en-GB" dirty="0" smtClean="0"/>
              <a:t>    A product backlog is a list of items to be done. Items are ranked with feature descriptions. In an ideal scenario, items should be broken down into user stories.</a:t>
            </a: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Why Product Backlog is Important?</a:t>
            </a:r>
            <a:endParaRPr lang="en-US" dirty="0"/>
          </a:p>
        </p:txBody>
      </p:sp>
      <p:sp>
        <p:nvSpPr>
          <p:cNvPr id="3" name="Content Placeholder 2"/>
          <p:cNvSpPr>
            <a:spLocks noGrp="1"/>
          </p:cNvSpPr>
          <p:nvPr>
            <p:ph sz="quarter" idx="1"/>
          </p:nvPr>
        </p:nvSpPr>
        <p:spPr/>
        <p:txBody>
          <a:bodyPr/>
          <a:lstStyle/>
          <a:p>
            <a:pPr lvl="0"/>
            <a:r>
              <a:rPr lang="en-GB" dirty="0" smtClean="0"/>
              <a:t>It is prepared so that estimates can be given to each and every feature.</a:t>
            </a:r>
            <a:endParaRPr lang="en-US" dirty="0" smtClean="0"/>
          </a:p>
          <a:p>
            <a:pPr lvl="0"/>
            <a:r>
              <a:rPr lang="en-GB" dirty="0" smtClean="0"/>
              <a:t>It helps in planning the roadmap for the product.</a:t>
            </a:r>
            <a:endParaRPr lang="en-US" dirty="0" smtClean="0"/>
          </a:p>
          <a:p>
            <a:pPr lvl="0"/>
            <a:r>
              <a:rPr lang="en-GB" dirty="0" smtClean="0"/>
              <a:t>It helps in re-ranking the features so that more value can be added to the product.</a:t>
            </a:r>
            <a:endParaRPr lang="en-US" dirty="0" smtClean="0"/>
          </a:p>
          <a:p>
            <a:pPr lvl="0"/>
            <a:r>
              <a:rPr lang="en-GB" dirty="0" smtClean="0"/>
              <a:t>It helps in determining what to prioritize first. Team ranks the item and then builds value.</a:t>
            </a:r>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Characteristics of Product Backlog</a:t>
            </a:r>
            <a:endParaRPr lang="en-US" dirty="0"/>
          </a:p>
        </p:txBody>
      </p:sp>
      <p:sp>
        <p:nvSpPr>
          <p:cNvPr id="3" name="Content Placeholder 2"/>
          <p:cNvSpPr>
            <a:spLocks noGrp="1"/>
          </p:cNvSpPr>
          <p:nvPr>
            <p:ph sz="quarter" idx="1"/>
          </p:nvPr>
        </p:nvSpPr>
        <p:spPr/>
        <p:txBody>
          <a:bodyPr>
            <a:normAutofit/>
          </a:bodyPr>
          <a:lstStyle/>
          <a:p>
            <a:pPr lvl="0"/>
            <a:r>
              <a:rPr lang="en-GB" dirty="0" smtClean="0"/>
              <a:t>Each product should have one product backlog which can have a set of large to very large features.</a:t>
            </a:r>
            <a:endParaRPr lang="en-US" dirty="0" smtClean="0"/>
          </a:p>
          <a:p>
            <a:pPr lvl="0"/>
            <a:r>
              <a:rPr lang="en-GB" dirty="0" smtClean="0"/>
              <a:t>Multiple teams can work on a single product backlog.</a:t>
            </a:r>
            <a:endParaRPr lang="en-US" dirty="0" smtClean="0"/>
          </a:p>
          <a:p>
            <a:pPr lvl="0"/>
            <a:r>
              <a:rPr lang="en-GB" dirty="0" smtClean="0"/>
              <a:t>Ranking of features is done based on business value, technical value, risk management or strategic fitness.</a:t>
            </a:r>
            <a:endParaRPr lang="en-US" dirty="0" smtClean="0"/>
          </a:p>
          <a:p>
            <a:pPr lvl="0"/>
            <a:r>
              <a:rPr lang="en-GB" dirty="0" smtClean="0"/>
              <a:t>Highest ranking items are decomposed into smaller stories during release planning so that they can be completed in future iterations.</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Roles </a:t>
            </a:r>
            <a:r>
              <a:rPr lang="en-GB" b="1" dirty="0"/>
              <a:t>in Agile</a:t>
            </a:r>
            <a:r>
              <a:rPr lang="en-US" b="1" dirty="0"/>
              <a:t/>
            </a:r>
            <a:br>
              <a:rPr lang="en-US" b="1" dirty="0"/>
            </a:br>
            <a:endParaRPr lang="en-US" dirty="0"/>
          </a:p>
        </p:txBody>
      </p:sp>
      <p:sp>
        <p:nvSpPr>
          <p:cNvPr id="3" name="Content Placeholder 2"/>
          <p:cNvSpPr>
            <a:spLocks noGrp="1"/>
          </p:cNvSpPr>
          <p:nvPr>
            <p:ph sz="quarter" idx="1"/>
          </p:nvPr>
        </p:nvSpPr>
        <p:spPr/>
        <p:txBody>
          <a:bodyPr/>
          <a:lstStyle/>
          <a:p>
            <a:r>
              <a:rPr lang="en-GB" b="1" dirty="0"/>
              <a:t>Scrum </a:t>
            </a:r>
            <a:r>
              <a:rPr lang="en-GB" b="1" dirty="0" smtClean="0"/>
              <a:t>Master</a:t>
            </a:r>
            <a:endParaRPr lang="en-US" dirty="0" smtClean="0"/>
          </a:p>
          <a:p>
            <a:pPr>
              <a:buNone/>
            </a:pPr>
            <a:r>
              <a:rPr lang="en-GB" dirty="0" smtClean="0"/>
              <a:t>    A </a:t>
            </a:r>
            <a:r>
              <a:rPr lang="en-GB" dirty="0"/>
              <a:t>Scrum Master is a team leader and facilitator who helps the team members to follow agile practices so that they can meet their commitments.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 of Scrum Master</a:t>
            </a: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GB" dirty="0"/>
              <a:t>To enable close co-operation between all roles and functions.</a:t>
            </a:r>
            <a:endParaRPr lang="en-US" sz="4000" dirty="0"/>
          </a:p>
          <a:p>
            <a:pPr lvl="0"/>
            <a:r>
              <a:rPr lang="en-GB" dirty="0"/>
              <a:t>To remove any blocks.</a:t>
            </a:r>
            <a:endParaRPr lang="en-US" sz="4000" dirty="0"/>
          </a:p>
          <a:p>
            <a:pPr lvl="0"/>
            <a:r>
              <a:rPr lang="en-GB" dirty="0"/>
              <a:t>To shield the team from any disturbances.</a:t>
            </a:r>
            <a:endParaRPr lang="en-US" sz="4000" dirty="0"/>
          </a:p>
          <a:p>
            <a:pPr lvl="0"/>
            <a:r>
              <a:rPr lang="en-GB" dirty="0"/>
              <a:t>To work with the organization to track the progress and processes of the company.</a:t>
            </a:r>
            <a:endParaRPr lang="en-US" sz="4000" dirty="0"/>
          </a:p>
          <a:p>
            <a:pPr lvl="0"/>
            <a:r>
              <a:rPr lang="en-GB" dirty="0"/>
              <a:t>To ensure that Agile Inspect &amp; Adapt processes are leveraged properly which includes</a:t>
            </a:r>
            <a:endParaRPr lang="en-US" sz="4000" dirty="0"/>
          </a:p>
          <a:p>
            <a:pPr lvl="1"/>
            <a:r>
              <a:rPr lang="en-GB" dirty="0"/>
              <a:t>Daily stand-ups,</a:t>
            </a:r>
            <a:endParaRPr lang="en-US" sz="3200" dirty="0"/>
          </a:p>
          <a:p>
            <a:pPr lvl="1"/>
            <a:r>
              <a:rPr lang="en-GB" dirty="0"/>
              <a:t>Planned meetings,</a:t>
            </a:r>
            <a:endParaRPr lang="en-US" sz="3200" dirty="0"/>
          </a:p>
          <a:p>
            <a:pPr lvl="1"/>
            <a:r>
              <a:rPr lang="en-GB" dirty="0"/>
              <a:t>Demo,</a:t>
            </a:r>
            <a:endParaRPr lang="en-US" sz="3200" dirty="0"/>
          </a:p>
          <a:p>
            <a:pPr lvl="1"/>
            <a:r>
              <a:rPr lang="en-GB" dirty="0"/>
              <a:t>Review,</a:t>
            </a:r>
            <a:endParaRPr lang="en-US" sz="3200" dirty="0"/>
          </a:p>
          <a:p>
            <a:pPr lvl="1"/>
            <a:r>
              <a:rPr lang="en-GB" dirty="0"/>
              <a:t>Retrospective Meetings, and</a:t>
            </a:r>
            <a:endParaRPr lang="en-US" sz="3200" dirty="0"/>
          </a:p>
          <a:p>
            <a:pPr lvl="1"/>
            <a:r>
              <a:rPr lang="en-GB" dirty="0"/>
              <a:t>To facilitate team meetings and decision-making process.</a:t>
            </a:r>
            <a:endParaRPr lang="en-US" sz="3200" dirty="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Retrospective meeting</a:t>
            </a:r>
            <a:endParaRPr lang="en-US" dirty="0"/>
          </a:p>
        </p:txBody>
      </p:sp>
      <p:sp>
        <p:nvSpPr>
          <p:cNvPr id="3" name="Content Placeholder 2"/>
          <p:cNvSpPr>
            <a:spLocks noGrp="1"/>
          </p:cNvSpPr>
          <p:nvPr>
            <p:ph sz="quarter" idx="1"/>
          </p:nvPr>
        </p:nvSpPr>
        <p:spPr/>
        <p:txBody>
          <a:bodyPr>
            <a:normAutofit/>
          </a:bodyPr>
          <a:lstStyle/>
          <a:p>
            <a:pPr>
              <a:buNone/>
            </a:pPr>
            <a:r>
              <a:rPr lang="en-US" b="1" cap="all" dirty="0" smtClean="0"/>
              <a:t>PREP</a:t>
            </a:r>
          </a:p>
          <a:p>
            <a:pPr fontAlgn="base">
              <a:buNone/>
            </a:pPr>
            <a:r>
              <a:rPr lang="en-US" dirty="0" smtClean="0"/>
              <a:t>    Book a meeting room for at least an hour: 15 minutes to set up, 30 minutes for the session, and 15 minutes to take photos and clean up.</a:t>
            </a:r>
          </a:p>
          <a:p>
            <a:pPr fontAlgn="base">
              <a:buNone/>
            </a:pPr>
            <a:r>
              <a:rPr lang="en-US" dirty="0" smtClean="0"/>
              <a:t>    Come 15 minutes ahead of the rest of the team, and bring all supplies listed above. Draw the headings "What did we do well?" and "What should have we done better?" up on the whiteboard.</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fontAlgn="base">
              <a:buNone/>
            </a:pPr>
            <a:r>
              <a:rPr lang="en-US" b="1" cap="all" dirty="0" smtClean="0"/>
              <a:t>STEP 1</a:t>
            </a:r>
          </a:p>
          <a:p>
            <a:pPr fontAlgn="base">
              <a:buNone/>
            </a:pPr>
            <a:endParaRPr lang="en-US" dirty="0" smtClean="0"/>
          </a:p>
          <a:p>
            <a:pPr fontAlgn="base">
              <a:buNone/>
            </a:pPr>
            <a:r>
              <a:rPr lang="en-US" dirty="0" smtClean="0"/>
              <a:t>Set the stage (5 min)</a:t>
            </a:r>
          </a:p>
          <a:p>
            <a:pPr fontAlgn="base">
              <a:buNone/>
            </a:pPr>
            <a:r>
              <a:rPr lang="en-US" dirty="0" smtClean="0"/>
              <a:t>Welcome everyone to the retrospective meeting and establish the rules of engagement:</a:t>
            </a:r>
          </a:p>
          <a:p>
            <a:pPr fontAlgn="base">
              <a:buNone/>
            </a:pPr>
            <a:r>
              <a:rPr lang="en-US" dirty="0" smtClean="0"/>
              <a:t>Embrace a positive spirit of continuous improvement and share whatever you think will help the team improve.</a:t>
            </a:r>
          </a:p>
          <a:p>
            <a:pPr fontAlgn="base">
              <a:buNone/>
            </a:pPr>
            <a:r>
              <a:rPr lang="en-US" dirty="0" smtClean="0"/>
              <a:t>Don't make it personal, don't take it personally.</a:t>
            </a:r>
          </a:p>
          <a:p>
            <a:pPr fontAlgn="base">
              <a:buNone/>
            </a:pPr>
            <a:r>
              <a:rPr lang="en-US" dirty="0" smtClean="0"/>
              <a:t>Listen with an open mind, and remember that everyone's experience is valid (even those you don't share).</a:t>
            </a:r>
          </a:p>
          <a:p>
            <a:pPr fontAlgn="base">
              <a:buNone/>
            </a:pPr>
            <a:r>
              <a:rPr lang="en-US" dirty="0" smtClean="0"/>
              <a:t>Set the boundary of your discussion – is it that last sprint? the last quarter? since the project started? Be clear how far back you're going to go.</a:t>
            </a:r>
          </a:p>
          <a:p>
            <a:pPr fontAlgn="base">
              <a:buNone/>
            </a:pPr>
            <a:r>
              <a:rPr lang="en-US" dirty="0" smtClean="0"/>
              <a:t>Encourage the team to embrace an improvement mindset, away from blame.</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147</TotalTime>
  <Words>2571</Words>
  <Application>Microsoft Office PowerPoint</Application>
  <PresentationFormat>On-screen Show (4:3)</PresentationFormat>
  <Paragraphs>240</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Equity</vt:lpstr>
      <vt:lpstr>Agile Methodology</vt:lpstr>
      <vt:lpstr>                  What is Agile ?</vt:lpstr>
      <vt:lpstr>           How Agile is different ?</vt:lpstr>
      <vt:lpstr>Slide 4</vt:lpstr>
      <vt:lpstr>    Twelve Principles of Agile Manifesto</vt:lpstr>
      <vt:lpstr>                      Roles in Agile </vt:lpstr>
      <vt:lpstr>Responsibilities of Scrum Master</vt:lpstr>
      <vt:lpstr>Example of Retrospective meeting</vt:lpstr>
      <vt:lpstr>Slide 9</vt:lpstr>
      <vt:lpstr>Slide 10</vt:lpstr>
      <vt:lpstr>Slide 11</vt:lpstr>
      <vt:lpstr>Slide 12</vt:lpstr>
      <vt:lpstr>DO’s in retrospective meetings</vt:lpstr>
      <vt:lpstr>Don’ts</vt:lpstr>
      <vt:lpstr>                   Roles in Agile</vt:lpstr>
      <vt:lpstr>Responsibilities of Product Owner</vt:lpstr>
      <vt:lpstr>                    Roles in Agile</vt:lpstr>
      <vt:lpstr>Slide 18</vt:lpstr>
      <vt:lpstr>      How an Agile Team Plans its Work?</vt:lpstr>
      <vt:lpstr>                           Point</vt:lpstr>
      <vt:lpstr>                           Capacity</vt:lpstr>
      <vt:lpstr>             What is a User Story?</vt:lpstr>
      <vt:lpstr>Relationship of User Stories and Tasks</vt:lpstr>
      <vt:lpstr>            When a Story is Done</vt:lpstr>
      <vt:lpstr>      What is Acceptance Criteria?</vt:lpstr>
      <vt:lpstr>   How the Requirements are Defined?</vt:lpstr>
      <vt:lpstr>           Agile - Characteristics</vt:lpstr>
      <vt:lpstr>           What is Daily Stand-up?</vt:lpstr>
      <vt:lpstr>       Why Stand-up is Important?</vt:lpstr>
      <vt:lpstr>        Who Attends a Stand-up?</vt:lpstr>
      <vt:lpstr>     Geographically Dispersed Teams</vt:lpstr>
      <vt:lpstr>          Agile - Definition of Done</vt:lpstr>
      <vt:lpstr>                     User Story</vt:lpstr>
      <vt:lpstr>                      Iteration</vt:lpstr>
      <vt:lpstr>                        Release</vt:lpstr>
      <vt:lpstr>          Agile - Release Planning</vt:lpstr>
      <vt:lpstr>Slide 37</vt:lpstr>
      <vt:lpstr>               Who is Involved?</vt:lpstr>
      <vt:lpstr>         Prerequisites of Planning</vt:lpstr>
      <vt:lpstr>            Materials Required</vt:lpstr>
      <vt:lpstr>                   Planning Data</vt:lpstr>
      <vt:lpstr>                         Output</vt:lpstr>
      <vt:lpstr>           Agile - Iteration Planning</vt:lpstr>
      <vt:lpstr>Slide 44</vt:lpstr>
      <vt:lpstr>              Who is Involved?</vt:lpstr>
      <vt:lpstr>         Prerequisites of Planning</vt:lpstr>
      <vt:lpstr>                Planning Process</vt:lpstr>
      <vt:lpstr>             Velocity Calculation</vt:lpstr>
      <vt:lpstr>                 Task Capacity</vt:lpstr>
      <vt:lpstr>                  Planning Steps</vt:lpstr>
      <vt:lpstr>         Agile - Product Backlog</vt:lpstr>
      <vt:lpstr>      Why Product Backlog is Important?</vt:lpstr>
      <vt:lpstr>Characteristics of Product Backlog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user</dc:creator>
  <cp:lastModifiedBy>user</cp:lastModifiedBy>
  <cp:revision>23</cp:revision>
  <dcterms:created xsi:type="dcterms:W3CDTF">2019-09-04T03:40:00Z</dcterms:created>
  <dcterms:modified xsi:type="dcterms:W3CDTF">2019-09-04T10:12:26Z</dcterms:modified>
</cp:coreProperties>
</file>