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990A854-F1C3-4ECD-961F-3E50656E44EB}" type="datetimeFigureOut">
              <a:rPr lang="en-US" smtClean="0"/>
              <a:t>9/3/2019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71D27DB-4A34-408F-8406-ACDDFF9EE361}"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90A854-F1C3-4ECD-961F-3E50656E44EB}"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D27DB-4A34-408F-8406-ACDDFF9EE3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90A854-F1C3-4ECD-961F-3E50656E44EB}"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D27DB-4A34-408F-8406-ACDDFF9EE36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990A854-F1C3-4ECD-961F-3E50656E44EB}"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D27DB-4A34-408F-8406-ACDDFF9EE361}"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90A854-F1C3-4ECD-961F-3E50656E44EB}" type="datetimeFigureOut">
              <a:rPr lang="en-US" smtClean="0"/>
              <a:t>9/3/2019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71D27DB-4A34-408F-8406-ACDDFF9EE36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990A854-F1C3-4ECD-961F-3E50656E44EB}"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D27DB-4A34-408F-8406-ACDDFF9EE361}"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990A854-F1C3-4ECD-961F-3E50656E44EB}"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1D27DB-4A34-408F-8406-ACDDFF9EE361}"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90A854-F1C3-4ECD-961F-3E50656E44EB}"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1D27DB-4A34-408F-8406-ACDDFF9EE36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0A854-F1C3-4ECD-961F-3E50656E44EB}"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1D27DB-4A34-408F-8406-ACDDFF9EE3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90A854-F1C3-4ECD-961F-3E50656E44EB}"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D27DB-4A34-408F-8406-ACDDFF9EE361}"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90A854-F1C3-4ECD-961F-3E50656E44EB}" type="datetimeFigureOut">
              <a:rPr lang="en-US" smtClean="0"/>
              <a:t>9/3/2019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71D27DB-4A34-408F-8406-ACDDFF9EE361}"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990A854-F1C3-4ECD-961F-3E50656E44EB}" type="datetimeFigureOut">
              <a:rPr lang="en-US" smtClean="0"/>
              <a:t>9/3/2019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71D27DB-4A34-408F-8406-ACDDFF9EE36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GB" b="1" dirty="0"/>
              <a:t>SDLC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Waterfall Model - </a:t>
            </a:r>
            <a:r>
              <a:rPr lang="en-US" dirty="0" smtClean="0"/>
              <a:t>Advantages</a:t>
            </a:r>
            <a:endParaRPr lang="en-US" dirty="0"/>
          </a:p>
        </p:txBody>
      </p:sp>
      <p:sp>
        <p:nvSpPr>
          <p:cNvPr id="3" name="Content Placeholder 2"/>
          <p:cNvSpPr>
            <a:spLocks noGrp="1"/>
          </p:cNvSpPr>
          <p:nvPr>
            <p:ph sz="quarter" idx="1"/>
          </p:nvPr>
        </p:nvSpPr>
        <p:spPr/>
        <p:txBody>
          <a:bodyPr>
            <a:normAutofit lnSpcReduction="10000"/>
          </a:bodyPr>
          <a:lstStyle/>
          <a:p>
            <a:r>
              <a:rPr lang="en-US" dirty="0"/>
              <a:t>Simple and easy to understand and use</a:t>
            </a:r>
          </a:p>
          <a:p>
            <a:r>
              <a:rPr lang="en-US" dirty="0"/>
              <a:t>Easy to manage due to the rigidity of the model. Each phase has specific deliverables and a review process.</a:t>
            </a:r>
          </a:p>
          <a:p>
            <a:r>
              <a:rPr lang="en-US" dirty="0"/>
              <a:t>Phases are processed and completed one at a time.</a:t>
            </a:r>
          </a:p>
          <a:p>
            <a:r>
              <a:rPr lang="en-US" dirty="0"/>
              <a:t>Works well for smaller projects where requirements are very well understood.</a:t>
            </a:r>
          </a:p>
          <a:p>
            <a:r>
              <a:rPr lang="en-US" dirty="0"/>
              <a:t>Clearly defined stages.</a:t>
            </a:r>
          </a:p>
          <a:p>
            <a:r>
              <a:rPr lang="en-US" dirty="0"/>
              <a:t>Well understood milestones.</a:t>
            </a:r>
          </a:p>
          <a:p>
            <a:r>
              <a:rPr lang="en-US" dirty="0"/>
              <a:t>Easy to arrange tasks.</a:t>
            </a:r>
          </a:p>
          <a:p>
            <a:r>
              <a:rPr lang="en-US" dirty="0"/>
              <a:t>Process and results are well documented.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Waterfall Model - </a:t>
            </a:r>
            <a:r>
              <a:rPr lang="en-US" dirty="0" smtClean="0"/>
              <a:t>Disadvantages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No working software is produced until late during the life cycle.</a:t>
            </a:r>
          </a:p>
          <a:p>
            <a:r>
              <a:rPr lang="en-US" dirty="0"/>
              <a:t>High amounts of risk and uncertainty.</a:t>
            </a:r>
          </a:p>
          <a:p>
            <a:r>
              <a:rPr lang="en-US" dirty="0"/>
              <a:t>Not a good model for complex and object-oriented projects.</a:t>
            </a:r>
          </a:p>
          <a:p>
            <a:r>
              <a:rPr lang="en-US" dirty="0"/>
              <a:t>Poor model for long and ongoing projects.</a:t>
            </a:r>
          </a:p>
          <a:p>
            <a:r>
              <a:rPr lang="en-US" dirty="0"/>
              <a:t>Not suitable for the projects where requirements are at a moderate to high risk of changing. So, risk and uncertainty is high with this process model.</a:t>
            </a:r>
          </a:p>
          <a:p>
            <a:r>
              <a:rPr lang="en-US" dirty="0"/>
              <a:t>It is difficult to measure progress within stages.</a:t>
            </a:r>
          </a:p>
          <a:p>
            <a:r>
              <a:rPr lang="en-US" dirty="0"/>
              <a:t>Cannot accommodate changing requirements.</a:t>
            </a:r>
          </a:p>
          <a:p>
            <a:r>
              <a:rPr lang="en-US" dirty="0"/>
              <a:t>Adjusting scope during the life cycle can end a project.</a:t>
            </a:r>
          </a:p>
          <a:p>
            <a:r>
              <a:rPr lang="en-US" dirty="0"/>
              <a:t>Integration is done as a "big-bang. at the very end, which doesn't allow identifying any technological or business bottleneck or challenges early.</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Model - </a:t>
            </a:r>
            <a:r>
              <a:rPr lang="en-US" dirty="0" smtClean="0"/>
              <a:t>Design</a:t>
            </a:r>
            <a:endParaRPr lang="en-US" dirty="0"/>
          </a:p>
        </p:txBody>
      </p:sp>
      <p:sp>
        <p:nvSpPr>
          <p:cNvPr id="3" name="Content Placeholder 2"/>
          <p:cNvSpPr>
            <a:spLocks noGrp="1"/>
          </p:cNvSpPr>
          <p:nvPr>
            <p:ph sz="quarter" idx="1"/>
          </p:nvPr>
        </p:nvSpPr>
        <p:spPr/>
        <p:txBody>
          <a:bodyPr/>
          <a:lstStyle/>
          <a:p>
            <a:r>
              <a:rPr lang="en-US" dirty="0"/>
              <a:t>Iterative process starts with a simple implementation of a subset of the software requirements and iteratively enhances the evolving versions until the full system is implemented.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dlc_iterative_model.jpg"/>
          <p:cNvPicPr>
            <a:picLocks noGrp="1" noChangeAspect="1"/>
          </p:cNvPicPr>
          <p:nvPr>
            <p:ph sz="quarter" idx="1"/>
          </p:nvPr>
        </p:nvPicPr>
        <p:blipFill>
          <a:blip r:embed="rId2" cstate="print"/>
          <a:stretch>
            <a:fillRect/>
          </a:stretch>
        </p:blipFill>
        <p:spPr>
          <a:xfrm>
            <a:off x="1943100" y="2576512"/>
            <a:ext cx="5715000" cy="231457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Model - </a:t>
            </a:r>
            <a:r>
              <a:rPr lang="en-US" dirty="0" smtClean="0"/>
              <a:t>Application</a:t>
            </a:r>
            <a:endParaRPr lang="en-US" dirty="0"/>
          </a:p>
        </p:txBody>
      </p:sp>
      <p:sp>
        <p:nvSpPr>
          <p:cNvPr id="3" name="Content Placeholder 2"/>
          <p:cNvSpPr>
            <a:spLocks noGrp="1"/>
          </p:cNvSpPr>
          <p:nvPr>
            <p:ph sz="quarter" idx="1"/>
          </p:nvPr>
        </p:nvSpPr>
        <p:spPr/>
        <p:txBody>
          <a:bodyPr>
            <a:normAutofit fontScale="92500"/>
          </a:bodyPr>
          <a:lstStyle/>
          <a:p>
            <a:r>
              <a:rPr lang="en-US" dirty="0"/>
              <a:t>Requirements of the complete system are clearly defined and understood.</a:t>
            </a:r>
          </a:p>
          <a:p>
            <a:r>
              <a:rPr lang="en-US" dirty="0"/>
              <a:t>Major requirements must be defined; however, some functionalities or requested enhancements may evolve with time.</a:t>
            </a:r>
          </a:p>
          <a:p>
            <a:r>
              <a:rPr lang="en-US" dirty="0"/>
              <a:t>There is a time to the market constraint.</a:t>
            </a:r>
          </a:p>
          <a:p>
            <a:r>
              <a:rPr lang="en-US" dirty="0"/>
              <a:t>A new technology is being used and is being learnt by the development team while working on the project.</a:t>
            </a:r>
          </a:p>
          <a:p>
            <a:r>
              <a:rPr lang="en-US" dirty="0"/>
              <a:t>Resources with needed skill sets are not available and are planned to be used on contract basis for specific iterations.</a:t>
            </a:r>
          </a:p>
          <a:p>
            <a:r>
              <a:rPr lang="en-US" dirty="0"/>
              <a:t>There are some high-risk features and goals which may change in the future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Model - </a:t>
            </a:r>
            <a:r>
              <a:rPr lang="en-US" dirty="0" smtClean="0"/>
              <a:t>Pros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Some </a:t>
            </a:r>
            <a:r>
              <a:rPr lang="en-US" dirty="0"/>
              <a:t>working functionality can be developed quickly and early in the life cycle.</a:t>
            </a:r>
          </a:p>
          <a:p>
            <a:r>
              <a:rPr lang="en-US" dirty="0"/>
              <a:t>Results are obtained early and periodically.</a:t>
            </a:r>
          </a:p>
          <a:p>
            <a:r>
              <a:rPr lang="en-US" dirty="0"/>
              <a:t>Parallel development can be planned.</a:t>
            </a:r>
          </a:p>
          <a:p>
            <a:r>
              <a:rPr lang="en-US" dirty="0"/>
              <a:t>Progress can be measured.</a:t>
            </a:r>
          </a:p>
          <a:p>
            <a:r>
              <a:rPr lang="en-US" dirty="0"/>
              <a:t>Less costly to change the scope/requirements.</a:t>
            </a:r>
          </a:p>
          <a:p>
            <a:r>
              <a:rPr lang="en-US" dirty="0"/>
              <a:t>Testing and debugging during smaller iteration is easy.</a:t>
            </a:r>
          </a:p>
          <a:p>
            <a:r>
              <a:rPr lang="en-US" dirty="0"/>
              <a:t>Risks are identified and resolved during iteration; and each iteration is an easily managed milestone.</a:t>
            </a:r>
          </a:p>
          <a:p>
            <a:r>
              <a:rPr lang="en-US" dirty="0"/>
              <a:t>Easier to manage risk - High risk part is done first.</a:t>
            </a:r>
          </a:p>
          <a:p>
            <a:r>
              <a:rPr lang="en-US" dirty="0"/>
              <a:t>With every increment, operational product is delivered.</a:t>
            </a:r>
          </a:p>
          <a:p>
            <a:r>
              <a:rPr lang="en-US" dirty="0"/>
              <a:t>Issues, challenges and risks identified from each increment can be utilized/applied to the next increment.</a:t>
            </a:r>
          </a:p>
          <a:p>
            <a:r>
              <a:rPr lang="en-US" dirty="0"/>
              <a:t>Risk analysis is better.</a:t>
            </a:r>
          </a:p>
          <a:p>
            <a:r>
              <a:rPr lang="en-US" dirty="0"/>
              <a:t>It supports changing requirements.</a:t>
            </a:r>
          </a:p>
          <a:p>
            <a:r>
              <a:rPr lang="en-US" dirty="0"/>
              <a:t>Initial Operating time is less.</a:t>
            </a:r>
          </a:p>
          <a:p>
            <a:r>
              <a:rPr lang="en-US" dirty="0"/>
              <a:t>Better suited for large and mission-critical projects.</a:t>
            </a:r>
          </a:p>
          <a:p>
            <a:r>
              <a:rPr lang="en-US" dirty="0"/>
              <a:t>During the life cycle, software is produced early which facilitates customer evaluation and feedback.</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Iterative </a:t>
            </a:r>
            <a:r>
              <a:rPr lang="en-US" dirty="0"/>
              <a:t>and Incremental SDLC </a:t>
            </a:r>
            <a:r>
              <a:rPr lang="en-US" dirty="0" smtClean="0"/>
              <a:t>Model-cons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a:t>More resources may be required.</a:t>
            </a:r>
          </a:p>
          <a:p>
            <a:r>
              <a:rPr lang="en-US" dirty="0"/>
              <a:t>Although cost of change is lesser, but it is not very suitable for changing requirements.</a:t>
            </a:r>
          </a:p>
          <a:p>
            <a:r>
              <a:rPr lang="en-US" dirty="0"/>
              <a:t>More management attention is required.</a:t>
            </a:r>
          </a:p>
          <a:p>
            <a:r>
              <a:rPr lang="en-US" dirty="0"/>
              <a:t>System architecture or design issues may arise because not all requirements are gathered in the beginning of the entire life cycle.</a:t>
            </a:r>
          </a:p>
          <a:p>
            <a:r>
              <a:rPr lang="en-US" dirty="0"/>
              <a:t>Defining increments may require definition of the complete system.</a:t>
            </a:r>
          </a:p>
          <a:p>
            <a:r>
              <a:rPr lang="en-US" dirty="0"/>
              <a:t>Not suitable for smaller projects.</a:t>
            </a:r>
          </a:p>
          <a:p>
            <a:r>
              <a:rPr lang="en-US" dirty="0"/>
              <a:t>Management complexity is more.</a:t>
            </a:r>
          </a:p>
          <a:p>
            <a:r>
              <a:rPr lang="en-US" dirty="0"/>
              <a:t>End of project may not be known which is a risk.</a:t>
            </a:r>
          </a:p>
          <a:p>
            <a:r>
              <a:rPr lang="en-US" dirty="0"/>
              <a:t>Highly skilled resources are required for risk analysis.</a:t>
            </a:r>
          </a:p>
          <a:p>
            <a:r>
              <a:rPr lang="en-US" dirty="0"/>
              <a:t>Projects progress is highly dependent upon the risk analysis phase.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Spiral Model - </a:t>
            </a:r>
            <a:r>
              <a:rPr lang="en-US" dirty="0" smtClean="0"/>
              <a:t>Design</a:t>
            </a:r>
            <a:endParaRPr lang="en-US" dirty="0"/>
          </a:p>
        </p:txBody>
      </p:sp>
      <p:sp>
        <p:nvSpPr>
          <p:cNvPr id="3" name="Content Placeholder 2"/>
          <p:cNvSpPr>
            <a:spLocks noGrp="1"/>
          </p:cNvSpPr>
          <p:nvPr>
            <p:ph sz="quarter" idx="1"/>
          </p:nvPr>
        </p:nvSpPr>
        <p:spPr/>
        <p:txBody>
          <a:bodyPr/>
          <a:lstStyle/>
          <a:p>
            <a:r>
              <a:rPr lang="en-US" dirty="0"/>
              <a:t>The spiral model combines the idea of iterative development with the systematic, controlled aspects of the waterfall model.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Spiral Model - </a:t>
            </a:r>
            <a:r>
              <a:rPr lang="en-US" dirty="0" smtClean="0"/>
              <a:t>Design</a:t>
            </a:r>
            <a:endParaRPr lang="en-US" dirty="0"/>
          </a:p>
        </p:txBody>
      </p:sp>
      <p:sp>
        <p:nvSpPr>
          <p:cNvPr id="3" name="Content Placeholder 2"/>
          <p:cNvSpPr>
            <a:spLocks noGrp="1"/>
          </p:cNvSpPr>
          <p:nvPr>
            <p:ph sz="quarter" idx="1"/>
          </p:nvPr>
        </p:nvSpPr>
        <p:spPr/>
        <p:txBody>
          <a:bodyPr/>
          <a:lstStyle/>
          <a:p>
            <a:r>
              <a:rPr lang="en-US" dirty="0"/>
              <a:t>Identification</a:t>
            </a:r>
          </a:p>
          <a:p>
            <a:r>
              <a:rPr lang="en-US" dirty="0" smtClean="0"/>
              <a:t>Design</a:t>
            </a:r>
          </a:p>
          <a:p>
            <a:r>
              <a:rPr lang="en-US" dirty="0"/>
              <a:t>Construct or Build</a:t>
            </a:r>
          </a:p>
          <a:p>
            <a:r>
              <a:rPr lang="en-US" dirty="0"/>
              <a:t>Evaluation and Risk Analysis</a:t>
            </a:r>
          </a:p>
          <a:p>
            <a:pPr>
              <a:buNone/>
            </a:pPr>
            <a:r>
              <a:rPr lang="en-US" dirty="0" smtClean="0"/>
              <a:t/>
            </a:r>
            <a:br>
              <a:rPr lang="en-US" dirty="0" smtClean="0"/>
            </a:br>
            <a:endParaRPr lang="en-US" dirty="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dlc_spiral_model.jpg"/>
          <p:cNvPicPr>
            <a:picLocks noGrp="1" noChangeAspect="1"/>
          </p:cNvPicPr>
          <p:nvPr>
            <p:ph sz="quarter" idx="1"/>
          </p:nvPr>
        </p:nvPicPr>
        <p:blipFill>
          <a:blip r:embed="rId2" cstate="print"/>
          <a:stretch>
            <a:fillRect/>
          </a:stretch>
        </p:blipFill>
        <p:spPr>
          <a:xfrm>
            <a:off x="1943100" y="1666875"/>
            <a:ext cx="5715000" cy="413385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GB" dirty="0" smtClean="0"/>
              <a:t>SDLC </a:t>
            </a:r>
            <a:r>
              <a:rPr lang="en-GB" dirty="0"/>
              <a:t>is the acronym of Software Development Life Cycle.</a:t>
            </a:r>
            <a:endParaRPr lang="en-US" dirty="0"/>
          </a:p>
          <a:p>
            <a:pPr lvl="0"/>
            <a:r>
              <a:rPr lang="en-GB" dirty="0"/>
              <a:t>It is also called as Software Development Process.</a:t>
            </a:r>
            <a:endParaRPr lang="en-US" dirty="0"/>
          </a:p>
          <a:p>
            <a:pPr lvl="0"/>
            <a:r>
              <a:rPr lang="en-GB" dirty="0"/>
              <a:t>SDLC is a framework defining tasks performed at each step in the software development process.</a:t>
            </a:r>
            <a:endParaRPr lang="en-US" dirty="0"/>
          </a:p>
          <a:p>
            <a:pPr lvl="0"/>
            <a:r>
              <a:rPr lang="en-GB" dirty="0"/>
              <a:t>ISO/IEC 12207 is an international standard for software life-cycle processes. It aims to be the standard that defines all the tasks required for developing and maintaining software.</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884238"/>
          </a:xfrm>
        </p:spPr>
        <p:txBody>
          <a:bodyPr>
            <a:normAutofit/>
          </a:bodyPr>
          <a:lstStyle/>
          <a:p>
            <a:r>
              <a:rPr lang="en-US" dirty="0"/>
              <a:t>Spiral Model </a:t>
            </a:r>
            <a:r>
              <a:rPr lang="en-US" dirty="0" smtClean="0"/>
              <a:t>Application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When there is a budget constraint and risk evaluation is important.</a:t>
            </a:r>
          </a:p>
          <a:p>
            <a:r>
              <a:rPr lang="en-US" dirty="0"/>
              <a:t>For medium to high-risk projects.</a:t>
            </a:r>
          </a:p>
          <a:p>
            <a:r>
              <a:rPr lang="en-US" dirty="0"/>
              <a:t>Long-term project commitment because of potential changes to economic priorities as the requirements change with time.</a:t>
            </a:r>
          </a:p>
          <a:p>
            <a:r>
              <a:rPr lang="en-US" dirty="0"/>
              <a:t>Customer is not sure of their requirements which is usually the case.</a:t>
            </a:r>
          </a:p>
          <a:p>
            <a:r>
              <a:rPr lang="en-US" dirty="0"/>
              <a:t>Requirements are complex and need evaluation to get clarity.</a:t>
            </a:r>
          </a:p>
          <a:p>
            <a:r>
              <a:rPr lang="en-US" dirty="0"/>
              <a:t>New product line which should be released in phases to get enough customer feedback.</a:t>
            </a:r>
          </a:p>
          <a:p>
            <a:r>
              <a:rPr lang="en-US" dirty="0"/>
              <a:t>Significant changes are expected in the product during the development cycle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960438"/>
          </a:xfrm>
        </p:spPr>
        <p:txBody>
          <a:bodyPr>
            <a:normAutofit/>
          </a:bodyPr>
          <a:lstStyle/>
          <a:p>
            <a:r>
              <a:rPr lang="en-US" dirty="0"/>
              <a:t>Spiral Model - Pros </a:t>
            </a:r>
          </a:p>
        </p:txBody>
      </p:sp>
      <p:sp>
        <p:nvSpPr>
          <p:cNvPr id="3" name="Content Placeholder 2"/>
          <p:cNvSpPr>
            <a:spLocks noGrp="1"/>
          </p:cNvSpPr>
          <p:nvPr>
            <p:ph sz="quarter" idx="1"/>
          </p:nvPr>
        </p:nvSpPr>
        <p:spPr/>
        <p:txBody>
          <a:bodyPr>
            <a:normAutofit/>
          </a:bodyPr>
          <a:lstStyle/>
          <a:p>
            <a:r>
              <a:rPr lang="en-US" dirty="0"/>
              <a:t>Changing requirements can be accommodated.</a:t>
            </a:r>
          </a:p>
          <a:p>
            <a:r>
              <a:rPr lang="en-US" dirty="0"/>
              <a:t>Allows extensive use of prototypes.</a:t>
            </a:r>
          </a:p>
          <a:p>
            <a:r>
              <a:rPr lang="en-US" dirty="0"/>
              <a:t>Requirements can be captured more accurately.</a:t>
            </a:r>
          </a:p>
          <a:p>
            <a:r>
              <a:rPr lang="en-US" dirty="0"/>
              <a:t>Users see the system early.</a:t>
            </a:r>
          </a:p>
          <a:p>
            <a:r>
              <a:rPr lang="en-US" dirty="0"/>
              <a:t>Development can be divided into smaller parts and the risky parts can be developed earlier which helps in better risk management.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 Cons</a:t>
            </a:r>
            <a:endParaRPr lang="en-US" dirty="0"/>
          </a:p>
        </p:txBody>
      </p:sp>
      <p:sp>
        <p:nvSpPr>
          <p:cNvPr id="3" name="Content Placeholder 2"/>
          <p:cNvSpPr>
            <a:spLocks noGrp="1"/>
          </p:cNvSpPr>
          <p:nvPr>
            <p:ph sz="quarter" idx="1"/>
          </p:nvPr>
        </p:nvSpPr>
        <p:spPr/>
        <p:txBody>
          <a:bodyPr/>
          <a:lstStyle/>
          <a:p>
            <a:r>
              <a:rPr lang="en-US" dirty="0"/>
              <a:t>Management is more complex.</a:t>
            </a:r>
          </a:p>
          <a:p>
            <a:r>
              <a:rPr lang="en-US" dirty="0"/>
              <a:t>End of the project may not be known early.</a:t>
            </a:r>
          </a:p>
          <a:p>
            <a:r>
              <a:rPr lang="en-US" dirty="0"/>
              <a:t>Not suitable for small or low risk projects and could be expensive for small projects.</a:t>
            </a:r>
          </a:p>
          <a:p>
            <a:r>
              <a:rPr lang="en-US" dirty="0"/>
              <a:t>Process is complex</a:t>
            </a:r>
          </a:p>
          <a:p>
            <a:r>
              <a:rPr lang="en-US" dirty="0"/>
              <a:t>Spiral may go on indefinitely.</a:t>
            </a:r>
          </a:p>
          <a:p>
            <a:r>
              <a:rPr lang="en-US" dirty="0"/>
              <a:t>Large number of intermediate stages requires excessive documentation.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V-Model </a:t>
            </a:r>
          </a:p>
        </p:txBody>
      </p:sp>
      <p:sp>
        <p:nvSpPr>
          <p:cNvPr id="3" name="Content Placeholder 2"/>
          <p:cNvSpPr>
            <a:spLocks noGrp="1"/>
          </p:cNvSpPr>
          <p:nvPr>
            <p:ph sz="quarter" idx="1"/>
          </p:nvPr>
        </p:nvSpPr>
        <p:spPr/>
        <p:txBody>
          <a:bodyPr/>
          <a:lstStyle/>
          <a:p>
            <a:r>
              <a:rPr lang="en-US" dirty="0"/>
              <a:t>The V-model is an SDLC model where execution of processes happens in a sequential manner in a V-shape. It is also known as </a:t>
            </a:r>
            <a:r>
              <a:rPr lang="en-US" b="1" dirty="0"/>
              <a:t>Verification and Validation model</a:t>
            </a:r>
            <a:r>
              <a:rPr lang="en-US" dirty="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a:t>Verification</a:t>
            </a:r>
            <a:r>
              <a:rPr lang="en-US" dirty="0"/>
              <a:t> is the process of evaluating products of a development phase to find out whether they meet the specified requirements</a:t>
            </a:r>
            <a:r>
              <a:rPr lang="en-US" dirty="0" smtClean="0"/>
              <a:t>.</a:t>
            </a:r>
          </a:p>
          <a:p>
            <a:r>
              <a:rPr lang="en-US" b="1" dirty="0"/>
              <a:t>Validation</a:t>
            </a:r>
            <a:r>
              <a:rPr lang="en-US" dirty="0"/>
              <a:t> is the process of evaluating software at the end of the development process to determine whether software meets the customer expectations and requirements.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V-Model - Design</a:t>
            </a:r>
            <a:br>
              <a:rPr lang="en-US" dirty="0"/>
            </a:br>
            <a:endParaRPr lang="en-US" dirty="0"/>
          </a:p>
        </p:txBody>
      </p:sp>
      <p:pic>
        <p:nvPicPr>
          <p:cNvPr id="4" name="Content Placeholder 3" descr="sdlc_v_model.jpg"/>
          <p:cNvPicPr>
            <a:picLocks noGrp="1" noChangeAspect="1"/>
          </p:cNvPicPr>
          <p:nvPr>
            <p:ph sz="quarter" idx="1"/>
          </p:nvPr>
        </p:nvPicPr>
        <p:blipFill>
          <a:blip r:embed="rId2" cstate="print"/>
          <a:stretch>
            <a:fillRect/>
          </a:stretch>
        </p:blipFill>
        <p:spPr>
          <a:xfrm>
            <a:off x="2825496" y="2249424"/>
            <a:ext cx="3950208" cy="2968752"/>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V-Model - Verification </a:t>
            </a:r>
            <a:r>
              <a:rPr lang="en-US" dirty="0" smtClean="0"/>
              <a:t>Phases</a:t>
            </a:r>
            <a:endParaRPr lang="en-US" dirty="0"/>
          </a:p>
        </p:txBody>
      </p:sp>
      <p:sp>
        <p:nvSpPr>
          <p:cNvPr id="3" name="Content Placeholder 2"/>
          <p:cNvSpPr>
            <a:spLocks noGrp="1"/>
          </p:cNvSpPr>
          <p:nvPr>
            <p:ph sz="quarter" idx="1"/>
          </p:nvPr>
        </p:nvSpPr>
        <p:spPr/>
        <p:txBody>
          <a:bodyPr>
            <a:normAutofit/>
          </a:bodyPr>
          <a:lstStyle/>
          <a:p>
            <a:r>
              <a:rPr lang="en-US" dirty="0"/>
              <a:t>Business Requirement Analysis</a:t>
            </a:r>
          </a:p>
          <a:p>
            <a:r>
              <a:rPr lang="en-US" dirty="0" smtClean="0"/>
              <a:t>System </a:t>
            </a:r>
            <a:r>
              <a:rPr lang="en-US" dirty="0"/>
              <a:t>Design</a:t>
            </a:r>
          </a:p>
          <a:p>
            <a:r>
              <a:rPr lang="en-US" dirty="0"/>
              <a:t>Architectural Design</a:t>
            </a:r>
          </a:p>
          <a:p>
            <a:r>
              <a:rPr lang="en-US" dirty="0"/>
              <a:t>Module Design</a:t>
            </a:r>
          </a:p>
          <a:p>
            <a:r>
              <a:rPr lang="en-US" dirty="0"/>
              <a:t>Coding Phase</a:t>
            </a:r>
          </a:p>
          <a:p>
            <a:pPr>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Validation </a:t>
            </a:r>
            <a:r>
              <a:rPr lang="en-US" dirty="0" smtClean="0"/>
              <a:t>Phases</a:t>
            </a:r>
            <a:endParaRPr lang="en-US" dirty="0"/>
          </a:p>
        </p:txBody>
      </p:sp>
      <p:sp>
        <p:nvSpPr>
          <p:cNvPr id="3" name="Content Placeholder 2"/>
          <p:cNvSpPr>
            <a:spLocks noGrp="1"/>
          </p:cNvSpPr>
          <p:nvPr>
            <p:ph sz="quarter" idx="1"/>
          </p:nvPr>
        </p:nvSpPr>
        <p:spPr/>
        <p:txBody>
          <a:bodyPr/>
          <a:lstStyle/>
          <a:p>
            <a:r>
              <a:rPr lang="en-US" dirty="0"/>
              <a:t>Unit Testing</a:t>
            </a:r>
          </a:p>
          <a:p>
            <a:r>
              <a:rPr lang="en-US" dirty="0" smtClean="0"/>
              <a:t>Integration </a:t>
            </a:r>
            <a:r>
              <a:rPr lang="en-US" dirty="0"/>
              <a:t>Testing</a:t>
            </a:r>
          </a:p>
          <a:p>
            <a:r>
              <a:rPr lang="en-US" dirty="0"/>
              <a:t>System Testing</a:t>
            </a:r>
          </a:p>
          <a:p>
            <a:r>
              <a:rPr lang="en-US" dirty="0"/>
              <a:t>Acceptance Testing</a:t>
            </a:r>
          </a:p>
          <a:p>
            <a:pPr>
              <a:buNone/>
            </a:pP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 Model ─ </a:t>
            </a:r>
            <a:r>
              <a:rPr lang="en-US" dirty="0" smtClean="0"/>
              <a:t>Application</a:t>
            </a:r>
            <a:endParaRPr lang="en-US" dirty="0"/>
          </a:p>
        </p:txBody>
      </p:sp>
      <p:sp>
        <p:nvSpPr>
          <p:cNvPr id="3" name="Content Placeholder 2"/>
          <p:cNvSpPr>
            <a:spLocks noGrp="1"/>
          </p:cNvSpPr>
          <p:nvPr>
            <p:ph sz="quarter" idx="1"/>
          </p:nvPr>
        </p:nvSpPr>
        <p:spPr/>
        <p:txBody>
          <a:bodyPr/>
          <a:lstStyle/>
          <a:p>
            <a:r>
              <a:rPr lang="en-US" dirty="0"/>
              <a:t>Requirements are well defined, clearly documented and fixed.</a:t>
            </a:r>
          </a:p>
          <a:p>
            <a:r>
              <a:rPr lang="en-US" dirty="0"/>
              <a:t>Product definition is stable.</a:t>
            </a:r>
          </a:p>
          <a:p>
            <a:r>
              <a:rPr lang="en-US" dirty="0"/>
              <a:t>Technology is not dynamic and is well understood by the project team.</a:t>
            </a:r>
          </a:p>
          <a:p>
            <a:r>
              <a:rPr lang="en-US" dirty="0"/>
              <a:t>There are no ambiguous or undefined requirements.</a:t>
            </a:r>
          </a:p>
          <a:p>
            <a:r>
              <a:rPr lang="en-US" dirty="0"/>
              <a:t>The project is short.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V-Model - </a:t>
            </a:r>
            <a:r>
              <a:rPr lang="en-US" dirty="0" smtClean="0"/>
              <a:t>Pros</a:t>
            </a:r>
            <a:endParaRPr lang="en-US" dirty="0"/>
          </a:p>
        </p:txBody>
      </p:sp>
      <p:sp>
        <p:nvSpPr>
          <p:cNvPr id="3" name="Content Placeholder 2"/>
          <p:cNvSpPr>
            <a:spLocks noGrp="1"/>
          </p:cNvSpPr>
          <p:nvPr>
            <p:ph sz="quarter" idx="1"/>
          </p:nvPr>
        </p:nvSpPr>
        <p:spPr/>
        <p:txBody>
          <a:bodyPr/>
          <a:lstStyle/>
          <a:p>
            <a:r>
              <a:rPr lang="en-US" dirty="0"/>
              <a:t>This is a highly-disciplined model and Phases are completed one at a time.</a:t>
            </a:r>
          </a:p>
          <a:p>
            <a:r>
              <a:rPr lang="en-US" dirty="0"/>
              <a:t>Works well for smaller projects where requirements are very well understood.</a:t>
            </a:r>
          </a:p>
          <a:p>
            <a:r>
              <a:rPr lang="en-US" dirty="0"/>
              <a:t>Simple and easy to understand and use.</a:t>
            </a:r>
          </a:p>
          <a:p>
            <a:r>
              <a:rPr lang="en-US" dirty="0"/>
              <a:t>Easy to manage due to the rigidity of the model. Each phase has specific deliverables and a review process.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GB" b="1" dirty="0"/>
              <a:t>What is SDLC?</a:t>
            </a:r>
            <a:endParaRPr lang="en-US" b="1" dirty="0"/>
          </a:p>
          <a:p>
            <a:r>
              <a:rPr lang="en-GB" dirty="0"/>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a:t>
            </a:r>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V-Model-Cons</a:t>
            </a:r>
            <a:endParaRPr lang="en-US" dirty="0"/>
          </a:p>
        </p:txBody>
      </p:sp>
      <p:sp>
        <p:nvSpPr>
          <p:cNvPr id="3" name="Content Placeholder 2"/>
          <p:cNvSpPr>
            <a:spLocks noGrp="1"/>
          </p:cNvSpPr>
          <p:nvPr>
            <p:ph sz="quarter" idx="1"/>
          </p:nvPr>
        </p:nvSpPr>
        <p:spPr/>
        <p:txBody>
          <a:bodyPr>
            <a:normAutofit/>
          </a:bodyPr>
          <a:lstStyle/>
          <a:p>
            <a:r>
              <a:rPr lang="en-US" dirty="0"/>
              <a:t>High risk and uncertainty.</a:t>
            </a:r>
          </a:p>
          <a:p>
            <a:r>
              <a:rPr lang="en-US" dirty="0"/>
              <a:t>Not a good model for complex and object-oriented projects.</a:t>
            </a:r>
          </a:p>
          <a:p>
            <a:r>
              <a:rPr lang="en-US" dirty="0"/>
              <a:t>Poor model for long and ongoing projects.</a:t>
            </a:r>
          </a:p>
          <a:p>
            <a:r>
              <a:rPr lang="en-US" dirty="0"/>
              <a:t>Not suitable for the projects where requirements are at a moderate to high risk of changing.</a:t>
            </a:r>
          </a:p>
          <a:p>
            <a:r>
              <a:rPr lang="en-US" dirty="0"/>
              <a:t>Once an application is in the testing stage, it is difficult to go back and change a functionality.</a:t>
            </a:r>
          </a:p>
          <a:p>
            <a:r>
              <a:rPr lang="en-US" dirty="0"/>
              <a:t>No working software is produced until late during the life cycle.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Big </a:t>
            </a:r>
            <a:r>
              <a:rPr lang="en-US" dirty="0"/>
              <a:t>Bang </a:t>
            </a:r>
            <a:r>
              <a:rPr lang="en-US" dirty="0" smtClean="0"/>
              <a:t>Model</a:t>
            </a:r>
            <a:endParaRPr lang="en-US" dirty="0"/>
          </a:p>
        </p:txBody>
      </p:sp>
      <p:sp>
        <p:nvSpPr>
          <p:cNvPr id="3" name="Content Placeholder 2"/>
          <p:cNvSpPr>
            <a:spLocks noGrp="1"/>
          </p:cNvSpPr>
          <p:nvPr>
            <p:ph sz="quarter" idx="1"/>
          </p:nvPr>
        </p:nvSpPr>
        <p:spPr/>
        <p:txBody>
          <a:bodyPr/>
          <a:lstStyle/>
          <a:p>
            <a:r>
              <a:rPr lang="en-US" dirty="0"/>
              <a:t>The Big Bang model is an SDLC model where we do not follow any specific </a:t>
            </a:r>
            <a:r>
              <a:rPr lang="en-US" dirty="0" smtClean="0"/>
              <a:t>process.</a:t>
            </a:r>
          </a:p>
          <a:p>
            <a:r>
              <a:rPr lang="en-US" dirty="0"/>
              <a:t>This Big Bang Model does not follow a process/procedure and there is a very little planning required.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696200" cy="1143000"/>
          </a:xfrm>
        </p:spPr>
        <p:txBody>
          <a:bodyPr>
            <a:normAutofit fontScale="90000"/>
          </a:bodyPr>
          <a:lstStyle/>
          <a:p>
            <a:r>
              <a:rPr lang="en-US" dirty="0" smtClean="0"/>
              <a:t/>
            </a:r>
            <a:br>
              <a:rPr lang="en-US" dirty="0" smtClean="0"/>
            </a:br>
            <a:r>
              <a:rPr lang="en-US" dirty="0"/>
              <a:t/>
            </a:r>
            <a:br>
              <a:rPr lang="en-US" dirty="0"/>
            </a:br>
            <a:r>
              <a:rPr lang="en-US" dirty="0"/>
              <a:t/>
            </a:r>
            <a:br>
              <a:rPr lang="en-US" dirty="0"/>
            </a:br>
            <a:r>
              <a:rPr lang="en-US" dirty="0" smtClean="0"/>
              <a:t>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Big </a:t>
            </a:r>
            <a:r>
              <a:rPr lang="en-US" dirty="0" smtClean="0"/>
              <a:t>Bang Model ─ Design </a:t>
            </a:r>
            <a:r>
              <a:rPr lang="en-US" dirty="0" smtClean="0"/>
              <a:t>and Application</a:t>
            </a:r>
            <a:endParaRPr lang="en-US" dirty="0"/>
          </a:p>
        </p:txBody>
      </p:sp>
      <p:sp>
        <p:nvSpPr>
          <p:cNvPr id="3" name="Content Placeholder 2"/>
          <p:cNvSpPr>
            <a:spLocks noGrp="1"/>
          </p:cNvSpPr>
          <p:nvPr>
            <p:ph sz="quarter" idx="1"/>
          </p:nvPr>
        </p:nvSpPr>
        <p:spPr/>
        <p:txBody>
          <a:bodyPr/>
          <a:lstStyle/>
          <a:p>
            <a:r>
              <a:rPr lang="en-US" dirty="0"/>
              <a:t>The Big Bang Model comprises of focusing all the possible resources in the software development and coding, with very little or no planning. The requirements are understood and implemented as they come. Any changes required may or may not need to revamp the complete software.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960438"/>
          </a:xfrm>
        </p:spPr>
        <p:txBody>
          <a:bodyPr>
            <a:normAutofit/>
          </a:bodyPr>
          <a:lstStyle/>
          <a:p>
            <a:r>
              <a:rPr lang="en-US" dirty="0"/>
              <a:t>Big Bang Model - </a:t>
            </a:r>
            <a:r>
              <a:rPr lang="en-US" dirty="0" smtClean="0"/>
              <a:t>Pros</a:t>
            </a:r>
            <a:endParaRPr lang="en-US" dirty="0"/>
          </a:p>
        </p:txBody>
      </p:sp>
      <p:sp>
        <p:nvSpPr>
          <p:cNvPr id="3" name="Content Placeholder 2"/>
          <p:cNvSpPr>
            <a:spLocks noGrp="1"/>
          </p:cNvSpPr>
          <p:nvPr>
            <p:ph sz="quarter" idx="1"/>
          </p:nvPr>
        </p:nvSpPr>
        <p:spPr/>
        <p:txBody>
          <a:bodyPr/>
          <a:lstStyle/>
          <a:p>
            <a:r>
              <a:rPr lang="en-US" dirty="0"/>
              <a:t>This is a very simple model</a:t>
            </a:r>
          </a:p>
          <a:p>
            <a:r>
              <a:rPr lang="en-US" dirty="0"/>
              <a:t>Little or no planning required</a:t>
            </a:r>
          </a:p>
          <a:p>
            <a:r>
              <a:rPr lang="en-US" dirty="0"/>
              <a:t>Easy to manage</a:t>
            </a:r>
          </a:p>
          <a:p>
            <a:r>
              <a:rPr lang="en-US" dirty="0"/>
              <a:t>Very few resources required</a:t>
            </a:r>
          </a:p>
          <a:p>
            <a:r>
              <a:rPr lang="en-US" dirty="0"/>
              <a:t>Gives flexibility to developers</a:t>
            </a:r>
          </a:p>
          <a:p>
            <a:r>
              <a:rPr lang="en-US" dirty="0"/>
              <a:t>It is a good learning aid for new comers or students.</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Bang Model - Cons</a:t>
            </a:r>
            <a:endParaRPr lang="en-US" dirty="0"/>
          </a:p>
        </p:txBody>
      </p:sp>
      <p:sp>
        <p:nvSpPr>
          <p:cNvPr id="3" name="Content Placeholder 2"/>
          <p:cNvSpPr>
            <a:spLocks noGrp="1"/>
          </p:cNvSpPr>
          <p:nvPr>
            <p:ph sz="quarter" idx="1"/>
          </p:nvPr>
        </p:nvSpPr>
        <p:spPr/>
        <p:txBody>
          <a:bodyPr/>
          <a:lstStyle/>
          <a:p>
            <a:r>
              <a:rPr lang="en-US" dirty="0"/>
              <a:t>Very High risk and uncertainty.</a:t>
            </a:r>
          </a:p>
          <a:p>
            <a:r>
              <a:rPr lang="en-US" dirty="0"/>
              <a:t>Not a good model for complex and object-oriented projects.</a:t>
            </a:r>
          </a:p>
          <a:p>
            <a:r>
              <a:rPr lang="en-US" dirty="0"/>
              <a:t>Poor model for long and ongoing projects.</a:t>
            </a:r>
          </a:p>
          <a:p>
            <a:r>
              <a:rPr lang="en-US" dirty="0"/>
              <a:t>Can turn out to be very expensive if requirements are misunderstood.</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SDLC model</a:t>
            </a:r>
          </a:p>
        </p:txBody>
      </p:sp>
      <p:sp>
        <p:nvSpPr>
          <p:cNvPr id="3" name="Content Placeholder 2"/>
          <p:cNvSpPr>
            <a:spLocks noGrp="1"/>
          </p:cNvSpPr>
          <p:nvPr>
            <p:ph sz="quarter" idx="1"/>
          </p:nvPr>
        </p:nvSpPr>
        <p:spPr/>
        <p:txBody>
          <a:bodyPr/>
          <a:lstStyle/>
          <a:p>
            <a:r>
              <a:rPr lang="en-US" dirty="0"/>
              <a:t>Agile SDLC model is a combination of iterative and incremental process models with focus on process adaptability and customer satisfaction by rapid delivery of working software product</a:t>
            </a:r>
            <a:r>
              <a:rPr lang="en-US" dirty="0" smtClean="0"/>
              <a:t>.</a:t>
            </a:r>
          </a:p>
          <a:p>
            <a:r>
              <a:rPr lang="en-US" dirty="0"/>
              <a:t>Agile Methods break the product into small incremental builds.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SDLC Model</a:t>
            </a:r>
            <a:endParaRPr lang="en-US" dirty="0"/>
          </a:p>
        </p:txBody>
      </p:sp>
      <p:sp>
        <p:nvSpPr>
          <p:cNvPr id="3" name="Content Placeholder 2"/>
          <p:cNvSpPr>
            <a:spLocks noGrp="1"/>
          </p:cNvSpPr>
          <p:nvPr>
            <p:ph sz="quarter" idx="1"/>
          </p:nvPr>
        </p:nvSpPr>
        <p:spPr/>
        <p:txBody>
          <a:bodyPr/>
          <a:lstStyle/>
          <a:p>
            <a:r>
              <a:rPr lang="en-US" dirty="0"/>
              <a:t>Planning</a:t>
            </a:r>
          </a:p>
          <a:p>
            <a:r>
              <a:rPr lang="en-US" dirty="0"/>
              <a:t>Requirements Analysis</a:t>
            </a:r>
          </a:p>
          <a:p>
            <a:r>
              <a:rPr lang="en-US" dirty="0"/>
              <a:t>Design</a:t>
            </a:r>
          </a:p>
          <a:p>
            <a:r>
              <a:rPr lang="en-US" dirty="0"/>
              <a:t>Coding</a:t>
            </a:r>
          </a:p>
          <a:p>
            <a:r>
              <a:rPr lang="en-US" dirty="0"/>
              <a:t>Unit Testing and</a:t>
            </a:r>
          </a:p>
          <a:p>
            <a:r>
              <a:rPr lang="en-US" dirty="0"/>
              <a:t>Acceptance Testing.</a:t>
            </a:r>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Agile</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a:t>Agile model believes that every project needs to be handled differently and the existing methods need to be tailored to best suit the project </a:t>
            </a:r>
            <a:r>
              <a:rPr lang="en-US" dirty="0" smtClean="0"/>
              <a:t>requirements.</a:t>
            </a:r>
          </a:p>
          <a:p>
            <a:r>
              <a:rPr lang="en-US" dirty="0"/>
              <a:t>The most popular Agile methods include Rational Unified Process (1994), Scrum (1995), Crystal Clear, Extreme Programming (1996), Adaptive Software Development, Feature Driven Development, and Dynamic Systems Development Method (DSDM) (1995).</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dlc_agile_model.jpg"/>
          <p:cNvPicPr>
            <a:picLocks noGrp="1" noChangeAspect="1"/>
          </p:cNvPicPr>
          <p:nvPr>
            <p:ph sz="quarter" idx="1"/>
          </p:nvPr>
        </p:nvPicPr>
        <p:blipFill>
          <a:blip r:embed="rId2" cstate="print"/>
          <a:stretch>
            <a:fillRect/>
          </a:stretch>
        </p:blipFill>
        <p:spPr>
          <a:xfrm>
            <a:off x="1943100" y="1604962"/>
            <a:ext cx="5715000" cy="4257675"/>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Agile Manifesto principles</a:t>
            </a:r>
          </a:p>
        </p:txBody>
      </p:sp>
      <p:sp>
        <p:nvSpPr>
          <p:cNvPr id="3" name="Content Placeholder 2"/>
          <p:cNvSpPr>
            <a:spLocks noGrp="1"/>
          </p:cNvSpPr>
          <p:nvPr>
            <p:ph sz="quarter" idx="1"/>
          </p:nvPr>
        </p:nvSpPr>
        <p:spPr/>
        <p:txBody>
          <a:bodyPr>
            <a:normAutofit fontScale="92500" lnSpcReduction="10000"/>
          </a:bodyPr>
          <a:lstStyle/>
          <a:p>
            <a:r>
              <a:rPr lang="en-US" b="1" dirty="0"/>
              <a:t>Individuals and interactions</a:t>
            </a:r>
            <a:r>
              <a:rPr lang="en-US" dirty="0"/>
              <a:t> − In Agile development, self-organization and motivation are important, as are interactions like co-location and pair programming.</a:t>
            </a:r>
          </a:p>
          <a:p>
            <a:r>
              <a:rPr lang="en-US" b="1" dirty="0"/>
              <a:t>Working software</a:t>
            </a:r>
            <a:r>
              <a:rPr lang="en-US" dirty="0"/>
              <a:t> − Demo working software is considered the best means of communication with the customers to understand their requirements, instead of just depending on documentation.</a:t>
            </a:r>
          </a:p>
          <a:p>
            <a:r>
              <a:rPr lang="en-US" b="1" dirty="0"/>
              <a:t>Customer collaboration</a:t>
            </a:r>
            <a:r>
              <a:rPr lang="en-US" dirty="0"/>
              <a:t> − As the requirements cannot be gathered completely in the beginning of the project due to various factors, continuous customer interaction is very important to get proper product requirements.</a:t>
            </a:r>
          </a:p>
          <a:p>
            <a:r>
              <a:rPr lang="en-US" b="1" dirty="0"/>
              <a:t>Responding to change</a:t>
            </a:r>
            <a:r>
              <a:rPr lang="en-US" dirty="0"/>
              <a:t> − Agile Development is focused on quick responses to change and continuous development.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jpg"/>
          <p:cNvPicPr>
            <a:picLocks noGrp="1" noChangeAspect="1"/>
          </p:cNvPicPr>
          <p:nvPr>
            <p:ph sz="quarter" idx="1"/>
          </p:nvPr>
        </p:nvPicPr>
        <p:blipFill>
          <a:blip r:embed="rId2" cstate="print"/>
          <a:stretch>
            <a:fillRect/>
          </a:stretch>
        </p:blipFill>
        <p:spPr>
          <a:xfrm>
            <a:off x="2166937" y="1719262"/>
            <a:ext cx="5267325" cy="4029075"/>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Agile Vs </a:t>
            </a:r>
            <a:r>
              <a:rPr lang="fr-FR" dirty="0" err="1" smtClean="0"/>
              <a:t>Traditional</a:t>
            </a:r>
            <a:r>
              <a:rPr lang="fr-FR" dirty="0" smtClean="0"/>
              <a:t> SDLC </a:t>
            </a:r>
            <a:r>
              <a:rPr lang="fr-FR" dirty="0" err="1" smtClean="0"/>
              <a:t>Models</a:t>
            </a:r>
            <a:endParaRPr lang="en-US" dirty="0"/>
          </a:p>
        </p:txBody>
      </p:sp>
      <p:sp>
        <p:nvSpPr>
          <p:cNvPr id="3" name="Content Placeholder 2"/>
          <p:cNvSpPr>
            <a:spLocks noGrp="1"/>
          </p:cNvSpPr>
          <p:nvPr>
            <p:ph sz="quarter" idx="1"/>
          </p:nvPr>
        </p:nvSpPr>
        <p:spPr/>
        <p:txBody>
          <a:bodyPr/>
          <a:lstStyle/>
          <a:p>
            <a:r>
              <a:rPr lang="en-US" dirty="0"/>
              <a:t>Agile is based on the </a:t>
            </a:r>
            <a:r>
              <a:rPr lang="en-US" b="1" dirty="0"/>
              <a:t>adaptive software development methods</a:t>
            </a:r>
            <a:r>
              <a:rPr lang="en-US" dirty="0"/>
              <a:t>, whereas the traditional SDLC models like the waterfall model is based on a predictive approach. </a:t>
            </a:r>
            <a:endParaRPr lang="en-US" dirty="0" smtClean="0"/>
          </a:p>
          <a:p>
            <a:pPr>
              <a:buNone/>
            </a:pPr>
            <a:endParaRPr lang="en-US" dirty="0" smtClean="0"/>
          </a:p>
          <a:p>
            <a:pPr>
              <a:buNone/>
            </a:pPr>
            <a:r>
              <a:rPr lang="en-US" dirty="0" smtClean="0"/>
              <a:t>    Predictive </a:t>
            </a:r>
            <a:r>
              <a:rPr lang="en-US" dirty="0"/>
              <a:t>teams in the traditional SDLC models usually work with detailed planning and have a complete forecast of the exact tasks and features to be delivered in the next few months or during the product life cycle.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advantages of the Agile </a:t>
            </a:r>
            <a:r>
              <a:rPr lang="en-US" dirty="0" smtClean="0"/>
              <a:t>Model</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Is a very realistic approach to software development.</a:t>
            </a:r>
          </a:p>
          <a:p>
            <a:r>
              <a:rPr lang="en-US" dirty="0"/>
              <a:t>Promotes teamwork and cross training.</a:t>
            </a:r>
          </a:p>
          <a:p>
            <a:r>
              <a:rPr lang="en-US" dirty="0"/>
              <a:t>Functionality can be developed rapidly and demonstrated.</a:t>
            </a:r>
          </a:p>
          <a:p>
            <a:r>
              <a:rPr lang="en-US" dirty="0"/>
              <a:t>Resource requirements are minimum.</a:t>
            </a:r>
          </a:p>
          <a:p>
            <a:r>
              <a:rPr lang="en-US" dirty="0"/>
              <a:t>Suitable for fixed or changing requirements</a:t>
            </a:r>
          </a:p>
          <a:p>
            <a:r>
              <a:rPr lang="en-US" dirty="0"/>
              <a:t>Delivers early partial working solutions.</a:t>
            </a:r>
          </a:p>
          <a:p>
            <a:r>
              <a:rPr lang="en-US" dirty="0"/>
              <a:t>Good model for environments that change steadily.</a:t>
            </a:r>
          </a:p>
          <a:p>
            <a:r>
              <a:rPr lang="en-US" dirty="0"/>
              <a:t>Minimal rules, documentation easily employed.</a:t>
            </a:r>
          </a:p>
          <a:p>
            <a:r>
              <a:rPr lang="en-US" dirty="0"/>
              <a:t>Enables concurrent development and delivery within an overall planned context.</a:t>
            </a:r>
          </a:p>
          <a:p>
            <a:r>
              <a:rPr lang="en-US" dirty="0"/>
              <a:t>Little or no planning required.</a:t>
            </a:r>
          </a:p>
          <a:p>
            <a:r>
              <a:rPr lang="en-US" dirty="0"/>
              <a:t>Easy to manage.</a:t>
            </a:r>
          </a:p>
          <a:p>
            <a:r>
              <a:rPr lang="en-US" dirty="0"/>
              <a:t>Gives flexibility to developers.</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The disadvantages of the Agile Model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Not suitable for handling complex dependencies.</a:t>
            </a:r>
          </a:p>
          <a:p>
            <a:r>
              <a:rPr lang="en-US" dirty="0"/>
              <a:t>More risk of sustainability, maintainability and extensibility.</a:t>
            </a:r>
          </a:p>
          <a:p>
            <a:r>
              <a:rPr lang="en-US" dirty="0"/>
              <a:t>An overall plan, an agile leader and agile PM practice is a must without which it will not work.</a:t>
            </a:r>
          </a:p>
          <a:p>
            <a:r>
              <a:rPr lang="en-US" dirty="0"/>
              <a:t>Strict delivery management dictates the scope, functionality to be delivered, and adjustments to meet the deadlines.</a:t>
            </a:r>
          </a:p>
          <a:p>
            <a:r>
              <a:rPr lang="en-US" dirty="0"/>
              <a:t>Depends heavily on customer interaction, so if customer is not clear, team can be driven in the wrong direction.</a:t>
            </a:r>
          </a:p>
          <a:p>
            <a:r>
              <a:rPr lang="en-US" dirty="0"/>
              <a:t>There is a very high individual dependency, since there is minimum documentation generated.</a:t>
            </a:r>
          </a:p>
          <a:p>
            <a:r>
              <a:rPr lang="en-US" dirty="0"/>
              <a:t>Transfer of technology to new team members may be quite challenging due to lack of documentation.</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RAD (Rapid Application Development)</a:t>
            </a:r>
            <a:r>
              <a:rPr lang="en-US" dirty="0" smtClean="0"/>
              <a:t> model</a:t>
            </a:r>
            <a:endParaRPr lang="en-US" dirty="0"/>
          </a:p>
        </p:txBody>
      </p:sp>
      <p:sp>
        <p:nvSpPr>
          <p:cNvPr id="3" name="Content Placeholder 2"/>
          <p:cNvSpPr>
            <a:spLocks noGrp="1"/>
          </p:cNvSpPr>
          <p:nvPr>
            <p:ph sz="quarter" idx="1"/>
          </p:nvPr>
        </p:nvSpPr>
        <p:spPr/>
        <p:txBody>
          <a:bodyPr/>
          <a:lstStyle/>
          <a:p>
            <a:r>
              <a:rPr lang="en-US" dirty="0"/>
              <a:t>  The </a:t>
            </a:r>
            <a:r>
              <a:rPr lang="en-US" b="1" dirty="0"/>
              <a:t>RAD (Rapid Application Development)</a:t>
            </a:r>
            <a:r>
              <a:rPr lang="en-US" dirty="0"/>
              <a:t> model is based on prototyping and iterative development with no specific planning involved. The process of writing the software itself involves the planning required for developing the product.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RAD?</a:t>
            </a:r>
            <a:br>
              <a:rPr lang="en-US" dirty="0"/>
            </a:br>
            <a:endParaRPr lang="en-US" dirty="0"/>
          </a:p>
        </p:txBody>
      </p:sp>
      <p:sp>
        <p:nvSpPr>
          <p:cNvPr id="3" name="Content Placeholder 2"/>
          <p:cNvSpPr>
            <a:spLocks noGrp="1"/>
          </p:cNvSpPr>
          <p:nvPr>
            <p:ph sz="quarter" idx="1"/>
          </p:nvPr>
        </p:nvSpPr>
        <p:spPr/>
        <p:txBody>
          <a:bodyPr/>
          <a:lstStyle/>
          <a:p>
            <a:r>
              <a:rPr lang="en-US" dirty="0"/>
              <a:t>Rapid application development is a software development methodology that uses minimal planning in favor of rapid prototyping. A prototype is a working model that is functionally equivalent to a component of the product.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RAD Model </a:t>
            </a:r>
            <a:r>
              <a:rPr lang="en-US" dirty="0" smtClean="0"/>
              <a:t>Design</a:t>
            </a:r>
            <a:endParaRPr lang="en-US" dirty="0"/>
          </a:p>
        </p:txBody>
      </p:sp>
      <p:sp>
        <p:nvSpPr>
          <p:cNvPr id="3" name="Content Placeholder 2"/>
          <p:cNvSpPr>
            <a:spLocks noGrp="1"/>
          </p:cNvSpPr>
          <p:nvPr>
            <p:ph sz="quarter" idx="1"/>
          </p:nvPr>
        </p:nvSpPr>
        <p:spPr/>
        <p:txBody>
          <a:bodyPr>
            <a:normAutofit/>
          </a:bodyPr>
          <a:lstStyle/>
          <a:p>
            <a:r>
              <a:rPr lang="en-US" dirty="0"/>
              <a:t>Business Modeling</a:t>
            </a:r>
          </a:p>
          <a:p>
            <a:r>
              <a:rPr lang="en-US" dirty="0"/>
              <a:t>Data Modeling</a:t>
            </a:r>
          </a:p>
          <a:p>
            <a:r>
              <a:rPr lang="en-US" dirty="0"/>
              <a:t>Process Modeling</a:t>
            </a:r>
          </a:p>
          <a:p>
            <a:r>
              <a:rPr lang="en-US" dirty="0"/>
              <a:t>Application Generation</a:t>
            </a:r>
          </a:p>
          <a:p>
            <a:r>
              <a:rPr lang="en-US" dirty="0"/>
              <a:t>Testing and Turnover</a:t>
            </a:r>
          </a:p>
          <a:p>
            <a:pPr>
              <a:buNone/>
            </a:pP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dlc_rad_model.jpg"/>
          <p:cNvPicPr>
            <a:picLocks noGrp="1" noChangeAspect="1"/>
          </p:cNvPicPr>
          <p:nvPr>
            <p:ph sz="quarter" idx="1"/>
          </p:nvPr>
        </p:nvPicPr>
        <p:blipFill>
          <a:blip r:embed="rId2" cstate="print"/>
          <a:stretch>
            <a:fillRect/>
          </a:stretch>
        </p:blipFill>
        <p:spPr>
          <a:xfrm>
            <a:off x="2133600" y="1890712"/>
            <a:ext cx="5334000" cy="3686175"/>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r>
              <a:rPr lang="en-US" dirty="0"/>
              <a:t>RAD Model Vs Traditional </a:t>
            </a:r>
            <a:r>
              <a:rPr lang="en-US" dirty="0" smtClean="0"/>
              <a:t>SDLC</a:t>
            </a:r>
            <a:br>
              <a:rPr lang="en-US" dirty="0" smtClean="0"/>
            </a:br>
            <a:endParaRPr lang="en-US" dirty="0"/>
          </a:p>
        </p:txBody>
      </p:sp>
      <p:sp>
        <p:nvSpPr>
          <p:cNvPr id="3" name="Content Placeholder 2"/>
          <p:cNvSpPr>
            <a:spLocks noGrp="1"/>
          </p:cNvSpPr>
          <p:nvPr>
            <p:ph sz="quarter" idx="1"/>
          </p:nvPr>
        </p:nvSpPr>
        <p:spPr/>
        <p:txBody>
          <a:bodyPr/>
          <a:lstStyle/>
          <a:p>
            <a:r>
              <a:rPr lang="en-US" dirty="0"/>
              <a:t>The traditional SDLC follows a rigid process models with high emphasis on requirement analysis and gathering before the coding starts.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RAD Model - </a:t>
            </a:r>
            <a:r>
              <a:rPr lang="en-US" dirty="0" smtClean="0"/>
              <a:t>Application</a:t>
            </a:r>
            <a:endParaRPr lang="en-US" dirty="0"/>
          </a:p>
        </p:txBody>
      </p:sp>
      <p:sp>
        <p:nvSpPr>
          <p:cNvPr id="3" name="Content Placeholder 2"/>
          <p:cNvSpPr>
            <a:spLocks noGrp="1"/>
          </p:cNvSpPr>
          <p:nvPr>
            <p:ph sz="quarter" idx="1"/>
          </p:nvPr>
        </p:nvSpPr>
        <p:spPr/>
        <p:txBody>
          <a:bodyPr>
            <a:normAutofit lnSpcReduction="10000"/>
          </a:bodyPr>
          <a:lstStyle/>
          <a:p>
            <a:r>
              <a:rPr lang="en-US" dirty="0"/>
              <a:t>RAD should be used only when a system can be modularized to be delivered in an incremental manner.</a:t>
            </a:r>
          </a:p>
          <a:p>
            <a:r>
              <a:rPr lang="en-US" dirty="0"/>
              <a:t>It should be used if there is a high availability of designers for modeling.</a:t>
            </a:r>
          </a:p>
          <a:p>
            <a:r>
              <a:rPr lang="en-US" dirty="0"/>
              <a:t>It should be used only if the budget permits use of automated code generating tools.</a:t>
            </a:r>
          </a:p>
          <a:p>
            <a:r>
              <a:rPr lang="en-US" dirty="0"/>
              <a:t>RAD SDLC model should be chosen only if domain experts are available with relevant business knowledge.</a:t>
            </a:r>
          </a:p>
          <a:p>
            <a:r>
              <a:rPr lang="en-US" dirty="0"/>
              <a:t>Should be used where the requirements change during the project and working prototypes are to be presented to customer in small iterations of 2-3 months.</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RAD Model - Pros </a:t>
            </a:r>
          </a:p>
        </p:txBody>
      </p:sp>
      <p:sp>
        <p:nvSpPr>
          <p:cNvPr id="3" name="Content Placeholder 2"/>
          <p:cNvSpPr>
            <a:spLocks noGrp="1"/>
          </p:cNvSpPr>
          <p:nvPr>
            <p:ph sz="quarter" idx="1"/>
          </p:nvPr>
        </p:nvSpPr>
        <p:spPr/>
        <p:txBody>
          <a:bodyPr>
            <a:normAutofit lnSpcReduction="10000"/>
          </a:bodyPr>
          <a:lstStyle/>
          <a:p>
            <a:r>
              <a:rPr lang="en-US" dirty="0"/>
              <a:t>Changing requirements can be accommodated.</a:t>
            </a:r>
          </a:p>
          <a:p>
            <a:r>
              <a:rPr lang="en-US" dirty="0"/>
              <a:t>Progress can be measured.</a:t>
            </a:r>
          </a:p>
          <a:p>
            <a:r>
              <a:rPr lang="en-US" dirty="0"/>
              <a:t>Iteration time can be short with use of powerful RAD tools.</a:t>
            </a:r>
          </a:p>
          <a:p>
            <a:r>
              <a:rPr lang="en-US" dirty="0"/>
              <a:t>Productivity with fewer people in a short time.</a:t>
            </a:r>
          </a:p>
          <a:p>
            <a:r>
              <a:rPr lang="en-US" dirty="0"/>
              <a:t>Reduced development time.</a:t>
            </a:r>
          </a:p>
          <a:p>
            <a:r>
              <a:rPr lang="en-US" dirty="0"/>
              <a:t>Increases reusability of components.</a:t>
            </a:r>
          </a:p>
          <a:p>
            <a:r>
              <a:rPr lang="en-US" dirty="0"/>
              <a:t>Quick initial reviews occur.</a:t>
            </a:r>
          </a:p>
          <a:p>
            <a:r>
              <a:rPr lang="en-US" dirty="0"/>
              <a:t>Encourages customer feedback.</a:t>
            </a:r>
          </a:p>
          <a:p>
            <a:r>
              <a:rPr lang="en-US" dirty="0"/>
              <a:t>Integration from very beginning solves a lot of integration issues.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Stage 1: Planning and Requirement Analysis</a:t>
            </a:r>
          </a:p>
          <a:p>
            <a:r>
              <a:rPr lang="en-US" dirty="0"/>
              <a:t>Stage 2: Defining Requirements</a:t>
            </a:r>
          </a:p>
          <a:p>
            <a:r>
              <a:rPr lang="en-US" dirty="0"/>
              <a:t>Stage 3: Designing the Product Architecture</a:t>
            </a:r>
          </a:p>
          <a:p>
            <a:r>
              <a:rPr lang="en-US" dirty="0" smtClean="0"/>
              <a:t>Stage </a:t>
            </a:r>
            <a:r>
              <a:rPr lang="en-US" dirty="0"/>
              <a:t>4: Building or Developing the Product</a:t>
            </a:r>
          </a:p>
          <a:p>
            <a:r>
              <a:rPr lang="en-US" dirty="0"/>
              <a:t>Stage 5: Testing the Product</a:t>
            </a:r>
          </a:p>
          <a:p>
            <a:r>
              <a:rPr lang="en-US" dirty="0"/>
              <a:t>Stage 6: Deployment in the Market and Maintenance</a:t>
            </a:r>
          </a:p>
          <a:p>
            <a:pPr>
              <a:buNone/>
            </a:pP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RAD Model - Cons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Dependency on technically strong team members for identifying business requirements.</a:t>
            </a:r>
          </a:p>
          <a:p>
            <a:r>
              <a:rPr lang="en-US" dirty="0"/>
              <a:t>Only system that can be modularized can be built using RAD.</a:t>
            </a:r>
          </a:p>
          <a:p>
            <a:r>
              <a:rPr lang="en-US" dirty="0"/>
              <a:t>Requires highly skilled developers/designers.</a:t>
            </a:r>
          </a:p>
          <a:p>
            <a:r>
              <a:rPr lang="en-US" dirty="0"/>
              <a:t>High dependency on modeling skills.</a:t>
            </a:r>
          </a:p>
          <a:p>
            <a:r>
              <a:rPr lang="en-US" dirty="0"/>
              <a:t>Inapplicable to cheaper projects as cost of modeling and automated code generation is very high.</a:t>
            </a:r>
          </a:p>
          <a:p>
            <a:r>
              <a:rPr lang="en-US" dirty="0"/>
              <a:t>Management complexity is more.</a:t>
            </a:r>
          </a:p>
          <a:p>
            <a:r>
              <a:rPr lang="en-US" dirty="0"/>
              <a:t>Suitable for systems that are component based and scalable.</a:t>
            </a:r>
          </a:p>
          <a:p>
            <a:r>
              <a:rPr lang="en-US" dirty="0"/>
              <a:t>Requires user involvement throughout the life cycle.</a:t>
            </a:r>
          </a:p>
          <a:p>
            <a:r>
              <a:rPr lang="en-US" dirty="0"/>
              <a:t>Suitable for project requiring shorter development times.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a:t>
            </a:r>
            <a:r>
              <a:rPr lang="en-US" dirty="0" smtClean="0"/>
              <a:t>Prototyping</a:t>
            </a:r>
            <a:endParaRPr lang="en-US" dirty="0"/>
          </a:p>
        </p:txBody>
      </p:sp>
      <p:sp>
        <p:nvSpPr>
          <p:cNvPr id="3" name="Content Placeholder 2"/>
          <p:cNvSpPr>
            <a:spLocks noGrp="1"/>
          </p:cNvSpPr>
          <p:nvPr>
            <p:ph sz="quarter" idx="1"/>
          </p:nvPr>
        </p:nvSpPr>
        <p:spPr/>
        <p:txBody>
          <a:bodyPr/>
          <a:lstStyle/>
          <a:p>
            <a:r>
              <a:rPr lang="en-US" dirty="0"/>
              <a:t>Prototype is a working model of software with some limited functionality. The prototype does not always hold the exact logic used in the actual software application and is an extra effort to be considered under effort estimation.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Basic Requirement Identification</a:t>
            </a:r>
          </a:p>
          <a:p>
            <a:r>
              <a:rPr lang="en-US" dirty="0"/>
              <a:t>Developing the initial Prototype</a:t>
            </a:r>
          </a:p>
          <a:p>
            <a:r>
              <a:rPr lang="en-US" dirty="0"/>
              <a:t>Review of the Prototype</a:t>
            </a:r>
          </a:p>
          <a:p>
            <a:r>
              <a:rPr lang="en-US" dirty="0"/>
              <a:t>Revise and Enhance the Prototype</a:t>
            </a:r>
          </a:p>
          <a:p>
            <a:pPr>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Models</a:t>
            </a:r>
            <a:endParaRPr lang="en-US" dirty="0"/>
          </a:p>
        </p:txBody>
      </p:sp>
      <p:sp>
        <p:nvSpPr>
          <p:cNvPr id="3" name="Content Placeholder 2"/>
          <p:cNvSpPr>
            <a:spLocks noGrp="1"/>
          </p:cNvSpPr>
          <p:nvPr>
            <p:ph sz="quarter" idx="1"/>
          </p:nvPr>
        </p:nvSpPr>
        <p:spPr/>
        <p:txBody>
          <a:bodyPr/>
          <a:lstStyle/>
          <a:p>
            <a:r>
              <a:rPr lang="en-US" dirty="0" smtClean="0"/>
              <a:t>Waterfall </a:t>
            </a:r>
            <a:r>
              <a:rPr lang="en-US" dirty="0"/>
              <a:t>Model</a:t>
            </a:r>
          </a:p>
          <a:p>
            <a:r>
              <a:rPr lang="en-US" dirty="0"/>
              <a:t>Iterative Model</a:t>
            </a:r>
          </a:p>
          <a:p>
            <a:r>
              <a:rPr lang="en-US" dirty="0"/>
              <a:t>Spiral Model</a:t>
            </a:r>
          </a:p>
          <a:p>
            <a:r>
              <a:rPr lang="en-US" dirty="0"/>
              <a:t>V-Model</a:t>
            </a:r>
          </a:p>
          <a:p>
            <a:r>
              <a:rPr lang="en-US" dirty="0"/>
              <a:t>Big Bang Model</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Waterfall Model - Design</a:t>
            </a:r>
          </a:p>
          <a:p>
            <a:pPr>
              <a:buNone/>
            </a:pPr>
            <a:r>
              <a:rPr lang="en-US" dirty="0" smtClean="0"/>
              <a:t>    </a:t>
            </a:r>
          </a:p>
          <a:p>
            <a:pPr>
              <a:buNone/>
            </a:pPr>
            <a:r>
              <a:rPr lang="en-US" dirty="0"/>
              <a:t> </a:t>
            </a:r>
            <a:r>
              <a:rPr lang="en-US" dirty="0" smtClean="0"/>
              <a:t>   The </a:t>
            </a:r>
            <a:r>
              <a:rPr lang="en-US" dirty="0"/>
              <a:t>Waterfall Model was the first Process Model to be introduced. It is also referred to as a </a:t>
            </a:r>
            <a:r>
              <a:rPr lang="en-US" b="1" dirty="0"/>
              <a:t>linear-sequential life cycle model</a:t>
            </a:r>
            <a:r>
              <a:rPr lang="en-US"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dlc_waterfall_model.jpg"/>
          <p:cNvPicPr>
            <a:picLocks noGrp="1" noChangeAspect="1"/>
          </p:cNvPicPr>
          <p:nvPr>
            <p:ph sz="quarter" idx="1"/>
          </p:nvPr>
        </p:nvPicPr>
        <p:blipFill>
          <a:blip r:embed="rId2" cstate="print"/>
          <a:stretch>
            <a:fillRect/>
          </a:stretch>
        </p:blipFill>
        <p:spPr>
          <a:xfrm>
            <a:off x="1943100" y="1824037"/>
            <a:ext cx="5715000" cy="381952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Waterfall Model - Application</a:t>
            </a:r>
            <a:endParaRPr lang="en-US" dirty="0"/>
          </a:p>
        </p:txBody>
      </p:sp>
      <p:sp>
        <p:nvSpPr>
          <p:cNvPr id="3" name="Content Placeholder 2"/>
          <p:cNvSpPr>
            <a:spLocks noGrp="1"/>
          </p:cNvSpPr>
          <p:nvPr>
            <p:ph sz="quarter" idx="1"/>
          </p:nvPr>
        </p:nvSpPr>
        <p:spPr/>
        <p:txBody>
          <a:bodyPr>
            <a:normAutofit/>
          </a:bodyPr>
          <a:lstStyle/>
          <a:p>
            <a:r>
              <a:rPr lang="en-US" dirty="0" smtClean="0"/>
              <a:t>Requirements </a:t>
            </a:r>
            <a:r>
              <a:rPr lang="en-US" dirty="0"/>
              <a:t>are very well documented, clear and fixed.</a:t>
            </a:r>
          </a:p>
          <a:p>
            <a:r>
              <a:rPr lang="en-US" dirty="0"/>
              <a:t>Product definition is stable.</a:t>
            </a:r>
          </a:p>
          <a:p>
            <a:r>
              <a:rPr lang="en-US" dirty="0"/>
              <a:t>Technology is understood and is not dynamic.</a:t>
            </a:r>
          </a:p>
          <a:p>
            <a:r>
              <a:rPr lang="en-US" dirty="0"/>
              <a:t>There are no ambiguous requirements.</a:t>
            </a:r>
          </a:p>
          <a:p>
            <a:r>
              <a:rPr lang="en-US" dirty="0"/>
              <a:t>Ample resources with required expertise are available to support the product.</a:t>
            </a:r>
          </a:p>
          <a:p>
            <a:r>
              <a:rPr lang="en-US" dirty="0"/>
              <a:t>The project is short.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164</TotalTime>
  <Words>2183</Words>
  <Application>Microsoft Office PowerPoint</Application>
  <PresentationFormat>On-screen Show (4:3)</PresentationFormat>
  <Paragraphs>256</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Equity</vt:lpstr>
      <vt:lpstr>SDLC </vt:lpstr>
      <vt:lpstr>Slide 2</vt:lpstr>
      <vt:lpstr>Slide 3</vt:lpstr>
      <vt:lpstr>Slide 4</vt:lpstr>
      <vt:lpstr>Slide 5</vt:lpstr>
      <vt:lpstr>SDLC Models</vt:lpstr>
      <vt:lpstr>Slide 7</vt:lpstr>
      <vt:lpstr>Slide 8</vt:lpstr>
      <vt:lpstr>Waterfall Model - Application</vt:lpstr>
      <vt:lpstr>Waterfall Model - Advantages</vt:lpstr>
      <vt:lpstr>Waterfall Model - Disadvantages</vt:lpstr>
      <vt:lpstr>Iterative Model - Design</vt:lpstr>
      <vt:lpstr>Slide 13</vt:lpstr>
      <vt:lpstr>Iterative Model - Application</vt:lpstr>
      <vt:lpstr>Iterative Model - Pros</vt:lpstr>
      <vt:lpstr>Iterative and Incremental SDLC Model-cons</vt:lpstr>
      <vt:lpstr>Spiral Model - Design</vt:lpstr>
      <vt:lpstr>Spiral Model - Design</vt:lpstr>
      <vt:lpstr>Slide 19</vt:lpstr>
      <vt:lpstr>Spiral Model Application</vt:lpstr>
      <vt:lpstr>Spiral Model - Pros </vt:lpstr>
      <vt:lpstr>Spiral Model - Cons</vt:lpstr>
      <vt:lpstr>V-Model </vt:lpstr>
      <vt:lpstr>Slide 24</vt:lpstr>
      <vt:lpstr>V-Model - Design </vt:lpstr>
      <vt:lpstr>V-Model - Verification Phases</vt:lpstr>
      <vt:lpstr>Validation Phases</vt:lpstr>
      <vt:lpstr>V- Model ─ Application</vt:lpstr>
      <vt:lpstr>V-Model - Pros</vt:lpstr>
      <vt:lpstr>V-Model-Cons</vt:lpstr>
      <vt:lpstr>Big Bang Model</vt:lpstr>
      <vt:lpstr>               Big Bang Model ─ Design and Application</vt:lpstr>
      <vt:lpstr>Big Bang Model - Pros</vt:lpstr>
      <vt:lpstr>Big Bang Model - Cons</vt:lpstr>
      <vt:lpstr>Agile SDLC model</vt:lpstr>
      <vt:lpstr>Agile SDLC Model</vt:lpstr>
      <vt:lpstr>What is Agile?</vt:lpstr>
      <vt:lpstr>Slide 38</vt:lpstr>
      <vt:lpstr> Agile Manifesto principles</vt:lpstr>
      <vt:lpstr>Agile Vs Traditional SDLC Models</vt:lpstr>
      <vt:lpstr>The advantages of the Agile Model</vt:lpstr>
      <vt:lpstr>T       The disadvantages of the Agile Model </vt:lpstr>
      <vt:lpstr>RAD (Rapid Application Development) model</vt:lpstr>
      <vt:lpstr>What is RAD? </vt:lpstr>
      <vt:lpstr>RAD Model Design</vt:lpstr>
      <vt:lpstr>Slide 46</vt:lpstr>
      <vt:lpstr>RAD Model Vs Traditional SDLC </vt:lpstr>
      <vt:lpstr>RAD Model - Application</vt:lpstr>
      <vt:lpstr>RAD Model - Pros </vt:lpstr>
      <vt:lpstr>RAD Model - Cons</vt:lpstr>
      <vt:lpstr>Software Prototyping</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dc:title>
  <dc:creator>user</dc:creator>
  <cp:lastModifiedBy>user</cp:lastModifiedBy>
  <cp:revision>11</cp:revision>
  <dcterms:created xsi:type="dcterms:W3CDTF">2019-09-03T03:25:37Z</dcterms:created>
  <dcterms:modified xsi:type="dcterms:W3CDTF">2019-09-03T06:10:02Z</dcterms:modified>
</cp:coreProperties>
</file>