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58" r:id="rId4"/>
    <p:sldId id="302" r:id="rId5"/>
    <p:sldId id="303" r:id="rId6"/>
    <p:sldId id="279" r:id="rId7"/>
    <p:sldId id="280" r:id="rId8"/>
    <p:sldId id="301"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81" r:id="rId30"/>
    <p:sldId id="282" r:id="rId31"/>
    <p:sldId id="283" r:id="rId32"/>
    <p:sldId id="284" r:id="rId33"/>
    <p:sldId id="285" r:id="rId34"/>
    <p:sldId id="286" r:id="rId35"/>
    <p:sldId id="287" r:id="rId36"/>
    <p:sldId id="298" r:id="rId37"/>
    <p:sldId id="299" r:id="rId38"/>
    <p:sldId id="300" r:id="rId39"/>
    <p:sldId id="288" r:id="rId40"/>
    <p:sldId id="289" r:id="rId41"/>
    <p:sldId id="290" r:id="rId42"/>
    <p:sldId id="291" r:id="rId43"/>
    <p:sldId id="292" r:id="rId44"/>
    <p:sldId id="293" r:id="rId45"/>
    <p:sldId id="294" r:id="rId46"/>
    <p:sldId id="295" r:id="rId47"/>
    <p:sldId id="296" r:id="rId48"/>
    <p:sldId id="29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971" autoAdjust="0"/>
  </p:normalViewPr>
  <p:slideViewPr>
    <p:cSldViewPr>
      <p:cViewPr varScale="1">
        <p:scale>
          <a:sx n="36" d="100"/>
          <a:sy n="36" d="100"/>
        </p:scale>
        <p:origin x="-147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B1C38-B06C-469B-9EEA-E2DF49FA8DD7}" type="datetimeFigureOut">
              <a:rPr lang="en-US" smtClean="0"/>
              <a:pPr/>
              <a:t>9/6/2019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F30044-5C82-47E0-9604-054FAA6F29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oftwaretestingmaterial.com/test-deliverabl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Test plan is one of the documents in </a:t>
            </a:r>
            <a:r>
              <a:rPr lang="en-US" sz="1200" b="0" i="0" u="sng" kern="1200" dirty="0" smtClean="0">
                <a:solidFill>
                  <a:schemeClr val="tx1"/>
                </a:solidFill>
                <a:latin typeface="+mn-lt"/>
                <a:ea typeface="+mn-ea"/>
                <a:cs typeface="+mn-cs"/>
                <a:hlinkClick r:id="rId3"/>
              </a:rPr>
              <a:t>test deliverables</a:t>
            </a:r>
            <a:r>
              <a:rPr lang="en-US" sz="1200" b="0" i="0" kern="1200" dirty="0" smtClean="0">
                <a:solidFill>
                  <a:schemeClr val="tx1"/>
                </a:solidFill>
                <a:latin typeface="+mn-lt"/>
                <a:ea typeface="+mn-ea"/>
                <a:cs typeface="+mn-cs"/>
              </a:rPr>
              <a:t>. </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Like </a:t>
            </a:r>
            <a:r>
              <a:rPr lang="en-US" sz="1200" b="0" i="0" kern="1200" dirty="0" smtClean="0">
                <a:solidFill>
                  <a:schemeClr val="tx1"/>
                </a:solidFill>
                <a:latin typeface="+mn-lt"/>
                <a:ea typeface="+mn-ea"/>
                <a:cs typeface="+mn-cs"/>
              </a:rPr>
              <a:t>other </a:t>
            </a:r>
            <a:r>
              <a:rPr lang="en-US" sz="1200" b="0" i="0" u="sng" kern="1200" dirty="0" smtClean="0">
                <a:solidFill>
                  <a:schemeClr val="tx1"/>
                </a:solidFill>
                <a:latin typeface="+mn-lt"/>
                <a:ea typeface="+mn-ea"/>
                <a:cs typeface="+mn-cs"/>
                <a:hlinkClick r:id="rId3"/>
              </a:rPr>
              <a:t>test deliverables</a:t>
            </a:r>
            <a:r>
              <a:rPr lang="en-US" sz="1200" b="0" i="0" kern="1200" dirty="0" smtClean="0">
                <a:solidFill>
                  <a:schemeClr val="tx1"/>
                </a:solidFill>
                <a:latin typeface="+mn-lt"/>
                <a:ea typeface="+mn-ea"/>
                <a:cs typeface="+mn-cs"/>
              </a:rPr>
              <a:t>, the test plan document is also shared with the stakeholders</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The </a:t>
            </a:r>
            <a:r>
              <a:rPr lang="en-US" sz="1200" b="0" i="0" kern="1200" dirty="0" smtClean="0">
                <a:solidFill>
                  <a:schemeClr val="tx1"/>
                </a:solidFill>
                <a:latin typeface="+mn-lt"/>
                <a:ea typeface="+mn-ea"/>
                <a:cs typeface="+mn-cs"/>
              </a:rPr>
              <a:t>stakeholders get to know the scope, approach, objectives, and schedule of software testing to be done.</a:t>
            </a: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28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33</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testers in this type of testing put themselves in the shoes of the users and determine the real world scenarios or use cases as the software will encounter when it is released. </a:t>
            </a: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36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    Its main purpose is to ensure that the current product being developed is on the right track. </a:t>
            </a:r>
          </a:p>
          <a:p>
            <a:pPr>
              <a:buNone/>
            </a:pPr>
            <a:r>
              <a:rPr lang="en-US" dirty="0" smtClean="0"/>
              <a:t>    It also helps to determine that no extra unspecified functionalities are added and thus the scope of the project is affected.</a:t>
            </a:r>
          </a:p>
          <a:p>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44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Good Traceability matrix has references from test cases to requirements and vice versa (requirements to test cases). This is referred to as ‘Bi-Directional’ Traceability. It ensures that all the Test cases can be traced to requirements and each and every requirement specified has accurate and valid Test cases for them.</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0" i="0" u="sng" kern="1200" dirty="0" smtClean="0">
                <a:solidFill>
                  <a:schemeClr val="tx1"/>
                </a:solidFill>
                <a:latin typeface="+mn-lt"/>
                <a:ea typeface="+mn-ea"/>
                <a:cs typeface="+mn-cs"/>
              </a:rPr>
              <a:t>Test Planning</a:t>
            </a:r>
            <a:br>
              <a:rPr lang="en-US" sz="1200" b="0" i="0" u="sng"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It is the first phase of system testing, where a high level and detailed activities planned for testing.</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a:t>
            </a:r>
            <a:r>
              <a:rPr lang="en-US" sz="1200" b="0" i="0" u="sng" kern="1200" dirty="0" smtClean="0">
                <a:solidFill>
                  <a:schemeClr val="tx1"/>
                </a:solidFill>
                <a:latin typeface="+mn-lt"/>
                <a:ea typeface="+mn-ea"/>
                <a:cs typeface="+mn-cs"/>
              </a:rPr>
              <a:t>Test Policy</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It is a organization level document that explains a set of pre defined procedures for testing a Software application.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(B) </a:t>
            </a:r>
            <a:r>
              <a:rPr lang="en-US" sz="1200" b="0" i="0" u="sng" kern="1200" dirty="0" smtClean="0">
                <a:solidFill>
                  <a:schemeClr val="tx1"/>
                </a:solidFill>
                <a:latin typeface="+mn-lt"/>
                <a:ea typeface="+mn-ea"/>
                <a:cs typeface="+mn-cs"/>
              </a:rPr>
              <a:t>Test Strategy</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sng" kern="1200" dirty="0" smtClean="0">
                <a:solidFill>
                  <a:schemeClr val="tx1"/>
                </a:solidFill>
                <a:latin typeface="+mn-lt"/>
                <a:ea typeface="+mn-ea"/>
                <a:cs typeface="+mn-cs"/>
              </a:rPr>
              <a:t/>
            </a:r>
            <a:br>
              <a:rPr lang="en-US" sz="1200" b="0" i="0" u="sng"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It is a high level management plan and approach that provides sufficient  confidence on the project being tested. These test strategy will be derived from Test Policy by Project Manager or by Test Manager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 </a:t>
            </a:r>
            <a:r>
              <a:rPr lang="en-US" sz="1200" b="0" i="0" u="sng" kern="1200" dirty="0" smtClean="0">
                <a:solidFill>
                  <a:schemeClr val="tx1"/>
                </a:solidFill>
                <a:latin typeface="+mn-lt"/>
                <a:ea typeface="+mn-ea"/>
                <a:cs typeface="+mn-cs"/>
              </a:rPr>
              <a:t>Test Plan</a:t>
            </a:r>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0" i="0" u="sng" kern="1200" dirty="0" smtClean="0">
                <a:solidFill>
                  <a:schemeClr val="tx1"/>
                </a:solidFill>
                <a:latin typeface="+mn-lt"/>
                <a:ea typeface="+mn-ea"/>
                <a:cs typeface="+mn-cs"/>
              </a:rPr>
              <a:t/>
            </a:r>
            <a:br>
              <a:rPr lang="en-US" sz="1200" b="0" i="0" u="sng"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It is a detailed plan and approach which helps in testing a application successfully. Test Plan document will be prepared based on Test Strategy by Test Lead.</a:t>
            </a:r>
          </a:p>
          <a:p>
            <a:endParaRPr lang="en-US" sz="1200" b="0" i="0" kern="1200" dirty="0" smtClean="0">
              <a:solidFill>
                <a:schemeClr val="tx1"/>
              </a:solidFill>
              <a:latin typeface="+mn-lt"/>
              <a:ea typeface="+mn-ea"/>
              <a:cs typeface="+mn-cs"/>
            </a:endParaRPr>
          </a:p>
          <a:p>
            <a:r>
              <a:rPr lang="en-US" sz="1200" b="0" i="0" u="sng" kern="1200" dirty="0" smtClean="0">
                <a:solidFill>
                  <a:schemeClr val="tx1"/>
                </a:solidFill>
                <a:latin typeface="+mn-lt"/>
                <a:ea typeface="+mn-ea"/>
                <a:cs typeface="+mn-cs"/>
              </a:rPr>
              <a:t>Test Analysis</a:t>
            </a:r>
            <a:br>
              <a:rPr lang="en-US" sz="1200" b="0" i="0" u="sng" kern="1200" dirty="0" smtClean="0">
                <a:solidFill>
                  <a:schemeClr val="tx1"/>
                </a:solidFill>
                <a:latin typeface="+mn-lt"/>
                <a:ea typeface="+mn-ea"/>
                <a:cs typeface="+mn-cs"/>
              </a:rPr>
            </a:br>
            <a:r>
              <a:rPr lang="en-US" sz="1200" b="0" i="0" u="sng" kern="1200" dirty="0" smtClean="0">
                <a:solidFill>
                  <a:schemeClr val="tx1"/>
                </a:solidFill>
                <a:latin typeface="+mn-lt"/>
                <a:ea typeface="+mn-ea"/>
                <a:cs typeface="+mn-cs"/>
              </a:rPr>
              <a:t/>
            </a:r>
            <a:br>
              <a:rPr lang="en-US" sz="1200" b="0" i="0" u="sng"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 this phase test engineers study various requirement specifications such as SRS, BRS to understand customer business requirements. While analyzing the requirements if they face any issues, those will be recorded in a template called Requirements Clarification Note.</a:t>
            </a:r>
          </a:p>
          <a:p>
            <a:endParaRPr lang="en-US" sz="1200" b="0" i="0" kern="1200" dirty="0" smtClean="0">
              <a:solidFill>
                <a:schemeClr val="tx1"/>
              </a:solidFill>
              <a:latin typeface="+mn-lt"/>
              <a:ea typeface="+mn-ea"/>
              <a:cs typeface="+mn-cs"/>
            </a:endParaRPr>
          </a:p>
          <a:p>
            <a:r>
              <a:rPr lang="en-US" sz="1200" b="0" i="0" u="sng" kern="1200" dirty="0" smtClean="0">
                <a:solidFill>
                  <a:schemeClr val="tx1"/>
                </a:solidFill>
                <a:latin typeface="+mn-lt"/>
                <a:ea typeface="+mn-ea"/>
                <a:cs typeface="+mn-cs"/>
              </a:rPr>
              <a:t>Test Design</a:t>
            </a:r>
            <a:br>
              <a:rPr lang="en-US" sz="1200" b="0" i="0" u="sng" kern="1200" dirty="0" smtClean="0">
                <a:solidFill>
                  <a:schemeClr val="tx1"/>
                </a:solidFill>
                <a:latin typeface="+mn-lt"/>
                <a:ea typeface="+mn-ea"/>
                <a:cs typeface="+mn-cs"/>
              </a:rPr>
            </a:br>
            <a:r>
              <a:rPr lang="en-US" sz="1200" b="0" i="0" u="sng" kern="1200" dirty="0" smtClean="0">
                <a:solidFill>
                  <a:schemeClr val="tx1"/>
                </a:solidFill>
                <a:latin typeface="+mn-lt"/>
                <a:ea typeface="+mn-ea"/>
                <a:cs typeface="+mn-cs"/>
              </a:rPr>
              <a:t/>
            </a:r>
            <a:br>
              <a:rPr lang="en-US" sz="1200" b="0" i="0" u="sng"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It is the activity during which the general testing objectives are transformed into tangible test cases.</a:t>
            </a:r>
          </a:p>
          <a:p>
            <a:endParaRPr lang="en-US" sz="1200" b="0" i="0" kern="1200" dirty="0" smtClean="0">
              <a:solidFill>
                <a:schemeClr val="tx1"/>
              </a:solidFill>
              <a:latin typeface="+mn-lt"/>
              <a:ea typeface="+mn-ea"/>
              <a:cs typeface="+mn-cs"/>
            </a:endParaRPr>
          </a:p>
          <a:p>
            <a:r>
              <a:rPr lang="en-US" sz="1200" b="0" i="0" u="sng" kern="1200" dirty="0" smtClean="0">
                <a:solidFill>
                  <a:schemeClr val="tx1"/>
                </a:solidFill>
                <a:latin typeface="+mn-lt"/>
                <a:ea typeface="+mn-ea"/>
                <a:cs typeface="+mn-cs"/>
              </a:rPr>
              <a:t>Test Execution</a:t>
            </a:r>
            <a:br>
              <a:rPr lang="en-US" sz="1200" b="0" i="0" u="sng" kern="1200" dirty="0" smtClean="0">
                <a:solidFill>
                  <a:schemeClr val="tx1"/>
                </a:solidFill>
                <a:latin typeface="+mn-lt"/>
                <a:ea typeface="+mn-ea"/>
                <a:cs typeface="+mn-cs"/>
              </a:rPr>
            </a:br>
            <a:r>
              <a:rPr lang="en-US" sz="1200" b="0" i="0" u="sng" kern="1200" dirty="0" smtClean="0">
                <a:solidFill>
                  <a:schemeClr val="tx1"/>
                </a:solidFill>
                <a:latin typeface="+mn-lt"/>
                <a:ea typeface="+mn-ea"/>
                <a:cs typeface="+mn-cs"/>
              </a:rPr>
              <a:t/>
            </a:r>
            <a:br>
              <a:rPr lang="en-US" sz="1200" b="0" i="0" u="sng"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 this phase first we deploy given build into Staging Environment then we start conducting system testing.</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Along with every build release Testing team receives two documents SRN and DD.</a:t>
            </a:r>
          </a:p>
          <a:p>
            <a:endParaRPr lang="en-US" sz="1200" b="0" i="0" kern="1200" dirty="0" smtClean="0">
              <a:solidFill>
                <a:schemeClr val="tx1"/>
              </a:solidFill>
              <a:latin typeface="+mn-lt"/>
              <a:ea typeface="+mn-ea"/>
              <a:cs typeface="+mn-cs"/>
            </a:endParaRPr>
          </a:p>
          <a:p>
            <a:r>
              <a:rPr lang="en-US" sz="1200" b="0" i="0" u="sng" kern="1200" dirty="0" smtClean="0">
                <a:solidFill>
                  <a:schemeClr val="tx1"/>
                </a:solidFill>
                <a:latin typeface="+mn-lt"/>
                <a:ea typeface="+mn-ea"/>
                <a:cs typeface="+mn-cs"/>
              </a:rPr>
              <a:t>Test Closure</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Test closure activities occurs at project milestones such as completion of a project(or cancellation), release of a System or Software.</a:t>
            </a: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Manual Testing: </a:t>
            </a:r>
            <a:r>
              <a:rPr lang="en-US" dirty="0" smtClean="0"/>
              <a:t>Manual testing is the process of testing the software manually to find the defects. Tester should have the perspective of end users and to ensure all the features are working as mentioned in the requirement document. In this process, testers execute the test cases and generate the reports manually without using any automation tools.</a:t>
            </a:r>
          </a:p>
          <a:p>
            <a:endParaRPr lang="en-US" dirty="0" smtClean="0"/>
          </a:p>
          <a:p>
            <a:r>
              <a:rPr lang="en-US" sz="1200" b="1" i="0" kern="1200" dirty="0" smtClean="0">
                <a:solidFill>
                  <a:schemeClr val="tx1"/>
                </a:solidFill>
                <a:latin typeface="+mn-lt"/>
                <a:ea typeface="+mn-ea"/>
                <a:cs typeface="+mn-cs"/>
              </a:rPr>
              <a:t>Automation Testing: </a:t>
            </a:r>
            <a:r>
              <a:rPr lang="en-US" sz="1200" b="0" i="0" kern="1200" dirty="0" smtClean="0">
                <a:solidFill>
                  <a:schemeClr val="tx1"/>
                </a:solidFill>
                <a:latin typeface="+mn-lt"/>
                <a:ea typeface="+mn-ea"/>
                <a:cs typeface="+mn-cs"/>
              </a:rPr>
              <a:t>Automation testing is the process of testing the software using an automation tool to find the defects. In this process, testers execute the test scripts and generate the test results automatically by using automation tools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Automated testing needs the support of various language such as VBScript along with automated applications. Various tools are available which can be implemented for writing such scripts. Some of these are:</a:t>
            </a:r>
          </a:p>
          <a:p>
            <a:r>
              <a:rPr lang="en-US" sz="1200" b="0" i="0" kern="1200" dirty="0" err="1" smtClean="0">
                <a:solidFill>
                  <a:schemeClr val="tx1"/>
                </a:solidFill>
                <a:latin typeface="+mn-lt"/>
                <a:ea typeface="+mn-ea"/>
                <a:cs typeface="+mn-cs"/>
              </a:rPr>
              <a:t>TestLink</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Selenium</a:t>
            </a:r>
          </a:p>
          <a:p>
            <a:r>
              <a:rPr lang="en-US" sz="1200" b="0" i="0" kern="1200" dirty="0" smtClean="0">
                <a:solidFill>
                  <a:schemeClr val="tx1"/>
                </a:solidFill>
                <a:latin typeface="+mn-lt"/>
                <a:ea typeface="+mn-ea"/>
                <a:cs typeface="+mn-cs"/>
              </a:rPr>
              <a:t>IBM Rational Functional Tester</a:t>
            </a:r>
          </a:p>
          <a:p>
            <a:r>
              <a:rPr lang="en-US" sz="1200" b="0" i="0" kern="1200" dirty="0" err="1" smtClean="0">
                <a:solidFill>
                  <a:schemeClr val="tx1"/>
                </a:solidFill>
                <a:latin typeface="+mn-lt"/>
                <a:ea typeface="+mn-ea"/>
                <a:cs typeface="+mn-cs"/>
              </a:rPr>
              <a:t>SoapUI</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Parasoft</a:t>
            </a:r>
            <a:r>
              <a:rPr lang="en-US" sz="1200" b="0" i="0" kern="1200" dirty="0" smtClean="0">
                <a:solidFill>
                  <a:schemeClr val="tx1"/>
                </a:solidFill>
                <a:latin typeface="+mn-lt"/>
                <a:ea typeface="+mn-ea"/>
                <a:cs typeface="+mn-cs"/>
              </a:rPr>
              <a:t> C/C++test</a:t>
            </a:r>
          </a:p>
          <a:p>
            <a:r>
              <a:rPr lang="en-US" sz="1200" b="0" i="0" kern="1200" dirty="0" err="1" smtClean="0">
                <a:solidFill>
                  <a:schemeClr val="tx1"/>
                </a:solidFill>
                <a:latin typeface="+mn-lt"/>
                <a:ea typeface="+mn-ea"/>
                <a:cs typeface="+mn-cs"/>
              </a:rPr>
              <a:t>Ranorex</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TestComplete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Test Studio</a:t>
            </a:r>
          </a:p>
          <a:p>
            <a:r>
              <a:rPr lang="en-US" sz="1200" b="0" i="0" kern="1200" dirty="0" smtClean="0">
                <a:solidFill>
                  <a:schemeClr val="tx1"/>
                </a:solidFill>
                <a:latin typeface="+mn-lt"/>
                <a:ea typeface="+mn-ea"/>
                <a:cs typeface="+mn-cs"/>
              </a:rPr>
              <a:t>Testing Anywhere</a:t>
            </a:r>
          </a:p>
          <a:p>
            <a:r>
              <a:rPr lang="en-US" sz="1200" b="0" i="0" kern="1200" dirty="0" err="1" smtClean="0">
                <a:solidFill>
                  <a:schemeClr val="tx1"/>
                </a:solidFill>
                <a:latin typeface="+mn-lt"/>
                <a:ea typeface="+mn-ea"/>
                <a:cs typeface="+mn-cs"/>
              </a:rPr>
              <a:t>WinRunner</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WebLOAD</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LoadRunner</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Visual Studio Test Professional</a:t>
            </a:r>
          </a:p>
          <a:p>
            <a:r>
              <a:rPr lang="en-US" sz="1200" b="0" i="0" kern="1200" dirty="0" err="1" smtClean="0">
                <a:solidFill>
                  <a:schemeClr val="tx1"/>
                </a:solidFill>
                <a:latin typeface="+mn-lt"/>
                <a:ea typeface="+mn-ea"/>
                <a:cs typeface="+mn-cs"/>
              </a:rPr>
              <a:t>CloudTest</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HP Quick Test Professional</a:t>
            </a:r>
          </a:p>
          <a:p>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Static Testing:</a:t>
            </a:r>
            <a:r>
              <a:rPr lang="en-US" sz="1200" b="0" i="0" kern="1200" dirty="0" smtClean="0">
                <a:solidFill>
                  <a:schemeClr val="tx1"/>
                </a:solidFill>
                <a:latin typeface="+mn-lt"/>
                <a:ea typeface="+mn-ea"/>
                <a:cs typeface="+mn-cs"/>
              </a:rPr>
              <a:t> It is also known as Verification in Software Testing. Verification is a static method of checking documents and files. Verification is the process, to ensure that whether we are building the product right i.e., to verify the requirements which we have and to verify whether we are developing the product accordingly or not.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Activities involved here are Inspections, Reviews, Walkthroughs</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Dynamic Testing: </a:t>
            </a:r>
            <a:r>
              <a:rPr lang="en-US" sz="1200" b="0" i="0" kern="1200" dirty="0" smtClean="0">
                <a:solidFill>
                  <a:schemeClr val="tx1"/>
                </a:solidFill>
                <a:latin typeface="+mn-lt"/>
                <a:ea typeface="+mn-ea"/>
                <a:cs typeface="+mn-cs"/>
              </a:rPr>
              <a:t>It is also known as Validation in Software Testing. Validation is a dynamic process of testing the real product. Validation is the process, whether we are building the right product i.e., to validate the product which we have developed is right or not.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Activities involved in this is Testing the software application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White Box Testing: </a:t>
            </a:r>
            <a:r>
              <a:rPr lang="en-US" sz="1200" b="0" i="0" kern="1200" dirty="0" smtClean="0">
                <a:solidFill>
                  <a:schemeClr val="tx1"/>
                </a:solidFill>
                <a:latin typeface="+mn-lt"/>
                <a:ea typeface="+mn-ea"/>
                <a:cs typeface="+mn-cs"/>
              </a:rPr>
              <a:t>It is also called as Glass Box, Clear Box, Structural Testing. White Box Testing is based on applications internal code structure. In white-box testing, an internal perspective of the system, as well as programming skills, are used to design test cases. This testing is usually done at the unit level.</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Black Box Testing: </a:t>
            </a:r>
            <a:r>
              <a:rPr lang="en-US" sz="1200" b="0" i="0" kern="1200" dirty="0" smtClean="0">
                <a:solidFill>
                  <a:schemeClr val="tx1"/>
                </a:solidFill>
                <a:latin typeface="+mn-lt"/>
                <a:ea typeface="+mn-ea"/>
                <a:cs typeface="+mn-cs"/>
              </a:rPr>
              <a:t>It is also called as Behavioral/Specification-Based/Input-Output Testing. Black Box Testing is a software testing method in which testers evaluate the functionality of the software under</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test without looking at the internal code structure.</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Grey Box Testing: </a:t>
            </a:r>
            <a:r>
              <a:rPr lang="en-US" sz="1200" b="0" i="0" kern="1200" dirty="0" smtClean="0">
                <a:solidFill>
                  <a:schemeClr val="tx1"/>
                </a:solidFill>
                <a:latin typeface="+mn-lt"/>
                <a:ea typeface="+mn-ea"/>
                <a:cs typeface="+mn-cs"/>
              </a:rPr>
              <a:t>Grey box is the combination of both White Box and Black Box Testing. The tester who works on this type of testing needs to have access to design documents. This helps to create better test cases in this process.</a:t>
            </a: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Unit Testing:</a:t>
            </a:r>
            <a:r>
              <a:rPr lang="en-US" sz="1200" b="0" i="0" kern="1200" dirty="0" smtClean="0">
                <a:solidFill>
                  <a:schemeClr val="tx1"/>
                </a:solidFill>
                <a:latin typeface="+mn-lt"/>
                <a:ea typeface="+mn-ea"/>
                <a:cs typeface="+mn-cs"/>
              </a:rPr>
              <a:t> Unit Testing is done to check whether the individual modules of the source code are working properly. i.e. testing each and every unit of the application separately by the developer in the developer’s environment. It is AKA Module Testing or Component Testing</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Integration Testing:</a:t>
            </a:r>
            <a:r>
              <a:rPr lang="en-US" sz="1200" b="0" i="0" kern="1200" dirty="0" smtClean="0">
                <a:solidFill>
                  <a:schemeClr val="tx1"/>
                </a:solidFill>
                <a:latin typeface="+mn-lt"/>
                <a:ea typeface="+mn-ea"/>
                <a:cs typeface="+mn-cs"/>
              </a:rPr>
              <a:t> Integration Testing is the process of testing the connectivity or data transfer between a couple of unit tested modules. It is AKA I&amp;T Testing or String Testing. It is subdivided into Top-Down Approach, Bottom-Up Approach and Sandwich Approach (Combination of Top Down and Bottom Up).</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System Testing (end to end testing):</a:t>
            </a:r>
            <a:r>
              <a:rPr lang="en-US" sz="1200" b="0" i="0" kern="1200" dirty="0" smtClean="0">
                <a:solidFill>
                  <a:schemeClr val="tx1"/>
                </a:solidFill>
                <a:latin typeface="+mn-lt"/>
                <a:ea typeface="+mn-ea"/>
                <a:cs typeface="+mn-cs"/>
              </a:rPr>
              <a:t> It’s a black box testing. Testing the fully integrated application this is also called as end to end scenario testing. To ensure that the software works in all intended target systems. Verify thorough testing of every input in the application to check for desired outputs. Testing of the users experiences with the application.</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Acceptance Testing:</a:t>
            </a:r>
            <a:r>
              <a:rPr lang="en-US" sz="1200" b="0" i="0" kern="1200" dirty="0" smtClean="0">
                <a:solidFill>
                  <a:schemeClr val="tx1"/>
                </a:solidFill>
                <a:latin typeface="+mn-lt"/>
                <a:ea typeface="+mn-ea"/>
                <a:cs typeface="+mn-cs"/>
              </a:rPr>
              <a:t> To obtain customer sign-off so that software can be delivered and payments received. Types of Acceptance Testing are Alpha, Beta &amp; Gamma Testing.</a:t>
            </a: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
            </a:r>
            <a:br>
              <a:rPr lang="en-US" sz="1200" b="0" i="0" kern="1200" dirty="0" smtClean="0">
                <a:solidFill>
                  <a:schemeClr val="tx1"/>
                </a:solidFill>
                <a:latin typeface="+mn-lt"/>
                <a:ea typeface="+mn-ea"/>
                <a:cs typeface="+mn-cs"/>
              </a:rPr>
            </a:br>
            <a:r>
              <a:rPr lang="en-US" sz="1200" b="1" i="0" kern="1200" dirty="0" smtClean="0">
                <a:solidFill>
                  <a:schemeClr val="tx1"/>
                </a:solidFill>
                <a:latin typeface="+mn-lt"/>
                <a:ea typeface="+mn-ea"/>
                <a:cs typeface="+mn-cs"/>
              </a:rPr>
              <a:t>Functional testing: </a:t>
            </a:r>
            <a:r>
              <a:rPr lang="en-US" sz="1200" b="0" i="0" kern="1200" dirty="0" smtClean="0">
                <a:solidFill>
                  <a:schemeClr val="tx1"/>
                </a:solidFill>
                <a:latin typeface="+mn-lt"/>
                <a:ea typeface="+mn-ea"/>
                <a:cs typeface="+mn-cs"/>
              </a:rPr>
              <a:t>In simple words, what the system actually does is functional testing. To verify that each function of the software application behaves as specified in the requirement document. Testing all the functionalities by providing appropriate input to verify whether the actual output is matching the expected output or not. It falls within the scope of black box testing and the testers need not concern about the source code of the application.</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Non-functional testing:</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 simple words, how well the system performs is non-functionality testing. Non-functional testing refers to various aspects of the software such as performance, load, stress, scalability, security, compatibility etc., Main focus is to improve the user experience on how fast the system responds to a request.</a:t>
            </a:r>
          </a:p>
          <a:p>
            <a:endParaRPr lang="en-US" sz="1200" b="0" i="0" kern="1200" dirty="0" smtClean="0">
              <a:solidFill>
                <a:schemeClr val="tx1"/>
              </a:solidFill>
              <a:latin typeface="+mn-lt"/>
              <a:ea typeface="+mn-ea"/>
              <a:cs typeface="+mn-cs"/>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Test Artifacts are the deliverables which are given to the stakeholders of a software project. A software project which follows SDLC undergoes the different phases before delivering to the customer. In this process, there will be some deliverables in every phase. Some of the deliverables are provided before the testing phase commences and some are provided during the testing phase and rest after the testing phase is completed.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test suite</a:t>
            </a:r>
            <a:r>
              <a:rPr lang="en-US" sz="1200" b="0" i="0" kern="1200" dirty="0" smtClean="0">
                <a:solidFill>
                  <a:schemeClr val="tx1"/>
                </a:solidFill>
                <a:latin typeface="+mn-lt"/>
                <a:ea typeface="+mn-ea"/>
                <a:cs typeface="+mn-cs"/>
              </a:rPr>
              <a:t>, less commonly known as a 'validation </a:t>
            </a:r>
            <a:r>
              <a:rPr lang="en-US" sz="1200" b="1" i="0" kern="1200" dirty="0" smtClean="0">
                <a:solidFill>
                  <a:schemeClr val="tx1"/>
                </a:solidFill>
                <a:latin typeface="+mn-lt"/>
                <a:ea typeface="+mn-ea"/>
                <a:cs typeface="+mn-cs"/>
              </a:rPr>
              <a:t>suite</a:t>
            </a:r>
            <a:r>
              <a:rPr lang="en-US" sz="1200" b="0" i="0" kern="1200" dirty="0" smtClean="0">
                <a:solidFill>
                  <a:schemeClr val="tx1"/>
                </a:solidFill>
                <a:latin typeface="+mn-lt"/>
                <a:ea typeface="+mn-ea"/>
                <a:cs typeface="+mn-cs"/>
              </a:rPr>
              <a:t>', is a collection of </a:t>
            </a:r>
            <a:r>
              <a:rPr lang="en-US" sz="1200" b="1" i="0" kern="1200" dirty="0" smtClean="0">
                <a:solidFill>
                  <a:schemeClr val="tx1"/>
                </a:solidFill>
                <a:latin typeface="+mn-lt"/>
                <a:ea typeface="+mn-ea"/>
                <a:cs typeface="+mn-cs"/>
              </a:rPr>
              <a:t>test</a:t>
            </a:r>
            <a:r>
              <a:rPr lang="en-US" sz="1200" b="0" i="0" kern="1200" dirty="0" smtClean="0">
                <a:solidFill>
                  <a:schemeClr val="tx1"/>
                </a:solidFill>
                <a:latin typeface="+mn-lt"/>
                <a:ea typeface="+mn-ea"/>
                <a:cs typeface="+mn-cs"/>
              </a:rPr>
              <a:t> cases that are intended to be used to </a:t>
            </a:r>
            <a:r>
              <a:rPr lang="en-US" sz="1200" b="1" i="0" kern="1200" dirty="0" smtClean="0">
                <a:solidFill>
                  <a:schemeClr val="tx1"/>
                </a:solidFill>
                <a:latin typeface="+mn-lt"/>
                <a:ea typeface="+mn-ea"/>
                <a:cs typeface="+mn-cs"/>
              </a:rPr>
              <a:t>test</a:t>
            </a:r>
            <a:r>
              <a:rPr lang="en-US" sz="1200" b="0" i="0" kern="1200" dirty="0" smtClean="0">
                <a:solidFill>
                  <a:schemeClr val="tx1"/>
                </a:solidFill>
                <a:latin typeface="+mn-lt"/>
                <a:ea typeface="+mn-ea"/>
                <a:cs typeface="+mn-cs"/>
              </a:rPr>
              <a:t> a software program to show that it has some specified set of behaviours.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n software </a:t>
            </a:r>
            <a:r>
              <a:rPr lang="en-US" sz="1200" b="1" i="0" kern="1200" dirty="0" smtClean="0">
                <a:solidFill>
                  <a:schemeClr val="tx1"/>
                </a:solidFill>
                <a:latin typeface="+mn-lt"/>
                <a:ea typeface="+mn-ea"/>
                <a:cs typeface="+mn-cs"/>
              </a:rPr>
              <a:t>testing</a:t>
            </a:r>
            <a:r>
              <a:rPr lang="en-US" sz="1200" b="0" i="0" kern="1200" dirty="0" smtClean="0">
                <a:solidFill>
                  <a:schemeClr val="tx1"/>
                </a:solidFill>
                <a:latin typeface="+mn-lt"/>
                <a:ea typeface="+mn-ea"/>
                <a:cs typeface="+mn-cs"/>
              </a:rPr>
              <a:t>, a </a:t>
            </a:r>
            <a:r>
              <a:rPr lang="en-US" sz="1200" b="1" i="0" kern="1200" dirty="0" smtClean="0">
                <a:solidFill>
                  <a:schemeClr val="tx1"/>
                </a:solidFill>
                <a:latin typeface="+mn-lt"/>
                <a:ea typeface="+mn-ea"/>
                <a:cs typeface="+mn-cs"/>
              </a:rPr>
              <a:t>test harness</a:t>
            </a:r>
            <a:r>
              <a:rPr lang="en-US" sz="1200" b="0" i="0" kern="1200" dirty="0" smtClean="0">
                <a:solidFill>
                  <a:schemeClr val="tx1"/>
                </a:solidFill>
                <a:latin typeface="+mn-lt"/>
                <a:ea typeface="+mn-ea"/>
                <a:cs typeface="+mn-cs"/>
              </a:rPr>
              <a:t> or automated </a:t>
            </a:r>
            <a:r>
              <a:rPr lang="en-US" sz="1200" b="1" i="0" kern="1200" dirty="0" smtClean="0">
                <a:solidFill>
                  <a:schemeClr val="tx1"/>
                </a:solidFill>
                <a:latin typeface="+mn-lt"/>
                <a:ea typeface="+mn-ea"/>
                <a:cs typeface="+mn-cs"/>
              </a:rPr>
              <a:t>test</a:t>
            </a:r>
            <a:r>
              <a:rPr lang="en-US" sz="1200" b="0" i="0" kern="1200" dirty="0" smtClean="0">
                <a:solidFill>
                  <a:schemeClr val="tx1"/>
                </a:solidFill>
                <a:latin typeface="+mn-lt"/>
                <a:ea typeface="+mn-ea"/>
                <a:cs typeface="+mn-cs"/>
              </a:rPr>
              <a:t> framework is a collection of software and </a:t>
            </a:r>
            <a:r>
              <a:rPr lang="en-US" sz="1200" b="1" i="0" kern="1200" dirty="0" smtClean="0">
                <a:solidFill>
                  <a:schemeClr val="tx1"/>
                </a:solidFill>
                <a:latin typeface="+mn-lt"/>
                <a:ea typeface="+mn-ea"/>
                <a:cs typeface="+mn-cs"/>
              </a:rPr>
              <a:t>test</a:t>
            </a:r>
            <a:r>
              <a:rPr lang="en-US" sz="1200" b="0" i="0" kern="1200" dirty="0" smtClean="0">
                <a:solidFill>
                  <a:schemeClr val="tx1"/>
                </a:solidFill>
                <a:latin typeface="+mn-lt"/>
                <a:ea typeface="+mn-ea"/>
                <a:cs typeface="+mn-cs"/>
              </a:rPr>
              <a:t> data configured to </a:t>
            </a:r>
            <a:r>
              <a:rPr lang="en-US" sz="1200" b="1" i="0" kern="1200" dirty="0" smtClean="0">
                <a:solidFill>
                  <a:schemeClr val="tx1"/>
                </a:solidFill>
                <a:latin typeface="+mn-lt"/>
                <a:ea typeface="+mn-ea"/>
                <a:cs typeface="+mn-cs"/>
              </a:rPr>
              <a:t>test</a:t>
            </a:r>
            <a:r>
              <a:rPr lang="en-US" sz="1200" b="0" i="0" kern="1200" dirty="0" smtClean="0">
                <a:solidFill>
                  <a:schemeClr val="tx1"/>
                </a:solidFill>
                <a:latin typeface="+mn-lt"/>
                <a:ea typeface="+mn-ea"/>
                <a:cs typeface="+mn-cs"/>
              </a:rPr>
              <a:t> a program unit by running it under varying conditions and monitoring its behavior and outputs. It has two main parts: the </a:t>
            </a:r>
            <a:r>
              <a:rPr lang="en-US" sz="1200" b="1" i="0" kern="1200" dirty="0" smtClean="0">
                <a:solidFill>
                  <a:schemeClr val="tx1"/>
                </a:solidFill>
                <a:latin typeface="+mn-lt"/>
                <a:ea typeface="+mn-ea"/>
                <a:cs typeface="+mn-cs"/>
              </a:rPr>
              <a:t>test</a:t>
            </a:r>
            <a:r>
              <a:rPr lang="en-US" sz="1200" b="0" i="0" kern="1200" dirty="0" smtClean="0">
                <a:solidFill>
                  <a:schemeClr val="tx1"/>
                </a:solidFill>
                <a:latin typeface="+mn-lt"/>
                <a:ea typeface="+mn-ea"/>
                <a:cs typeface="+mn-cs"/>
              </a:rPr>
              <a:t> execution engine and the </a:t>
            </a:r>
            <a:r>
              <a:rPr lang="en-US" sz="1200" b="1" i="0" kern="1200" dirty="0" smtClean="0">
                <a:solidFill>
                  <a:schemeClr val="tx1"/>
                </a:solidFill>
                <a:latin typeface="+mn-lt"/>
                <a:ea typeface="+mn-ea"/>
                <a:cs typeface="+mn-cs"/>
              </a:rPr>
              <a:t>test</a:t>
            </a:r>
            <a:r>
              <a:rPr lang="en-US" sz="1200" b="0" i="0" kern="1200" dirty="0" smtClean="0">
                <a:solidFill>
                  <a:schemeClr val="tx1"/>
                </a:solidFill>
                <a:latin typeface="+mn-lt"/>
                <a:ea typeface="+mn-ea"/>
                <a:cs typeface="+mn-cs"/>
              </a:rPr>
              <a:t> script repository.</a:t>
            </a: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Test Plan document is derived from the Product Description, SRS, or Use Case documents for all future activities of the project. It is usually prepared by the Test Lead or Test Manager and the focus of the document is to describe what to test, what not to test, how to test when to test and who will do what test.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it includes the environment and tools needed, resource allocation, test technique to be followed, risks and contingencies plan. </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test plan is a dynamic document and we should always keep it up-to-date. Test plan document guides us how the testing activity should go on. Success of the testing project completely depends on Test Plan.</a:t>
            </a:r>
            <a:endParaRPr lang="en-US" dirty="0"/>
          </a:p>
        </p:txBody>
      </p:sp>
      <p:sp>
        <p:nvSpPr>
          <p:cNvPr id="4" name="Slide Number Placeholder 3"/>
          <p:cNvSpPr>
            <a:spLocks noGrp="1"/>
          </p:cNvSpPr>
          <p:nvPr>
            <p:ph type="sldNum" sz="quarter" idx="10"/>
          </p:nvPr>
        </p:nvSpPr>
        <p:spPr/>
        <p:txBody>
          <a:bodyPr/>
          <a:lstStyle/>
          <a:p>
            <a:fld id="{79F30044-5C82-47E0-9604-054FAA6F2933}"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668BE2D-3F25-45C1-BF04-4E31A1D4D614}" type="datetimeFigureOut">
              <a:rPr lang="en-US" smtClean="0"/>
              <a:pPr/>
              <a:t>9/6/2019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F86129A-1B9E-49F7-952E-1C4F1F29C1D3}"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68BE2D-3F25-45C1-BF04-4E31A1D4D614}" type="datetimeFigureOut">
              <a:rPr lang="en-US" smtClean="0"/>
              <a:pPr/>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129A-1B9E-49F7-952E-1C4F1F29C1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68BE2D-3F25-45C1-BF04-4E31A1D4D614}" type="datetimeFigureOut">
              <a:rPr lang="en-US" smtClean="0"/>
              <a:pPr/>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129A-1B9E-49F7-952E-1C4F1F29C1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668BE2D-3F25-45C1-BF04-4E31A1D4D614}" type="datetimeFigureOut">
              <a:rPr lang="en-US" smtClean="0"/>
              <a:pPr/>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86129A-1B9E-49F7-952E-1C4F1F29C1D3}"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68BE2D-3F25-45C1-BF04-4E31A1D4D614}" type="datetimeFigureOut">
              <a:rPr lang="en-US" smtClean="0"/>
              <a:pPr/>
              <a:t>9/6/2019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F86129A-1B9E-49F7-952E-1C4F1F29C1D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668BE2D-3F25-45C1-BF04-4E31A1D4D614}" type="datetimeFigureOut">
              <a:rPr lang="en-US" smtClean="0"/>
              <a:pPr/>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6129A-1B9E-49F7-952E-1C4F1F29C1D3}"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668BE2D-3F25-45C1-BF04-4E31A1D4D614}" type="datetimeFigureOut">
              <a:rPr lang="en-US" smtClean="0"/>
              <a:pPr/>
              <a:t>9/6/2019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86129A-1B9E-49F7-952E-1C4F1F29C1D3}"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68BE2D-3F25-45C1-BF04-4E31A1D4D614}" type="datetimeFigureOut">
              <a:rPr lang="en-US" smtClean="0"/>
              <a:pPr/>
              <a:t>9/6/2019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86129A-1B9E-49F7-952E-1C4F1F29C1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8BE2D-3F25-45C1-BF04-4E31A1D4D614}" type="datetimeFigureOut">
              <a:rPr lang="en-US" smtClean="0"/>
              <a:pPr/>
              <a:t>9/6/2019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86129A-1B9E-49F7-952E-1C4F1F29C1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68BE2D-3F25-45C1-BF04-4E31A1D4D614}" type="datetimeFigureOut">
              <a:rPr lang="en-US" smtClean="0"/>
              <a:pPr/>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86129A-1B9E-49F7-952E-1C4F1F29C1D3}"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68BE2D-3F25-45C1-BF04-4E31A1D4D614}" type="datetimeFigureOut">
              <a:rPr lang="en-US" smtClean="0"/>
              <a:pPr/>
              <a:t>9/6/2019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F86129A-1B9E-49F7-952E-1C4F1F29C1D3}"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68BE2D-3F25-45C1-BF04-4E31A1D4D614}" type="datetimeFigureOut">
              <a:rPr lang="en-US" smtClean="0"/>
              <a:pPr/>
              <a:t>9/6/2019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F86129A-1B9E-49F7-952E-1C4F1F29C1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uru99.com/the-unconventional-guide-to-defect-management.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Software Testing</a:t>
            </a:r>
            <a:r>
              <a:rPr lang="en-US" dirty="0"/>
              <a:t/>
            </a:r>
            <a:br>
              <a:rPr lang="en-US" dirty="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Testing </a:t>
            </a:r>
            <a:r>
              <a:rPr lang="en-US" b="1" dirty="0" smtClean="0"/>
              <a:t>Methods</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Static Testing</a:t>
            </a:r>
          </a:p>
          <a:p>
            <a:r>
              <a:rPr lang="en-US" dirty="0"/>
              <a:t>Dynamic Testing</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dirty="0"/>
              <a:t/>
            </a:r>
            <a:br>
              <a:rPr lang="en-US" dirty="0"/>
            </a:br>
            <a:r>
              <a:rPr lang="en-US" dirty="0" smtClean="0"/>
              <a:t/>
            </a:r>
            <a:br>
              <a:rPr lang="en-US" dirty="0" smtClean="0"/>
            </a:br>
            <a:r>
              <a:rPr lang="en-US" dirty="0" smtClean="0"/>
              <a:t>Testing Approaches</a:t>
            </a:r>
            <a:endParaRPr lang="en-US" dirty="0"/>
          </a:p>
        </p:txBody>
      </p:sp>
      <p:sp>
        <p:nvSpPr>
          <p:cNvPr id="3" name="Content Placeholder 2"/>
          <p:cNvSpPr>
            <a:spLocks noGrp="1"/>
          </p:cNvSpPr>
          <p:nvPr>
            <p:ph sz="quarter" idx="1"/>
          </p:nvPr>
        </p:nvSpPr>
        <p:spPr/>
        <p:txBody>
          <a:bodyPr/>
          <a:lstStyle/>
          <a:p>
            <a:pPr>
              <a:buNone/>
            </a:pPr>
            <a:r>
              <a:rPr lang="en-US" dirty="0" smtClean="0"/>
              <a:t>   There </a:t>
            </a:r>
            <a:r>
              <a:rPr lang="en-US" dirty="0"/>
              <a:t>are three types of software testing approaches.</a:t>
            </a:r>
          </a:p>
          <a:p>
            <a:r>
              <a:rPr lang="en-US" dirty="0"/>
              <a:t>White Box Testing</a:t>
            </a:r>
          </a:p>
          <a:p>
            <a:r>
              <a:rPr lang="en-US" dirty="0"/>
              <a:t>Black Box Testing</a:t>
            </a:r>
          </a:p>
          <a:p>
            <a:r>
              <a:rPr lang="en-US" dirty="0"/>
              <a:t>Grey Box Testing</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Testing Levels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Unit </a:t>
            </a:r>
            <a:r>
              <a:rPr lang="en-US" dirty="0"/>
              <a:t>Testing</a:t>
            </a:r>
          </a:p>
          <a:p>
            <a:r>
              <a:rPr lang="en-US" dirty="0"/>
              <a:t>Integration Testing</a:t>
            </a:r>
          </a:p>
          <a:p>
            <a:r>
              <a:rPr lang="en-US" dirty="0"/>
              <a:t>System Testing</a:t>
            </a:r>
          </a:p>
          <a:p>
            <a:r>
              <a:rPr lang="en-US" dirty="0"/>
              <a:t>Acceptance Testing</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Black Box Testing:</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Functionality Testing</a:t>
            </a:r>
          </a:p>
          <a:p>
            <a:r>
              <a:rPr lang="en-US" dirty="0"/>
              <a:t>Non-functionality Testing</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t"/>
            <a:r>
              <a:rPr lang="en-IN" dirty="0" smtClean="0"/>
              <a:t/>
            </a:r>
            <a:br>
              <a:rPr lang="en-IN" dirty="0" smtClean="0"/>
            </a:br>
            <a:r>
              <a:rPr lang="en-IN" b="1" dirty="0" smtClean="0"/>
              <a:t>Test Deliverables</a:t>
            </a:r>
            <a:endParaRPr lang="en-IN" dirty="0"/>
          </a:p>
        </p:txBody>
      </p:sp>
      <p:sp>
        <p:nvSpPr>
          <p:cNvPr id="3" name="Content Placeholder 2"/>
          <p:cNvSpPr>
            <a:spLocks noGrp="1"/>
          </p:cNvSpPr>
          <p:nvPr>
            <p:ph sz="quarter" idx="1"/>
          </p:nvPr>
        </p:nvSpPr>
        <p:spPr/>
        <p:txBody>
          <a:bodyPr/>
          <a:lstStyle/>
          <a:p>
            <a:r>
              <a:rPr lang="en-US" dirty="0" smtClean="0"/>
              <a:t>Test plan</a:t>
            </a:r>
          </a:p>
          <a:p>
            <a:r>
              <a:rPr lang="en-US" dirty="0" smtClean="0"/>
              <a:t>Traceability matrix</a:t>
            </a:r>
          </a:p>
          <a:p>
            <a:r>
              <a:rPr lang="en-US" dirty="0" smtClean="0"/>
              <a:t>Test case</a:t>
            </a:r>
          </a:p>
          <a:p>
            <a:r>
              <a:rPr lang="en-US" dirty="0" smtClean="0"/>
              <a:t>Test script</a:t>
            </a:r>
          </a:p>
          <a:p>
            <a:r>
              <a:rPr lang="en-US" dirty="0" smtClean="0"/>
              <a:t>Test suite</a:t>
            </a:r>
          </a:p>
          <a:p>
            <a:r>
              <a:rPr lang="en-US" dirty="0" smtClean="0"/>
              <a:t>Test data or Test Fixture</a:t>
            </a:r>
          </a:p>
          <a:p>
            <a:r>
              <a:rPr lang="en-US" dirty="0" smtClean="0"/>
              <a:t>Test harness</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a:t>
            </a:r>
            <a:endParaRPr lang="en-US" dirty="0"/>
          </a:p>
        </p:txBody>
      </p:sp>
      <p:sp>
        <p:nvSpPr>
          <p:cNvPr id="3" name="Content Placeholder 2"/>
          <p:cNvSpPr>
            <a:spLocks noGrp="1"/>
          </p:cNvSpPr>
          <p:nvPr>
            <p:ph sz="quarter" idx="1"/>
          </p:nvPr>
        </p:nvSpPr>
        <p:spPr/>
        <p:txBody>
          <a:bodyPr/>
          <a:lstStyle/>
          <a:p>
            <a:pPr>
              <a:buNone/>
            </a:pPr>
            <a:r>
              <a:rPr lang="en-US" dirty="0" smtClean="0"/>
              <a:t>   Test </a:t>
            </a:r>
            <a:r>
              <a:rPr lang="en-US" dirty="0"/>
              <a:t>plan document is a document which contains the plan for all the testing activities to be done to deliver a quality product.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Prepare Effective Test Plan?</a:t>
            </a:r>
            <a:r>
              <a:rPr lang="en-US" dirty="0"/>
              <a:t/>
            </a:r>
            <a:br>
              <a:rPr lang="en-US" dirty="0"/>
            </a:br>
            <a:endParaRPr lang="en-US" dirty="0"/>
          </a:p>
        </p:txBody>
      </p:sp>
      <p:sp>
        <p:nvSpPr>
          <p:cNvPr id="3" name="Content Placeholder 2"/>
          <p:cNvSpPr>
            <a:spLocks noGrp="1"/>
          </p:cNvSpPr>
          <p:nvPr>
            <p:ph sz="quarter" idx="1"/>
          </p:nvPr>
        </p:nvSpPr>
        <p:spPr/>
        <p:txBody>
          <a:bodyPr/>
          <a:lstStyle/>
          <a:p>
            <a:pPr>
              <a:buNone/>
            </a:pPr>
            <a:r>
              <a:rPr lang="en-US" dirty="0" smtClean="0"/>
              <a:t>    Some </a:t>
            </a:r>
            <a:r>
              <a:rPr lang="en-US" dirty="0"/>
              <a:t>of the measures are to start preparing the test plan early in the STLC, keep the test plan short and simple to understand, and keep the test plan up-to-date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dirty="0"/>
              <a:t/>
            </a:r>
            <a:br>
              <a:rPr lang="en-US" dirty="0"/>
            </a:br>
            <a:r>
              <a:rPr lang="en-US" dirty="0" smtClean="0"/>
              <a:t/>
            </a:r>
            <a:br>
              <a:rPr lang="en-US" dirty="0" smtClean="0"/>
            </a:br>
            <a:r>
              <a:rPr lang="en-US" dirty="0" smtClean="0"/>
              <a:t>Who Prepare Test Plan Template? </a:t>
            </a:r>
            <a:endParaRPr lang="en-US" dirty="0"/>
          </a:p>
        </p:txBody>
      </p:sp>
      <p:sp>
        <p:nvSpPr>
          <p:cNvPr id="3" name="Content Placeholder 2"/>
          <p:cNvSpPr>
            <a:spLocks noGrp="1"/>
          </p:cNvSpPr>
          <p:nvPr>
            <p:ph sz="quarter" idx="1"/>
          </p:nvPr>
        </p:nvSpPr>
        <p:spPr/>
        <p:txBody>
          <a:bodyPr/>
          <a:lstStyle/>
          <a:p>
            <a:pPr>
              <a:buNone/>
            </a:pPr>
            <a:r>
              <a:rPr lang="en-US" dirty="0" smtClean="0"/>
              <a:t>    Usually</a:t>
            </a:r>
            <a:r>
              <a:rPr lang="en-US" dirty="0"/>
              <a:t>, Test Lead prepares Test Plan and Testers involve in the process of preparing test plan document. </a:t>
            </a:r>
            <a:endParaRPr lang="en-US" dirty="0" smtClean="0"/>
          </a:p>
          <a:p>
            <a:pPr>
              <a:buNone/>
            </a:pPr>
            <a:endParaRPr lang="en-US" dirty="0"/>
          </a:p>
          <a:p>
            <a:pPr>
              <a:buNone/>
            </a:pPr>
            <a:r>
              <a:rPr lang="en-US" dirty="0" smtClean="0"/>
              <a:t>    Once </a:t>
            </a:r>
            <a:r>
              <a:rPr lang="en-US" dirty="0"/>
              <a:t>the test plan is well prepared, then the testers write test scenarios and test cases based on test plan document.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a:t/>
            </a:r>
            <a:br>
              <a:rPr lang="en-US" b="1" dirty="0"/>
            </a:br>
            <a:r>
              <a:rPr lang="en-US" b="1" dirty="0" smtClean="0"/>
              <a:t/>
            </a:r>
            <a:br>
              <a:rPr lang="en-US" b="1" dirty="0" smtClean="0"/>
            </a:br>
            <a:r>
              <a:rPr lang="en-US" b="1" dirty="0" smtClean="0"/>
              <a:t>Sections of Test Plan Template</a:t>
            </a:r>
            <a:endParaRPr lang="en-US" b="1" dirty="0"/>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    Following </a:t>
            </a:r>
            <a:r>
              <a:rPr lang="en-US" dirty="0"/>
              <a:t>are the sections of test plan document as per IEEE 829 standards</a:t>
            </a:r>
            <a:r>
              <a:rPr lang="en-US" dirty="0" smtClean="0"/>
              <a:t>.</a:t>
            </a:r>
          </a:p>
          <a:p>
            <a:pPr>
              <a:buNone/>
            </a:pPr>
            <a:endParaRPr lang="en-US" dirty="0"/>
          </a:p>
          <a:p>
            <a:r>
              <a:rPr lang="en-US" dirty="0"/>
              <a:t>Test Plan Identifier</a:t>
            </a:r>
          </a:p>
          <a:p>
            <a:r>
              <a:rPr lang="en-US" dirty="0"/>
              <a:t>References</a:t>
            </a:r>
          </a:p>
          <a:p>
            <a:r>
              <a:rPr lang="en-US" dirty="0"/>
              <a:t>Introduction</a:t>
            </a:r>
          </a:p>
          <a:p>
            <a:r>
              <a:rPr lang="en-US" dirty="0"/>
              <a:t>Test Items</a:t>
            </a:r>
          </a:p>
          <a:p>
            <a:r>
              <a:rPr lang="en-US" dirty="0"/>
              <a:t>Features To Be Tested</a:t>
            </a:r>
          </a:p>
          <a:p>
            <a:r>
              <a:rPr lang="en-US" dirty="0"/>
              <a:t>Features Not To Be Tested</a:t>
            </a:r>
          </a:p>
          <a:p>
            <a:r>
              <a:rPr lang="en-US" dirty="0"/>
              <a:t>Approach</a:t>
            </a:r>
          </a:p>
          <a:p>
            <a:r>
              <a:rPr lang="en-US" dirty="0"/>
              <a:t>Pass/Fail Criteria</a:t>
            </a:r>
          </a:p>
          <a:p>
            <a:r>
              <a:rPr lang="en-US" dirty="0"/>
              <a:t>Suspension Criteria</a:t>
            </a:r>
          </a:p>
          <a:p>
            <a:r>
              <a:rPr lang="en-US" dirty="0"/>
              <a:t>Test Deliverables</a:t>
            </a:r>
          </a:p>
          <a:p>
            <a:r>
              <a:rPr lang="en-US" dirty="0"/>
              <a:t>Testing Tasks</a:t>
            </a:r>
          </a:p>
          <a:p>
            <a:r>
              <a:rPr lang="en-US" dirty="0"/>
              <a:t>Environmental Needs</a:t>
            </a:r>
          </a:p>
          <a:p>
            <a:r>
              <a:rPr lang="en-US" dirty="0"/>
              <a:t>Responsibilities</a:t>
            </a:r>
          </a:p>
          <a:p>
            <a:r>
              <a:rPr lang="en-US" dirty="0"/>
              <a:t>Staffing and Training Needs</a:t>
            </a:r>
          </a:p>
          <a:p>
            <a:r>
              <a:rPr lang="en-US" dirty="0"/>
              <a:t>Schedule</a:t>
            </a:r>
          </a:p>
          <a:p>
            <a:r>
              <a:rPr lang="en-US" dirty="0"/>
              <a:t>Risks and Contingencies</a:t>
            </a:r>
          </a:p>
          <a:p>
            <a:r>
              <a:rPr lang="en-US" dirty="0"/>
              <a:t>Approvals</a:t>
            </a:r>
          </a:p>
          <a:p>
            <a:pPr>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normAutofit fontScale="92500"/>
          </a:bodyPr>
          <a:lstStyle/>
          <a:p>
            <a:pPr>
              <a:buNone/>
            </a:pPr>
            <a:r>
              <a:rPr lang="en-US" b="1" dirty="0" smtClean="0"/>
              <a:t>   Test </a:t>
            </a:r>
            <a:r>
              <a:rPr lang="en-US" b="1" dirty="0"/>
              <a:t>Plan Identifier:</a:t>
            </a:r>
            <a:endParaRPr lang="en-US" dirty="0"/>
          </a:p>
          <a:p>
            <a:r>
              <a:rPr lang="en-US" dirty="0"/>
              <a:t>Test Plan Identifier is a unique number to identify the test plan.</a:t>
            </a:r>
          </a:p>
          <a:p>
            <a:pPr>
              <a:buNone/>
            </a:pPr>
            <a:r>
              <a:rPr lang="en-US" dirty="0"/>
              <a:t>Example: </a:t>
            </a:r>
            <a:r>
              <a:rPr lang="en-US" dirty="0" smtClean="0"/>
              <a:t>ProjectName_0001</a:t>
            </a:r>
          </a:p>
          <a:p>
            <a:pPr>
              <a:buNone/>
            </a:pPr>
            <a:endParaRPr lang="en-US" dirty="0"/>
          </a:p>
          <a:p>
            <a:pPr>
              <a:buNone/>
            </a:pPr>
            <a:r>
              <a:rPr lang="en-US" b="1" dirty="0"/>
              <a:t>References</a:t>
            </a:r>
            <a:r>
              <a:rPr lang="en-US" b="1" dirty="0" smtClean="0"/>
              <a:t>:</a:t>
            </a:r>
            <a:endParaRPr lang="en-US" dirty="0"/>
          </a:p>
          <a:p>
            <a:r>
              <a:rPr lang="en-US" dirty="0" smtClean="0"/>
              <a:t> This </a:t>
            </a:r>
            <a:r>
              <a:rPr lang="en-US" dirty="0"/>
              <a:t>section is to specify all the list of documents </a:t>
            </a:r>
            <a:r>
              <a:rPr lang="en-US" dirty="0" smtClean="0"/>
              <a:t>   that </a:t>
            </a:r>
            <a:r>
              <a:rPr lang="en-US" dirty="0"/>
              <a:t>support the test plan which you are currently creating</a:t>
            </a:r>
            <a:r>
              <a:rPr lang="en-US" dirty="0" smtClean="0"/>
              <a:t>.</a:t>
            </a:r>
          </a:p>
          <a:p>
            <a:endParaRPr lang="en-US" dirty="0" smtClean="0"/>
          </a:p>
          <a:p>
            <a:pPr>
              <a:buNone/>
            </a:pPr>
            <a:r>
              <a:rPr lang="en-US" dirty="0" smtClean="0"/>
              <a:t>     Example</a:t>
            </a:r>
            <a:r>
              <a:rPr lang="en-US" dirty="0"/>
              <a:t>: SRS (System Requirement Specification), Use Case Documents, Test Strategy, Project Plan, Project Guidelines etc.,</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772400" cy="12954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b="1" dirty="0" smtClean="0"/>
              <a:t>    Software </a:t>
            </a:r>
            <a:r>
              <a:rPr lang="en-US" b="1" dirty="0"/>
              <a:t>testing</a:t>
            </a:r>
            <a:r>
              <a:rPr lang="en-US" dirty="0"/>
              <a:t> is a process, to evaluate the functionality of a software application with an intent to find whether the developed software met the specified requirements or not and to identify the defects to ensure that the product is defect free in order to produce the quality product.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   Introduction</a:t>
            </a:r>
            <a:r>
              <a:rPr lang="en-US" b="1" dirty="0"/>
              <a:t>:</a:t>
            </a:r>
            <a:endParaRPr lang="en-US" dirty="0"/>
          </a:p>
          <a:p>
            <a:r>
              <a:rPr lang="en-US" dirty="0"/>
              <a:t>Introduction or summary includes the purpose and scope of the project</a:t>
            </a:r>
          </a:p>
          <a:p>
            <a:pPr>
              <a:buNone/>
            </a:pPr>
            <a:r>
              <a:rPr lang="en-US" dirty="0" smtClean="0"/>
              <a:t>    Example</a:t>
            </a:r>
            <a:r>
              <a:rPr lang="en-US" dirty="0"/>
              <a:t>: The objective of this document is to </a:t>
            </a:r>
            <a:r>
              <a:rPr lang="en-US" dirty="0" smtClean="0"/>
              <a:t>test </a:t>
            </a:r>
            <a:r>
              <a:rPr lang="en-US" dirty="0"/>
              <a:t>the functionality of the ‘</a:t>
            </a:r>
            <a:r>
              <a:rPr lang="en-US" dirty="0" err="1"/>
              <a:t>ProjectName</a:t>
            </a:r>
            <a:r>
              <a:rPr lang="en-US" dirty="0" smtClean="0"/>
              <a:t>’</a:t>
            </a:r>
          </a:p>
          <a:p>
            <a:pPr>
              <a:buNone/>
            </a:pPr>
            <a:r>
              <a:rPr lang="en-US" b="1" dirty="0" smtClean="0"/>
              <a:t>Test </a:t>
            </a:r>
            <a:r>
              <a:rPr lang="en-US" b="1" dirty="0"/>
              <a:t>Items:</a:t>
            </a:r>
            <a:endParaRPr lang="en-US" dirty="0"/>
          </a:p>
          <a:p>
            <a:r>
              <a:rPr lang="en-US" dirty="0"/>
              <a:t>A list of test items which will be </a:t>
            </a:r>
            <a:r>
              <a:rPr lang="en-US" dirty="0" smtClean="0"/>
              <a:t>tested</a:t>
            </a:r>
          </a:p>
          <a:p>
            <a:pPr>
              <a:buNone/>
            </a:pPr>
            <a:r>
              <a:rPr lang="en-US" dirty="0"/>
              <a:t> </a:t>
            </a:r>
            <a:r>
              <a:rPr lang="en-US" dirty="0" smtClean="0"/>
              <a:t>   Example</a:t>
            </a:r>
            <a:r>
              <a:rPr lang="en-US" dirty="0"/>
              <a:t>: Testing should be done on both front </a:t>
            </a:r>
            <a:r>
              <a:rPr lang="en-US" dirty="0" smtClean="0"/>
              <a:t>    end </a:t>
            </a:r>
            <a:r>
              <a:rPr lang="en-US" dirty="0"/>
              <a:t>and back end of the application on the Windows/Linux environments.</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b="1" dirty="0" smtClean="0"/>
              <a:t>  Features </a:t>
            </a:r>
            <a:r>
              <a:rPr lang="en-US" b="1" dirty="0"/>
              <a:t>To Be Tested:</a:t>
            </a:r>
            <a:endParaRPr lang="en-US" dirty="0"/>
          </a:p>
          <a:p>
            <a:r>
              <a:rPr lang="en-US" dirty="0"/>
              <a:t>In this section, we list out all the features that will be tested within the project.</a:t>
            </a:r>
          </a:p>
          <a:p>
            <a:pPr>
              <a:buNone/>
            </a:pPr>
            <a:r>
              <a:rPr lang="en-US" dirty="0" smtClean="0"/>
              <a:t>    Example</a:t>
            </a:r>
            <a:r>
              <a:rPr lang="en-US" dirty="0"/>
              <a:t>: The features which are to be tested are Login Page, Dashboard, Reports.</a:t>
            </a:r>
          </a:p>
          <a:p>
            <a:pPr>
              <a:buNone/>
            </a:pPr>
            <a:endParaRPr lang="en-US" dirty="0"/>
          </a:p>
          <a:p>
            <a:pPr>
              <a:buNone/>
            </a:pPr>
            <a:r>
              <a:rPr lang="en-US" b="1" dirty="0" smtClean="0"/>
              <a:t>Features </a:t>
            </a:r>
            <a:r>
              <a:rPr lang="en-US" b="1" dirty="0"/>
              <a:t>Not To Be Tested:</a:t>
            </a:r>
            <a:endParaRPr lang="en-US" dirty="0"/>
          </a:p>
          <a:p>
            <a:r>
              <a:rPr lang="en-US" dirty="0"/>
              <a:t>In this section, we list out the features which are not included in the project.</a:t>
            </a:r>
          </a:p>
          <a:p>
            <a:pPr>
              <a:buNone/>
            </a:pPr>
            <a:r>
              <a:rPr lang="en-US" dirty="0" smtClean="0"/>
              <a:t>     Example</a:t>
            </a:r>
            <a:r>
              <a:rPr lang="en-US" dirty="0"/>
              <a:t>: Payment using PayPal features is above to remove from the application. There is no need to test this feature.</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normAutofit fontScale="92500"/>
          </a:bodyPr>
          <a:lstStyle/>
          <a:p>
            <a:pPr>
              <a:buNone/>
            </a:pPr>
            <a:r>
              <a:rPr lang="en-US" b="1" dirty="0" smtClean="0"/>
              <a:t>   Approach</a:t>
            </a:r>
            <a:r>
              <a:rPr lang="en-US" b="1" dirty="0"/>
              <a:t>:</a:t>
            </a:r>
            <a:endParaRPr lang="en-US" dirty="0"/>
          </a:p>
          <a:p>
            <a:r>
              <a:rPr lang="en-US" dirty="0"/>
              <a:t>The overall strategy of how testing will be performed. It contains details such as Methodology, Test types, Test techniques etc.,</a:t>
            </a:r>
          </a:p>
          <a:p>
            <a:pPr>
              <a:buNone/>
            </a:pPr>
            <a:r>
              <a:rPr lang="en-US" dirty="0" smtClean="0"/>
              <a:t>    Example</a:t>
            </a:r>
            <a:r>
              <a:rPr lang="en-US" dirty="0"/>
              <a:t>: We follow Agile Methodology in this project</a:t>
            </a:r>
          </a:p>
          <a:p>
            <a:pPr>
              <a:buNone/>
            </a:pPr>
            <a:endParaRPr lang="en-US" b="1" dirty="0" smtClean="0"/>
          </a:p>
          <a:p>
            <a:pPr>
              <a:buNone/>
            </a:pPr>
            <a:r>
              <a:rPr lang="en-US" b="1" dirty="0"/>
              <a:t> </a:t>
            </a:r>
            <a:r>
              <a:rPr lang="en-US" b="1" dirty="0" smtClean="0"/>
              <a:t>    Pass/Fail </a:t>
            </a:r>
            <a:r>
              <a:rPr lang="en-US" b="1" dirty="0"/>
              <a:t>Criteria:</a:t>
            </a:r>
            <a:endParaRPr lang="en-US" dirty="0"/>
          </a:p>
          <a:p>
            <a:r>
              <a:rPr lang="en-US" dirty="0"/>
              <a:t>In this section, we specify the criteria that will be used to determine pass or fail percentage of test items.</a:t>
            </a:r>
          </a:p>
          <a:p>
            <a:r>
              <a:rPr lang="en-US" dirty="0"/>
              <a:t>Example: All the major functionality of the application should work as intended and the pass percentage of test cases should be more than 95% and there should not be any critical bugs.</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   Suspension </a:t>
            </a:r>
            <a:r>
              <a:rPr lang="en-US" b="1" dirty="0"/>
              <a:t>Criteria:</a:t>
            </a:r>
            <a:endParaRPr lang="en-US" dirty="0"/>
          </a:p>
          <a:p>
            <a:r>
              <a:rPr lang="en-US" dirty="0"/>
              <a:t>In this section, we specify when to stop the testing.</a:t>
            </a:r>
          </a:p>
          <a:p>
            <a:pPr>
              <a:buNone/>
            </a:pPr>
            <a:r>
              <a:rPr lang="en-US" dirty="0" smtClean="0"/>
              <a:t>    Example</a:t>
            </a:r>
            <a:r>
              <a:rPr lang="en-US" dirty="0"/>
              <a:t>: If any of the major functionalities are not functional or system experiences login issues then testing should suspend.</a:t>
            </a:r>
          </a:p>
          <a:p>
            <a:pPr>
              <a:buNone/>
            </a:pPr>
            <a:r>
              <a:rPr lang="en-US" b="1" dirty="0"/>
              <a:t>Test Deliverables:</a:t>
            </a:r>
            <a:endParaRPr lang="en-US" dirty="0"/>
          </a:p>
          <a:p>
            <a:r>
              <a:rPr lang="en-US" dirty="0"/>
              <a:t>List of documents need to be delivered at each phase of testing life cycle. The list of all test artifacts.</a:t>
            </a:r>
          </a:p>
          <a:p>
            <a:pPr>
              <a:buNone/>
            </a:pPr>
            <a:r>
              <a:rPr lang="en-US" dirty="0" smtClean="0"/>
              <a:t>    Examples</a:t>
            </a:r>
            <a:r>
              <a:rPr lang="en-US" dirty="0"/>
              <a:t>: Test Cases, Bug Report</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lstStyle/>
          <a:p>
            <a:pPr>
              <a:buNone/>
            </a:pPr>
            <a:r>
              <a:rPr lang="en-US" b="1" dirty="0" smtClean="0"/>
              <a:t>   Testing </a:t>
            </a:r>
            <a:r>
              <a:rPr lang="en-US" b="1" dirty="0"/>
              <a:t>Tasks:</a:t>
            </a:r>
            <a:endParaRPr lang="en-US" dirty="0"/>
          </a:p>
          <a:p>
            <a:r>
              <a:rPr lang="en-US" dirty="0"/>
              <a:t>In this section, we specify the list of testing tasks we need to complete in the current project.</a:t>
            </a:r>
          </a:p>
          <a:p>
            <a:pPr>
              <a:buNone/>
            </a:pPr>
            <a:r>
              <a:rPr lang="en-US" dirty="0" smtClean="0"/>
              <a:t>    Example</a:t>
            </a:r>
            <a:r>
              <a:rPr lang="en-US" dirty="0"/>
              <a:t>: Test environment should be ready prior to test execution phase. Test summary report needs to be prepared. </a:t>
            </a:r>
            <a:r>
              <a:rPr lang="en-US" b="1" dirty="0"/>
              <a:t> </a:t>
            </a:r>
            <a:endParaRPr lang="en-US" dirty="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normAutofit/>
          </a:bodyPr>
          <a:lstStyle/>
          <a:p>
            <a:pPr>
              <a:buNone/>
            </a:pPr>
            <a:r>
              <a:rPr lang="en-US" b="1" dirty="0"/>
              <a:t>Environmental Needs:</a:t>
            </a:r>
            <a:endParaRPr lang="en-US" dirty="0"/>
          </a:p>
          <a:p>
            <a:r>
              <a:rPr lang="en-US" dirty="0"/>
              <a:t>List of hardware, software and any other tools that are needed for a test environment.</a:t>
            </a:r>
          </a:p>
          <a:p>
            <a:pPr>
              <a:buNone/>
            </a:pPr>
            <a:r>
              <a:rPr lang="en-US" b="1" dirty="0"/>
              <a:t>Responsibilities:</a:t>
            </a:r>
            <a:endParaRPr lang="en-US" dirty="0"/>
          </a:p>
          <a:p>
            <a:r>
              <a:rPr lang="en-US" dirty="0"/>
              <a:t>We specify the list of roles and responsibilities of each test tasks.</a:t>
            </a:r>
          </a:p>
          <a:p>
            <a:pPr>
              <a:buNone/>
            </a:pPr>
            <a:r>
              <a:rPr lang="en-US" dirty="0" smtClean="0"/>
              <a:t>   Example</a:t>
            </a:r>
            <a:r>
              <a:rPr lang="en-US" dirty="0"/>
              <a:t>: Test plan should be prepared by Test Lead. Preparation and execution of tests should be carried out by testers.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normAutofit/>
          </a:bodyPr>
          <a:lstStyle/>
          <a:p>
            <a:pPr>
              <a:buNone/>
            </a:pPr>
            <a:r>
              <a:rPr lang="en-US" b="1" dirty="0"/>
              <a:t>Staffing and Training Needs:</a:t>
            </a:r>
            <a:endParaRPr lang="en-US" dirty="0"/>
          </a:p>
          <a:p>
            <a:r>
              <a:rPr lang="en-US" dirty="0"/>
              <a:t>Plan training course to improve the skills of resources in the project to achieve the desired goals.</a:t>
            </a:r>
          </a:p>
          <a:p>
            <a:pPr>
              <a:buNone/>
            </a:pPr>
            <a:r>
              <a:rPr lang="en-US" b="1" dirty="0"/>
              <a:t>Schedule:</a:t>
            </a:r>
            <a:endParaRPr lang="en-US" dirty="0"/>
          </a:p>
          <a:p>
            <a:r>
              <a:rPr lang="en-US" dirty="0"/>
              <a:t>Complete details on when to start, finish and how much time each task should take place.</a:t>
            </a:r>
          </a:p>
          <a:p>
            <a:pPr>
              <a:buNone/>
            </a:pPr>
            <a:r>
              <a:rPr lang="en-US" dirty="0" smtClean="0"/>
              <a:t>    Example</a:t>
            </a:r>
            <a:r>
              <a:rPr lang="en-US" dirty="0"/>
              <a:t>: Perform test execution – 120 man-hours, Test Reporting – 30 man-hours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normAutofit/>
          </a:bodyPr>
          <a:lstStyle/>
          <a:p>
            <a:pPr>
              <a:buNone/>
            </a:pPr>
            <a:r>
              <a:rPr lang="en-US" b="1" dirty="0"/>
              <a:t>Risks and Contingencies:</a:t>
            </a:r>
            <a:endParaRPr lang="en-US" dirty="0"/>
          </a:p>
          <a:p>
            <a:r>
              <a:rPr lang="en-US" dirty="0"/>
              <a:t>In this section, we specify the probability of risks and contingencies to overcome those risks.</a:t>
            </a:r>
          </a:p>
          <a:p>
            <a:pPr>
              <a:buNone/>
            </a:pPr>
            <a:r>
              <a:rPr lang="en-US" dirty="0" smtClean="0"/>
              <a:t>    Example</a:t>
            </a:r>
            <a:r>
              <a:rPr lang="en-US" dirty="0"/>
              <a:t>: </a:t>
            </a:r>
            <a:r>
              <a:rPr lang="en-US" i="1" dirty="0"/>
              <a:t>Risk –  </a:t>
            </a:r>
            <a:r>
              <a:rPr lang="en-US" dirty="0"/>
              <a:t>In case of a wrong budget estimation, the cost may overrun. </a:t>
            </a:r>
            <a:r>
              <a:rPr lang="en-US" i="1" dirty="0"/>
              <a:t> Contingency Plan –</a:t>
            </a:r>
            <a:r>
              <a:rPr lang="en-US" b="1" i="1" dirty="0"/>
              <a:t> </a:t>
            </a:r>
            <a:r>
              <a:rPr lang="en-US" dirty="0"/>
              <a:t>Establish the scope before beginning the testing tasks and pay attention in the project planning and also track the budget estimates constantly.</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 Template</a:t>
            </a:r>
            <a:endParaRPr lang="en-US" dirty="0"/>
          </a:p>
        </p:txBody>
      </p:sp>
      <p:sp>
        <p:nvSpPr>
          <p:cNvPr id="3" name="Content Placeholder 2"/>
          <p:cNvSpPr>
            <a:spLocks noGrp="1"/>
          </p:cNvSpPr>
          <p:nvPr>
            <p:ph sz="quarter" idx="1"/>
          </p:nvPr>
        </p:nvSpPr>
        <p:spPr/>
        <p:txBody>
          <a:bodyPr/>
          <a:lstStyle/>
          <a:p>
            <a:pPr>
              <a:buNone/>
            </a:pPr>
            <a:r>
              <a:rPr lang="en-US" b="1" dirty="0"/>
              <a:t>Approvals:</a:t>
            </a:r>
            <a:endParaRPr lang="en-US" dirty="0"/>
          </a:p>
          <a:p>
            <a:r>
              <a:rPr lang="en-US" dirty="0"/>
              <a:t>Who should sign off and approve the testing project</a:t>
            </a:r>
          </a:p>
          <a:p>
            <a:pPr>
              <a:buNone/>
            </a:pPr>
            <a:r>
              <a:rPr lang="en-US" dirty="0" smtClean="0"/>
              <a:t>   Example</a:t>
            </a:r>
            <a:r>
              <a:rPr lang="en-US" dirty="0"/>
              <a:t>: Project manager should agree on completion of the project and determine the steps to proceed further.</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Test Strategy?</a:t>
            </a:r>
            <a:br>
              <a:rPr lang="en-US" b="1" dirty="0"/>
            </a:br>
            <a:endParaRPr lang="en-US" dirty="0"/>
          </a:p>
        </p:txBody>
      </p:sp>
      <p:sp>
        <p:nvSpPr>
          <p:cNvPr id="3" name="Content Placeholder 2"/>
          <p:cNvSpPr>
            <a:spLocks noGrp="1"/>
          </p:cNvSpPr>
          <p:nvPr>
            <p:ph sz="quarter" idx="1"/>
          </p:nvPr>
        </p:nvSpPr>
        <p:spPr/>
        <p:txBody>
          <a:bodyPr/>
          <a:lstStyle/>
          <a:p>
            <a:pPr>
              <a:buNone/>
            </a:pPr>
            <a:r>
              <a:rPr lang="en-US" dirty="0" smtClean="0"/>
              <a:t>    A </a:t>
            </a:r>
            <a:r>
              <a:rPr lang="en-US" dirty="0"/>
              <a:t>Test Strategy is a plan for defining the testing approach, and it answers to questions like what you want to get done and how you are going to accomplish it.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lstStyle/>
          <a:p>
            <a:pPr>
              <a:buNone/>
            </a:pPr>
            <a:r>
              <a:rPr lang="en-US" dirty="0" smtClean="0"/>
              <a:t>    According </a:t>
            </a:r>
            <a:r>
              <a:rPr lang="en-US" dirty="0"/>
              <a:t>to </a:t>
            </a:r>
            <a:r>
              <a:rPr lang="en-US" b="1" dirty="0"/>
              <a:t>ANSI/IEEE 1059 </a:t>
            </a:r>
            <a:r>
              <a:rPr lang="en-US" dirty="0"/>
              <a:t>standard – A process of analyzing a software item to detect the differences between existing and required conditions (i.e., defects) and to evaluate the features of the software item.</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 Plan Vs Test Strategy</a:t>
            </a:r>
            <a:br>
              <a:rPr lang="en-US" b="1" dirty="0"/>
            </a:br>
            <a:endParaRPr lang="en-US" dirty="0"/>
          </a:p>
        </p:txBody>
      </p:sp>
      <p:pic>
        <p:nvPicPr>
          <p:cNvPr id="4" name="Content Placeholder 3" descr="TestPlanVsTestStrategy.png"/>
          <p:cNvPicPr>
            <a:picLocks noGrp="1" noChangeAspect="1"/>
          </p:cNvPicPr>
          <p:nvPr>
            <p:ph sz="quarter" idx="1"/>
          </p:nvPr>
        </p:nvPicPr>
        <p:blipFill>
          <a:blip r:embed="rId2" cstate="print"/>
          <a:stretch>
            <a:fillRect/>
          </a:stretch>
        </p:blipFill>
        <p:spPr>
          <a:xfrm>
            <a:off x="1190121" y="2366771"/>
            <a:ext cx="7220958" cy="2734057"/>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dirty="0" smtClean="0"/>
              <a:t>:</a:t>
            </a:r>
            <a:r>
              <a:rPr lang="en-US" dirty="0"/>
              <a:t/>
            </a:r>
            <a:br>
              <a:rPr lang="en-US" dirty="0"/>
            </a:br>
            <a:r>
              <a:rPr lang="en-US" dirty="0"/>
              <a:t/>
            </a:r>
            <a:br>
              <a:rPr lang="en-US" dirty="0"/>
            </a:br>
            <a:r>
              <a:rPr lang="en-US" dirty="0" smtClean="0"/>
              <a:t>Test Strategy in STLC</a:t>
            </a:r>
            <a:endParaRPr lang="en-US" dirty="0"/>
          </a:p>
        </p:txBody>
      </p:sp>
      <p:pic>
        <p:nvPicPr>
          <p:cNvPr id="4" name="Content Placeholder 3" descr="052615_0721_Howtocreate1.png"/>
          <p:cNvPicPr>
            <a:picLocks noGrp="1" noChangeAspect="1"/>
          </p:cNvPicPr>
          <p:nvPr>
            <p:ph sz="quarter" idx="1"/>
          </p:nvPr>
        </p:nvPicPr>
        <p:blipFill>
          <a:blip r:embed="rId2" cstate="print"/>
          <a:stretch>
            <a:fillRect/>
          </a:stretch>
        </p:blipFill>
        <p:spPr>
          <a:xfrm>
            <a:off x="3543755" y="1447800"/>
            <a:ext cx="2513689" cy="457200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dirty="0" smtClean="0"/>
              <a:t/>
            </a:r>
            <a:br>
              <a:rPr lang="en-US" dirty="0" smtClean="0"/>
            </a:br>
            <a:r>
              <a:rPr lang="en-US" b="1" dirty="0" smtClean="0"/>
              <a:t>How to prepare a good test strategy document ?</a:t>
            </a:r>
            <a:endParaRPr lang="en-US" b="1" dirty="0"/>
          </a:p>
        </p:txBody>
      </p:sp>
      <p:sp>
        <p:nvSpPr>
          <p:cNvPr id="3" name="Content Placeholder 2"/>
          <p:cNvSpPr>
            <a:spLocks noGrp="1"/>
          </p:cNvSpPr>
          <p:nvPr>
            <p:ph sz="quarter" idx="1"/>
          </p:nvPr>
        </p:nvSpPr>
        <p:spPr/>
        <p:txBody>
          <a:bodyPr/>
          <a:lstStyle/>
          <a:p>
            <a:pPr>
              <a:buNone/>
            </a:pPr>
            <a:r>
              <a:rPr lang="en-US" b="1" dirty="0"/>
              <a:t>Step#1: Scope</a:t>
            </a:r>
            <a:endParaRPr lang="en-US" dirty="0"/>
          </a:p>
          <a:p>
            <a:pPr>
              <a:buNone/>
            </a:pPr>
            <a:r>
              <a:rPr lang="en-US" dirty="0" smtClean="0"/>
              <a:t>    It </a:t>
            </a:r>
            <a:r>
              <a:rPr lang="en-US" dirty="0"/>
              <a:t>defines parameters like</a:t>
            </a:r>
          </a:p>
          <a:p>
            <a:r>
              <a:rPr lang="en-US" dirty="0"/>
              <a:t>Who will review the document?</a:t>
            </a:r>
          </a:p>
          <a:p>
            <a:r>
              <a:rPr lang="en-US" dirty="0"/>
              <a:t>Who will approve this document?</a:t>
            </a:r>
          </a:p>
          <a:p>
            <a:r>
              <a:rPr lang="en-US" dirty="0"/>
              <a:t>Software Testing activities carried out with timelines</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a:t>Step#2 Test </a:t>
            </a:r>
            <a:r>
              <a:rPr lang="en-US" b="1" dirty="0" smtClean="0"/>
              <a:t>Approach</a:t>
            </a:r>
            <a:endParaRPr lang="en-US" dirty="0" smtClean="0"/>
          </a:p>
          <a:p>
            <a:pPr>
              <a:buNone/>
            </a:pPr>
            <a:r>
              <a:rPr lang="en-US" dirty="0" smtClean="0"/>
              <a:t>t </a:t>
            </a:r>
            <a:r>
              <a:rPr lang="en-US" dirty="0"/>
              <a:t>defines</a:t>
            </a:r>
          </a:p>
          <a:p>
            <a:r>
              <a:rPr lang="en-US" dirty="0"/>
              <a:t>Process of testing</a:t>
            </a:r>
          </a:p>
          <a:p>
            <a:r>
              <a:rPr lang="en-US" dirty="0"/>
              <a:t>Testing levels</a:t>
            </a:r>
          </a:p>
          <a:p>
            <a:r>
              <a:rPr lang="en-US" dirty="0"/>
              <a:t>Roles and responsibilities of each team member</a:t>
            </a:r>
          </a:p>
          <a:p>
            <a:r>
              <a:rPr lang="en-US" dirty="0"/>
              <a:t>Types of Testing ( Load testing, Security testing, </a:t>
            </a:r>
            <a:r>
              <a:rPr lang="en-US" dirty="0" smtClean="0"/>
              <a:t>Performance </a:t>
            </a:r>
            <a:r>
              <a:rPr lang="en-US" dirty="0"/>
              <a:t>testing etc.)</a:t>
            </a:r>
          </a:p>
          <a:p>
            <a:r>
              <a:rPr lang="en-US" dirty="0"/>
              <a:t>Testing approach &amp; automation tool if applicable</a:t>
            </a:r>
          </a:p>
          <a:p>
            <a:r>
              <a:rPr lang="en-US" dirty="0"/>
              <a:t>Adding new defects, re-testing,</a:t>
            </a:r>
            <a:r>
              <a:rPr lang="en-US" dirty="0">
                <a:hlinkClick r:id="rId3"/>
              </a:rPr>
              <a:t> </a:t>
            </a:r>
            <a:r>
              <a:rPr lang="en-US" dirty="0"/>
              <a:t>Defect triage, Regression Testing and test sign off</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a:buNone/>
            </a:pPr>
            <a:r>
              <a:rPr lang="en-US" b="1" dirty="0"/>
              <a:t>Step#3 Test Environment</a:t>
            </a:r>
            <a:endParaRPr lang="en-US" dirty="0"/>
          </a:p>
          <a:p>
            <a:r>
              <a:rPr lang="en-US" dirty="0"/>
              <a:t>Define the number of requirement and setup required for each environment</a:t>
            </a:r>
          </a:p>
          <a:p>
            <a:r>
              <a:rPr lang="en-US" dirty="0"/>
              <a:t>Define backup of test data and restore strategy</a:t>
            </a:r>
          </a:p>
          <a:p>
            <a:pPr>
              <a:buNone/>
            </a:pPr>
            <a:r>
              <a:rPr lang="en-US" b="1" dirty="0"/>
              <a:t>Step#4 Testing Tools</a:t>
            </a:r>
            <a:endParaRPr lang="en-US" dirty="0"/>
          </a:p>
          <a:p>
            <a:r>
              <a:rPr lang="en-US" dirty="0"/>
              <a:t>Automation and Test management tools needed for test execution</a:t>
            </a:r>
          </a:p>
          <a:p>
            <a:r>
              <a:rPr lang="en-US" dirty="0"/>
              <a:t>Figure out a number of open-source as well as commercial tools required, and determine how many users are supported on it and plan </a:t>
            </a:r>
            <a:r>
              <a:rPr lang="en-US" dirty="0" smtClean="0"/>
              <a:t>accordingly</a:t>
            </a:r>
          </a:p>
          <a:p>
            <a:r>
              <a:rPr lang="en-US" dirty="0"/>
              <a:t>Release management plan with appropriate version history that will make sure test execution for all modification in that release</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b="1" dirty="0"/>
              <a:t>Step#6 Risk Analysis</a:t>
            </a:r>
            <a:endParaRPr lang="en-US" dirty="0"/>
          </a:p>
          <a:p>
            <a:r>
              <a:rPr lang="en-US" dirty="0"/>
              <a:t>List all risks that you can estimate</a:t>
            </a:r>
          </a:p>
          <a:p>
            <a:r>
              <a:rPr lang="en-US" dirty="0"/>
              <a:t>Give a clear plan to mitigate the risks also a contingency plan</a:t>
            </a:r>
          </a:p>
          <a:p>
            <a:pPr>
              <a:buNone/>
            </a:pPr>
            <a:endParaRPr lang="en-US" dirty="0" smtClean="0"/>
          </a:p>
          <a:p>
            <a:pPr>
              <a:buNone/>
            </a:pPr>
            <a:r>
              <a:rPr lang="en-US" b="1" dirty="0"/>
              <a:t>Step#7 Review and Approvals</a:t>
            </a:r>
            <a:endParaRPr lang="en-US" dirty="0"/>
          </a:p>
          <a:p>
            <a:r>
              <a:rPr lang="en-US" dirty="0"/>
              <a:t>All these activities are reviewed and signed off by the business team, project management, development team, etc.</a:t>
            </a:r>
          </a:p>
          <a:p>
            <a:r>
              <a:rPr lang="en-US" dirty="0"/>
              <a:t>Summary of review changes should be traced at the beginning of the document along with an approved date, name, and comment</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Test Scenario ?</a:t>
            </a:r>
            <a:r>
              <a:rPr lang="en-US" b="1" dirty="0"/>
              <a:t/>
            </a:r>
            <a:br>
              <a:rPr lang="en-US" b="1" dirty="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    Test </a:t>
            </a:r>
            <a:r>
              <a:rPr lang="en-US" dirty="0"/>
              <a:t>scenario, also known as scenario testing, is a high-level documentation of a use case. </a:t>
            </a:r>
            <a:endParaRPr lang="en-US" dirty="0" smtClean="0"/>
          </a:p>
          <a:p>
            <a:pPr>
              <a:buNone/>
            </a:pPr>
            <a:r>
              <a:rPr lang="en-US" dirty="0"/>
              <a:t> </a:t>
            </a:r>
            <a:r>
              <a:rPr lang="en-US" dirty="0" smtClean="0"/>
              <a:t>   Scenario </a:t>
            </a:r>
            <a:r>
              <a:rPr lang="en-US" dirty="0"/>
              <a:t>testing is performed to ensure that the end-to-end functioning of software is working </a:t>
            </a:r>
            <a:r>
              <a:rPr lang="en-US" dirty="0" smtClean="0"/>
              <a:t>fine.</a:t>
            </a:r>
          </a:p>
          <a:p>
            <a:pPr>
              <a:buNone/>
            </a:pPr>
            <a:endParaRPr lang="en-US" dirty="0"/>
          </a:p>
          <a:p>
            <a:pPr>
              <a:buNone/>
            </a:pPr>
            <a:r>
              <a:rPr lang="en-US" dirty="0" smtClean="0"/>
              <a:t>    Test </a:t>
            </a:r>
            <a:r>
              <a:rPr lang="en-US" dirty="0"/>
              <a:t>Scenarios assesses the performance and functionality of the system as a whole, from the point of view of the user.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smtClean="0"/>
              <a:t/>
            </a:r>
            <a:br>
              <a:rPr lang="en-US" b="1" dirty="0" smtClean="0"/>
            </a:br>
            <a:r>
              <a:rPr lang="en-US" b="1" dirty="0" smtClean="0"/>
              <a:t>Why use Test Scenarios ?</a:t>
            </a:r>
            <a:endParaRPr lang="en-US" b="1" dirty="0"/>
          </a:p>
        </p:txBody>
      </p:sp>
      <p:sp>
        <p:nvSpPr>
          <p:cNvPr id="3" name="Content Placeholder 2"/>
          <p:cNvSpPr>
            <a:spLocks noGrp="1"/>
          </p:cNvSpPr>
          <p:nvPr>
            <p:ph sz="quarter" idx="1"/>
          </p:nvPr>
        </p:nvSpPr>
        <p:spPr/>
        <p:txBody>
          <a:bodyPr>
            <a:normAutofit fontScale="85000" lnSpcReduction="20000"/>
          </a:bodyPr>
          <a:lstStyle/>
          <a:p>
            <a:pPr fontAlgn="base"/>
            <a:r>
              <a:rPr lang="en-US" dirty="0"/>
              <a:t>They help to validate that the software is working accurately for each use case.</a:t>
            </a:r>
          </a:p>
          <a:p>
            <a:pPr fontAlgn="base"/>
            <a:r>
              <a:rPr lang="en-US" dirty="0"/>
              <a:t>They are vital in evaluating the end-to-end functionality of the software.</a:t>
            </a:r>
          </a:p>
          <a:p>
            <a:pPr fontAlgn="base"/>
            <a:r>
              <a:rPr lang="en-US" dirty="0"/>
              <a:t>Test scenario also helps in determining the real world use of the software.</a:t>
            </a:r>
          </a:p>
          <a:p>
            <a:pPr fontAlgn="base"/>
            <a:r>
              <a:rPr lang="en-US" dirty="0"/>
              <a:t>They help to find out discrepancies in the software that could deteriorate the quality of the software.</a:t>
            </a:r>
          </a:p>
          <a:p>
            <a:pPr fontAlgn="base"/>
            <a:r>
              <a:rPr lang="en-US" dirty="0"/>
              <a:t>Test scenarios help to improve the user experience.</a:t>
            </a:r>
          </a:p>
          <a:p>
            <a:pPr fontAlgn="base"/>
            <a:r>
              <a:rPr lang="en-US" dirty="0"/>
              <a:t>They also help to reduce the efforts required to retest the same feature again and again with different testing techniques.</a:t>
            </a:r>
          </a:p>
          <a:p>
            <a:pPr fontAlgn="base"/>
            <a:r>
              <a:rPr lang="en-US" dirty="0"/>
              <a:t>Test scenario saves the time, money, and efforts which are required to exhaustively test the software.</a:t>
            </a:r>
          </a:p>
          <a:p>
            <a:pPr fontAlgn="base"/>
            <a:r>
              <a:rPr lang="en-US" dirty="0"/>
              <a:t>Test scenario help to build better test cases as the test cases are derived on the basis of the test scenarios.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a:t/>
            </a:r>
            <a:br>
              <a:rPr lang="en-US" b="1" dirty="0"/>
            </a:br>
            <a:r>
              <a:rPr lang="en-US" b="1" dirty="0" smtClean="0"/>
              <a:t/>
            </a:r>
            <a:br>
              <a:rPr lang="en-US" b="1" dirty="0" smtClean="0"/>
            </a:br>
            <a:r>
              <a:rPr lang="en-US" b="1" dirty="0" smtClean="0"/>
              <a:t>Test Scenario example</a:t>
            </a:r>
            <a:endParaRPr lang="en-US" b="1" dirty="0"/>
          </a:p>
        </p:txBody>
      </p:sp>
      <p:sp>
        <p:nvSpPr>
          <p:cNvPr id="3" name="Content Placeholder 2"/>
          <p:cNvSpPr>
            <a:spLocks noGrp="1"/>
          </p:cNvSpPr>
          <p:nvPr>
            <p:ph sz="quarter" idx="1"/>
          </p:nvPr>
        </p:nvSpPr>
        <p:spPr/>
        <p:txBody>
          <a:bodyPr/>
          <a:lstStyle/>
          <a:p>
            <a:pPr fontAlgn="base">
              <a:buNone/>
            </a:pPr>
            <a:r>
              <a:rPr lang="en-US" dirty="0" smtClean="0"/>
              <a:t>    Some </a:t>
            </a:r>
            <a:r>
              <a:rPr lang="en-US" dirty="0"/>
              <a:t>test scenarios for registration are as follows:</a:t>
            </a:r>
          </a:p>
          <a:p>
            <a:pPr fontAlgn="base"/>
            <a:r>
              <a:rPr lang="en-US" dirty="0"/>
              <a:t>Verify that all the specified fields are available on the registration page</a:t>
            </a:r>
          </a:p>
          <a:p>
            <a:pPr fontAlgn="base"/>
            <a:r>
              <a:rPr lang="en-US" dirty="0"/>
              <a:t>Verify that clicking the submit button after filling the fields will submit the data to the server</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t>What is a Test Case?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     A </a:t>
            </a:r>
            <a:r>
              <a:rPr lang="en-US" dirty="0"/>
              <a:t>Test Case is defined as a set of actions executed to verify a particular feature or </a:t>
            </a:r>
            <a:r>
              <a:rPr lang="en-US" dirty="0" smtClean="0"/>
              <a:t>functionality </a:t>
            </a:r>
            <a:r>
              <a:rPr lang="en-US" dirty="0"/>
              <a:t>of the software </a:t>
            </a:r>
            <a:r>
              <a:rPr lang="en-US" dirty="0" smtClean="0"/>
              <a:t>application</a:t>
            </a:r>
          </a:p>
          <a:p>
            <a:pPr>
              <a:buNone/>
            </a:pPr>
            <a:endParaRPr lang="en-US" dirty="0"/>
          </a:p>
          <a:p>
            <a:pPr>
              <a:buNone/>
            </a:pPr>
            <a:r>
              <a:rPr lang="en-US" dirty="0" smtClean="0"/>
              <a:t>    Test </a:t>
            </a:r>
            <a:r>
              <a:rPr lang="en-US" dirty="0"/>
              <a:t>cases are the set of positive and negative executable steps of a test scenario which has a set of pre-conditions, test data, expected result, post-conditions and actual results.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Is Software Testing important ?</a:t>
            </a:r>
            <a:endParaRPr lang="en-US" b="1" dirty="0"/>
          </a:p>
        </p:txBody>
      </p:sp>
      <p:sp>
        <p:nvSpPr>
          <p:cNvPr id="3" name="Content Placeholder 2"/>
          <p:cNvSpPr>
            <a:spLocks noGrp="1"/>
          </p:cNvSpPr>
          <p:nvPr>
            <p:ph sz="quarter" idx="1"/>
          </p:nvPr>
        </p:nvSpPr>
        <p:spPr/>
        <p:txBody>
          <a:bodyPr>
            <a:normAutofit fontScale="70000" lnSpcReduction="20000"/>
          </a:bodyPr>
          <a:lstStyle/>
          <a:p>
            <a:pPr>
              <a:buNone/>
            </a:pPr>
            <a:r>
              <a:rPr lang="en-US" dirty="0" smtClean="0"/>
              <a:t>     Software testing plays a significant role in software or system bugs can be expensive and can lead to a dangerous situation. Bugs in software or application can likely lead to loss of monetary value, jobs or even loss of a human. </a:t>
            </a:r>
          </a:p>
          <a:p>
            <a:pPr>
              <a:buNone/>
            </a:pPr>
            <a:endParaRPr lang="en-US" dirty="0" smtClean="0"/>
          </a:p>
          <a:p>
            <a:r>
              <a:rPr lang="en-US" dirty="0" smtClean="0"/>
              <a:t>It was April 2015, the Bloomberg terminal of London crashed because of software malfunction which affects 300,000+ traders on financial markets.</a:t>
            </a:r>
          </a:p>
          <a:p>
            <a:r>
              <a:rPr lang="en-US" dirty="0" smtClean="0"/>
              <a:t>The car company, Nissan have to withdraw more than 1 million cars (which was launched in the market) because of failure in airbag sensory software. 2 accident has been reported due to this.</a:t>
            </a:r>
          </a:p>
          <a:p>
            <a:r>
              <a:rPr lang="en-US" dirty="0" smtClean="0"/>
              <a:t>A company name 'Starbucks' was strained to close around 60% of its stores forcefully in the U.S and Canada because of POS system-software failure.</a:t>
            </a:r>
          </a:p>
          <a:p>
            <a:r>
              <a:rPr lang="en-US" dirty="0" smtClean="0"/>
              <a:t>Some of Amazon's 3rd party retailers noticed abnormalities in product price which gets reduced to one paisa because of bug.</a:t>
            </a:r>
          </a:p>
          <a:p>
            <a:r>
              <a:rPr lang="en-US" dirty="0" smtClean="0"/>
              <a:t>There are frequently heard vulnerability found in Window 10 which is all because of lack of proper system testing.</a:t>
            </a:r>
          </a:p>
          <a:p>
            <a:r>
              <a:rPr lang="en-US" dirty="0" smtClean="0"/>
              <a:t>An Airlines' Airbus of China got crashed because of bug which leads to the mass killing of 264 innocent lives.</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 template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a:t>Test case ID:</a:t>
            </a:r>
            <a:r>
              <a:rPr lang="en-US" dirty="0"/>
              <a:t> Unique ID is required for each test case. Follow some convention to indicate the types of the test. </a:t>
            </a:r>
            <a:r>
              <a:rPr lang="en-US" b="1" u="sng" dirty="0"/>
              <a:t>E.g.</a:t>
            </a:r>
            <a:r>
              <a:rPr lang="en-US" dirty="0"/>
              <a:t> ‘TC_UI_1' indicating ‘user interface test case #1'.</a:t>
            </a:r>
          </a:p>
          <a:p>
            <a:r>
              <a:rPr lang="en-US" b="1" dirty="0"/>
              <a:t>Test priority (Low/Medium/High)</a:t>
            </a:r>
            <a:r>
              <a:rPr lang="en-US" dirty="0"/>
              <a:t>: This is very useful while test execution. Test priority for business rules and functional test cases can be medium or higher whereas minor user interface cases can be of a low priority. Test priority should always be set by the reviewer.</a:t>
            </a:r>
          </a:p>
          <a:p>
            <a:r>
              <a:rPr lang="en-US" b="1" dirty="0"/>
              <a:t>Module Name</a:t>
            </a:r>
            <a:r>
              <a:rPr lang="en-US" dirty="0"/>
              <a:t>: Mention the name of the main module or the sub-module.</a:t>
            </a:r>
          </a:p>
          <a:p>
            <a:r>
              <a:rPr lang="en-US" b="1" dirty="0"/>
              <a:t>Test Designed By:</a:t>
            </a:r>
            <a:r>
              <a:rPr lang="en-US" dirty="0"/>
              <a:t> Name of the Tester.</a:t>
            </a:r>
          </a:p>
          <a:p>
            <a:r>
              <a:rPr lang="en-US" b="1" dirty="0"/>
              <a:t>Test Designed Date</a:t>
            </a:r>
            <a:r>
              <a:rPr lang="en-US" dirty="0"/>
              <a:t>: Date when it was written.</a:t>
            </a:r>
          </a:p>
          <a:p>
            <a:r>
              <a:rPr lang="en-US" b="1" dirty="0"/>
              <a:t>Test Executed By:</a:t>
            </a:r>
            <a:r>
              <a:rPr lang="en-US" dirty="0"/>
              <a:t> Name of the Tester who executed this test. To be filled only after test execution.</a:t>
            </a:r>
          </a:p>
          <a:p>
            <a:r>
              <a:rPr lang="en-US" b="1" dirty="0"/>
              <a:t>Test Execution Date</a:t>
            </a:r>
            <a:r>
              <a:rPr lang="en-US" dirty="0"/>
              <a:t>: Date when the test was executed.</a:t>
            </a:r>
          </a:p>
          <a:p>
            <a:pPr>
              <a:buNone/>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55000" lnSpcReduction="20000"/>
          </a:bodyPr>
          <a:lstStyle/>
          <a:p>
            <a:r>
              <a:rPr lang="en-US" b="1" dirty="0"/>
              <a:t>Test Title/Name</a:t>
            </a:r>
            <a:r>
              <a:rPr lang="en-US" dirty="0"/>
              <a:t>: Test case title. </a:t>
            </a:r>
            <a:r>
              <a:rPr lang="en-US" b="1" u="sng" dirty="0"/>
              <a:t>E.g.</a:t>
            </a:r>
            <a:r>
              <a:rPr lang="en-US" dirty="0"/>
              <a:t> verify login page with a valid username and password.</a:t>
            </a:r>
          </a:p>
          <a:p>
            <a:r>
              <a:rPr lang="en-US" b="1" dirty="0"/>
              <a:t>Test Summary/Description</a:t>
            </a:r>
            <a:r>
              <a:rPr lang="en-US" dirty="0"/>
              <a:t>: Describe the test objective in brief.</a:t>
            </a:r>
          </a:p>
          <a:p>
            <a:r>
              <a:rPr lang="en-US" b="1" dirty="0"/>
              <a:t>Pre-conditions</a:t>
            </a:r>
            <a:r>
              <a:rPr lang="en-US" dirty="0"/>
              <a:t>: Any prerequisite that must be fulfilled before the execution of this test case. List all the pre-conditions in order to execute this test case successfully.</a:t>
            </a:r>
          </a:p>
          <a:p>
            <a:r>
              <a:rPr lang="en-US" b="1" dirty="0"/>
              <a:t>Dependencies</a:t>
            </a:r>
            <a:r>
              <a:rPr lang="en-US" dirty="0"/>
              <a:t>: Mention any dependencies on the other test cases or test requirement.</a:t>
            </a:r>
          </a:p>
          <a:p>
            <a:r>
              <a:rPr lang="en-US" b="1" dirty="0"/>
              <a:t>Test Steps</a:t>
            </a:r>
            <a:r>
              <a:rPr lang="en-US" dirty="0"/>
              <a:t>: List all the test execution steps in detail. Write test steps in the order in which they should be executed. Make sure to provide as many details as you can. </a:t>
            </a:r>
            <a:r>
              <a:rPr lang="en-US" b="1" u="sng" dirty="0"/>
              <a:t>Tip</a:t>
            </a:r>
            <a:r>
              <a:rPr lang="en-US" dirty="0"/>
              <a:t> – In order to manage a test case efficiently with a lesser number of fields use this field to describe the test conditions, test data and user roles for running the test.</a:t>
            </a:r>
          </a:p>
          <a:p>
            <a:r>
              <a:rPr lang="en-US" b="1" dirty="0"/>
              <a:t>Test Data</a:t>
            </a:r>
            <a:r>
              <a:rPr lang="en-US" dirty="0"/>
              <a:t>: Use of test data as an input for this test case. You can provide different data sets with exact values to be used as an input.</a:t>
            </a:r>
          </a:p>
          <a:p>
            <a:r>
              <a:rPr lang="en-US" b="1" dirty="0"/>
              <a:t>Expected Result</a:t>
            </a:r>
            <a:r>
              <a:rPr lang="en-US" dirty="0"/>
              <a:t>:  What should be the system output after test execution? Describe the expected result in detail including message/error that should be displayed on the screen.</a:t>
            </a:r>
          </a:p>
          <a:p>
            <a:r>
              <a:rPr lang="en-US" b="1" u="sng" dirty="0"/>
              <a:t>P</a:t>
            </a:r>
            <a:r>
              <a:rPr lang="en-US" b="1" dirty="0"/>
              <a:t>ost-conditio</a:t>
            </a:r>
            <a:r>
              <a:rPr lang="en-US" b="1" u="sng" dirty="0"/>
              <a:t>n</a:t>
            </a:r>
            <a:r>
              <a:rPr lang="en-US" dirty="0"/>
              <a:t>: What should be the state of the system after executing this test case?</a:t>
            </a:r>
          </a:p>
          <a:p>
            <a:r>
              <a:rPr lang="en-US" b="1" dirty="0"/>
              <a:t>Actual result</a:t>
            </a:r>
            <a:r>
              <a:rPr lang="en-US" dirty="0"/>
              <a:t>: Actual test result should be filled after test execution. Describe the system behavior after test execution.</a:t>
            </a:r>
          </a:p>
          <a:p>
            <a:r>
              <a:rPr lang="en-US" b="1" dirty="0"/>
              <a:t>Status (Pass/Fail)</a:t>
            </a:r>
            <a:r>
              <a:rPr lang="en-US" dirty="0"/>
              <a:t>: If actual result is not as per the expected result, then mark this test as </a:t>
            </a:r>
            <a:r>
              <a:rPr lang="en-US" b="1" dirty="0"/>
              <a:t>failed</a:t>
            </a:r>
            <a:r>
              <a:rPr lang="en-US" dirty="0"/>
              <a:t>. Otherwise, update it as </a:t>
            </a:r>
            <a:r>
              <a:rPr lang="en-US" b="1" u="sng" dirty="0"/>
              <a:t>passed</a:t>
            </a:r>
            <a:r>
              <a:rPr lang="en-US" u="sng" dirty="0" smtClean="0"/>
              <a:t>.</a:t>
            </a:r>
          </a:p>
          <a:p>
            <a:r>
              <a:rPr lang="en-US" b="1" dirty="0"/>
              <a:t>Notes/Comments/Questions</a:t>
            </a:r>
            <a:r>
              <a:rPr lang="en-US" dirty="0"/>
              <a:t>: If there are some special conditions to support the above fields, which can’t be described above or if there are any questions related to expected or actual results then mention them here.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b="1" dirty="0" smtClean="0"/>
              <a:t>Requirements Traceability Matrix</a:t>
            </a:r>
            <a:r>
              <a:rPr lang="en-US" dirty="0" smtClean="0"/>
              <a:t> (RTM) ?</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t>
            </a:r>
            <a:r>
              <a:rPr lang="en-US" dirty="0"/>
              <a:t>The </a:t>
            </a:r>
            <a:r>
              <a:rPr lang="en-US" b="1" dirty="0"/>
              <a:t>Requirements Traceability Matrix</a:t>
            </a:r>
            <a:r>
              <a:rPr lang="en-US" dirty="0"/>
              <a:t> (RTM) is a document that links requirements throughout the validation process. </a:t>
            </a:r>
            <a:endParaRPr lang="en-US" dirty="0" smtClean="0"/>
          </a:p>
          <a:p>
            <a:pPr>
              <a:buNone/>
            </a:pPr>
            <a:endParaRPr lang="en-US" dirty="0"/>
          </a:p>
          <a:p>
            <a:pPr>
              <a:buNone/>
            </a:pPr>
            <a:r>
              <a:rPr lang="en-US" dirty="0" smtClean="0"/>
              <a:t>    In </a:t>
            </a:r>
            <a:r>
              <a:rPr lang="en-US" dirty="0"/>
              <a:t>Requirement Traceability Matrix or RTM, we set up a process of documenting the links between the user requirements proposed by the client to the system being </a:t>
            </a:r>
            <a:r>
              <a:rPr lang="en-US" dirty="0" smtClean="0"/>
              <a:t>built.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Types of Traceability Matrix</a:t>
            </a:r>
            <a:endParaRPr lang="en-US" dirty="0"/>
          </a:p>
        </p:txBody>
      </p:sp>
      <p:sp>
        <p:nvSpPr>
          <p:cNvPr id="3" name="Content Placeholder 2"/>
          <p:cNvSpPr>
            <a:spLocks noGrp="1"/>
          </p:cNvSpPr>
          <p:nvPr>
            <p:ph sz="quarter" idx="1"/>
          </p:nvPr>
        </p:nvSpPr>
        <p:spPr/>
        <p:txBody>
          <a:bodyPr/>
          <a:lstStyle/>
          <a:p>
            <a:pPr>
              <a:buNone/>
            </a:pPr>
            <a:r>
              <a:rPr lang="en-US" dirty="0" smtClean="0"/>
              <a:t> Forward </a:t>
            </a:r>
            <a:r>
              <a:rPr lang="en-US" dirty="0"/>
              <a:t>Traceability:</a:t>
            </a:r>
          </a:p>
          <a:p>
            <a:pPr>
              <a:buNone/>
            </a:pPr>
            <a:r>
              <a:rPr lang="en-US" dirty="0" smtClean="0"/>
              <a:t>    In </a:t>
            </a:r>
            <a:r>
              <a:rPr lang="en-US" dirty="0"/>
              <a:t>‘Forward Traceability’ Requirements to the Test cases. It ensures that the project progresses as per the desired direction and that </a:t>
            </a:r>
            <a:r>
              <a:rPr lang="en-US" dirty="0" smtClean="0"/>
              <a:t>every </a:t>
            </a:r>
            <a:r>
              <a:rPr lang="en-US" dirty="0"/>
              <a:t>requirement is tested thoroughly</a:t>
            </a:r>
            <a:r>
              <a:rPr lang="en-US" dirty="0" smtClean="0"/>
              <a:t>.</a:t>
            </a:r>
          </a:p>
          <a:p>
            <a:pPr>
              <a:buNone/>
            </a:pPr>
            <a:endParaRPr lang="en-US" dirty="0"/>
          </a:p>
          <a:p>
            <a:pPr>
              <a:buNone/>
            </a:pPr>
            <a:endParaRPr lang="en-US" dirty="0"/>
          </a:p>
        </p:txBody>
      </p:sp>
      <p:pic>
        <p:nvPicPr>
          <p:cNvPr id="4" name="Picture 3" descr="Forward-Traceability.jpg"/>
          <p:cNvPicPr>
            <a:picLocks noChangeAspect="1"/>
          </p:cNvPicPr>
          <p:nvPr/>
        </p:nvPicPr>
        <p:blipFill>
          <a:blip r:embed="rId2" cstate="print"/>
          <a:stretch>
            <a:fillRect/>
          </a:stretch>
        </p:blipFill>
        <p:spPr>
          <a:xfrm>
            <a:off x="2971800" y="4648200"/>
            <a:ext cx="3581400" cy="144660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dirty="0"/>
              <a:t>Backward Traceability</a:t>
            </a:r>
            <a:r>
              <a:rPr lang="en-US" dirty="0" smtClean="0"/>
              <a:t>:</a:t>
            </a:r>
          </a:p>
          <a:p>
            <a:pPr>
              <a:buNone/>
            </a:pPr>
            <a:r>
              <a:rPr lang="en-US" dirty="0" smtClean="0"/>
              <a:t>   The </a:t>
            </a:r>
            <a:r>
              <a:rPr lang="en-US" dirty="0"/>
              <a:t>Test Cases are mapped with the Requirements in ‘Backward Traceability’. </a:t>
            </a:r>
            <a:endParaRPr lang="en-US" dirty="0" smtClean="0"/>
          </a:p>
          <a:p>
            <a:pPr>
              <a:buNone/>
            </a:pPr>
            <a:endParaRPr lang="en-US" dirty="0"/>
          </a:p>
          <a:p>
            <a:pPr>
              <a:buNone/>
            </a:pPr>
            <a:endParaRPr lang="en-US" dirty="0"/>
          </a:p>
        </p:txBody>
      </p:sp>
      <p:pic>
        <p:nvPicPr>
          <p:cNvPr id="4" name="Picture 3" descr="Backward-Traceability.jpg"/>
          <p:cNvPicPr>
            <a:picLocks noChangeAspect="1"/>
          </p:cNvPicPr>
          <p:nvPr/>
        </p:nvPicPr>
        <p:blipFill>
          <a:blip r:embed="rId3" cstate="print"/>
          <a:stretch>
            <a:fillRect/>
          </a:stretch>
        </p:blipFill>
        <p:spPr>
          <a:xfrm>
            <a:off x="2819399" y="4038600"/>
            <a:ext cx="4560337" cy="17526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a:t>Bi-Directional Traceability</a:t>
            </a:r>
            <a:r>
              <a:rPr lang="en-US" dirty="0" smtClean="0"/>
              <a:t>:</a:t>
            </a:r>
            <a:endParaRPr lang="en-US" dirty="0"/>
          </a:p>
          <a:p>
            <a:pPr>
              <a:buNone/>
            </a:pPr>
            <a:r>
              <a:rPr lang="en-US" b="1" dirty="0" smtClean="0"/>
              <a:t>   (</a:t>
            </a:r>
            <a:r>
              <a:rPr lang="en-US" b="1" dirty="0"/>
              <a:t>Forward + Backward):</a:t>
            </a:r>
            <a:r>
              <a:rPr lang="en-US" dirty="0"/>
              <a:t> A Good Traceability matrix has references from test cases to requirements and vice versa (requirements to test cases). </a:t>
            </a:r>
            <a:r>
              <a:rPr lang="en-US" dirty="0" smtClean="0"/>
              <a:t/>
            </a:r>
            <a:br>
              <a:rPr lang="en-US" dirty="0" smtClean="0"/>
            </a:br>
            <a:endParaRPr lang="en-US" dirty="0" smtClean="0"/>
          </a:p>
          <a:p>
            <a:pPr>
              <a:buNone/>
            </a:pPr>
            <a:endParaRPr lang="en-US" dirty="0"/>
          </a:p>
        </p:txBody>
      </p:sp>
      <p:pic>
        <p:nvPicPr>
          <p:cNvPr id="4" name="Picture 3" descr="Bi-Directional-Traceability.jpg"/>
          <p:cNvPicPr>
            <a:picLocks noChangeAspect="1"/>
          </p:cNvPicPr>
          <p:nvPr/>
        </p:nvPicPr>
        <p:blipFill>
          <a:blip r:embed="rId3" cstate="print"/>
          <a:stretch>
            <a:fillRect/>
          </a:stretch>
        </p:blipFill>
        <p:spPr>
          <a:xfrm>
            <a:off x="2209800" y="4343400"/>
            <a:ext cx="4665306" cy="20574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a:t/>
            </a:r>
            <a:br>
              <a:rPr lang="en-US" b="1" dirty="0"/>
            </a:br>
            <a:r>
              <a:rPr lang="en-US" b="1" dirty="0" smtClean="0"/>
              <a:t>Examples of RTM</a:t>
            </a:r>
            <a:br>
              <a:rPr lang="en-US" b="1" dirty="0" smtClean="0"/>
            </a:br>
            <a:endParaRPr lang="en-US" b="1" dirty="0"/>
          </a:p>
        </p:txBody>
      </p:sp>
      <p:sp>
        <p:nvSpPr>
          <p:cNvPr id="3" name="Content Placeholder 2"/>
          <p:cNvSpPr>
            <a:spLocks noGrp="1"/>
          </p:cNvSpPr>
          <p:nvPr>
            <p:ph sz="quarter" idx="1"/>
          </p:nvPr>
        </p:nvSpPr>
        <p:spPr/>
        <p:txBody>
          <a:bodyPr>
            <a:normAutofit/>
          </a:bodyPr>
          <a:lstStyle/>
          <a:p>
            <a:pPr>
              <a:buNone/>
            </a:pPr>
            <a:r>
              <a:rPr lang="en-US" b="1" dirty="0"/>
              <a:t>#1) Business Requirement:</a:t>
            </a:r>
            <a:endParaRPr lang="en-US" dirty="0"/>
          </a:p>
          <a:p>
            <a:pPr>
              <a:buNone/>
            </a:pPr>
            <a:r>
              <a:rPr lang="en-US" b="1" dirty="0" smtClean="0"/>
              <a:t>    BR1</a:t>
            </a:r>
            <a:r>
              <a:rPr lang="en-US" dirty="0"/>
              <a:t>: Writing emails option should be available.</a:t>
            </a:r>
          </a:p>
          <a:p>
            <a:pPr>
              <a:buNone/>
            </a:pPr>
            <a:r>
              <a:rPr lang="en-US" dirty="0" smtClean="0"/>
              <a:t>    Test </a:t>
            </a:r>
            <a:r>
              <a:rPr lang="en-US" dirty="0"/>
              <a:t>Scenario(technical specification) for BR1</a:t>
            </a:r>
          </a:p>
          <a:p>
            <a:pPr>
              <a:buNone/>
            </a:pPr>
            <a:r>
              <a:rPr lang="en-US" b="1" dirty="0" smtClean="0"/>
              <a:t>     TS1</a:t>
            </a:r>
            <a:r>
              <a:rPr lang="en-US" dirty="0"/>
              <a:t>: Compose mail option is provided.</a:t>
            </a:r>
          </a:p>
          <a:p>
            <a:pPr>
              <a:buNone/>
            </a:pPr>
            <a:r>
              <a:rPr lang="en-US" b="1" dirty="0"/>
              <a:t>Test Cases:</a:t>
            </a:r>
            <a:endParaRPr lang="en-US" dirty="0"/>
          </a:p>
          <a:p>
            <a:r>
              <a:rPr lang="en-US" dirty="0"/>
              <a:t>Test Case 1 </a:t>
            </a:r>
            <a:r>
              <a:rPr lang="en-US" b="1" dirty="0"/>
              <a:t>(TS1.TC1)</a:t>
            </a:r>
            <a:r>
              <a:rPr lang="en-US" dirty="0"/>
              <a:t>: Compose mail option is enabled and works successfully.</a:t>
            </a:r>
          </a:p>
          <a:p>
            <a:r>
              <a:rPr lang="en-US" dirty="0"/>
              <a:t>Test Case 2 </a:t>
            </a:r>
            <a:r>
              <a:rPr lang="en-US" b="1" dirty="0"/>
              <a:t>(TS1.TC2)</a:t>
            </a:r>
            <a:r>
              <a:rPr lang="en-US" dirty="0"/>
              <a:t>: Compose mail option is disabled.</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#2) Defects:</a:t>
            </a:r>
            <a:endParaRPr lang="en-US" dirty="0"/>
          </a:p>
          <a:p>
            <a:pPr>
              <a:buNone/>
            </a:pPr>
            <a:r>
              <a:rPr lang="en-US" dirty="0" smtClean="0"/>
              <a:t>    After </a:t>
            </a:r>
            <a:r>
              <a:rPr lang="en-US" dirty="0"/>
              <a:t>executing the test cases if any defects are found that too can be listed and mapped with the business requirements, test scenarios and test cases.</a:t>
            </a:r>
          </a:p>
          <a:p>
            <a:r>
              <a:rPr lang="en-US" b="1" dirty="0"/>
              <a:t>Example:</a:t>
            </a:r>
            <a:r>
              <a:rPr lang="en-US" dirty="0"/>
              <a:t> If TS1.TC1 fails i.e. Compose mail option though enabled does not work properly then a defect can be logged. Suppose the defect ID auto-generated or manually assigned number is D01, then this can be mapped with BR1, TS1, and TS1.TC1 numbers.</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acibility.png"/>
          <p:cNvPicPr>
            <a:picLocks noGrp="1" noChangeAspect="1"/>
          </p:cNvPicPr>
          <p:nvPr>
            <p:ph sz="quarter" idx="1"/>
          </p:nvPr>
        </p:nvPicPr>
        <p:blipFill>
          <a:blip r:embed="rId2" cstate="print"/>
          <a:stretch>
            <a:fillRect/>
          </a:stretch>
        </p:blipFill>
        <p:spPr>
          <a:xfrm>
            <a:off x="1066278" y="2290561"/>
            <a:ext cx="7468643" cy="288647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When to stop testing ?</a:t>
            </a:r>
            <a:endParaRPr lang="en-US" b="1" dirty="0"/>
          </a:p>
        </p:txBody>
      </p:sp>
      <p:sp>
        <p:nvSpPr>
          <p:cNvPr id="3" name="Content Placeholder 2"/>
          <p:cNvSpPr>
            <a:spLocks noGrp="1"/>
          </p:cNvSpPr>
          <p:nvPr>
            <p:ph sz="quarter" idx="1"/>
          </p:nvPr>
        </p:nvSpPr>
        <p:spPr/>
        <p:txBody>
          <a:bodyPr>
            <a:normAutofit fontScale="92500" lnSpcReduction="20000"/>
          </a:bodyPr>
          <a:lstStyle/>
          <a:p>
            <a:r>
              <a:rPr lang="en-US" b="1" dirty="0" smtClean="0"/>
              <a:t>Sufficient pass percentage</a:t>
            </a:r>
            <a:r>
              <a:rPr lang="en-US" dirty="0" smtClean="0"/>
              <a:t> - Depending on the system, testing can be stopped when an agreed upon test case pass percentage is reached.</a:t>
            </a:r>
          </a:p>
          <a:p>
            <a:r>
              <a:rPr lang="en-US" b="1" dirty="0" smtClean="0"/>
              <a:t>After successful test case execution</a:t>
            </a:r>
            <a:r>
              <a:rPr lang="en-US" dirty="0" smtClean="0"/>
              <a:t> - Testing phase can be stopped when one complete cycle of test cases is executed after the last known bug fix.</a:t>
            </a:r>
          </a:p>
          <a:p>
            <a:r>
              <a:rPr lang="en-US" b="1" dirty="0" smtClean="0"/>
              <a:t>On meeting deadline</a:t>
            </a:r>
            <a:r>
              <a:rPr lang="en-US" dirty="0" smtClean="0"/>
              <a:t> - Testing can be </a:t>
            </a:r>
            <a:r>
              <a:rPr lang="en-US" dirty="0" err="1" smtClean="0"/>
              <a:t>stoppped</a:t>
            </a:r>
            <a:r>
              <a:rPr lang="en-US" dirty="0" smtClean="0"/>
              <a:t> after deadlines get met with no high priority issues left in system.</a:t>
            </a:r>
          </a:p>
          <a:p>
            <a:r>
              <a:rPr lang="en-US" b="1" dirty="0" smtClean="0"/>
              <a:t>Mean Time Between failure (MTBF)</a:t>
            </a:r>
            <a:r>
              <a:rPr lang="en-US" dirty="0" smtClean="0"/>
              <a:t>- MTBF is the time interval between to inherent failures. Based on stakeholders decisions, if the MTBF is quite large one can stop the testing phase</a:t>
            </a:r>
          </a:p>
          <a:p>
            <a:r>
              <a:rPr lang="en-US" b="1" dirty="0" smtClean="0"/>
              <a:t>Based on Code coverage value</a:t>
            </a:r>
            <a:r>
              <a:rPr lang="en-US" dirty="0" smtClean="0"/>
              <a:t> - Testing phase can be stopped when the automated code coverage reaches a certain acceptable value.</a:t>
            </a:r>
            <a:endParaRPr lang="en-US" smtClean="0"/>
          </a:p>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Software Testing </a:t>
            </a:r>
            <a:r>
              <a:rPr lang="en-US" b="1" dirty="0" smtClean="0"/>
              <a:t>Life Cycle?</a:t>
            </a:r>
            <a:r>
              <a:rPr lang="en-US" b="1" dirty="0"/>
              <a:t/>
            </a:r>
            <a:br>
              <a:rPr lang="en-US" b="1" dirty="0"/>
            </a:br>
            <a:endParaRPr lang="en-US" dirty="0"/>
          </a:p>
        </p:txBody>
      </p:sp>
      <p:sp>
        <p:nvSpPr>
          <p:cNvPr id="3" name="Content Placeholder 2"/>
          <p:cNvSpPr>
            <a:spLocks noGrp="1"/>
          </p:cNvSpPr>
          <p:nvPr>
            <p:ph sz="quarter" idx="1"/>
          </p:nvPr>
        </p:nvSpPr>
        <p:spPr/>
        <p:txBody>
          <a:bodyPr/>
          <a:lstStyle/>
          <a:p>
            <a:pPr>
              <a:buNone/>
            </a:pPr>
            <a:r>
              <a:rPr lang="en-US" dirty="0" smtClean="0"/>
              <a:t>   Software </a:t>
            </a:r>
            <a:r>
              <a:rPr lang="en-US" dirty="0"/>
              <a:t>Testing Life Cycle refers to a testing process which has specific steps to be executed in a definite sequence to ensure that the quality goals have been met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STLC</a:t>
            </a:r>
            <a:endParaRPr lang="en-US" b="1" dirty="0"/>
          </a:p>
        </p:txBody>
      </p:sp>
      <p:pic>
        <p:nvPicPr>
          <p:cNvPr id="4" name="Content Placeholder 3" descr="STLC.jpg"/>
          <p:cNvPicPr>
            <a:picLocks noGrp="1" noChangeAspect="1"/>
          </p:cNvPicPr>
          <p:nvPr>
            <p:ph sz="quarter" idx="1"/>
          </p:nvPr>
        </p:nvPicPr>
        <p:blipFill>
          <a:blip r:embed="rId3" cstate="print"/>
          <a:stretch>
            <a:fillRect/>
          </a:stretch>
        </p:blipFill>
        <p:spPr>
          <a:xfrm>
            <a:off x="2895600" y="2381250"/>
            <a:ext cx="3810000" cy="27051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Aspects of Software Testing</a:t>
            </a:r>
            <a:br>
              <a:rPr lang="en-US" b="1" dirty="0"/>
            </a:br>
            <a:endParaRPr lang="en-US" dirty="0"/>
          </a:p>
        </p:txBody>
      </p:sp>
      <p:sp>
        <p:nvSpPr>
          <p:cNvPr id="3" name="Content Placeholder 2"/>
          <p:cNvSpPr>
            <a:spLocks noGrp="1"/>
          </p:cNvSpPr>
          <p:nvPr>
            <p:ph sz="quarter" idx="1"/>
          </p:nvPr>
        </p:nvSpPr>
        <p:spPr/>
        <p:txBody>
          <a:bodyPr>
            <a:normAutofit fontScale="62500" lnSpcReduction="20000"/>
          </a:bodyPr>
          <a:lstStyle/>
          <a:p>
            <a:pPr fontAlgn="base">
              <a:buNone/>
            </a:pPr>
            <a:r>
              <a:rPr lang="en-US" b="1" dirty="0"/>
              <a:t>Check and verify</a:t>
            </a:r>
            <a:endParaRPr lang="en-US" dirty="0"/>
          </a:p>
          <a:p>
            <a:pPr fontAlgn="base"/>
            <a:r>
              <a:rPr lang="en-US" dirty="0"/>
              <a:t>First of all testing is about demonstrating in a constructive way that something works, if not fully, but at least to some extent. Then every element should be checked and every bug should be verified in order to assure high-quality testing.</a:t>
            </a:r>
          </a:p>
          <a:p>
            <a:pPr fontAlgn="base">
              <a:buNone/>
            </a:pPr>
            <a:r>
              <a:rPr lang="en-US" b="1" dirty="0"/>
              <a:t>Detect and search</a:t>
            </a:r>
            <a:endParaRPr lang="en-US" dirty="0"/>
          </a:p>
          <a:p>
            <a:pPr fontAlgn="base"/>
            <a:r>
              <a:rPr lang="en-US" dirty="0"/>
              <a:t>In testing it is necessary to detect bugs as soon as possible and then continue the search of the rest of them in order to avoid the unforeseen behavior of the system.</a:t>
            </a:r>
          </a:p>
          <a:p>
            <a:pPr fontAlgn="base">
              <a:buNone/>
            </a:pPr>
            <a:r>
              <a:rPr lang="en-US" b="1" dirty="0"/>
              <a:t>Reduce risks and explore</a:t>
            </a:r>
            <a:endParaRPr lang="en-US" dirty="0"/>
          </a:p>
          <a:p>
            <a:pPr fontAlgn="base"/>
            <a:r>
              <a:rPr lang="en-US" dirty="0"/>
              <a:t>Of course any testing is based on risks in system under test. Also test engineers investigate and explore for the purpose to look deep inside the system while conducting software testing.</a:t>
            </a:r>
          </a:p>
          <a:p>
            <a:pPr fontAlgn="base">
              <a:buNone/>
            </a:pPr>
            <a:r>
              <a:rPr lang="en-US" b="1" dirty="0"/>
              <a:t>Measure and predict</a:t>
            </a:r>
            <a:endParaRPr lang="en-US" dirty="0"/>
          </a:p>
          <a:p>
            <a:pPr fontAlgn="base"/>
            <a:r>
              <a:rPr lang="en-US" dirty="0"/>
              <a:t>While performing testing, it is necessary always to measure all quality attributes like availability, reliability, performance, etc. Relying on the obtained results, it is possible to predict the </a:t>
            </a:r>
            <a:r>
              <a:rPr lang="en-US" dirty="0" smtClean="0"/>
              <a:t>further running </a:t>
            </a:r>
            <a:r>
              <a:rPr lang="en-US" dirty="0"/>
              <a:t>of testing.</a:t>
            </a:r>
          </a:p>
          <a:p>
            <a:pPr fontAlgn="base">
              <a:buNone/>
            </a:pPr>
            <a:r>
              <a:rPr lang="en-US" b="1" dirty="0"/>
              <a:t>Prevent and develop</a:t>
            </a:r>
            <a:endParaRPr lang="en-US" dirty="0"/>
          </a:p>
          <a:p>
            <a:pPr fontAlgn="base"/>
            <a:r>
              <a:rPr lang="en-US" dirty="0"/>
              <a:t>Prevention of bugs is one of the most important tasks for test engineers. But it is not worth to forget about further development as without it your software will not start to work correctly.</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Testing Types:</a:t>
            </a:r>
            <a:br>
              <a:rPr lang="en-US" dirty="0"/>
            </a:br>
            <a:endParaRPr lang="en-US" dirty="0"/>
          </a:p>
        </p:txBody>
      </p:sp>
      <p:sp>
        <p:nvSpPr>
          <p:cNvPr id="3" name="Content Placeholder 2"/>
          <p:cNvSpPr>
            <a:spLocks noGrp="1"/>
          </p:cNvSpPr>
          <p:nvPr>
            <p:ph sz="quarter" idx="1"/>
          </p:nvPr>
        </p:nvSpPr>
        <p:spPr/>
        <p:txBody>
          <a:bodyPr/>
          <a:lstStyle/>
          <a:p>
            <a:pPr>
              <a:buNone/>
            </a:pPr>
            <a:r>
              <a:rPr lang="en-US" b="1" dirty="0" smtClean="0"/>
              <a:t>   Manual </a:t>
            </a:r>
            <a:r>
              <a:rPr lang="en-US" b="1" dirty="0"/>
              <a:t>Testing: </a:t>
            </a:r>
            <a:r>
              <a:rPr lang="en-US" dirty="0"/>
              <a:t>Manual testing is the process of testing the software manually to find the defects. </a:t>
            </a:r>
            <a:endParaRPr lang="en-US" dirty="0" smtClean="0"/>
          </a:p>
          <a:p>
            <a:pPr>
              <a:buNone/>
            </a:pPr>
            <a:endParaRPr lang="en-US" dirty="0"/>
          </a:p>
          <a:p>
            <a:pPr>
              <a:buNone/>
            </a:pPr>
            <a:r>
              <a:rPr lang="en-US" b="1" dirty="0" smtClean="0"/>
              <a:t>    Automation </a:t>
            </a:r>
            <a:r>
              <a:rPr lang="en-US" b="1" dirty="0"/>
              <a:t>Testing: </a:t>
            </a:r>
            <a:r>
              <a:rPr lang="en-US" dirty="0"/>
              <a:t>Automation testing is the process of testing the software using an automation tool to find the defects.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635</TotalTime>
  <Words>2375</Words>
  <Application>Microsoft Office PowerPoint</Application>
  <PresentationFormat>On-screen Show (4:3)</PresentationFormat>
  <Paragraphs>340</Paragraphs>
  <Slides>48</Slides>
  <Notes>18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Equity</vt:lpstr>
      <vt:lpstr>  Software Testing  </vt:lpstr>
      <vt:lpstr>       </vt:lpstr>
      <vt:lpstr>Definition</vt:lpstr>
      <vt:lpstr>Why Is Software Testing important ?</vt:lpstr>
      <vt:lpstr>  When to stop testing ?</vt:lpstr>
      <vt:lpstr>What Is Software Testing Life Cycle? </vt:lpstr>
      <vt:lpstr>STLC</vt:lpstr>
      <vt:lpstr>Aspects of Software Testing </vt:lpstr>
      <vt:lpstr>Software Testing Types: </vt:lpstr>
      <vt:lpstr>Testing Methods </vt:lpstr>
      <vt:lpstr>    Testing Approaches</vt:lpstr>
      <vt:lpstr>Testing Levels </vt:lpstr>
      <vt:lpstr>Types of Black Box Testing: </vt:lpstr>
      <vt:lpstr> Test Deliverables</vt:lpstr>
      <vt:lpstr>Test Plan</vt:lpstr>
      <vt:lpstr>How To Prepare Effective Test Plan? </vt:lpstr>
      <vt:lpstr>   Who Prepare Test Plan Template? </vt:lpstr>
      <vt:lpstr>    Sections of Test Plan Template</vt:lpstr>
      <vt:lpstr>Test Plan Template</vt:lpstr>
      <vt:lpstr>Test Plan Template</vt:lpstr>
      <vt:lpstr>Test Plan Template</vt:lpstr>
      <vt:lpstr>Test Plan Template</vt:lpstr>
      <vt:lpstr>Test Plan Template</vt:lpstr>
      <vt:lpstr>Test Plan Template</vt:lpstr>
      <vt:lpstr>Test Plan Template</vt:lpstr>
      <vt:lpstr>Test Plan Template</vt:lpstr>
      <vt:lpstr>Test Plan Template</vt:lpstr>
      <vt:lpstr>Test Plan Template</vt:lpstr>
      <vt:lpstr>What is a Test Strategy? </vt:lpstr>
      <vt:lpstr>Test Plan Vs Test Strategy </vt:lpstr>
      <vt:lpstr>  :  Test Strategy in STLC</vt:lpstr>
      <vt:lpstr>  How to prepare a good test strategy document ?</vt:lpstr>
      <vt:lpstr>Slide 33</vt:lpstr>
      <vt:lpstr>Slide 34</vt:lpstr>
      <vt:lpstr>Slide 35</vt:lpstr>
      <vt:lpstr>What is Test Scenario ? </vt:lpstr>
      <vt:lpstr>   Why use Test Scenarios ?</vt:lpstr>
      <vt:lpstr>    Test Scenario example</vt:lpstr>
      <vt:lpstr> What is a Test Case? </vt:lpstr>
      <vt:lpstr>Test case template</vt:lpstr>
      <vt:lpstr>Slide 41</vt:lpstr>
      <vt:lpstr>What is Requirements Traceability Matrix (RTM) ?</vt:lpstr>
      <vt:lpstr>   Types of Traceability Matrix</vt:lpstr>
      <vt:lpstr>Slide 44</vt:lpstr>
      <vt:lpstr>Slide 45</vt:lpstr>
      <vt:lpstr>   Examples of RTM </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user</dc:creator>
  <cp:lastModifiedBy>user</cp:lastModifiedBy>
  <cp:revision>55</cp:revision>
  <dcterms:created xsi:type="dcterms:W3CDTF">2019-09-05T12:59:43Z</dcterms:created>
  <dcterms:modified xsi:type="dcterms:W3CDTF">2019-09-06T10:37:37Z</dcterms:modified>
</cp:coreProperties>
</file>