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316" r:id="rId20"/>
    <p:sldId id="275" r:id="rId21"/>
    <p:sldId id="317" r:id="rId22"/>
    <p:sldId id="276" r:id="rId23"/>
    <p:sldId id="318" r:id="rId24"/>
    <p:sldId id="319" r:id="rId25"/>
    <p:sldId id="320" r:id="rId26"/>
    <p:sldId id="277" r:id="rId27"/>
    <p:sldId id="278" r:id="rId28"/>
    <p:sldId id="279" r:id="rId29"/>
    <p:sldId id="321" r:id="rId30"/>
    <p:sldId id="322" r:id="rId31"/>
    <p:sldId id="323" r:id="rId32"/>
    <p:sldId id="324"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789" autoAdjust="0"/>
  </p:normalViewPr>
  <p:slideViewPr>
    <p:cSldViewPr>
      <p:cViewPr varScale="1">
        <p:scale>
          <a:sx n="50" d="100"/>
          <a:sy n="50" d="100"/>
        </p:scale>
        <p:origin x="-1080" y="-3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BDE1C-1DB7-4F2B-ACE7-39D006C39433}" type="datetimeFigureOut">
              <a:rPr lang="en-US" smtClean="0"/>
              <a:pPr/>
              <a:t>9/9/2019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F4DF0C2-0E7D-44A3-9F3E-B07DD30D5FF8}"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softwaretestinghelp.com/what-is-integration-testing/"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softwaretestinghelp.com/usability-testing-guide/" TargetMode="External"/><Relationship Id="rId5" Type="http://schemas.openxmlformats.org/officeDocument/2006/relationships/hyperlink" Target="https://www.softwaretestinghelp.com/system-testing/" TargetMode="External"/><Relationship Id="rId4" Type="http://schemas.openxmlformats.org/officeDocument/2006/relationships/hyperlink" Target="https://www.softwaretestinghelp.com/regression-testing-tools-and-method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term </a:t>
            </a:r>
            <a:r>
              <a:rPr lang="en-US" sz="1200" b="1" i="0" kern="1200" dirty="0" smtClean="0">
                <a:solidFill>
                  <a:schemeClr val="tx1"/>
                </a:solidFill>
                <a:latin typeface="+mn-lt"/>
                <a:ea typeface="+mn-ea"/>
                <a:cs typeface="+mn-cs"/>
              </a:rPr>
              <a:t>‘behavioral testing'</a:t>
            </a:r>
            <a:r>
              <a:rPr lang="en-US" sz="1200" b="0" i="0" kern="1200" dirty="0" smtClean="0">
                <a:solidFill>
                  <a:schemeClr val="tx1"/>
                </a:solidFill>
                <a:latin typeface="+mn-lt"/>
                <a:ea typeface="+mn-ea"/>
                <a:cs typeface="+mn-cs"/>
              </a:rPr>
              <a:t> is also used for black box testing. Behavioral test design is slightly different from the black-box test design because the use of internal knowledge isn't strictly forbidden, but it's still discouraged.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3</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clients are also interested in fulfilling the functional requirements which are directly related to the functionality of an application. But in the actual phase i.e. when you’re functionally tested, the software comes into the market and is used by the real end users, and there are chances for it to face some issues related to the performance.</a:t>
            </a:r>
          </a:p>
          <a:p>
            <a:r>
              <a:rPr lang="en-US" dirty="0" smtClean="0"/>
              <a:t/>
            </a:r>
            <a:br>
              <a:rPr lang="en-US" dirty="0" smtClean="0"/>
            </a:br>
            <a:r>
              <a:rPr lang="en-US" sz="1200" b="0" i="0" kern="1200" dirty="0" smtClean="0">
                <a:solidFill>
                  <a:schemeClr val="tx1"/>
                </a:solidFill>
                <a:latin typeface="+mn-lt"/>
                <a:ea typeface="+mn-ea"/>
                <a:cs typeface="+mn-cs"/>
              </a:rPr>
              <a:t>These issues are not related to the functionality of the system, but they can affect the user experience in a negative manner. Hence it is important for the software or application to be tested for Non-Functional requirements as well in order to avoid negative customer experience.</a:t>
            </a:r>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35</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39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 non-functional requirement should be included in the acceptance criteria but sometimes it’s not possible to test the non-functional requirements with every story i.e. with every iteration. Hence, the requirements should be added or tested with the relevant iteration only.</a:t>
            </a: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42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F4DF0C2-0E7D-44A3-9F3E-B07DD30D5FF8}" type="slidenum">
              <a:rPr lang="en-US" smtClean="0"/>
              <a:pPr/>
              <a:t>45</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OATS (Orthogonal array testing technique)</a:t>
            </a:r>
            <a:r>
              <a:rPr lang="en-US" sz="1200" b="0" i="0" kern="1200" dirty="0" smtClean="0">
                <a:solidFill>
                  <a:schemeClr val="tx1"/>
                </a:solidFill>
                <a:latin typeface="+mn-lt"/>
                <a:ea typeface="+mn-ea"/>
                <a:cs typeface="+mn-cs"/>
              </a:rPr>
              <a:t> </a:t>
            </a:r>
          </a:p>
          <a:p>
            <a:pPr marL="228600" indent="-228600">
              <a:buNone/>
            </a:pPr>
            <a:endParaRPr lang="en-US" sz="1200" b="0" i="0" kern="1200" dirty="0" smtClean="0">
              <a:solidFill>
                <a:schemeClr val="tx1"/>
              </a:solidFill>
              <a:latin typeface="+mn-lt"/>
              <a:ea typeface="+mn-ea"/>
              <a:cs typeface="+mn-cs"/>
            </a:endParaRPr>
          </a:p>
          <a:p>
            <a:pPr marL="228600" indent="-228600">
              <a:buNone/>
            </a:pPr>
            <a:r>
              <a:rPr lang="en-US" sz="1200" b="0" i="0" kern="1200" baseline="0" dirty="0" smtClean="0">
                <a:solidFill>
                  <a:schemeClr val="tx1"/>
                </a:solidFill>
                <a:latin typeface="+mn-lt"/>
                <a:ea typeface="+mn-ea"/>
                <a:cs typeface="+mn-cs"/>
              </a:rPr>
              <a:t>     </a:t>
            </a:r>
            <a:r>
              <a:rPr lang="en-US" sz="1200" b="1" i="0" kern="1200" dirty="0" smtClean="0">
                <a:solidFill>
                  <a:schemeClr val="tx1"/>
                </a:solidFill>
                <a:latin typeface="+mn-lt"/>
                <a:ea typeface="+mn-ea"/>
                <a:cs typeface="+mn-cs"/>
              </a:rPr>
              <a:t>1</a:t>
            </a:r>
            <a:r>
              <a:rPr lang="en-US" sz="1200" b="0" i="0" kern="1200" dirty="0" smtClean="0">
                <a:solidFill>
                  <a:schemeClr val="tx1"/>
                </a:solidFill>
                <a:latin typeface="+mn-lt"/>
                <a:ea typeface="+mn-ea"/>
                <a:cs typeface="+mn-cs"/>
              </a:rPr>
              <a:t>.Identify the independent variables. These will be referred to as “Factors”</a:t>
            </a:r>
            <a:r>
              <a:rPr lang="en-US" dirty="0" smtClean="0"/>
              <a:t/>
            </a:r>
            <a:br>
              <a:rPr lang="en-US" dirty="0" smtClean="0"/>
            </a:br>
            <a:r>
              <a:rPr lang="en-US" sz="1200" b="1" i="0" kern="1200" dirty="0" smtClean="0">
                <a:solidFill>
                  <a:schemeClr val="tx1"/>
                </a:solidFill>
                <a:latin typeface="+mn-lt"/>
                <a:ea typeface="+mn-ea"/>
                <a:cs typeface="+mn-cs"/>
              </a:rPr>
              <a:t>2</a:t>
            </a:r>
            <a:r>
              <a:rPr lang="en-US" sz="1200" b="0" i="0" kern="1200" dirty="0" smtClean="0">
                <a:solidFill>
                  <a:schemeClr val="tx1"/>
                </a:solidFill>
                <a:latin typeface="+mn-lt"/>
                <a:ea typeface="+mn-ea"/>
                <a:cs typeface="+mn-cs"/>
              </a:rPr>
              <a:t>. Identify the values which each variable will take. These will be referred as “Levels”</a:t>
            </a:r>
            <a:r>
              <a:rPr lang="en-US" dirty="0" smtClean="0"/>
              <a:t/>
            </a:r>
            <a:br>
              <a:rPr lang="en-US" dirty="0" smtClean="0"/>
            </a:br>
            <a:r>
              <a:rPr lang="en-US" sz="1200" b="1" i="0" kern="1200" dirty="0" smtClean="0">
                <a:solidFill>
                  <a:schemeClr val="tx1"/>
                </a:solidFill>
                <a:latin typeface="+mn-lt"/>
                <a:ea typeface="+mn-ea"/>
                <a:cs typeface="+mn-cs"/>
              </a:rPr>
              <a:t>3</a:t>
            </a:r>
            <a:r>
              <a:rPr lang="en-US" sz="1200" b="0" i="0" kern="1200" dirty="0" smtClean="0">
                <a:solidFill>
                  <a:schemeClr val="tx1"/>
                </a:solidFill>
                <a:latin typeface="+mn-lt"/>
                <a:ea typeface="+mn-ea"/>
                <a:cs typeface="+mn-cs"/>
              </a:rPr>
              <a:t>. Search for an orthogonal array that has all the factors from step 1 and all the levels from step 2</a:t>
            </a:r>
            <a:r>
              <a:rPr lang="en-US" dirty="0" smtClean="0"/>
              <a:t/>
            </a:r>
            <a:br>
              <a:rPr lang="en-US" dirty="0" smtClean="0"/>
            </a:br>
            <a:r>
              <a:rPr lang="en-US" sz="1200" b="1" i="0" kern="1200" dirty="0" smtClean="0">
                <a:solidFill>
                  <a:schemeClr val="tx1"/>
                </a:solidFill>
                <a:latin typeface="+mn-lt"/>
                <a:ea typeface="+mn-ea"/>
                <a:cs typeface="+mn-cs"/>
              </a:rPr>
              <a:t>4</a:t>
            </a:r>
            <a:r>
              <a:rPr lang="en-US" sz="1200" b="0" i="0" kern="1200" dirty="0" smtClean="0">
                <a:solidFill>
                  <a:schemeClr val="tx1"/>
                </a:solidFill>
                <a:latin typeface="+mn-lt"/>
                <a:ea typeface="+mn-ea"/>
                <a:cs typeface="+mn-cs"/>
              </a:rPr>
              <a:t>. Map the factors and levels with your requirement</a:t>
            </a:r>
            <a:r>
              <a:rPr lang="en-US" dirty="0" smtClean="0"/>
              <a:t/>
            </a:r>
            <a:br>
              <a:rPr lang="en-US" dirty="0" smtClean="0"/>
            </a:br>
            <a:r>
              <a:rPr lang="en-US" sz="1200" b="1" i="0" kern="1200" dirty="0" smtClean="0">
                <a:solidFill>
                  <a:schemeClr val="tx1"/>
                </a:solidFill>
                <a:latin typeface="+mn-lt"/>
                <a:ea typeface="+mn-ea"/>
                <a:cs typeface="+mn-cs"/>
              </a:rPr>
              <a:t>5</a:t>
            </a:r>
            <a:r>
              <a:rPr lang="en-US" sz="1200" b="0" i="0" kern="1200" dirty="0" smtClean="0">
                <a:solidFill>
                  <a:schemeClr val="tx1"/>
                </a:solidFill>
                <a:latin typeface="+mn-lt"/>
                <a:ea typeface="+mn-ea"/>
                <a:cs typeface="+mn-cs"/>
              </a:rPr>
              <a:t>. Translate them into the suitable test cases</a:t>
            </a:r>
            <a:r>
              <a:rPr lang="en-US" dirty="0" smtClean="0"/>
              <a:t/>
            </a:r>
            <a:br>
              <a:rPr lang="en-US" dirty="0" smtClean="0"/>
            </a:br>
            <a:r>
              <a:rPr lang="en-US" sz="1200" b="1" i="0" kern="1200" dirty="0" smtClean="0">
                <a:solidFill>
                  <a:schemeClr val="tx1"/>
                </a:solidFill>
                <a:latin typeface="+mn-lt"/>
                <a:ea typeface="+mn-ea"/>
                <a:cs typeface="+mn-cs"/>
              </a:rPr>
              <a:t>6</a:t>
            </a:r>
            <a:r>
              <a:rPr lang="en-US" sz="1200" b="0" i="0" kern="1200" dirty="0" smtClean="0">
                <a:solidFill>
                  <a:schemeClr val="tx1"/>
                </a:solidFill>
                <a:latin typeface="+mn-lt"/>
                <a:ea typeface="+mn-ea"/>
                <a:cs typeface="+mn-cs"/>
              </a:rPr>
              <a:t>. Look out for the left over or special test cases (if any)</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61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#1) Functional Testing</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This type deals with the functional requirements or specifications of an application. Here, different actions or functions of the system are being tested by providing the input and comparing the actual output with the expected output.</a:t>
            </a:r>
          </a:p>
          <a:p>
            <a:endParaRPr lang="en-US" sz="1200" b="0" i="0" kern="1200" dirty="0" smtClean="0">
              <a:solidFill>
                <a:schemeClr val="tx1"/>
              </a:solidFill>
              <a:latin typeface="+mn-lt"/>
              <a:ea typeface="+mn-ea"/>
              <a:cs typeface="+mn-cs"/>
            </a:endParaRPr>
          </a:p>
          <a:p>
            <a:r>
              <a:rPr lang="en-US" sz="1200" b="1" i="0" u="sng" kern="1200" dirty="0" smtClean="0">
                <a:solidFill>
                  <a:schemeClr val="tx1"/>
                </a:solidFill>
                <a:latin typeface="+mn-lt"/>
                <a:ea typeface="+mn-ea"/>
                <a:cs typeface="+mn-cs"/>
              </a:rPr>
              <a:t>For Example</a:t>
            </a:r>
            <a:r>
              <a:rPr lang="en-US" sz="1200" b="0" i="0" u="sng"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when we test a Dropdown list, we click on it and verify that it expands and all the expected values are showing in the list.</a:t>
            </a:r>
          </a:p>
          <a:p>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Smoke Testing:</a:t>
            </a:r>
            <a:r>
              <a:rPr lang="en-US" sz="1200" b="1" i="0" u="none" strike="noStrike" kern="1200" baseline="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Testing that is done after each build is released to test in order to ensure build stability. It is also called as build verification testing.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latin typeface="+mn-lt"/>
                <a:ea typeface="+mn-ea"/>
                <a:cs typeface="+mn-cs"/>
              </a:rPr>
              <a:t>Sanity Testing</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Testing that is done to ensure that all the major and vital functionalities of the application/system are working correctly. This is generally done after a smoke 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latin typeface="+mn-lt"/>
                <a:ea typeface="+mn-ea"/>
                <a:cs typeface="+mn-cs"/>
                <a:hlinkClick r:id="rId3"/>
              </a:rPr>
              <a:t>Integration tests</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When the system relies on multiple functional modules that might individually work perfectly, but have to work coherently when clubbed together to achieve an end to end scenario, validation of such scenarios is called Integration testing.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latin typeface="+mn-lt"/>
                <a:ea typeface="+mn-ea"/>
                <a:cs typeface="+mn-cs"/>
                <a:hlinkClick r:id="rId4"/>
              </a:rPr>
              <a:t>Regression tests</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Testing performed to ensure that adding new code, enhancements, fixing of bugs is not breaking the existing functionality or causing any instability and still works according to the specifications.</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latin typeface="+mn-lt"/>
                <a:ea typeface="+mn-ea"/>
                <a:cs typeface="+mn-cs"/>
                <a:hlinkClick r:id="rId5"/>
              </a:rPr>
              <a:t>System testing</a:t>
            </a:r>
            <a:r>
              <a:rPr lang="en-US" sz="1200" b="0" i="0" kern="1200" dirty="0" smtClean="0">
                <a:solidFill>
                  <a:schemeClr val="tx1"/>
                </a:solidFill>
                <a:latin typeface="+mn-lt"/>
                <a:ea typeface="+mn-ea"/>
                <a:cs typeface="+mn-cs"/>
              </a:rPr>
              <a:t> is a testing that is performed on a complete system to verify if it works as expected once all the modules or components are integrated.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u="none" strike="noStrike" kern="1200" dirty="0" smtClean="0">
                <a:solidFill>
                  <a:schemeClr val="tx1"/>
                </a:solidFill>
                <a:latin typeface="+mn-lt"/>
                <a:ea typeface="+mn-ea"/>
                <a:cs typeface="+mn-cs"/>
                <a:hlinkClick r:id="rId6"/>
              </a:rPr>
              <a:t>Beta/Usability testing</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Product is exposed to the actual customer in a production like an environment and they test the product. The user’s comfort is derived from this and the feedback is taken. This is similar to that of User Acceptance testing.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technique is also known as Equivalence Class Partitioning (ECP). In this technique, input values to the system or application are divided into different classes or groups based on its similarity in the outcome.</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Hence, instead of using each and every input value we can now use any one value from the group/class to test the outcome. In this way, we can maintain the test coverage while we can reduce a lot of rework and most importantly the time spent.</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Two invalid classes will be:</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Less than or equal to 17.</a:t>
            </a:r>
          </a:p>
          <a:p>
            <a:r>
              <a:rPr lang="en-US" sz="1200" b="0" i="0" kern="1200" dirty="0" smtClean="0">
                <a:solidFill>
                  <a:schemeClr val="tx1"/>
                </a:solidFill>
                <a:latin typeface="+mn-lt"/>
                <a:ea typeface="+mn-ea"/>
                <a:cs typeface="+mn-cs"/>
              </a:rPr>
              <a:t>b) Greater than or equal to 61.</a:t>
            </a:r>
          </a:p>
          <a:p>
            <a:r>
              <a:rPr lang="en-US" sz="1200" b="0" i="0" kern="1200" dirty="0" smtClean="0">
                <a:solidFill>
                  <a:schemeClr val="tx1"/>
                </a:solidFill>
                <a:latin typeface="+mn-lt"/>
                <a:ea typeface="+mn-ea"/>
                <a:cs typeface="+mn-cs"/>
              </a:rPr>
              <a:t>One valid class will be anything between 18 to 60.</a:t>
            </a:r>
          </a:p>
          <a:p>
            <a:endParaRPr lang="en-US" sz="1200" b="0" i="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19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From the name itself, we can understand that in this technique we focus on the values at boundaries as it is found that many applications have a high amount of issues on the boundaries.</a:t>
            </a:r>
          </a:p>
          <a:p>
            <a:r>
              <a:rPr lang="en-US" sz="1200" b="0" i="0" kern="1200" dirty="0" smtClean="0">
                <a:solidFill>
                  <a:schemeClr val="tx1"/>
                </a:solidFill>
                <a:latin typeface="+mn-lt"/>
                <a:ea typeface="+mn-ea"/>
                <a:cs typeface="+mn-cs"/>
              </a:rPr>
              <a:t>Boundary means the values near the limit where the behavior of the system changes. In boundary value analysis both the valid inputs and invalid inputs are being tested to verify the issues.</a:t>
            </a:r>
          </a:p>
          <a:p>
            <a:endParaRPr lang="en-US" dirty="0" smtClean="0"/>
          </a:p>
          <a:p>
            <a:r>
              <a:rPr lang="en-US" sz="1200" b="0" i="0" kern="1200" dirty="0" smtClean="0">
                <a:solidFill>
                  <a:schemeClr val="tx1"/>
                </a:solidFill>
                <a:latin typeface="+mn-lt"/>
                <a:ea typeface="+mn-ea"/>
                <a:cs typeface="+mn-cs"/>
              </a:rPr>
              <a:t>If we want to test a field where values from 1 to 100 should be accepted then we choose the boundary values: 1-1, 1, 1+1, 100-1, 100, and 100+1. Instead of using all the values from 1 to 100, we just use 0, 1, 2, 99, 100, and 101.</a:t>
            </a:r>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21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Then a tester will identify two outputs (action1 and action2) for two conditions (True and False). So based on the probable scenarios a Decision table is carved to prepare a set of test cases.</a:t>
            </a:r>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23</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State Transition Testing is a technique that is used to test the different states of the system under test. The state of the system changes depending upon the conditions or events. The events trigger states which become scenarios and a tester needs to test them.</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systematic state transition diagram gives a clear view of the state changes but it is effective for simpler applications. More complex projects may lead to more complex transition diagrams thus making it less effective.</a:t>
            </a:r>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25</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27</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This is a classic example of experience based testing.</a:t>
            </a:r>
          </a:p>
          <a:p>
            <a:r>
              <a:rPr lang="en-US" sz="1200" b="0" i="0" kern="1200" dirty="0" smtClean="0">
                <a:solidFill>
                  <a:schemeClr val="tx1"/>
                </a:solidFill>
                <a:latin typeface="+mn-lt"/>
                <a:ea typeface="+mn-ea"/>
                <a:cs typeface="+mn-cs"/>
              </a:rPr>
              <a:t>In this technique, the tester can use his/her experience about the application behavior and functionalities to guess the error-prone areas. Many defects can be found using error guessing where most of the developers usually make mistakes.</a:t>
            </a:r>
          </a:p>
          <a:p>
            <a:endParaRPr lang="en-US" sz="1200" b="0" i="0" kern="1200" dirty="0" smtClean="0">
              <a:solidFill>
                <a:schemeClr val="tx1"/>
              </a:solidFill>
              <a:latin typeface="+mn-lt"/>
              <a:ea typeface="+mn-ea"/>
              <a:cs typeface="+mn-cs"/>
            </a:endParaRP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Divide by zero.</a:t>
            </a:r>
          </a:p>
          <a:p>
            <a:r>
              <a:rPr lang="en-US" sz="1200" b="0" i="0" kern="1200" dirty="0" smtClean="0">
                <a:solidFill>
                  <a:schemeClr val="tx1"/>
                </a:solidFill>
                <a:latin typeface="+mn-lt"/>
                <a:ea typeface="+mn-ea"/>
                <a:cs typeface="+mn-cs"/>
              </a:rPr>
              <a:t>Handling null values in text fields.</a:t>
            </a:r>
          </a:p>
          <a:p>
            <a:r>
              <a:rPr lang="en-US" sz="1200" b="0" i="0" kern="1200" dirty="0" smtClean="0">
                <a:solidFill>
                  <a:schemeClr val="tx1"/>
                </a:solidFill>
                <a:latin typeface="+mn-lt"/>
                <a:ea typeface="+mn-ea"/>
                <a:cs typeface="+mn-cs"/>
              </a:rPr>
              <a:t>Accepting the Submit button without any value.</a:t>
            </a:r>
          </a:p>
          <a:p>
            <a:r>
              <a:rPr lang="en-US" sz="1200" b="0" i="0" kern="1200" dirty="0" smtClean="0">
                <a:solidFill>
                  <a:schemeClr val="tx1"/>
                </a:solidFill>
                <a:latin typeface="+mn-lt"/>
                <a:ea typeface="+mn-ea"/>
                <a:cs typeface="+mn-cs"/>
              </a:rPr>
              <a:t>File upload without attachment.</a:t>
            </a:r>
          </a:p>
          <a:p>
            <a:r>
              <a:rPr lang="en-US" sz="1200" b="0" i="0" kern="1200" dirty="0" smtClean="0">
                <a:solidFill>
                  <a:schemeClr val="tx1"/>
                </a:solidFill>
                <a:latin typeface="+mn-lt"/>
                <a:ea typeface="+mn-ea"/>
                <a:cs typeface="+mn-cs"/>
              </a:rPr>
              <a:t>File upload with less than or more than the limit size.</a:t>
            </a:r>
          </a:p>
          <a:p>
            <a:endParaRPr lang="en-US" dirty="0"/>
          </a:p>
        </p:txBody>
      </p:sp>
      <p:sp>
        <p:nvSpPr>
          <p:cNvPr id="4" name="Slide Number Placeholder 3"/>
          <p:cNvSpPr>
            <a:spLocks noGrp="1"/>
          </p:cNvSpPr>
          <p:nvPr>
            <p:ph type="sldNum" sz="quarter" idx="10"/>
          </p:nvPr>
        </p:nvSpPr>
        <p:spPr/>
        <p:txBody>
          <a:bodyPr/>
          <a:lstStyle/>
          <a:p>
            <a:fld id="{7F4DF0C2-0E7D-44A3-9F3E-B07DD30D5FF8}" type="slidenum">
              <a:rPr lang="en-US" smtClean="0"/>
              <a:pPr/>
              <a:t>29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5079F25-D25A-4955-9F0F-A7ADA080F83C}"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079F25-D25A-4955-9F0F-A7ADA080F83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079F25-D25A-4955-9F0F-A7ADA080F8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5079F25-D25A-4955-9F0F-A7ADA080F83C}"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5079F25-D25A-4955-9F0F-A7ADA080F83C}"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079F25-D25A-4955-9F0F-A7ADA080F83C}"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5079F25-D25A-4955-9F0F-A7ADA080F83C}"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5079F25-D25A-4955-9F0F-A7ADA080F8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5079F25-D25A-4955-9F0F-A7ADA080F83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5079F25-D25A-4955-9F0F-A7ADA080F83C}"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F91B7F3-51B5-4B22-8F4E-B68CF9DA89C3}" type="datetimeFigureOut">
              <a:rPr lang="en-US" smtClean="0"/>
              <a:pPr/>
              <a:t>9/9/2019</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55079F25-D25A-4955-9F0F-A7ADA080F83C}"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F91B7F3-51B5-4B22-8F4E-B68CF9DA89C3}" type="datetimeFigureOut">
              <a:rPr lang="en-US" smtClean="0"/>
              <a:pPr/>
              <a:t>9/9/2019</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5079F25-D25A-4955-9F0F-A7ADA080F83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Test Case Techniques - BBT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Approach</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    Different </a:t>
            </a:r>
            <a:r>
              <a:rPr lang="en-US" dirty="0"/>
              <a:t>kind of scenarios can be thought of and authored in the form of “test cases”. </a:t>
            </a:r>
            <a:endParaRPr lang="en-US" dirty="0" smtClean="0"/>
          </a:p>
          <a:p>
            <a:pPr>
              <a:buNone/>
            </a:pPr>
            <a:r>
              <a:rPr lang="en-US" b="1" dirty="0"/>
              <a:t>It mostly has four parts to it:</a:t>
            </a:r>
            <a:endParaRPr lang="en-US" dirty="0"/>
          </a:p>
          <a:p>
            <a:r>
              <a:rPr lang="en-US" dirty="0"/>
              <a:t>Test summary</a:t>
            </a:r>
          </a:p>
          <a:p>
            <a:r>
              <a:rPr lang="en-US" dirty="0"/>
              <a:t>Pre-requisites</a:t>
            </a:r>
          </a:p>
          <a:p>
            <a:r>
              <a:rPr lang="en-US" dirty="0"/>
              <a:t>Test Steps and</a:t>
            </a:r>
          </a:p>
          <a:p>
            <a:r>
              <a:rPr lang="en-US" dirty="0"/>
              <a:t>Expected results.</a:t>
            </a: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
            </a:r>
            <a:br>
              <a:rPr lang="en-US" b="1" u="sng" dirty="0" smtClean="0"/>
            </a:br>
            <a:r>
              <a:rPr lang="en-US" b="1" u="sng" dirty="0"/>
              <a:t/>
            </a:r>
            <a:br>
              <a:rPr lang="en-US" b="1" u="sng" dirty="0"/>
            </a:br>
            <a:r>
              <a:rPr lang="en-US" b="1" u="sng" dirty="0" smtClean="0"/>
              <a:t/>
            </a:r>
            <a:br>
              <a:rPr lang="en-US" b="1" u="sng" dirty="0" smtClean="0"/>
            </a:br>
            <a:r>
              <a:rPr lang="en-US" b="1" u="sng" dirty="0" smtClean="0"/>
              <a:t/>
            </a:r>
            <a:br>
              <a:rPr lang="en-US" b="1" u="sng" dirty="0" smtClean="0"/>
            </a:br>
            <a:r>
              <a:rPr lang="en-US" dirty="0"/>
              <a:t/>
            </a:r>
            <a:br>
              <a:rPr lang="en-US" dirty="0"/>
            </a:br>
            <a:r>
              <a:rPr lang="en-US" dirty="0" smtClean="0"/>
              <a:t/>
            </a:r>
            <a:br>
              <a:rPr lang="en-US" dirty="0" smtClean="0"/>
            </a:br>
            <a:r>
              <a:rPr lang="en-US" b="1" u="sng" dirty="0" smtClean="0"/>
              <a:t>Functional </a:t>
            </a:r>
            <a:r>
              <a:rPr lang="en-US" b="1" u="sng" dirty="0" smtClean="0"/>
              <a:t>Testing Use Case Examples:</a:t>
            </a:r>
            <a:endParaRPr lang="en-US" dirty="0"/>
          </a:p>
        </p:txBody>
      </p:sp>
      <p:sp>
        <p:nvSpPr>
          <p:cNvPr id="3" name="Content Placeholder 2"/>
          <p:cNvSpPr>
            <a:spLocks noGrp="1"/>
          </p:cNvSpPr>
          <p:nvPr>
            <p:ph sz="quarter" idx="1"/>
          </p:nvPr>
        </p:nvSpPr>
        <p:spPr/>
        <p:txBody>
          <a:bodyPr/>
          <a:lstStyle/>
          <a:p>
            <a:pPr>
              <a:buNone/>
            </a:pPr>
            <a:r>
              <a:rPr lang="en-US" dirty="0" smtClean="0"/>
              <a:t>    Take </a:t>
            </a:r>
            <a:r>
              <a:rPr lang="en-US" dirty="0"/>
              <a:t>an online HRMS portal where the employee logs in with his user account and password. On the login page, there are two text fields for the username &amp; password, and two buttons: Login and Cancel. Successful login takes the user to the HRMS home page and cancel will cancel the login.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a:t/>
            </a:r>
            <a:br>
              <a:rPr lang="en-US" dirty="0"/>
            </a:br>
            <a:r>
              <a:rPr lang="en-US" b="1" dirty="0" smtClean="0"/>
              <a:t> Specifications are as shown </a:t>
            </a:r>
            <a:r>
              <a:rPr lang="en-US" b="1" dirty="0" smtClean="0"/>
              <a:t>below</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buNone/>
            </a:pPr>
            <a:r>
              <a:rPr lang="en-US" b="1" dirty="0"/>
              <a:t>#1 )</a:t>
            </a:r>
            <a:r>
              <a:rPr lang="en-US" dirty="0"/>
              <a:t> The user id field takes a minimum of 6 characters, a maximum of 10 characters, numbers(0-9), letters(a-z, A-z), special characters (only underscore, period, hyphen allowed) and it cannot be left blank. User id must begin with a character or a number and not special characters</a:t>
            </a:r>
            <a:r>
              <a:rPr lang="en-US" dirty="0" smtClean="0"/>
              <a:t>.</a:t>
            </a:r>
          </a:p>
          <a:p>
            <a:pPr>
              <a:buNone/>
            </a:pPr>
            <a:r>
              <a:rPr lang="en-US" b="1" dirty="0"/>
              <a:t>#2)</a:t>
            </a:r>
            <a:r>
              <a:rPr lang="en-US" dirty="0"/>
              <a:t> Password field takes a minimum of 6 characters, a maximum of 8 characters, numbers (0-9), letters (a-z, A-Z), special characters (all) and cannot be blank.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Example-Use-Case.jpg"/>
          <p:cNvPicPr>
            <a:picLocks noGrp="1" noChangeAspect="1"/>
          </p:cNvPicPr>
          <p:nvPr>
            <p:ph sz="quarter" idx="1"/>
          </p:nvPr>
        </p:nvPicPr>
        <p:blipFill>
          <a:blip r:embed="rId2" cstate="print"/>
          <a:stretch>
            <a:fillRect/>
          </a:stretch>
        </p:blipFill>
        <p:spPr>
          <a:xfrm>
            <a:off x="2490787" y="2114550"/>
            <a:ext cx="4619625" cy="32385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b="1" dirty="0" smtClean="0"/>
              <a:t>   The </a:t>
            </a:r>
            <a:r>
              <a:rPr lang="en-US" b="1" dirty="0"/>
              <a:t>basic approach to testing this scenario can be classified into two broad categories:</a:t>
            </a:r>
            <a:endParaRPr lang="en-US" dirty="0"/>
          </a:p>
          <a:p>
            <a:pPr>
              <a:buNone/>
            </a:pPr>
            <a:endParaRPr lang="en-US" dirty="0" smtClean="0"/>
          </a:p>
          <a:p>
            <a:r>
              <a:rPr lang="en-US" dirty="0"/>
              <a:t>Positive testing and</a:t>
            </a:r>
          </a:p>
          <a:p>
            <a:r>
              <a:rPr lang="en-US" dirty="0"/>
              <a:t>Negative testing</a:t>
            </a:r>
          </a:p>
          <a:p>
            <a:pPr>
              <a:buNone/>
            </a:pPr>
            <a:endParaRPr lang="en-US" dirty="0" smtClean="0"/>
          </a:p>
          <a:p>
            <a:pPr>
              <a:buNone/>
            </a:pPr>
            <a:r>
              <a:rPr lang="en-US" b="1" dirty="0" smtClean="0"/>
              <a:t>     Positive </a:t>
            </a:r>
            <a:r>
              <a:rPr lang="en-US" b="1" dirty="0"/>
              <a:t>tests</a:t>
            </a:r>
            <a:r>
              <a:rPr lang="en-US" dirty="0"/>
              <a:t> are happy path tests which are done to ensure that the product means – at least the basic requirements that are vital to the customer </a:t>
            </a:r>
            <a:r>
              <a:rPr lang="en-US" dirty="0" smtClean="0"/>
              <a:t>usage.</a:t>
            </a:r>
          </a:p>
          <a:p>
            <a:pPr>
              <a:buNone/>
            </a:pPr>
            <a:endParaRPr lang="en-US" b="1" dirty="0"/>
          </a:p>
          <a:p>
            <a:pPr>
              <a:buNone/>
            </a:pPr>
            <a:r>
              <a:rPr lang="en-US" b="1" dirty="0" smtClean="0"/>
              <a:t>    </a:t>
            </a:r>
            <a:r>
              <a:rPr lang="en-US" b="1" dirty="0" smtClean="0"/>
              <a:t>Negative </a:t>
            </a:r>
            <a:r>
              <a:rPr lang="en-US" b="1" dirty="0"/>
              <a:t>scenarios</a:t>
            </a:r>
            <a:r>
              <a:rPr lang="en-US" dirty="0"/>
              <a:t> ensure that the product behaves properly even when it is subjected to unexpected data.</a:t>
            </a:r>
          </a:p>
          <a:p>
            <a:pPr>
              <a:buNone/>
            </a:pP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smtClean="0"/>
              <a:t>          Functional </a:t>
            </a:r>
            <a:r>
              <a:rPr lang="en-US" dirty="0" smtClean="0"/>
              <a:t>Testing Techniques</a:t>
            </a:r>
            <a:endParaRPr lang="en-US" dirty="0"/>
          </a:p>
        </p:txBody>
      </p:sp>
      <p:pic>
        <p:nvPicPr>
          <p:cNvPr id="4" name="Content Placeholder 3" descr="Testing-Techniques.jpg"/>
          <p:cNvPicPr>
            <a:picLocks noGrp="1" noChangeAspect="1"/>
          </p:cNvPicPr>
          <p:nvPr>
            <p:ph sz="quarter" idx="1"/>
          </p:nvPr>
        </p:nvPicPr>
        <p:blipFill>
          <a:blip r:embed="rId2" cstate="print"/>
          <a:stretch>
            <a:fillRect/>
          </a:stretch>
        </p:blipFill>
        <p:spPr>
          <a:xfrm>
            <a:off x="1066800" y="1828800"/>
            <a:ext cx="7710784" cy="3012647"/>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#1) End-user based/System Tests</a:t>
            </a:r>
            <a:endParaRPr lang="en-US" dirty="0"/>
          </a:p>
        </p:txBody>
      </p:sp>
      <p:sp>
        <p:nvSpPr>
          <p:cNvPr id="3" name="Content Placeholder 2"/>
          <p:cNvSpPr>
            <a:spLocks noGrp="1"/>
          </p:cNvSpPr>
          <p:nvPr>
            <p:ph sz="quarter" idx="1"/>
          </p:nvPr>
        </p:nvSpPr>
        <p:spPr/>
        <p:txBody>
          <a:bodyPr/>
          <a:lstStyle/>
          <a:p>
            <a:pPr>
              <a:buNone/>
            </a:pPr>
            <a:r>
              <a:rPr lang="en-US" dirty="0" smtClean="0"/>
              <a:t>    In </a:t>
            </a:r>
            <a:r>
              <a:rPr lang="en-US" dirty="0"/>
              <a:t>the </a:t>
            </a:r>
            <a:r>
              <a:rPr lang="en-US" b="1" u="sng" dirty="0"/>
              <a:t>Example</a:t>
            </a:r>
            <a:r>
              <a:rPr lang="en-US" dirty="0"/>
              <a:t>, a customer scenario would include tasks like HRMS application loading, entering the correct credentials, going to the home page, performing some actions and logging out of the system. This particular flow has to work without any errors for a basic business scenario.</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Functional.png"/>
          <p:cNvPicPr>
            <a:picLocks noGrp="1" noChangeAspect="1"/>
          </p:cNvPicPr>
          <p:nvPr>
            <p:ph sz="quarter" idx="1"/>
          </p:nvPr>
        </p:nvPicPr>
        <p:blipFill>
          <a:blip r:embed="rId2" cstate="print"/>
          <a:stretch>
            <a:fillRect/>
          </a:stretch>
        </p:blipFill>
        <p:spPr>
          <a:xfrm>
            <a:off x="1441840" y="1447800"/>
            <a:ext cx="6717520" cy="4572000"/>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#2) Equivalence Tests </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    In</a:t>
            </a:r>
            <a:r>
              <a:rPr lang="en-US" dirty="0"/>
              <a:t> Equivalence partitioning, the test data are segregated into various partitions called equivalence data classes. </a:t>
            </a:r>
            <a:endParaRPr lang="en-US" dirty="0" smtClean="0"/>
          </a:p>
          <a:p>
            <a:pPr>
              <a:buNone/>
            </a:pPr>
            <a:r>
              <a:rPr lang="en-US" dirty="0"/>
              <a:t> </a:t>
            </a:r>
            <a:r>
              <a:rPr lang="en-US" dirty="0" smtClean="0"/>
              <a:t>   Data </a:t>
            </a:r>
            <a:r>
              <a:rPr lang="en-US" dirty="0"/>
              <a:t>in each partition must behave in the same way, therefore only one condition needs to be tested. Similarly, if one condition in a partition doesn’t work, then none of the others will work</a:t>
            </a:r>
            <a:r>
              <a:rPr lang="en-US" dirty="0" smtClean="0"/>
              <a:t>.</a:t>
            </a:r>
          </a:p>
          <a:p>
            <a:pPr>
              <a:buNone/>
            </a:pPr>
            <a:r>
              <a:rPr lang="en-US" b="1" dirty="0" smtClean="0"/>
              <a:t>    For </a:t>
            </a:r>
            <a:r>
              <a:rPr lang="en-US" b="1" dirty="0"/>
              <a:t>Example</a:t>
            </a:r>
            <a:r>
              <a:rPr lang="en-US" dirty="0"/>
              <a:t>, in the above scenario the user id field can have a maximum of 10 characters, so entering data &gt; 10 should behave the same way.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Equivalence Partitioning</a:t>
            </a:r>
            <a:endParaRPr lang="en-US" dirty="0"/>
          </a:p>
        </p:txBody>
      </p:sp>
      <p:pic>
        <p:nvPicPr>
          <p:cNvPr id="4" name="Content Placeholder 3" descr="Equivalence-Partitioning.jpg"/>
          <p:cNvPicPr>
            <a:picLocks noGrp="1" noChangeAspect="1"/>
          </p:cNvPicPr>
          <p:nvPr>
            <p:ph sz="quarter" idx="1"/>
          </p:nvPr>
        </p:nvPicPr>
        <p:blipFill>
          <a:blip r:embed="rId3" cstate="print"/>
          <a:stretch>
            <a:fillRect/>
          </a:stretch>
        </p:blipFill>
        <p:spPr>
          <a:xfrm>
            <a:off x="1066799" y="2133600"/>
            <a:ext cx="7587399" cy="35814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Black Box Testing?</a:t>
            </a:r>
            <a:br>
              <a:rPr lang="en-US" dirty="0"/>
            </a:br>
            <a:endParaRPr lang="en-US" dirty="0"/>
          </a:p>
        </p:txBody>
      </p:sp>
      <p:sp>
        <p:nvSpPr>
          <p:cNvPr id="3" name="Content Placeholder 2"/>
          <p:cNvSpPr>
            <a:spLocks noGrp="1"/>
          </p:cNvSpPr>
          <p:nvPr>
            <p:ph sz="quarter" idx="1"/>
          </p:nvPr>
        </p:nvSpPr>
        <p:spPr/>
        <p:txBody>
          <a:bodyPr/>
          <a:lstStyle/>
          <a:p>
            <a:pPr>
              <a:buNone/>
            </a:pPr>
            <a:r>
              <a:rPr lang="en-US" dirty="0" smtClean="0"/>
              <a:t>   Black </a:t>
            </a:r>
            <a:r>
              <a:rPr lang="en-US" dirty="0"/>
              <a:t>box testing, which is also known as behavioral, opaque-box, closed-box, specification-based or eye-to-eye testing, is a Software Testing method that analyses the functionality of a software/application without knowing much about the internal structure/design of the item that is being tested and compares the input value with the output value.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buNone/>
            </a:pPr>
            <a:r>
              <a:rPr lang="en-US" dirty="0"/>
              <a:t>#3) Boundary Value Tests</a:t>
            </a:r>
          </a:p>
          <a:p>
            <a:pPr>
              <a:buNone/>
            </a:pPr>
            <a:r>
              <a:rPr lang="en-US" dirty="0" smtClean="0"/>
              <a:t>    Boundary </a:t>
            </a:r>
            <a:r>
              <a:rPr lang="en-US" dirty="0"/>
              <a:t>tests imply data limits to the application and validate how it behaves.</a:t>
            </a:r>
          </a:p>
          <a:p>
            <a:pPr>
              <a:buNone/>
            </a:pPr>
            <a:r>
              <a:rPr lang="en-US" dirty="0" smtClean="0"/>
              <a:t>    Therefore</a:t>
            </a:r>
            <a:r>
              <a:rPr lang="en-US" dirty="0"/>
              <a:t>, if the inputs are supplied beyond the boundary values, then it is considered to be a negative testing. So a minimum of 6 characters for the user sets the boundary limit. Tests written to have user id &lt; 6 characters are boundary analysis tests.</a:t>
            </a:r>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oundary-Value-Analysis.jpg"/>
          <p:cNvPicPr>
            <a:picLocks noGrp="1" noChangeAspect="1"/>
          </p:cNvPicPr>
          <p:nvPr>
            <p:ph sz="quarter" idx="1"/>
          </p:nvPr>
        </p:nvPicPr>
        <p:blipFill>
          <a:blip r:embed="rId3" cstate="print"/>
          <a:stretch>
            <a:fillRect/>
          </a:stretch>
        </p:blipFill>
        <p:spPr>
          <a:xfrm>
            <a:off x="1219200" y="1981200"/>
            <a:ext cx="7110906" cy="38100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a:t>#4) Decision-based Tests</a:t>
            </a:r>
          </a:p>
          <a:p>
            <a:pPr>
              <a:buNone/>
            </a:pPr>
            <a:r>
              <a:rPr lang="en-US" dirty="0" smtClean="0"/>
              <a:t>     Decision-based </a:t>
            </a:r>
            <a:r>
              <a:rPr lang="en-US" dirty="0"/>
              <a:t>tests are centered around the ideology of the possible outcomes of the system when a particular condition is met.</a:t>
            </a:r>
          </a:p>
          <a:p>
            <a:pPr marL="514350" indent="-514350">
              <a:buFont typeface="+mj-lt"/>
              <a:buAutoNum type="arabicPeriod"/>
            </a:pPr>
            <a:r>
              <a:rPr lang="en-US" dirty="0"/>
              <a:t>If the wrong credentials are entered, it should indicate that to the user and reload the login page.</a:t>
            </a:r>
          </a:p>
          <a:p>
            <a:pPr marL="514350" indent="-514350">
              <a:buFont typeface="+mj-lt"/>
              <a:buAutoNum type="arabicPeriod"/>
            </a:pPr>
            <a:r>
              <a:rPr lang="en-US" dirty="0"/>
              <a:t>If the user enters the correct credentials, it should take the user to the next UI.</a:t>
            </a:r>
          </a:p>
          <a:p>
            <a:pPr marL="514350" indent="-514350">
              <a:buFont typeface="+mj-lt"/>
              <a:buAutoNum type="arabicPeriod"/>
            </a:pPr>
            <a:r>
              <a:rPr lang="en-US" dirty="0"/>
              <a:t>If the user enters the correct credentials but wishes to cancel login, then it should not take the user to the next UI and reload the login page.</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i="1" dirty="0" smtClean="0"/>
              <a:t>   If</a:t>
            </a:r>
            <a:r>
              <a:rPr lang="en-US" dirty="0" smtClean="0"/>
              <a:t/>
            </a:r>
            <a:br>
              <a:rPr lang="en-US" dirty="0" smtClean="0"/>
            </a:br>
            <a:r>
              <a:rPr lang="en-US" i="1" dirty="0" smtClean="0"/>
              <a:t>{</a:t>
            </a:r>
            <a:r>
              <a:rPr lang="en-US" dirty="0" smtClean="0"/>
              <a:t/>
            </a:r>
            <a:br>
              <a:rPr lang="en-US" dirty="0" smtClean="0"/>
            </a:br>
            <a:r>
              <a:rPr lang="en-US" i="1" dirty="0" smtClean="0"/>
              <a:t>(Condition = True)</a:t>
            </a:r>
            <a:r>
              <a:rPr lang="en-US" dirty="0" smtClean="0"/>
              <a:t/>
            </a:r>
            <a:br>
              <a:rPr lang="en-US" dirty="0" smtClean="0"/>
            </a:br>
            <a:r>
              <a:rPr lang="en-US" i="1" dirty="0" smtClean="0"/>
              <a:t>then action1 ;</a:t>
            </a:r>
            <a:r>
              <a:rPr lang="en-US" dirty="0" smtClean="0"/>
              <a:t/>
            </a:r>
            <a:br>
              <a:rPr lang="en-US" dirty="0" smtClean="0"/>
            </a:br>
            <a:r>
              <a:rPr lang="en-US" i="1" dirty="0" smtClean="0"/>
              <a:t>}</a:t>
            </a:r>
            <a:r>
              <a:rPr lang="en-US" dirty="0" smtClean="0"/>
              <a:t/>
            </a:r>
            <a:br>
              <a:rPr lang="en-US" dirty="0" smtClean="0"/>
            </a:br>
            <a:r>
              <a:rPr lang="en-US" i="1" dirty="0" smtClean="0"/>
              <a:t>else action2; /*(condition = False)*/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dirty="0" smtClean="0"/>
              <a:t>    Take </a:t>
            </a:r>
            <a:r>
              <a:rPr lang="en-US" dirty="0" smtClean="0"/>
              <a:t>an example of XYZ bank that provides interest rate for the Male senior citizen as 10% and for rest of the people 9</a:t>
            </a:r>
            <a:r>
              <a:rPr lang="en-US" dirty="0" smtClean="0"/>
              <a:t>%.</a:t>
            </a:r>
          </a:p>
          <a:p>
            <a:pPr>
              <a:buNone/>
            </a:pPr>
            <a:endParaRPr lang="en-US" dirty="0" smtClean="0"/>
          </a:p>
          <a:p>
            <a:pPr>
              <a:buNone/>
            </a:pPr>
            <a:endParaRPr lang="en-US" dirty="0"/>
          </a:p>
        </p:txBody>
      </p:sp>
      <p:pic>
        <p:nvPicPr>
          <p:cNvPr id="4" name="Picture 3" descr="Decision-Table.jpg"/>
          <p:cNvPicPr>
            <a:picLocks noChangeAspect="1"/>
          </p:cNvPicPr>
          <p:nvPr/>
        </p:nvPicPr>
        <p:blipFill>
          <a:blip r:embed="rId2" cstate="print"/>
          <a:stretch>
            <a:fillRect/>
          </a:stretch>
        </p:blipFill>
        <p:spPr>
          <a:xfrm>
            <a:off x="1066800" y="2667000"/>
            <a:ext cx="7260167" cy="32004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#5) </a:t>
            </a:r>
            <a:r>
              <a:rPr lang="en-US" dirty="0" smtClean="0"/>
              <a:t>State Transition </a:t>
            </a:r>
            <a:r>
              <a:rPr lang="en-US" dirty="0" smtClean="0"/>
              <a:t>Testing</a:t>
            </a:r>
            <a:endParaRPr lang="en-US" dirty="0"/>
          </a:p>
        </p:txBody>
      </p:sp>
      <p:pic>
        <p:nvPicPr>
          <p:cNvPr id="4" name="Content Placeholder 3" descr="State-Transition-Testing.jpg"/>
          <p:cNvPicPr>
            <a:picLocks noGrp="1" noChangeAspect="1"/>
          </p:cNvPicPr>
          <p:nvPr>
            <p:ph sz="quarter" idx="1"/>
          </p:nvPr>
        </p:nvPicPr>
        <p:blipFill>
          <a:blip r:embed="rId3" cstate="print"/>
          <a:stretch>
            <a:fillRect/>
          </a:stretch>
        </p:blipFill>
        <p:spPr>
          <a:xfrm>
            <a:off x="1525910" y="2024062"/>
            <a:ext cx="5898828" cy="3843338"/>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Alternate Flow Tests</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   Alternate </a:t>
            </a:r>
            <a:r>
              <a:rPr lang="en-US" dirty="0"/>
              <a:t>path tests are basically run to validate all the possible ways that exist, other than the main flow to accomplish a function</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#7) Ad-hoc </a:t>
            </a:r>
            <a:r>
              <a:rPr lang="en-US" dirty="0" smtClean="0"/>
              <a:t>Tests</a:t>
            </a:r>
            <a:endParaRPr lang="en-US" dirty="0"/>
          </a:p>
        </p:txBody>
      </p:sp>
      <p:sp>
        <p:nvSpPr>
          <p:cNvPr id="3" name="Content Placeholder 2"/>
          <p:cNvSpPr>
            <a:spLocks noGrp="1"/>
          </p:cNvSpPr>
          <p:nvPr>
            <p:ph sz="quarter" idx="1"/>
          </p:nvPr>
        </p:nvSpPr>
        <p:spPr/>
        <p:txBody>
          <a:bodyPr/>
          <a:lstStyle/>
          <a:p>
            <a:pPr>
              <a:buNone/>
            </a:pPr>
            <a:r>
              <a:rPr lang="en-US" dirty="0" smtClean="0"/>
              <a:t>    When </a:t>
            </a:r>
            <a:r>
              <a:rPr lang="en-US" dirty="0"/>
              <a:t>most of the bugs are uncovered through the above techniques, </a:t>
            </a:r>
            <a:r>
              <a:rPr lang="en-US" dirty="0" smtClean="0"/>
              <a:t>ad-hoc tests</a:t>
            </a:r>
            <a:r>
              <a:rPr lang="en-US" dirty="0"/>
              <a:t> are a great way to uncover any discrepancies that are not observed earlier. </a:t>
            </a:r>
            <a:endParaRPr lang="en-US" dirty="0" smtClean="0"/>
          </a:p>
          <a:p>
            <a:pPr>
              <a:buNone/>
            </a:pPr>
            <a:r>
              <a:rPr lang="en-US" dirty="0"/>
              <a:t> </a:t>
            </a:r>
            <a:r>
              <a:rPr lang="en-US" dirty="0" smtClean="0"/>
              <a:t>  These </a:t>
            </a:r>
            <a:r>
              <a:rPr lang="en-US" dirty="0"/>
              <a:t>are performed with the mindset of breaking the system and see if it responds </a:t>
            </a:r>
            <a:r>
              <a:rPr lang="en-US" dirty="0" smtClean="0"/>
              <a:t>gracefully</a:t>
            </a:r>
          </a:p>
          <a:p>
            <a:pPr>
              <a:buNone/>
            </a:pPr>
            <a:endParaRPr lang="en-US" dirty="0"/>
          </a:p>
          <a:p>
            <a:pPr>
              <a:buNone/>
            </a:pPr>
            <a:endParaRPr lang="en-US" dirty="0"/>
          </a:p>
          <a:p>
            <a:pPr>
              <a:buNone/>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buNone/>
            </a:pPr>
            <a:r>
              <a:rPr lang="en-US" b="1" dirty="0" smtClean="0"/>
              <a:t>   For </a:t>
            </a:r>
            <a:r>
              <a:rPr lang="en-US" b="1" dirty="0"/>
              <a:t>Example</a:t>
            </a:r>
            <a:r>
              <a:rPr lang="en-US" dirty="0"/>
              <a:t>, a sample test case would be:</a:t>
            </a:r>
          </a:p>
          <a:p>
            <a:pPr>
              <a:buNone/>
            </a:pPr>
            <a:r>
              <a:rPr lang="en-US" dirty="0" smtClean="0"/>
              <a:t>   </a:t>
            </a:r>
            <a:endParaRPr lang="en-US" dirty="0" smtClean="0"/>
          </a:p>
          <a:p>
            <a:pPr>
              <a:buNone/>
            </a:pPr>
            <a:r>
              <a:rPr lang="en-US" dirty="0" smtClean="0"/>
              <a:t> </a:t>
            </a:r>
            <a:r>
              <a:rPr lang="en-US" dirty="0" smtClean="0"/>
              <a:t>  </a:t>
            </a:r>
            <a:r>
              <a:rPr lang="en-US" dirty="0" smtClean="0"/>
              <a:t> </a:t>
            </a:r>
            <a:r>
              <a:rPr lang="en-US" dirty="0" smtClean="0"/>
              <a:t>A </a:t>
            </a:r>
            <a:r>
              <a:rPr lang="en-US" dirty="0"/>
              <a:t>user is logged in, but the admin deletes the user account while he is performing some operations. It would be interesting to see how the application handles this gracefully.</a:t>
            </a:r>
          </a:p>
          <a:p>
            <a:pPr>
              <a:buNone/>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#8) </a:t>
            </a:r>
            <a:r>
              <a:rPr lang="en-US" dirty="0" smtClean="0"/>
              <a:t>Error Guessing</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Divide by zero.</a:t>
            </a:r>
          </a:p>
          <a:p>
            <a:r>
              <a:rPr lang="en-US" dirty="0" smtClean="0"/>
              <a:t>Handling null values in text fields.</a:t>
            </a:r>
          </a:p>
          <a:p>
            <a:r>
              <a:rPr lang="en-US" dirty="0" smtClean="0"/>
              <a:t>Accepting the Submit button without any value.</a:t>
            </a:r>
          </a:p>
          <a:p>
            <a:r>
              <a:rPr lang="en-US" dirty="0" smtClean="0"/>
              <a:t>File upload without attachment.</a:t>
            </a:r>
          </a:p>
          <a:p>
            <a:r>
              <a:rPr lang="en-US" dirty="0" smtClean="0"/>
              <a:t>File upload with less than or more than the limit size.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The main focus in black box testing is on the functionality of the system as a whole.</a:t>
            </a:r>
            <a:endParaRPr lang="en-US" sz="3200" dirty="0"/>
          </a:p>
        </p:txBody>
      </p:sp>
      <p:pic>
        <p:nvPicPr>
          <p:cNvPr id="4" name="Content Placeholder 3" descr="Black-box-testing.jpg"/>
          <p:cNvPicPr>
            <a:picLocks noGrp="1" noChangeAspect="1"/>
          </p:cNvPicPr>
          <p:nvPr>
            <p:ph sz="quarter" idx="1"/>
          </p:nvPr>
        </p:nvPicPr>
        <p:blipFill>
          <a:blip r:embed="rId3" cstate="print"/>
          <a:stretch>
            <a:fillRect/>
          </a:stretch>
        </p:blipFill>
        <p:spPr>
          <a:xfrm>
            <a:off x="2209800" y="1752600"/>
            <a:ext cx="4419600" cy="4264526"/>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#9)</a:t>
            </a:r>
            <a:r>
              <a:rPr lang="en-US" dirty="0" smtClean="0"/>
              <a:t> Graph-Based Testing Methods:</a:t>
            </a:r>
            <a:endParaRPr lang="en-US" dirty="0"/>
          </a:p>
        </p:txBody>
      </p:sp>
      <p:sp>
        <p:nvSpPr>
          <p:cNvPr id="3" name="Content Placeholder 2"/>
          <p:cNvSpPr>
            <a:spLocks noGrp="1"/>
          </p:cNvSpPr>
          <p:nvPr>
            <p:ph sz="quarter" idx="1"/>
          </p:nvPr>
        </p:nvSpPr>
        <p:spPr/>
        <p:txBody>
          <a:bodyPr/>
          <a:lstStyle/>
          <a:p>
            <a:pPr>
              <a:buNone/>
            </a:pPr>
            <a:r>
              <a:rPr lang="en-US" dirty="0" smtClean="0"/>
              <a:t>    Each </a:t>
            </a:r>
            <a:r>
              <a:rPr lang="en-US" dirty="0" smtClean="0"/>
              <a:t>and every application is build up of some objects. All such objects are identified and the graph is prepared. From this object graph, each object relationship is identified and test cases are written accordingly to discover the errors.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#10)</a:t>
            </a:r>
            <a:r>
              <a:rPr lang="en-US" dirty="0" smtClean="0"/>
              <a:t> Comparison Testing</a:t>
            </a:r>
            <a:br>
              <a:rPr lang="en-US" dirty="0" smtClean="0"/>
            </a:br>
            <a:endParaRPr lang="en-US" dirty="0"/>
          </a:p>
        </p:txBody>
      </p:sp>
      <p:sp>
        <p:nvSpPr>
          <p:cNvPr id="3" name="Content Placeholder 2"/>
          <p:cNvSpPr>
            <a:spLocks noGrp="1"/>
          </p:cNvSpPr>
          <p:nvPr>
            <p:ph sz="quarter" idx="1"/>
          </p:nvPr>
        </p:nvSpPr>
        <p:spPr>
          <a:xfrm>
            <a:off x="914400" y="1066800"/>
            <a:ext cx="7772400" cy="4572000"/>
          </a:xfrm>
        </p:spPr>
        <p:txBody>
          <a:bodyPr/>
          <a:lstStyle/>
          <a:p>
            <a:pPr>
              <a:buNone/>
            </a:pPr>
            <a:r>
              <a:rPr lang="en-US" dirty="0" smtClean="0"/>
              <a:t>    Different </a:t>
            </a:r>
            <a:r>
              <a:rPr lang="en-US" dirty="0" smtClean="0"/>
              <a:t>independent versions of the same software are used to compare to each other for testing in this method.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How to do Step-wise?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foremost step is to understand the Requirement specification of an application. A proper documented SRS(Software Requirement Specification) should be in place.</a:t>
            </a:r>
          </a:p>
          <a:p>
            <a:r>
              <a:rPr lang="en-US" dirty="0" smtClean="0"/>
              <a:t>Using the above mentioned black box testing techniques such as Boundary value analysis, Equivalence partitioning etc sets of valid and invalid inputs are identified with their desired outputs and test cases are designed based on that.</a:t>
            </a:r>
          </a:p>
          <a:p>
            <a:r>
              <a:rPr lang="en-US" dirty="0" smtClean="0"/>
              <a:t>The designed test cases are executed to check if they Pass or Fail by verifying the actual results with the expected results.</a:t>
            </a:r>
          </a:p>
          <a:p>
            <a:r>
              <a:rPr lang="en-US" dirty="0" smtClean="0"/>
              <a:t>The Failed test cases are raised as Defects/Bugs and addressed to the development team to get it Fixed.</a:t>
            </a:r>
          </a:p>
          <a:p>
            <a:r>
              <a:rPr lang="en-US" dirty="0" smtClean="0"/>
              <a:t>Further based on the defects being fixed, the tester Retests the defects to verify if it is recurring or not.</a:t>
            </a:r>
          </a:p>
          <a:p>
            <a:pPr>
              <a:buNone/>
            </a:pP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pPr>
              <a:buNone/>
            </a:pPr>
            <a:r>
              <a:rPr lang="en-US" dirty="0" smtClean="0"/>
              <a:t>2. Non-Functional </a:t>
            </a:r>
            <a:r>
              <a:rPr lang="en-US" dirty="0"/>
              <a:t>Testing</a:t>
            </a:r>
          </a:p>
          <a:p>
            <a:pPr>
              <a:buNone/>
            </a:pPr>
            <a:r>
              <a:rPr lang="en-US" dirty="0" smtClean="0"/>
              <a:t>   </a:t>
            </a:r>
            <a:r>
              <a:rPr lang="en-US" dirty="0" smtClean="0"/>
              <a:t> Apart </a:t>
            </a:r>
            <a:r>
              <a:rPr lang="en-US" dirty="0"/>
              <a:t>from the functionalities of the requirements, there are several non-functional aspects as well that are required to be tested to improve the quality and performance of the application.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buNone/>
            </a:pPr>
            <a:r>
              <a:rPr lang="en-US" b="1" dirty="0" smtClean="0"/>
              <a:t>    Few </a:t>
            </a:r>
            <a:r>
              <a:rPr lang="en-US" b="1" dirty="0"/>
              <a:t>major types of Non-functional testing include:</a:t>
            </a:r>
            <a:endParaRPr lang="en-US" dirty="0"/>
          </a:p>
          <a:p>
            <a:r>
              <a:rPr lang="en-US" dirty="0"/>
              <a:t>Usability Testing</a:t>
            </a:r>
          </a:p>
          <a:p>
            <a:r>
              <a:rPr lang="en-US" dirty="0"/>
              <a:t>Load Testing</a:t>
            </a:r>
          </a:p>
          <a:p>
            <a:r>
              <a:rPr lang="en-US" dirty="0"/>
              <a:t>Performance Testing</a:t>
            </a:r>
          </a:p>
          <a:p>
            <a:r>
              <a:rPr lang="en-US" dirty="0"/>
              <a:t>Compatibility Testing</a:t>
            </a:r>
          </a:p>
          <a:p>
            <a:r>
              <a:rPr lang="en-US" dirty="0"/>
              <a:t>Stress Testing</a:t>
            </a:r>
          </a:p>
          <a:p>
            <a:r>
              <a:rPr lang="en-US" dirty="0"/>
              <a:t>Scalability Testing</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r>
              <a:rPr lang="en-US" b="1" dirty="0" smtClean="0"/>
              <a:t>What is Non-Functional Testing?</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   Non-functional </a:t>
            </a:r>
            <a:r>
              <a:rPr lang="en-US" dirty="0"/>
              <a:t>testing is done to verify the non-functional requirement of the application like Performance, Usability etc</a:t>
            </a:r>
            <a:r>
              <a:rPr lang="en-US" dirty="0" smtClean="0"/>
              <a:t>.</a:t>
            </a:r>
          </a:p>
          <a:p>
            <a:pPr>
              <a:buNone/>
            </a:pPr>
            <a:endParaRPr lang="en-US" dirty="0"/>
          </a:p>
          <a:p>
            <a:pPr>
              <a:buNone/>
            </a:pPr>
            <a:r>
              <a:rPr lang="en-US" dirty="0" smtClean="0"/>
              <a:t>    It </a:t>
            </a:r>
            <a:r>
              <a:rPr lang="en-US" dirty="0"/>
              <a:t>verifies if the behavior of the system is as per the requirement or not. It covers all the aspects which are not covered in functional testing.</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How does the application perform under normal circumstances?</a:t>
            </a:r>
          </a:p>
          <a:p>
            <a:r>
              <a:rPr lang="en-US" dirty="0"/>
              <a:t>How does the application behave when too many users log in concurrently?</a:t>
            </a:r>
          </a:p>
          <a:p>
            <a:r>
              <a:rPr lang="en-US" dirty="0"/>
              <a:t>Can the application handle stress?</a:t>
            </a:r>
          </a:p>
          <a:p>
            <a:r>
              <a:rPr lang="en-US" dirty="0"/>
              <a:t>How secure is the application?</a:t>
            </a:r>
          </a:p>
          <a:p>
            <a:r>
              <a:rPr lang="en-US" dirty="0"/>
              <a:t>Can the application recover from any disaster?</a:t>
            </a:r>
          </a:p>
          <a:p>
            <a:r>
              <a:rPr lang="en-US" dirty="0"/>
              <a:t>Can the application behave in the same way in a different environment or OS?</a:t>
            </a:r>
          </a:p>
          <a:p>
            <a:r>
              <a:rPr lang="en-US" dirty="0"/>
              <a:t>How easy is to port the application in a different system?</a:t>
            </a:r>
          </a:p>
          <a:p>
            <a:r>
              <a:rPr lang="en-US" dirty="0"/>
              <a:t>Are the documents/user manual provided with the application easy to understand</a:t>
            </a:r>
          </a:p>
          <a:p>
            <a:pPr>
              <a:buNone/>
            </a:pP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br>
              <a:rPr lang="en-US" dirty="0" smtClean="0"/>
            </a:br>
            <a:r>
              <a:rPr lang="en-US" dirty="0" smtClean="0"/>
              <a:t> </a:t>
            </a:r>
            <a:r>
              <a:rPr lang="en-US" dirty="0" smtClean="0"/>
              <a:t>                            </a:t>
            </a:r>
            <a:r>
              <a:rPr lang="en-US" dirty="0" smtClean="0"/>
              <a:t>Purpose</a:t>
            </a:r>
            <a:r>
              <a:rPr lang="en-US" dirty="0"/>
              <a:t/>
            </a:r>
            <a:br>
              <a:rPr lang="en-US" dirty="0"/>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    The </a:t>
            </a:r>
            <a:r>
              <a:rPr lang="en-US" dirty="0"/>
              <a:t>sole purpose of this type of testing is to ensure that the non-functional aspects of the application are tested and the application works </a:t>
            </a:r>
            <a:r>
              <a:rPr lang="en-US" dirty="0" smtClean="0"/>
              <a:t>well </a:t>
            </a:r>
            <a:r>
              <a:rPr lang="en-US" dirty="0"/>
              <a:t>in context to the </a:t>
            </a:r>
            <a:r>
              <a:rPr lang="en-US" dirty="0" smtClean="0"/>
              <a:t>same.</a:t>
            </a:r>
          </a:p>
          <a:p>
            <a:pPr>
              <a:buNone/>
            </a:pPr>
            <a:endParaRPr lang="en-US" dirty="0"/>
          </a:p>
          <a:p>
            <a:pPr>
              <a:buNone/>
            </a:pPr>
            <a:r>
              <a:rPr lang="en-US" dirty="0" smtClean="0"/>
              <a:t>    The </a:t>
            </a:r>
            <a:r>
              <a:rPr lang="en-US" dirty="0"/>
              <a:t>purpose is to cover the testing of all the characteristics of the application which help to provide an application that meets the business expectation.</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Advantages</a:t>
            </a:r>
            <a:endParaRPr lang="en-US" dirty="0"/>
          </a:p>
        </p:txBody>
      </p:sp>
      <p:sp>
        <p:nvSpPr>
          <p:cNvPr id="3" name="Content Placeholder 2"/>
          <p:cNvSpPr>
            <a:spLocks noGrp="1"/>
          </p:cNvSpPr>
          <p:nvPr>
            <p:ph sz="quarter" idx="1"/>
          </p:nvPr>
        </p:nvSpPr>
        <p:spPr/>
        <p:txBody>
          <a:bodyPr/>
          <a:lstStyle/>
          <a:p>
            <a:r>
              <a:rPr lang="en-US" dirty="0"/>
              <a:t>It covers the testing which cannot be covered in functional testing.</a:t>
            </a:r>
          </a:p>
          <a:p>
            <a:r>
              <a:rPr lang="en-US" dirty="0"/>
              <a:t>It ensures that the application runs efficiently and is reliable enough.</a:t>
            </a:r>
          </a:p>
          <a:p>
            <a:r>
              <a:rPr lang="en-US" dirty="0"/>
              <a:t>It ensures the security of the application.</a:t>
            </a:r>
          </a:p>
          <a:p>
            <a:pPr>
              <a:buNone/>
            </a:pP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How to Capture Non-Functional Requirements?</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smtClean="0"/>
              <a:t>  </a:t>
            </a:r>
            <a:r>
              <a:rPr lang="en-US" dirty="0" smtClean="0"/>
              <a:t>Non-Functional </a:t>
            </a:r>
            <a:r>
              <a:rPr lang="en-US" dirty="0"/>
              <a:t>requirements are used to perform Non-Functional testing</a:t>
            </a:r>
            <a:r>
              <a:rPr lang="en-US" dirty="0" smtClean="0"/>
              <a:t>.</a:t>
            </a:r>
          </a:p>
          <a:p>
            <a:pPr>
              <a:buNone/>
            </a:pPr>
            <a:r>
              <a:rPr lang="en-US" dirty="0"/>
              <a:t> </a:t>
            </a:r>
            <a:r>
              <a:rPr lang="en-US" dirty="0" smtClean="0"/>
              <a:t>  </a:t>
            </a:r>
            <a:r>
              <a:rPr lang="en-US" dirty="0" smtClean="0"/>
              <a:t> </a:t>
            </a:r>
          </a:p>
          <a:p>
            <a:pPr>
              <a:buNone/>
            </a:pPr>
            <a:r>
              <a:rPr lang="en-US" dirty="0" smtClean="0"/>
              <a:t> </a:t>
            </a:r>
            <a:r>
              <a:rPr lang="en-US" dirty="0" smtClean="0"/>
              <a:t>   </a:t>
            </a:r>
            <a:r>
              <a:rPr lang="en-US" dirty="0" smtClean="0"/>
              <a:t>These </a:t>
            </a:r>
            <a:r>
              <a:rPr lang="en-US" dirty="0"/>
              <a:t>requirements include the performance output that is expected from the application or the software under test. This basically includes the time taken by the software to operate a particular system</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Types of Black Box Testing</a:t>
            </a:r>
            <a:br>
              <a:rPr lang="en-US" dirty="0"/>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1.  </a:t>
            </a:r>
            <a:r>
              <a:rPr lang="en-US" dirty="0"/>
              <a:t>Functional </a:t>
            </a:r>
            <a:r>
              <a:rPr lang="en-US" dirty="0" smtClean="0"/>
              <a:t>Testing</a:t>
            </a:r>
          </a:p>
          <a:p>
            <a:pPr>
              <a:buNone/>
            </a:pPr>
            <a:endParaRPr lang="en-US" dirty="0" smtClean="0"/>
          </a:p>
          <a:p>
            <a:pPr>
              <a:buNone/>
            </a:pPr>
            <a:endParaRPr lang="en-US" dirty="0"/>
          </a:p>
          <a:p>
            <a:pPr>
              <a:buNone/>
            </a:pPr>
            <a:endParaRPr lang="en-US" dirty="0"/>
          </a:p>
        </p:txBody>
      </p:sp>
      <p:pic>
        <p:nvPicPr>
          <p:cNvPr id="4" name="Picture 3" descr="flow-chart.jpg"/>
          <p:cNvPicPr>
            <a:picLocks noChangeAspect="1"/>
          </p:cNvPicPr>
          <p:nvPr/>
        </p:nvPicPr>
        <p:blipFill>
          <a:blip r:embed="rId3" cstate="print"/>
          <a:stretch>
            <a:fillRect/>
          </a:stretch>
        </p:blipFill>
        <p:spPr>
          <a:xfrm>
            <a:off x="1371600" y="2286000"/>
            <a:ext cx="6691313" cy="4295775"/>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A non-functional requirement should be captured </a:t>
            </a:r>
            <a:r>
              <a:rPr lang="en-US" b="1" dirty="0" smtClean="0"/>
              <a:t>as</a:t>
            </a:r>
            <a:endParaRPr lang="en-US" dirty="0"/>
          </a:p>
        </p:txBody>
      </p:sp>
      <p:sp>
        <p:nvSpPr>
          <p:cNvPr id="3" name="Content Placeholder 2"/>
          <p:cNvSpPr>
            <a:spLocks noGrp="1"/>
          </p:cNvSpPr>
          <p:nvPr>
            <p:ph sz="quarter" idx="1"/>
          </p:nvPr>
        </p:nvSpPr>
        <p:spPr/>
        <p:txBody>
          <a:bodyPr/>
          <a:lstStyle/>
          <a:p>
            <a:r>
              <a:rPr lang="en-US" dirty="0"/>
              <a:t>User /Technical Stories</a:t>
            </a:r>
          </a:p>
          <a:p>
            <a:r>
              <a:rPr lang="en-US" dirty="0"/>
              <a:t>In Acceptance criteria</a:t>
            </a:r>
          </a:p>
          <a:p>
            <a:r>
              <a:rPr lang="en-US" dirty="0"/>
              <a:t>In Artifact</a:t>
            </a:r>
          </a:p>
          <a:p>
            <a:pPr>
              <a:buNone/>
            </a:pPr>
            <a:endParaRPr lang="en-US" dirty="0"/>
          </a:p>
        </p:txBody>
      </p:sp>
      <p:pic>
        <p:nvPicPr>
          <p:cNvPr id="4" name="Picture 3" descr="Non-functional-requirements.jpg"/>
          <p:cNvPicPr>
            <a:picLocks noChangeAspect="1"/>
          </p:cNvPicPr>
          <p:nvPr/>
        </p:nvPicPr>
        <p:blipFill>
          <a:blip r:embed="rId2" cstate="print"/>
          <a:stretch>
            <a:fillRect/>
          </a:stretch>
        </p:blipFill>
        <p:spPr>
          <a:xfrm>
            <a:off x="1828800" y="3352801"/>
            <a:ext cx="5638800" cy="2887132"/>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#1) User /Technical </a:t>
            </a:r>
            <a:r>
              <a:rPr lang="en-US" dirty="0" smtClean="0"/>
              <a:t>Stories</a:t>
            </a:r>
            <a:endParaRPr lang="en-US" dirty="0"/>
          </a:p>
        </p:txBody>
      </p:sp>
      <p:sp>
        <p:nvSpPr>
          <p:cNvPr id="3" name="Content Placeholder 2"/>
          <p:cNvSpPr>
            <a:spLocks noGrp="1"/>
          </p:cNvSpPr>
          <p:nvPr>
            <p:ph sz="quarter" idx="1"/>
          </p:nvPr>
        </p:nvSpPr>
        <p:spPr/>
        <p:txBody>
          <a:bodyPr/>
          <a:lstStyle/>
          <a:p>
            <a:pPr>
              <a:buNone/>
            </a:pPr>
            <a:r>
              <a:rPr lang="en-US" dirty="0" smtClean="0"/>
              <a:t>    A </a:t>
            </a:r>
            <a:r>
              <a:rPr lang="en-US" dirty="0"/>
              <a:t>non-functional requirement can be captured </a:t>
            </a:r>
            <a:r>
              <a:rPr lang="en-US" dirty="0" smtClean="0"/>
              <a:t>using user stories</a:t>
            </a:r>
            <a:r>
              <a:rPr lang="en-US" dirty="0"/>
              <a:t> </a:t>
            </a:r>
            <a:r>
              <a:rPr lang="en-US" dirty="0" smtClean="0"/>
              <a:t>or </a:t>
            </a:r>
            <a:r>
              <a:rPr lang="en-US" dirty="0"/>
              <a:t>technical stories. </a:t>
            </a:r>
            <a:endParaRPr lang="en-US" dirty="0" smtClean="0"/>
          </a:p>
          <a:p>
            <a:pPr>
              <a:buNone/>
            </a:pPr>
            <a:r>
              <a:rPr lang="en-US" dirty="0"/>
              <a:t> </a:t>
            </a:r>
            <a:r>
              <a:rPr lang="en-US" dirty="0" smtClean="0"/>
              <a:t>   Capturing </a:t>
            </a:r>
            <a:r>
              <a:rPr lang="en-US" dirty="0"/>
              <a:t>Non-functional requirements as a user story is same as that of capturing any other requirement. The only difference in the user and a technical story is that the user story requires discussion and has visibility</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a:t>
            </a:r>
            <a:r>
              <a:rPr lang="en-US" dirty="0" smtClean="0"/>
              <a:t>2) Acceptance </a:t>
            </a:r>
            <a:r>
              <a:rPr lang="en-US" dirty="0" smtClean="0"/>
              <a:t>Criteria</a:t>
            </a:r>
            <a:endParaRPr lang="en-US" dirty="0"/>
          </a:p>
        </p:txBody>
      </p:sp>
      <p:sp>
        <p:nvSpPr>
          <p:cNvPr id="3" name="Content Placeholder 2"/>
          <p:cNvSpPr>
            <a:spLocks noGrp="1"/>
          </p:cNvSpPr>
          <p:nvPr>
            <p:ph sz="quarter" idx="1"/>
          </p:nvPr>
        </p:nvSpPr>
        <p:spPr/>
        <p:txBody>
          <a:bodyPr/>
          <a:lstStyle/>
          <a:p>
            <a:pPr>
              <a:buNone/>
            </a:pPr>
            <a:r>
              <a:rPr lang="en-US" dirty="0" smtClean="0"/>
              <a:t>    Acceptance Criteria</a:t>
            </a:r>
            <a:r>
              <a:rPr lang="en-US" dirty="0"/>
              <a:t> is the point that is defined for accepting the product by the customer i.e. to get the product accepted to the defined points should be in pass state.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#3) In Artifacts</a:t>
            </a:r>
            <a:endParaRPr lang="en-US" dirty="0"/>
          </a:p>
        </p:txBody>
      </p:sp>
      <p:sp>
        <p:nvSpPr>
          <p:cNvPr id="3" name="Content Placeholder 2"/>
          <p:cNvSpPr>
            <a:spLocks noGrp="1"/>
          </p:cNvSpPr>
          <p:nvPr>
            <p:ph sz="quarter" idx="1"/>
          </p:nvPr>
        </p:nvSpPr>
        <p:spPr/>
        <p:txBody>
          <a:bodyPr/>
          <a:lstStyle/>
          <a:p>
            <a:pPr>
              <a:buNone/>
            </a:pPr>
            <a:r>
              <a:rPr lang="en-US" dirty="0" smtClean="0"/>
              <a:t>    A </a:t>
            </a:r>
            <a:r>
              <a:rPr lang="en-US" dirty="0"/>
              <a:t>separate artifact should be prepared for the non-functional requirements, this in turn would help to have a better idea of what needs to be tested and how it can be done in iterations.</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Difference </a:t>
            </a:r>
            <a:r>
              <a:rPr lang="en-US" dirty="0" smtClean="0"/>
              <a:t>in Functional &amp; Non </a:t>
            </a:r>
            <a:br>
              <a:rPr lang="en-US" dirty="0" smtClean="0"/>
            </a:br>
            <a:r>
              <a:rPr lang="en-US" dirty="0" smtClean="0"/>
              <a:t>Functional Requirements</a:t>
            </a:r>
            <a:endParaRPr lang="en-US" dirty="0"/>
          </a:p>
        </p:txBody>
      </p:sp>
      <p:pic>
        <p:nvPicPr>
          <p:cNvPr id="4" name="Content Placeholder 3" descr="FunctionalNonFunctional.png"/>
          <p:cNvPicPr>
            <a:picLocks noGrp="1" noChangeAspect="1"/>
          </p:cNvPicPr>
          <p:nvPr>
            <p:ph sz="quarter" idx="1"/>
          </p:nvPr>
        </p:nvPicPr>
        <p:blipFill>
          <a:blip r:embed="rId2" cstate="print"/>
          <a:stretch>
            <a:fillRect/>
          </a:stretch>
        </p:blipFill>
        <p:spPr>
          <a:xfrm>
            <a:off x="1520317" y="1447800"/>
            <a:ext cx="6560565" cy="4572000"/>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I</a:t>
            </a:r>
            <a:br>
              <a:rPr lang="en-US" dirty="0" smtClean="0"/>
            </a:br>
            <a:r>
              <a:rPr lang="en-US" dirty="0" smtClean="0"/>
              <a:t/>
            </a:r>
            <a:br>
              <a:rPr lang="en-US" dirty="0" smtClean="0"/>
            </a:br>
            <a:r>
              <a:rPr lang="en-US" b="1" dirty="0"/>
              <a:t/>
            </a:r>
            <a:br>
              <a:rPr lang="en-US" b="1" dirty="0"/>
            </a:br>
            <a:r>
              <a:rPr lang="en-US" dirty="0" smtClean="0"/>
              <a:t>is </a:t>
            </a:r>
            <a:r>
              <a:rPr lang="en-US" dirty="0" smtClean="0"/>
              <a:t>This Black Box or White Box Testing?</a:t>
            </a:r>
            <a:endParaRPr lang="en-US" dirty="0"/>
          </a:p>
        </p:txBody>
      </p:sp>
      <p:sp>
        <p:nvSpPr>
          <p:cNvPr id="3" name="Content Placeholder 2"/>
          <p:cNvSpPr>
            <a:spLocks noGrp="1"/>
          </p:cNvSpPr>
          <p:nvPr>
            <p:ph sz="quarter" idx="1"/>
          </p:nvPr>
        </p:nvSpPr>
        <p:spPr/>
        <p:txBody>
          <a:bodyPr/>
          <a:lstStyle/>
          <a:p>
            <a:r>
              <a:rPr lang="en-US" dirty="0"/>
              <a:t>The non-functional test comes under a </a:t>
            </a:r>
            <a:r>
              <a:rPr lang="en-US" dirty="0" smtClean="0"/>
              <a:t>black </a:t>
            </a:r>
            <a:r>
              <a:rPr lang="en-US" dirty="0" smtClean="0"/>
              <a:t>box testing t</a:t>
            </a:r>
            <a:r>
              <a:rPr lang="en-US" dirty="0" smtClean="0"/>
              <a:t>echnique</a:t>
            </a:r>
            <a:r>
              <a:rPr lang="en-US" dirty="0"/>
              <a:t>.</a:t>
            </a:r>
          </a:p>
          <a:p>
            <a:pPr>
              <a:buNone/>
            </a:pPr>
            <a:endParaRPr lang="en-US" dirty="0" smtClean="0"/>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t>
            </a:r>
            <a:r>
              <a:rPr lang="en-US" dirty="0" smtClean="0"/>
              <a:t>Checklist </a:t>
            </a:r>
            <a:r>
              <a:rPr lang="en-US" dirty="0" smtClean="0"/>
              <a:t>for Performance </a:t>
            </a:r>
            <a:r>
              <a:rPr lang="en-US" dirty="0" smtClean="0"/>
              <a:t>Testing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a:t>The response time</a:t>
            </a:r>
            <a:r>
              <a:rPr lang="en-US" dirty="0"/>
              <a:t> of the application should be verified i.e. how long does it take to load the application, any input given to the application provides the output in how much time, refreshing the browser etc.</a:t>
            </a:r>
          </a:p>
          <a:p>
            <a:r>
              <a:rPr lang="en-US" b="1" dirty="0"/>
              <a:t>Throughput </a:t>
            </a:r>
            <a:r>
              <a:rPr lang="en-US" dirty="0"/>
              <a:t>should be verified for the number of transactions completed during a load test.</a:t>
            </a:r>
          </a:p>
          <a:p>
            <a:r>
              <a:rPr lang="en-US" b="1" dirty="0"/>
              <a:t>Environment</a:t>
            </a:r>
            <a:r>
              <a:rPr lang="en-US" dirty="0"/>
              <a:t> set up should be the same as the live environment or else the results would not be the same.</a:t>
            </a:r>
          </a:p>
          <a:p>
            <a:r>
              <a:rPr lang="en-US" b="1" dirty="0"/>
              <a:t>Process time</a:t>
            </a:r>
            <a:r>
              <a:rPr lang="en-US" dirty="0"/>
              <a:t> – Process activities like import &amp; export of excel, any calculations in the application should be tested.</a:t>
            </a:r>
          </a:p>
          <a:p>
            <a:r>
              <a:rPr lang="en-US" b="1" dirty="0"/>
              <a:t>Interoperability </a:t>
            </a:r>
            <a:r>
              <a:rPr lang="en-US" dirty="0"/>
              <a:t>should be verified i.e. a software should be able to inter-operate with the other software’s or systems.</a:t>
            </a:r>
          </a:p>
          <a:p>
            <a:r>
              <a:rPr lang="en-US" b="1" dirty="0"/>
              <a:t>ETL</a:t>
            </a:r>
            <a:r>
              <a:rPr lang="en-US" dirty="0"/>
              <a:t> time should be verified i.e. the time taken in extracting, transforming and loading the data from one database to another.</a:t>
            </a:r>
          </a:p>
          <a:p>
            <a:r>
              <a:rPr lang="en-US" b="1" dirty="0"/>
              <a:t>Increasing Load </a:t>
            </a:r>
            <a:r>
              <a:rPr lang="en-US" dirty="0"/>
              <a:t>on the application should be verified.</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t>
            </a:r>
            <a:r>
              <a:rPr lang="en-US" dirty="0" smtClean="0"/>
              <a:t>Checklist </a:t>
            </a:r>
            <a:r>
              <a:rPr lang="en-US" dirty="0" smtClean="0"/>
              <a:t>for Security </a:t>
            </a:r>
            <a:r>
              <a:rPr lang="en-US" dirty="0" smtClean="0"/>
              <a:t>testing</a:t>
            </a:r>
            <a:endParaRPr lang="en-US" dirty="0"/>
          </a:p>
        </p:txBody>
      </p:sp>
      <p:sp>
        <p:nvSpPr>
          <p:cNvPr id="3" name="Content Placeholder 2"/>
          <p:cNvSpPr>
            <a:spLocks noGrp="1"/>
          </p:cNvSpPr>
          <p:nvPr>
            <p:ph sz="quarter" idx="1"/>
          </p:nvPr>
        </p:nvSpPr>
        <p:spPr/>
        <p:txBody>
          <a:bodyPr>
            <a:normAutofit fontScale="85000" lnSpcReduction="20000"/>
          </a:bodyPr>
          <a:lstStyle/>
          <a:p>
            <a:r>
              <a:rPr lang="en-US" b="1" dirty="0"/>
              <a:t>Authentication: </a:t>
            </a:r>
            <a:r>
              <a:rPr lang="en-US" dirty="0"/>
              <a:t>Only an authentic user should be able to Log in.</a:t>
            </a:r>
          </a:p>
          <a:p>
            <a:r>
              <a:rPr lang="en-US" b="1" dirty="0"/>
              <a:t>Authorized: </a:t>
            </a:r>
            <a:r>
              <a:rPr lang="en-US" dirty="0"/>
              <a:t>User should be able to log into those modules only for which he is authorized or for which the user has been provided access to.</a:t>
            </a:r>
          </a:p>
          <a:p>
            <a:r>
              <a:rPr lang="en-US" b="1" dirty="0"/>
              <a:t>Password: </a:t>
            </a:r>
            <a:r>
              <a:rPr lang="en-US" dirty="0"/>
              <a:t>Password requirement should be verified i.e. password should be as per how the requirement defines i.e. length, special characters, numbers etc.</a:t>
            </a:r>
          </a:p>
          <a:p>
            <a:r>
              <a:rPr lang="en-US" b="1" dirty="0"/>
              <a:t>Timeout: </a:t>
            </a:r>
            <a:r>
              <a:rPr lang="en-US" dirty="0"/>
              <a:t>If the application is inactive, then it should timeout in a specified time.</a:t>
            </a:r>
          </a:p>
          <a:p>
            <a:r>
              <a:rPr lang="en-US" b="1" dirty="0"/>
              <a:t>Data Backup: </a:t>
            </a:r>
            <a:r>
              <a:rPr lang="en-US" dirty="0"/>
              <a:t>Data backup should be taken at a specified time and should be copied to a secured location.</a:t>
            </a:r>
          </a:p>
          <a:p>
            <a:r>
              <a:rPr lang="en-US" b="1" dirty="0"/>
              <a:t>Internal links</a:t>
            </a:r>
            <a:r>
              <a:rPr lang="en-US" dirty="0"/>
              <a:t> to the web application should not be accessible if placed directly in the browser.</a:t>
            </a:r>
          </a:p>
          <a:p>
            <a:r>
              <a:rPr lang="en-US" dirty="0"/>
              <a:t>All communication should be encrypted.</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t>
            </a:r>
            <a:r>
              <a:rPr lang="en-US" dirty="0" smtClean="0"/>
              <a:t>Checklist </a:t>
            </a:r>
            <a:r>
              <a:rPr lang="en-US" dirty="0" smtClean="0"/>
              <a:t>for Documentation Testing</a:t>
            </a:r>
            <a:br>
              <a:rPr lang="en-US" dirty="0" smtClean="0"/>
            </a:br>
            <a:endParaRPr lang="en-US" dirty="0"/>
          </a:p>
        </p:txBody>
      </p:sp>
      <p:sp>
        <p:nvSpPr>
          <p:cNvPr id="3" name="Content Placeholder 2"/>
          <p:cNvSpPr>
            <a:spLocks noGrp="1"/>
          </p:cNvSpPr>
          <p:nvPr>
            <p:ph sz="quarter" idx="1"/>
          </p:nvPr>
        </p:nvSpPr>
        <p:spPr/>
        <p:txBody>
          <a:bodyPr/>
          <a:lstStyle/>
          <a:p>
            <a:r>
              <a:rPr lang="en-US" dirty="0"/>
              <a:t>User &amp; System documentation.</a:t>
            </a:r>
          </a:p>
          <a:p>
            <a:r>
              <a:rPr lang="en-US" dirty="0"/>
              <a:t>Documents for training purpose.</a:t>
            </a:r>
          </a:p>
          <a:p>
            <a:pPr>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Approach </a:t>
            </a:r>
            <a:r>
              <a:rPr lang="en-US" dirty="0" smtClean="0"/>
              <a:t>Document</a:t>
            </a:r>
            <a:br>
              <a:rPr lang="en-US" dirty="0" smtClean="0"/>
            </a:br>
            <a:endParaRPr lang="en-US" dirty="0"/>
          </a:p>
        </p:txBody>
      </p:sp>
      <p:sp>
        <p:nvSpPr>
          <p:cNvPr id="3" name="Content Placeholder 2"/>
          <p:cNvSpPr>
            <a:spLocks noGrp="1"/>
          </p:cNvSpPr>
          <p:nvPr>
            <p:ph sz="quarter" idx="1"/>
          </p:nvPr>
        </p:nvSpPr>
        <p:spPr/>
        <p:txBody>
          <a:bodyPr>
            <a:normAutofit/>
          </a:bodyPr>
          <a:lstStyle/>
          <a:p>
            <a:pPr>
              <a:buNone/>
            </a:pPr>
            <a:r>
              <a:rPr lang="en-US" dirty="0" smtClean="0"/>
              <a:t>    Develop </a:t>
            </a:r>
            <a:r>
              <a:rPr lang="en-US" dirty="0"/>
              <a:t>a specific approach document for the Performance Test stage by refining the overall Test strategy. This Test approach guides in planning and execution of all the Performance Test tasks</a:t>
            </a:r>
            <a:r>
              <a:rPr lang="en-US" dirty="0" smtClean="0"/>
              <a:t>.</a:t>
            </a:r>
          </a:p>
          <a:p>
            <a:pPr>
              <a:buNone/>
            </a:pPr>
            <a:endParaRPr lang="en-US" dirty="0"/>
          </a:p>
          <a:p>
            <a:r>
              <a:rPr lang="en-US" dirty="0"/>
              <a:t>Test Scope</a:t>
            </a:r>
          </a:p>
          <a:p>
            <a:r>
              <a:rPr lang="en-US" dirty="0"/>
              <a:t>Test Metrics</a:t>
            </a:r>
          </a:p>
          <a:p>
            <a:r>
              <a:rPr lang="en-US" dirty="0"/>
              <a:t>Test Tools</a:t>
            </a:r>
          </a:p>
          <a:p>
            <a:r>
              <a:rPr lang="en-US" dirty="0"/>
              <a:t>Key Dates and Deliverables</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Process</a:t>
            </a:r>
            <a:endParaRPr lang="en-US" dirty="0"/>
          </a:p>
        </p:txBody>
      </p:sp>
      <p:pic>
        <p:nvPicPr>
          <p:cNvPr id="4" name="Content Placeholder 3" descr="Functional-testing-Process.jpg"/>
          <p:cNvPicPr>
            <a:picLocks noGrp="1" noChangeAspect="1"/>
          </p:cNvPicPr>
          <p:nvPr>
            <p:ph sz="quarter" idx="1"/>
          </p:nvPr>
        </p:nvPicPr>
        <p:blipFill>
          <a:blip r:embed="rId2" cstate="print"/>
          <a:stretch>
            <a:fillRect/>
          </a:stretch>
        </p:blipFill>
        <p:spPr>
          <a:xfrm>
            <a:off x="1676400" y="1905000"/>
            <a:ext cx="5742972" cy="4267200"/>
          </a:xfr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T</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smtClean="0"/>
              <a:t>                        Test </a:t>
            </a:r>
            <a:r>
              <a:rPr lang="en-US" dirty="0" smtClean="0"/>
              <a:t>Scope</a:t>
            </a:r>
            <a:endParaRPr lang="en-US" dirty="0"/>
          </a:p>
        </p:txBody>
      </p:sp>
      <p:sp>
        <p:nvSpPr>
          <p:cNvPr id="3" name="Content Placeholder 2"/>
          <p:cNvSpPr>
            <a:spLocks noGrp="1"/>
          </p:cNvSpPr>
          <p:nvPr>
            <p:ph sz="quarter" idx="1"/>
          </p:nvPr>
        </p:nvSpPr>
        <p:spPr/>
        <p:txBody>
          <a:bodyPr/>
          <a:lstStyle/>
          <a:p>
            <a:pPr>
              <a:buNone/>
            </a:pPr>
            <a:r>
              <a:rPr lang="en-US" dirty="0" smtClean="0"/>
              <a:t>    Conduct </a:t>
            </a:r>
            <a:r>
              <a:rPr lang="en-US" dirty="0"/>
              <a:t>Performance Testing from different perspectives, such as user performance, business processes, system stability, resource consumption, and so on. Types of Performance Testing to execute are discussed in the above section of the article (like Load test, Stress test etc.)</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Test Metrics</a:t>
            </a:r>
            <a:endParaRPr lang="en-US" dirty="0"/>
          </a:p>
        </p:txBody>
      </p:sp>
      <p:sp>
        <p:nvSpPr>
          <p:cNvPr id="3" name="Content Placeholder 2"/>
          <p:cNvSpPr>
            <a:spLocks noGrp="1"/>
          </p:cNvSpPr>
          <p:nvPr>
            <p:ph sz="quarter" idx="1"/>
          </p:nvPr>
        </p:nvSpPr>
        <p:spPr/>
        <p:txBody>
          <a:bodyPr/>
          <a:lstStyle/>
          <a:p>
            <a:pPr>
              <a:buNone/>
            </a:pPr>
            <a:r>
              <a:rPr lang="en-US" b="1" dirty="0" smtClean="0"/>
              <a:t>   The </a:t>
            </a:r>
            <a:r>
              <a:rPr lang="en-US" b="1" dirty="0"/>
              <a:t>Test approach refines the metrics to measure and report during Testing, such as:</a:t>
            </a:r>
            <a:endParaRPr lang="en-US" dirty="0"/>
          </a:p>
          <a:p>
            <a:r>
              <a:rPr lang="en-US" dirty="0"/>
              <a:t>Response time (online)</a:t>
            </a:r>
          </a:p>
          <a:p>
            <a:r>
              <a:rPr lang="en-US" dirty="0"/>
              <a:t>Batch window (batch)</a:t>
            </a:r>
          </a:p>
          <a:p>
            <a:r>
              <a:rPr lang="en-US" dirty="0"/>
              <a:t>Throughput (</a:t>
            </a:r>
            <a:r>
              <a:rPr lang="en-US" b="1" u="sng" dirty="0"/>
              <a:t>For Example</a:t>
            </a:r>
            <a:r>
              <a:rPr lang="en-US" dirty="0"/>
              <a:t>, number of transactions per unit of time)</a:t>
            </a:r>
          </a:p>
          <a:p>
            <a:r>
              <a:rPr lang="en-US" dirty="0"/>
              <a:t>Utilization (</a:t>
            </a:r>
            <a:r>
              <a:rPr lang="en-US" b="1" u="sng" dirty="0"/>
              <a:t>For Example</a:t>
            </a:r>
            <a:r>
              <a:rPr lang="en-US" dirty="0"/>
              <a:t>, the percentage of resources utilized)</a:t>
            </a:r>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r>
              <a:rPr lang="en-US" dirty="0" smtClean="0"/>
              <a:t> </a:t>
            </a:r>
            <a:r>
              <a:rPr lang="en-US" dirty="0" smtClean="0"/>
              <a:t>                      Test </a:t>
            </a:r>
            <a:r>
              <a:rPr lang="en-US" dirty="0" smtClean="0"/>
              <a:t>Tools</a:t>
            </a:r>
            <a:endParaRPr lang="en-US" dirty="0"/>
          </a:p>
        </p:txBody>
      </p:sp>
      <p:sp>
        <p:nvSpPr>
          <p:cNvPr id="3" name="Content Placeholder 2"/>
          <p:cNvSpPr>
            <a:spLocks noGrp="1"/>
          </p:cNvSpPr>
          <p:nvPr>
            <p:ph sz="quarter" idx="1"/>
          </p:nvPr>
        </p:nvSpPr>
        <p:spPr/>
        <p:txBody>
          <a:bodyPr/>
          <a:lstStyle/>
          <a:p>
            <a:r>
              <a:rPr lang="en-US" dirty="0"/>
              <a:t>Load generation tools</a:t>
            </a:r>
          </a:p>
          <a:p>
            <a:r>
              <a:rPr lang="en-US" dirty="0"/>
              <a:t>Performance monitoring tools</a:t>
            </a:r>
          </a:p>
          <a:p>
            <a:r>
              <a:rPr lang="en-US" dirty="0"/>
              <a:t>Performance analysis tools</a:t>
            </a:r>
          </a:p>
          <a:p>
            <a:r>
              <a:rPr lang="en-US" dirty="0"/>
              <a:t>Application profiling tools</a:t>
            </a:r>
          </a:p>
          <a:p>
            <a:r>
              <a:rPr lang="en-US" dirty="0"/>
              <a:t>Base-lining tools.</a:t>
            </a:r>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Key </a:t>
            </a:r>
            <a:r>
              <a:rPr lang="en-US" dirty="0" smtClean="0"/>
              <a:t>Dates and Deliverables</a:t>
            </a:r>
            <a:br>
              <a:rPr lang="en-US" dirty="0" smtClean="0"/>
            </a:br>
            <a:endParaRPr lang="en-US" dirty="0"/>
          </a:p>
        </p:txBody>
      </p:sp>
      <p:sp>
        <p:nvSpPr>
          <p:cNvPr id="3" name="Content Placeholder 2"/>
          <p:cNvSpPr>
            <a:spLocks noGrp="1"/>
          </p:cNvSpPr>
          <p:nvPr>
            <p:ph sz="quarter" idx="1"/>
          </p:nvPr>
        </p:nvSpPr>
        <p:spPr/>
        <p:txBody>
          <a:bodyPr/>
          <a:lstStyle/>
          <a:p>
            <a:r>
              <a:rPr lang="en-US" dirty="0"/>
              <a:t>Date and time of each Performance Test conduct.</a:t>
            </a:r>
          </a:p>
          <a:p>
            <a:r>
              <a:rPr lang="en-US" dirty="0"/>
              <a:t>Types of tests and functionality mix to be included in each Performance Test conduct.</a:t>
            </a:r>
          </a:p>
          <a:p>
            <a:r>
              <a:rPr lang="en-US" dirty="0"/>
              <a:t>Performance Test completion dates.</a:t>
            </a: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br>
              <a:rPr lang="en-US" dirty="0" smtClean="0"/>
            </a:br>
            <a:r>
              <a:rPr lang="en-US" dirty="0" smtClean="0"/>
              <a:t> </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        Non-Functional </a:t>
            </a:r>
            <a:r>
              <a:rPr lang="en-US" dirty="0" smtClean="0"/>
              <a:t>Testing Types</a:t>
            </a:r>
            <a:br>
              <a:rPr lang="en-US" dirty="0" smtClean="0"/>
            </a:br>
            <a:endParaRPr lang="en-US" dirty="0"/>
          </a:p>
        </p:txBody>
      </p:sp>
      <p:pic>
        <p:nvPicPr>
          <p:cNvPr id="4" name="Content Placeholder 3" descr="Non-functional-testing-overview.jpg"/>
          <p:cNvPicPr>
            <a:picLocks noGrp="1" noChangeAspect="1"/>
          </p:cNvPicPr>
          <p:nvPr>
            <p:ph sz="quarter" idx="1"/>
          </p:nvPr>
        </p:nvPicPr>
        <p:blipFill>
          <a:blip r:embed="rId2" cstate="print"/>
          <a:stretch>
            <a:fillRect/>
          </a:stretch>
        </p:blipFill>
        <p:spPr>
          <a:xfrm>
            <a:off x="1219200" y="1752600"/>
            <a:ext cx="7267071" cy="3999706"/>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dirty="0"/>
              <a:t/>
            </a:r>
            <a:br>
              <a:rPr lang="en-US" dirty="0"/>
            </a:br>
            <a:r>
              <a:rPr lang="en-US" dirty="0" smtClean="0"/>
              <a:t/>
            </a:r>
            <a:br>
              <a:rPr lang="en-US" dirty="0" smtClean="0"/>
            </a:br>
            <a:r>
              <a:rPr lang="en-US" b="1" dirty="0" smtClean="0"/>
              <a:t> </a:t>
            </a:r>
            <a:r>
              <a:rPr lang="en-US" b="1" dirty="0" smtClean="0"/>
              <a:t>             Performance </a:t>
            </a:r>
            <a:r>
              <a:rPr lang="en-US" b="1" dirty="0" smtClean="0"/>
              <a:t>Testing</a:t>
            </a:r>
            <a:endParaRPr lang="en-US" dirty="0"/>
          </a:p>
        </p:txBody>
      </p:sp>
      <p:sp>
        <p:nvSpPr>
          <p:cNvPr id="3" name="Content Placeholder 2"/>
          <p:cNvSpPr>
            <a:spLocks noGrp="1"/>
          </p:cNvSpPr>
          <p:nvPr>
            <p:ph sz="quarter" idx="1"/>
          </p:nvPr>
        </p:nvSpPr>
        <p:spPr/>
        <p:txBody>
          <a:bodyPr/>
          <a:lstStyle/>
          <a:p>
            <a:r>
              <a:rPr lang="en-US" dirty="0"/>
              <a:t>Validates that the system meets the expected response time.</a:t>
            </a:r>
          </a:p>
          <a:p>
            <a:r>
              <a:rPr lang="en-US" dirty="0"/>
              <a:t>Evaluates that the significant elements of the application meet the desired response time.</a:t>
            </a:r>
          </a:p>
          <a:p>
            <a:r>
              <a:rPr lang="en-US" dirty="0"/>
              <a:t>It can also be conducted as a part of integration testing and system testing.</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a:t/>
            </a:r>
            <a:br>
              <a:rPr lang="en-US" dirty="0"/>
            </a:br>
            <a:r>
              <a:rPr lang="en-US" dirty="0" smtClean="0"/>
              <a:t/>
            </a:r>
            <a:br>
              <a:rPr lang="en-US" dirty="0" smtClean="0"/>
            </a:br>
            <a:r>
              <a:rPr lang="en-US" b="1" dirty="0" smtClean="0"/>
              <a:t> </a:t>
            </a:r>
            <a:r>
              <a:rPr lang="en-US" b="1" dirty="0" smtClean="0"/>
              <a:t>                     Load </a:t>
            </a:r>
            <a:r>
              <a:rPr lang="en-US" b="1" dirty="0" smtClean="0"/>
              <a:t>Testing</a:t>
            </a:r>
            <a:endParaRPr lang="en-US" dirty="0"/>
          </a:p>
        </p:txBody>
      </p:sp>
      <p:sp>
        <p:nvSpPr>
          <p:cNvPr id="3" name="Content Placeholder 2"/>
          <p:cNvSpPr>
            <a:spLocks noGrp="1"/>
          </p:cNvSpPr>
          <p:nvPr>
            <p:ph sz="quarter" idx="1"/>
          </p:nvPr>
        </p:nvSpPr>
        <p:spPr/>
        <p:txBody>
          <a:bodyPr>
            <a:normAutofit/>
          </a:bodyPr>
          <a:lstStyle/>
          <a:p>
            <a:r>
              <a:rPr lang="en-US" dirty="0"/>
              <a:t>Validates that the system performs as expected when concurrent users access the application and get the expected response time.</a:t>
            </a:r>
          </a:p>
          <a:p>
            <a:r>
              <a:rPr lang="en-US" dirty="0"/>
              <a:t>This test is repeated with multiple users to get the response time and throughput.</a:t>
            </a:r>
          </a:p>
          <a:p>
            <a:r>
              <a:rPr lang="en-US" dirty="0"/>
              <a:t>At the time of testing, the database should be realistic.</a:t>
            </a:r>
          </a:p>
          <a:p>
            <a:r>
              <a:rPr lang="en-US" dirty="0"/>
              <a:t>The test should be conducted on a dedicated server which stimulates the actual environment.</a:t>
            </a:r>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a:t/>
            </a:r>
            <a:br>
              <a:rPr lang="en-US" dirty="0"/>
            </a:br>
            <a:r>
              <a:rPr lang="en-US" dirty="0"/>
              <a:t/>
            </a:r>
            <a:br>
              <a:rPr lang="en-US" dirty="0"/>
            </a:br>
            <a:r>
              <a:rPr lang="en-US" b="1" dirty="0" smtClean="0"/>
              <a:t> </a:t>
            </a:r>
            <a:r>
              <a:rPr lang="en-US" b="1" dirty="0" smtClean="0"/>
              <a:t>                    Stress </a:t>
            </a:r>
            <a:r>
              <a:rPr lang="en-US" b="1" dirty="0" smtClean="0"/>
              <a:t>Testing</a:t>
            </a:r>
            <a:endParaRPr lang="en-US" dirty="0"/>
          </a:p>
        </p:txBody>
      </p:sp>
      <p:sp>
        <p:nvSpPr>
          <p:cNvPr id="3" name="Content Placeholder 2"/>
          <p:cNvSpPr>
            <a:spLocks noGrp="1"/>
          </p:cNvSpPr>
          <p:nvPr>
            <p:ph sz="quarter" idx="1"/>
          </p:nvPr>
        </p:nvSpPr>
        <p:spPr/>
        <p:txBody>
          <a:bodyPr>
            <a:normAutofit/>
          </a:bodyPr>
          <a:lstStyle/>
          <a:p>
            <a:r>
              <a:rPr lang="en-US" dirty="0"/>
              <a:t>Test on low memory or low disc space on clients/servers that reveal the defects which cannot be found under normal conditions.</a:t>
            </a:r>
          </a:p>
          <a:p>
            <a:r>
              <a:rPr lang="en-US" dirty="0"/>
              <a:t>Multiple users perform the same transactions on the same data.</a:t>
            </a:r>
          </a:p>
          <a:p>
            <a:r>
              <a:rPr lang="en-US" dirty="0"/>
              <a:t>Multiple clients are connected to the servers with different workloads.</a:t>
            </a:r>
          </a:p>
          <a:p>
            <a:r>
              <a:rPr lang="en-US" dirty="0"/>
              <a:t>Reduce the Think Time to “Zero” to stress the servers to their maximum stress</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
            </a:r>
            <a:br>
              <a:rPr lang="en-US" dirty="0" smtClean="0"/>
            </a:br>
            <a:r>
              <a:rPr lang="en-US" b="1" dirty="0" smtClean="0"/>
              <a:t> Volume Testing</a:t>
            </a:r>
            <a:endParaRPr lang="en-US" dirty="0"/>
          </a:p>
        </p:txBody>
      </p:sp>
      <p:sp>
        <p:nvSpPr>
          <p:cNvPr id="3" name="Content Placeholder 2"/>
          <p:cNvSpPr>
            <a:spLocks noGrp="1"/>
          </p:cNvSpPr>
          <p:nvPr>
            <p:ph sz="quarter" idx="1"/>
          </p:nvPr>
        </p:nvSpPr>
        <p:spPr/>
        <p:txBody>
          <a:bodyPr>
            <a:normAutofit/>
          </a:bodyPr>
          <a:lstStyle/>
          <a:p>
            <a:r>
              <a:rPr lang="en-US" dirty="0"/>
              <a:t>When the software is subject to large amounts of data, checks the limit where the software fails.</a:t>
            </a:r>
          </a:p>
          <a:p>
            <a:r>
              <a:rPr lang="en-US" dirty="0"/>
              <a:t>Maximum database size is created and multiple clients query the database or create a larger report.</a:t>
            </a:r>
          </a:p>
          <a:p>
            <a:r>
              <a:rPr lang="en-US" b="1" u="sng" dirty="0"/>
              <a:t>Example</a:t>
            </a:r>
            <a:r>
              <a:rPr lang="en-US" dirty="0"/>
              <a:t>– If the application is processing the database to create a report, a volume test would be to use a large result set and check if the report is printed correctly.</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                  </a:t>
            </a:r>
            <a:r>
              <a:rPr lang="en-US" b="1" dirty="0" smtClean="0"/>
              <a:t>Usability </a:t>
            </a:r>
            <a:r>
              <a:rPr lang="en-US" b="1" dirty="0" smtClean="0"/>
              <a:t>Testing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a:t>Is the output correct and meaningful and is it the same as which was expected as per the business?</a:t>
            </a:r>
          </a:p>
          <a:p>
            <a:r>
              <a:rPr lang="en-US" dirty="0"/>
              <a:t>Are the errors diagnosed correctly?</a:t>
            </a:r>
          </a:p>
          <a:p>
            <a:r>
              <a:rPr lang="en-US" dirty="0"/>
              <a:t>Is the GUI correct and consistent with the standard?</a:t>
            </a:r>
          </a:p>
          <a:p>
            <a:r>
              <a:rPr lang="en-US" dirty="0"/>
              <a:t>Is the application easy for use?</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468562"/>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3600" dirty="0" smtClean="0"/>
              <a:t>Functional </a:t>
            </a:r>
            <a:r>
              <a:rPr lang="en-US" sz="3600" dirty="0"/>
              <a:t>or behavioral testing generates </a:t>
            </a:r>
            <a:r>
              <a:rPr lang="en-US" sz="3600" dirty="0" smtClean="0"/>
              <a:t>an output </a:t>
            </a:r>
            <a:r>
              <a:rPr lang="en-US" sz="3600" dirty="0"/>
              <a:t>based on the given inputs and determines if the System is functioning correctly as per the specifications.</a:t>
            </a:r>
          </a:p>
        </p:txBody>
      </p:sp>
      <p:pic>
        <p:nvPicPr>
          <p:cNvPr id="4" name="Content Placeholder 3" descr="Functional-Testing-Process (1).jpg"/>
          <p:cNvPicPr>
            <a:picLocks noGrp="1" noChangeAspect="1"/>
          </p:cNvPicPr>
          <p:nvPr>
            <p:ph sz="quarter" idx="1"/>
          </p:nvPr>
        </p:nvPicPr>
        <p:blipFill>
          <a:blip r:embed="rId2" cstate="print"/>
          <a:stretch>
            <a:fillRect/>
          </a:stretch>
        </p:blipFill>
        <p:spPr>
          <a:xfrm>
            <a:off x="2209800" y="4495800"/>
            <a:ext cx="4619625" cy="695325"/>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dirty="0" smtClean="0"/>
              <a:t/>
            </a:r>
            <a:br>
              <a:rPr lang="en-US" dirty="0" smtClean="0"/>
            </a:br>
            <a:r>
              <a:rPr lang="en-US" dirty="0" smtClean="0"/>
              <a:t>            </a:t>
            </a:r>
            <a:r>
              <a:rPr lang="en-US" b="1" dirty="0" smtClean="0"/>
              <a:t>User </a:t>
            </a:r>
            <a:r>
              <a:rPr lang="en-US" b="1" dirty="0" smtClean="0"/>
              <a:t>Interface Testing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a:t>GUI should provide help and tool tips to make it easy for use.</a:t>
            </a:r>
          </a:p>
          <a:p>
            <a:r>
              <a:rPr lang="en-US" dirty="0"/>
              <a:t>Consistent for its look?</a:t>
            </a:r>
          </a:p>
          <a:p>
            <a:r>
              <a:rPr lang="en-US" dirty="0"/>
              <a:t>Data is traversed correctly from one page to another?</a:t>
            </a:r>
          </a:p>
          <a:p>
            <a:r>
              <a:rPr lang="en-US" dirty="0"/>
              <a:t>GUI should not annoy the user or get difficult to understand</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dirty="0"/>
              <a:t/>
            </a:r>
            <a:br>
              <a:rPr lang="en-US" dirty="0"/>
            </a:br>
            <a:r>
              <a:rPr lang="en-US" dirty="0" smtClean="0"/>
              <a:t/>
            </a:r>
            <a:br>
              <a:rPr lang="en-US" dirty="0" smtClean="0"/>
            </a:br>
            <a:r>
              <a:rPr lang="en-US" b="1" dirty="0" smtClean="0"/>
              <a:t> </a:t>
            </a:r>
            <a:r>
              <a:rPr lang="en-US" b="1" dirty="0" smtClean="0"/>
              <a:t>            Compatibility </a:t>
            </a:r>
            <a:r>
              <a:rPr lang="en-US" b="1" dirty="0" smtClean="0"/>
              <a:t>Testing</a:t>
            </a:r>
            <a:endParaRPr lang="en-US" dirty="0"/>
          </a:p>
        </p:txBody>
      </p:sp>
      <p:sp>
        <p:nvSpPr>
          <p:cNvPr id="3" name="Content Placeholder 2"/>
          <p:cNvSpPr>
            <a:spLocks noGrp="1"/>
          </p:cNvSpPr>
          <p:nvPr>
            <p:ph sz="quarter" idx="1"/>
          </p:nvPr>
        </p:nvSpPr>
        <p:spPr/>
        <p:txBody>
          <a:bodyPr>
            <a:normAutofit/>
          </a:bodyPr>
          <a:lstStyle/>
          <a:p>
            <a:r>
              <a:rPr lang="en-US" dirty="0"/>
              <a:t>Test each hardware with minimum and maximum configuration.</a:t>
            </a:r>
          </a:p>
          <a:p>
            <a:r>
              <a:rPr lang="en-US" dirty="0"/>
              <a:t>Test with different browsers.</a:t>
            </a:r>
            <a:br>
              <a:rPr lang="en-US" dirty="0"/>
            </a:br>
            <a:r>
              <a:rPr lang="en-US" dirty="0"/>
              <a:t>Test cases are the same as those that were executed during functional testing.</a:t>
            </a:r>
          </a:p>
          <a:p>
            <a:r>
              <a:rPr lang="en-US" dirty="0"/>
              <a:t>In case the number of hardware and software are too many, then we can use OATS techniques to arrive at the test cases to have maximum coverage.</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a:t/>
            </a:r>
            <a:br>
              <a:rPr lang="en-US" dirty="0"/>
            </a:br>
            <a:r>
              <a:rPr lang="en-US" dirty="0" smtClean="0"/>
              <a:t/>
            </a:r>
            <a:br>
              <a:rPr lang="en-US" dirty="0" smtClean="0"/>
            </a:br>
            <a:r>
              <a:rPr lang="en-US" b="1" dirty="0" smtClean="0"/>
              <a:t> </a:t>
            </a:r>
            <a:r>
              <a:rPr lang="en-US" b="1" dirty="0" smtClean="0"/>
              <a:t>               Recovery </a:t>
            </a:r>
            <a:r>
              <a:rPr lang="en-US" b="1" dirty="0" smtClean="0"/>
              <a:t>Testing</a:t>
            </a:r>
            <a:endParaRPr lang="en-US" dirty="0"/>
          </a:p>
        </p:txBody>
      </p:sp>
      <p:sp>
        <p:nvSpPr>
          <p:cNvPr id="3" name="Content Placeholder 2"/>
          <p:cNvSpPr>
            <a:spLocks noGrp="1"/>
          </p:cNvSpPr>
          <p:nvPr>
            <p:ph sz="quarter" idx="1"/>
          </p:nvPr>
        </p:nvSpPr>
        <p:spPr/>
        <p:txBody>
          <a:bodyPr>
            <a:normAutofit/>
          </a:bodyPr>
          <a:lstStyle/>
          <a:p>
            <a:r>
              <a:rPr lang="en-US" dirty="0"/>
              <a:t>Power interruption, to the client while doing CURD activities.</a:t>
            </a:r>
          </a:p>
          <a:p>
            <a:r>
              <a:rPr lang="en-US" dirty="0"/>
              <a:t>Invalid database-pointers and keys.</a:t>
            </a:r>
          </a:p>
          <a:p>
            <a:r>
              <a:rPr lang="en-US" dirty="0"/>
              <a:t>Database process is aborted or prematurely terminated.</a:t>
            </a:r>
          </a:p>
          <a:p>
            <a:r>
              <a:rPr lang="en-US" dirty="0"/>
              <a:t>Database pointers, fields and keys are corrupted manually and directly within the database.</a:t>
            </a:r>
          </a:p>
          <a:p>
            <a:r>
              <a:rPr lang="en-US" dirty="0"/>
              <a:t>Physically disconnect the communication, power turn off, turn down the routers and network servers.</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smtClean="0"/>
              <a:t/>
            </a:r>
            <a:br>
              <a:rPr lang="en-US" b="1" dirty="0" smtClean="0"/>
            </a:br>
            <a:r>
              <a:rPr lang="en-US" b="1" dirty="0" smtClean="0"/>
              <a:t/>
            </a:r>
            <a:br>
              <a:rPr lang="en-US" b="1" dirty="0" smtClean="0"/>
            </a:br>
            <a:r>
              <a:rPr lang="en-US" dirty="0" smtClean="0"/>
              <a:t/>
            </a:r>
            <a:br>
              <a:rPr lang="en-US" dirty="0" smtClean="0"/>
            </a:br>
            <a:r>
              <a:rPr lang="en-US" b="1" dirty="0" smtClean="0"/>
              <a:t> </a:t>
            </a:r>
            <a:r>
              <a:rPr lang="en-US" b="1" dirty="0" smtClean="0"/>
              <a:t>               Instability </a:t>
            </a:r>
            <a:r>
              <a:rPr lang="en-US" b="1" dirty="0" smtClean="0"/>
              <a:t>Testing</a:t>
            </a:r>
            <a:endParaRPr lang="en-US" dirty="0"/>
          </a:p>
        </p:txBody>
      </p:sp>
      <p:sp>
        <p:nvSpPr>
          <p:cNvPr id="3" name="Content Placeholder 2"/>
          <p:cNvSpPr>
            <a:spLocks noGrp="1"/>
          </p:cNvSpPr>
          <p:nvPr>
            <p:ph sz="quarter" idx="1"/>
          </p:nvPr>
        </p:nvSpPr>
        <p:spPr/>
        <p:txBody>
          <a:bodyPr/>
          <a:lstStyle/>
          <a:p>
            <a:r>
              <a:rPr lang="en-US" dirty="0"/>
              <a:t>Validates that the system components are installed correctly on the designated hardware.</a:t>
            </a:r>
          </a:p>
          <a:p>
            <a:r>
              <a:rPr lang="en-US" dirty="0"/>
              <a:t>Validates that the navigation on the new machine updates the existing installation and older versions.</a:t>
            </a:r>
          </a:p>
          <a:p>
            <a:r>
              <a:rPr lang="en-US" dirty="0"/>
              <a:t>Validates that with insufficient disc space, there is no unacceptable behavior.</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               </a:t>
            </a:r>
            <a:r>
              <a:rPr lang="en-US" b="1" dirty="0" smtClean="0"/>
              <a:t>Documentation </a:t>
            </a:r>
            <a:r>
              <a:rPr lang="en-US" b="1" dirty="0" smtClean="0"/>
              <a:t>Testing</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r>
              <a:rPr lang="en-US" dirty="0"/>
              <a:t>Validates that the stated documents are available in the product.</a:t>
            </a:r>
          </a:p>
          <a:p>
            <a:r>
              <a:rPr lang="en-US" dirty="0"/>
              <a:t>Validates all the user guides, set up instructions, read me files, release notes and online help.</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dirty="0" smtClean="0"/>
              <a:t/>
            </a:r>
            <a:br>
              <a:rPr lang="en-US" dirty="0" smtClean="0"/>
            </a:br>
            <a:r>
              <a:rPr lang="en-US" dirty="0" smtClean="0"/>
              <a:t/>
            </a:r>
            <a:br>
              <a:rPr lang="en-US" dirty="0" smtClean="0"/>
            </a:br>
            <a:r>
              <a:rPr lang="en-US" b="1" dirty="0" smtClean="0"/>
              <a:t> </a:t>
            </a:r>
            <a:r>
              <a:rPr lang="en-US" b="1" dirty="0" smtClean="0"/>
              <a:t>                   Failover </a:t>
            </a:r>
            <a:r>
              <a:rPr lang="en-US" b="1" dirty="0" smtClean="0"/>
              <a:t>Testing</a:t>
            </a:r>
            <a:endParaRPr lang="en-US" dirty="0"/>
          </a:p>
        </p:txBody>
      </p:sp>
      <p:sp>
        <p:nvSpPr>
          <p:cNvPr id="3" name="Content Placeholder 2"/>
          <p:cNvSpPr>
            <a:spLocks noGrp="1"/>
          </p:cNvSpPr>
          <p:nvPr>
            <p:ph sz="quarter" idx="1"/>
          </p:nvPr>
        </p:nvSpPr>
        <p:spPr/>
        <p:txBody>
          <a:bodyPr/>
          <a:lstStyle/>
          <a:p>
            <a:pPr>
              <a:buNone/>
            </a:pPr>
            <a:r>
              <a:rPr lang="en-US" dirty="0" smtClean="0"/>
              <a:t>   Failover </a:t>
            </a:r>
            <a:r>
              <a:rPr lang="en-US" dirty="0"/>
              <a:t>testing is done in order to verify that in case of a system failure the system is capable enough to handle extra resources like servers.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Security Testing</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Security testing</a:t>
            </a:r>
            <a:r>
              <a:rPr lang="en-US" dirty="0"/>
              <a:t> is done to ensure that the application has no loopholes which could lead to any data loss or threats. It is one of the important aspects of non-functional testing and if not performed properly, it can lead to security threats</a:t>
            </a:r>
            <a:r>
              <a:rPr lang="en-US" dirty="0" smtClean="0"/>
              <a:t>.</a:t>
            </a:r>
          </a:p>
          <a:p>
            <a:pPr>
              <a:buNone/>
            </a:pPr>
            <a:endParaRPr lang="en-US" dirty="0"/>
          </a:p>
          <a:p>
            <a:pPr>
              <a:buNone/>
            </a:pPr>
            <a:r>
              <a:rPr lang="en-US" dirty="0" smtClean="0"/>
              <a:t>    It </a:t>
            </a:r>
            <a:r>
              <a:rPr lang="en-US" dirty="0"/>
              <a:t>includes testing authentication, authorization, integrity, and availability.</a:t>
            </a:r>
          </a:p>
          <a:p>
            <a:pPr>
              <a:buNone/>
            </a:pP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Scalability </a:t>
            </a:r>
            <a:r>
              <a:rPr lang="en-US" b="1" dirty="0" smtClean="0"/>
              <a:t>Testing</a:t>
            </a:r>
            <a:endParaRPr lang="en-US" dirty="0"/>
          </a:p>
        </p:txBody>
      </p:sp>
      <p:sp>
        <p:nvSpPr>
          <p:cNvPr id="3" name="Content Placeholder 2"/>
          <p:cNvSpPr>
            <a:spLocks noGrp="1"/>
          </p:cNvSpPr>
          <p:nvPr>
            <p:ph sz="quarter" idx="1"/>
          </p:nvPr>
        </p:nvSpPr>
        <p:spPr/>
        <p:txBody>
          <a:bodyPr/>
          <a:lstStyle/>
          <a:p>
            <a:pPr>
              <a:buNone/>
            </a:pPr>
            <a:r>
              <a:rPr lang="en-US" dirty="0" smtClean="0"/>
              <a:t>   </a:t>
            </a:r>
            <a:r>
              <a:rPr lang="en-US" dirty="0" smtClean="0"/>
              <a:t> Scalability </a:t>
            </a:r>
            <a:r>
              <a:rPr lang="en-US" dirty="0"/>
              <a:t>testing is done to verify if the application is capable enough to handle increased traffic, number of transactions, data volume etc. </a:t>
            </a:r>
            <a:endParaRPr lang="en-US" dirty="0" smtClean="0"/>
          </a:p>
          <a:p>
            <a:pPr>
              <a:buNone/>
            </a:pPr>
            <a:r>
              <a:rPr lang="en-US" dirty="0"/>
              <a:t> </a:t>
            </a:r>
            <a:r>
              <a:rPr lang="en-US" dirty="0" smtClean="0"/>
              <a:t>   The </a:t>
            </a:r>
            <a:r>
              <a:rPr lang="en-US" dirty="0"/>
              <a:t>system should work as expected when the volume of data or change in the size of data is done.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Compliance </a:t>
            </a:r>
            <a:r>
              <a:rPr lang="en-US" b="1" dirty="0"/>
              <a:t>Testing</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Compliance </a:t>
            </a:r>
            <a:r>
              <a:rPr lang="en-US" dirty="0"/>
              <a:t>testing is done to verify if the standards defined are being followed or not. Audits are done to verify the same.</a:t>
            </a:r>
          </a:p>
          <a:p>
            <a:endParaRPr lang="en-US" b="1" u="sng" smtClean="0"/>
          </a:p>
          <a:p>
            <a:r>
              <a:rPr lang="en-US" b="1" u="sng" smtClean="0"/>
              <a:t>For</a:t>
            </a:r>
            <a:r>
              <a:rPr lang="en-US" b="1" u="sng" dirty="0"/>
              <a:t> Example</a:t>
            </a:r>
            <a:r>
              <a:rPr lang="en-US" b="1" i="1" dirty="0"/>
              <a:t>, </a:t>
            </a:r>
            <a:r>
              <a:rPr lang="en-US" dirty="0"/>
              <a:t>Audits are done to verify the process of creating test cases/test plans and placing them in the shared location with the standard name that is being done or not. In QC, while naming the test cases the standard test case name is being followed or not. Documentation is complete and approved or not.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                  Entry/Exit </a:t>
            </a:r>
            <a:r>
              <a:rPr lang="en-US" dirty="0" smtClean="0"/>
              <a:t>criteria </a:t>
            </a:r>
            <a:br>
              <a:rPr lang="en-US" dirty="0" smtClean="0"/>
            </a:br>
            <a:endParaRPr lang="en-US" dirty="0"/>
          </a:p>
        </p:txBody>
      </p:sp>
      <p:sp>
        <p:nvSpPr>
          <p:cNvPr id="3" name="Content Placeholder 2"/>
          <p:cNvSpPr>
            <a:spLocks noGrp="1"/>
          </p:cNvSpPr>
          <p:nvPr>
            <p:ph sz="quarter" idx="1"/>
          </p:nvPr>
        </p:nvSpPr>
        <p:spPr/>
        <p:txBody>
          <a:bodyPr>
            <a:normAutofit/>
          </a:bodyPr>
          <a:lstStyle/>
          <a:p>
            <a:pPr>
              <a:buNone/>
            </a:pPr>
            <a:r>
              <a:rPr lang="en-US" dirty="0"/>
              <a:t>Entry criteria:</a:t>
            </a:r>
          </a:p>
          <a:p>
            <a:r>
              <a:rPr lang="en-US" dirty="0"/>
              <a:t>Requirement Specification document is defined and approved.</a:t>
            </a:r>
          </a:p>
          <a:p>
            <a:r>
              <a:rPr lang="en-US" dirty="0"/>
              <a:t>Test Cases have been prepared.</a:t>
            </a:r>
          </a:p>
          <a:p>
            <a:r>
              <a:rPr lang="en-US" dirty="0"/>
              <a:t>Test data has been created.</a:t>
            </a:r>
          </a:p>
          <a:p>
            <a:r>
              <a:rPr lang="en-US" dirty="0"/>
              <a:t>The environment for testing is ready, all the tools that are required are available and ready.</a:t>
            </a:r>
          </a:p>
          <a:p>
            <a:r>
              <a:rPr lang="en-US" dirty="0"/>
              <a:t>Complete or partial Application is developed and unit tested and is ready for testing.</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Exit Criteria:</a:t>
            </a:r>
            <a:r>
              <a:rPr lang="en-US" dirty="0"/>
              <a:t/>
            </a:r>
            <a:br>
              <a:rPr lang="en-US" dirty="0"/>
            </a:br>
            <a:endParaRPr lang="en-US" dirty="0"/>
          </a:p>
        </p:txBody>
      </p:sp>
      <p:sp>
        <p:nvSpPr>
          <p:cNvPr id="3" name="Content Placeholder 2"/>
          <p:cNvSpPr>
            <a:spLocks noGrp="1"/>
          </p:cNvSpPr>
          <p:nvPr>
            <p:ph sz="quarter" idx="1"/>
          </p:nvPr>
        </p:nvSpPr>
        <p:spPr/>
        <p:txBody>
          <a:bodyPr/>
          <a:lstStyle/>
          <a:p>
            <a:r>
              <a:rPr lang="en-US" dirty="0"/>
              <a:t>Execution of all the functional test cases has been completed.</a:t>
            </a:r>
          </a:p>
          <a:p>
            <a:r>
              <a:rPr lang="en-US" dirty="0"/>
              <a:t>No critical or P1, P2 bugs are open.</a:t>
            </a:r>
          </a:p>
          <a:p>
            <a:r>
              <a:rPr lang="en-US" dirty="0"/>
              <a:t>Reported bugs have been acknowledged.</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dirty="0" smtClean="0"/>
              <a:t>Steps </a:t>
            </a:r>
            <a:r>
              <a:rPr lang="en-US" dirty="0" smtClean="0"/>
              <a:t>Involved</a:t>
            </a:r>
            <a:br>
              <a:rPr lang="en-US" dirty="0" smtClean="0"/>
            </a:b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a:t>The very first step involved is to determine the functionality of the product that needs to be tested and it includes testing the main functionalities, error condition, and messages, usability testing i.e. whether the product is user-friendly or not etc</a:t>
            </a:r>
            <a:r>
              <a:rPr lang="en-US" dirty="0" smtClean="0"/>
              <a:t>.</a:t>
            </a:r>
          </a:p>
          <a:p>
            <a:pPr>
              <a:buNone/>
            </a:pPr>
            <a:endParaRPr lang="en-US" dirty="0"/>
          </a:p>
          <a:p>
            <a:r>
              <a:rPr lang="en-US" dirty="0"/>
              <a:t>Next step is to create the input data for the functionality to be tested as per the requirement specification</a:t>
            </a:r>
            <a:r>
              <a:rPr lang="en-US" dirty="0" smtClean="0"/>
              <a:t>.</a:t>
            </a:r>
          </a:p>
          <a:p>
            <a:pPr>
              <a:buNone/>
            </a:pPr>
            <a:endParaRPr lang="en-US" dirty="0"/>
          </a:p>
          <a:p>
            <a:r>
              <a:rPr lang="en-US" dirty="0"/>
              <a:t>Later, from the requirement specification, the output is determined for the functionality under test</a:t>
            </a:r>
            <a:r>
              <a:rPr lang="en-US" dirty="0" smtClean="0"/>
              <a:t>.</a:t>
            </a:r>
          </a:p>
          <a:p>
            <a:endParaRPr lang="en-US" dirty="0"/>
          </a:p>
          <a:p>
            <a:r>
              <a:rPr lang="en-US" dirty="0"/>
              <a:t>Prepared test cases are executed</a:t>
            </a:r>
            <a:r>
              <a:rPr lang="en-US" dirty="0" smtClean="0"/>
              <a:t>.</a:t>
            </a:r>
          </a:p>
          <a:p>
            <a:endParaRPr lang="en-US" dirty="0"/>
          </a:p>
          <a:p>
            <a:r>
              <a:rPr lang="en-US" dirty="0"/>
              <a:t>Actual output i.e. the output after executing the test case and expected output (determined from requirement specification) are compared to find whether the functionality is working as expected or not.</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688</TotalTime>
  <Words>2731</Words>
  <Application>Microsoft Office PowerPoint</Application>
  <PresentationFormat>On-screen Show (4:3)</PresentationFormat>
  <Paragraphs>311</Paragraphs>
  <Slides>68</Slides>
  <Notes>14</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Equity</vt:lpstr>
      <vt:lpstr>Test Case Techniques - BBT</vt:lpstr>
      <vt:lpstr>What is Black Box Testing? </vt:lpstr>
      <vt:lpstr>The main focus in black box testing is on the functionality of the system as a whole.</vt:lpstr>
      <vt:lpstr>Types of Black Box Testing </vt:lpstr>
      <vt:lpstr>       Process</vt:lpstr>
      <vt:lpstr>        Functional or behavioral testing generates an output based on the given inputs and determines if the System is functioning correctly as per the specifications.</vt:lpstr>
      <vt:lpstr>                             Entry/Exit criteria  </vt:lpstr>
      <vt:lpstr>Exit Criteria: </vt:lpstr>
      <vt:lpstr>                           Steps Involved </vt:lpstr>
      <vt:lpstr>                                Approach </vt:lpstr>
      <vt:lpstr>      Functional Testing Use Case Examples:</vt:lpstr>
      <vt:lpstr>       Specifications are as shown below </vt:lpstr>
      <vt:lpstr>Slide 13</vt:lpstr>
      <vt:lpstr>Slide 14</vt:lpstr>
      <vt:lpstr>                 Functional Testing Techniques</vt:lpstr>
      <vt:lpstr>        #1) End-user based/System Tests</vt:lpstr>
      <vt:lpstr>Slide 17</vt:lpstr>
      <vt:lpstr>          #2) Equivalence Tests  </vt:lpstr>
      <vt:lpstr>         Equivalence Partitioning</vt:lpstr>
      <vt:lpstr>Slide 20</vt:lpstr>
      <vt:lpstr>Slide 21</vt:lpstr>
      <vt:lpstr>Slide 22</vt:lpstr>
      <vt:lpstr>Slide 23</vt:lpstr>
      <vt:lpstr>Slide 24</vt:lpstr>
      <vt:lpstr>        #5) State Transition Testing</vt:lpstr>
      <vt:lpstr>#6) Alternate Flow Tests </vt:lpstr>
      <vt:lpstr>#7) Ad-hoc Tests</vt:lpstr>
      <vt:lpstr>Slide 28</vt:lpstr>
      <vt:lpstr>#8) Error Guessing:</vt:lpstr>
      <vt:lpstr>     #9) Graph-Based Testing Methods:</vt:lpstr>
      <vt:lpstr>#10) Comparison Testing </vt:lpstr>
      <vt:lpstr>         How to do Step-wise?</vt:lpstr>
      <vt:lpstr>Slide 33</vt:lpstr>
      <vt:lpstr>Slide 34</vt:lpstr>
      <vt:lpstr>      What is Non-Functional Testing? </vt:lpstr>
      <vt:lpstr>Slide 36</vt:lpstr>
      <vt:lpstr>                                                       Purpose </vt:lpstr>
      <vt:lpstr>                     Advantages</vt:lpstr>
      <vt:lpstr>            How to Capture Non-Functional Requirements?</vt:lpstr>
      <vt:lpstr>          A non-functional requirement should be captured as</vt:lpstr>
      <vt:lpstr>      #1) User /Technical Stories</vt:lpstr>
      <vt:lpstr>        #2) Acceptance Criteria</vt:lpstr>
      <vt:lpstr>        #3) In Artifacts</vt:lpstr>
      <vt:lpstr>             Difference in Functional &amp; Non  Functional Requirements</vt:lpstr>
      <vt:lpstr>   I   is This Black Box or White Box Testing?</vt:lpstr>
      <vt:lpstr>         Checklist for Performance Testing</vt:lpstr>
      <vt:lpstr>              Checklist for Security testing</vt:lpstr>
      <vt:lpstr>         Checklist for Documentation Testing </vt:lpstr>
      <vt:lpstr>                      Approach Document </vt:lpstr>
      <vt:lpstr>  T                              Test Scope</vt:lpstr>
      <vt:lpstr>                             Test Metrics</vt:lpstr>
      <vt:lpstr>                              Test Tools</vt:lpstr>
      <vt:lpstr>              Key Dates and Deliverables </vt:lpstr>
      <vt:lpstr>                            Non-Functional Testing Types </vt:lpstr>
      <vt:lpstr>                    Performance Testing</vt:lpstr>
      <vt:lpstr>                              Load Testing</vt:lpstr>
      <vt:lpstr>                             Stress Testing</vt:lpstr>
      <vt:lpstr>          Volume Testing</vt:lpstr>
      <vt:lpstr>                       Usability Testing </vt:lpstr>
      <vt:lpstr>                User Interface Testing </vt:lpstr>
      <vt:lpstr>                   Compatibility Testing</vt:lpstr>
      <vt:lpstr>                       Recovery Testing</vt:lpstr>
      <vt:lpstr>                    Instability Testing</vt:lpstr>
      <vt:lpstr>                                 Documentation Testing </vt:lpstr>
      <vt:lpstr>                            Failover Testing</vt:lpstr>
      <vt:lpstr>                Security Testing</vt:lpstr>
      <vt:lpstr>               Scalability Testing</vt:lpstr>
      <vt:lpstr>             Compliance 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Case Techniques - BBT</dc:title>
  <dc:creator>user</dc:creator>
  <cp:lastModifiedBy>user</cp:lastModifiedBy>
  <cp:revision>55</cp:revision>
  <dcterms:created xsi:type="dcterms:W3CDTF">2019-09-07T10:29:37Z</dcterms:created>
  <dcterms:modified xsi:type="dcterms:W3CDTF">2019-09-09T10:38:39Z</dcterms:modified>
</cp:coreProperties>
</file>