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5"/>
  </p:notesMasterIdLst>
  <p:sldIdLst>
    <p:sldId id="256" r:id="rId2"/>
    <p:sldId id="257" r:id="rId3"/>
    <p:sldId id="353" r:id="rId4"/>
    <p:sldId id="354" r:id="rId5"/>
    <p:sldId id="258" r:id="rId6"/>
    <p:sldId id="352"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361" r:id="rId25"/>
    <p:sldId id="277" r:id="rId26"/>
    <p:sldId id="278" r:id="rId27"/>
    <p:sldId id="279" r:id="rId28"/>
    <p:sldId id="280" r:id="rId29"/>
    <p:sldId id="281" r:id="rId30"/>
    <p:sldId id="282" r:id="rId31"/>
    <p:sldId id="283" r:id="rId32"/>
    <p:sldId id="284" r:id="rId33"/>
    <p:sldId id="355" r:id="rId34"/>
    <p:sldId id="356" r:id="rId35"/>
    <p:sldId id="357" r:id="rId36"/>
    <p:sldId id="358" r:id="rId37"/>
    <p:sldId id="359" r:id="rId38"/>
    <p:sldId id="360" r:id="rId39"/>
    <p:sldId id="285" r:id="rId40"/>
    <p:sldId id="286" r:id="rId41"/>
    <p:sldId id="287" r:id="rId42"/>
    <p:sldId id="288" r:id="rId43"/>
    <p:sldId id="289" r:id="rId44"/>
    <p:sldId id="290" r:id="rId45"/>
    <p:sldId id="291" r:id="rId46"/>
    <p:sldId id="292" r:id="rId47"/>
    <p:sldId id="294" r:id="rId48"/>
    <p:sldId id="295" r:id="rId49"/>
    <p:sldId id="296" r:id="rId50"/>
    <p:sldId id="363" r:id="rId51"/>
    <p:sldId id="362" r:id="rId52"/>
    <p:sldId id="364"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41" r:id="rId77"/>
    <p:sldId id="342" r:id="rId78"/>
    <p:sldId id="343" r:id="rId79"/>
    <p:sldId id="344" r:id="rId80"/>
    <p:sldId id="345" r:id="rId81"/>
    <p:sldId id="346" r:id="rId82"/>
    <p:sldId id="347" r:id="rId83"/>
    <p:sldId id="348" r:id="rId84"/>
    <p:sldId id="349" r:id="rId85"/>
    <p:sldId id="350" r:id="rId86"/>
    <p:sldId id="321" r:id="rId87"/>
    <p:sldId id="376" r:id="rId88"/>
    <p:sldId id="338" r:id="rId89"/>
    <p:sldId id="339" r:id="rId90"/>
    <p:sldId id="369" r:id="rId91"/>
    <p:sldId id="370" r:id="rId92"/>
    <p:sldId id="371" r:id="rId93"/>
    <p:sldId id="372" r:id="rId94"/>
    <p:sldId id="373" r:id="rId95"/>
    <p:sldId id="374" r:id="rId96"/>
    <p:sldId id="375" r:id="rId97"/>
    <p:sldId id="340" r:id="rId98"/>
    <p:sldId id="331" r:id="rId99"/>
    <p:sldId id="332" r:id="rId100"/>
    <p:sldId id="334" r:id="rId101"/>
    <p:sldId id="335" r:id="rId102"/>
    <p:sldId id="336" r:id="rId103"/>
    <p:sldId id="337" r:id="rId104"/>
    <p:sldId id="325" r:id="rId105"/>
    <p:sldId id="326" r:id="rId106"/>
    <p:sldId id="327" r:id="rId107"/>
    <p:sldId id="328" r:id="rId108"/>
    <p:sldId id="329" r:id="rId109"/>
    <p:sldId id="351" r:id="rId110"/>
    <p:sldId id="365" r:id="rId111"/>
    <p:sldId id="367" r:id="rId112"/>
    <p:sldId id="366" r:id="rId113"/>
    <p:sldId id="368"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13" autoAdjust="0"/>
  </p:normalViewPr>
  <p:slideViewPr>
    <p:cSldViewPr>
      <p:cViewPr varScale="1">
        <p:scale>
          <a:sx n="50" d="100"/>
          <a:sy n="50" d="100"/>
        </p:scale>
        <p:origin x="-108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9F0D65-67BC-464D-A205-AFE77B283F44}" type="datetimeFigureOut">
              <a:rPr lang="en-US" smtClean="0"/>
              <a:pPr/>
              <a:t>9/5/2019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FC589C-79C1-47D7-90EE-B3FDF06B5E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Unified </a:t>
            </a:r>
            <a:r>
              <a:rPr lang="en-US" dirty="0" err="1" smtClean="0"/>
              <a:t>Modelling</a:t>
            </a:r>
            <a:r>
              <a:rPr lang="en-US" dirty="0" smtClean="0"/>
              <a:t> Language(UML) is a general purpose </a:t>
            </a:r>
            <a:r>
              <a:rPr lang="en-US" dirty="0" err="1" smtClean="0"/>
              <a:t>modelling</a:t>
            </a:r>
            <a:r>
              <a:rPr lang="en-US" dirty="0" smtClean="0"/>
              <a:t> language. The main aim of UML is to define a standard way to visualize the way a system has been designed. It is quite</a:t>
            </a:r>
            <a:r>
              <a:rPr lang="en-US" baseline="0" dirty="0" smtClean="0"/>
              <a:t> similar to blueprints used in other fields of engineering.</a:t>
            </a:r>
            <a:endParaRPr lang="en-US" dirty="0" smtClean="0"/>
          </a:p>
          <a:p>
            <a:endParaRPr lang="en-US" dirty="0" smtClean="0"/>
          </a:p>
          <a:p>
            <a:r>
              <a:rPr lang="en-US" dirty="0" smtClean="0"/>
              <a:t>Do we really need</a:t>
            </a:r>
            <a:r>
              <a:rPr lang="en-US" baseline="0" dirty="0" smtClean="0"/>
              <a:t> UML ?</a:t>
            </a:r>
          </a:p>
          <a:p>
            <a:endParaRPr lang="en-US" baseline="0" dirty="0" smtClean="0"/>
          </a:p>
          <a:p>
            <a:pPr>
              <a:buFont typeface="Arial" pitchFamily="34" charset="0"/>
              <a:buChar char="•"/>
            </a:pPr>
            <a:r>
              <a:rPr lang="en-US" baseline="0" dirty="0" smtClean="0"/>
              <a:t>Complex applications need collaboration and planning from multiple teams and hence require a clear and concise way to communicate amongst them.</a:t>
            </a:r>
          </a:p>
          <a:p>
            <a:pPr>
              <a:buFont typeface="Arial" pitchFamily="34" charset="0"/>
              <a:buChar char="•"/>
            </a:pPr>
            <a:r>
              <a:rPr lang="en-US" baseline="0" dirty="0" smtClean="0"/>
              <a:t>Businessmen do not understand code. So UML becomes essential to communicate with non programmers essential </a:t>
            </a:r>
            <a:r>
              <a:rPr lang="en-US" baseline="0" dirty="0" err="1" smtClean="0"/>
              <a:t>requirements,functionalities</a:t>
            </a:r>
            <a:r>
              <a:rPr lang="en-US" baseline="0" dirty="0" smtClean="0"/>
              <a:t> and process of the system.</a:t>
            </a:r>
          </a:p>
          <a:p>
            <a:pPr>
              <a:buFont typeface="Arial" pitchFamily="34" charset="0"/>
              <a:buChar char="•"/>
            </a:pPr>
            <a:r>
              <a:rPr lang="en-US" baseline="0" dirty="0" smtClean="0"/>
              <a:t>A lot of time is saved down the line when teams are able to visualize </a:t>
            </a:r>
            <a:r>
              <a:rPr lang="en-US" baseline="0" dirty="0" err="1" smtClean="0"/>
              <a:t>processes,user</a:t>
            </a:r>
            <a:r>
              <a:rPr lang="en-US" baseline="0" dirty="0" smtClean="0"/>
              <a:t> interactions and static structure of the system.</a:t>
            </a:r>
          </a:p>
          <a:p>
            <a:pPr>
              <a:buFont typeface="Arial" pitchFamily="34" charset="0"/>
              <a:buChar char="•"/>
            </a:pPr>
            <a:endParaRPr lang="en-US" baseline="0" dirty="0" smtClean="0"/>
          </a:p>
          <a:p>
            <a:pPr>
              <a:buFont typeface="Arial" pitchFamily="34" charset="0"/>
              <a:buNone/>
            </a:pPr>
            <a:endParaRPr lang="en-US"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aggregation link </a:t>
            </a:r>
            <a:r>
              <a:rPr lang="en-US" sz="1200" b="1" i="0" kern="1200" dirty="0" smtClean="0">
                <a:solidFill>
                  <a:schemeClr val="tx1"/>
                </a:solidFill>
                <a:latin typeface="+mn-lt"/>
                <a:ea typeface="+mn-ea"/>
                <a:cs typeface="+mn-cs"/>
              </a:rPr>
              <a:t>doesn’t state</a:t>
            </a:r>
            <a:r>
              <a:rPr lang="en-US" sz="1200" b="0" i="0" kern="1200" dirty="0" smtClean="0">
                <a:solidFill>
                  <a:schemeClr val="tx1"/>
                </a:solidFill>
                <a:latin typeface="+mn-lt"/>
                <a:ea typeface="+mn-ea"/>
                <a:cs typeface="+mn-cs"/>
              </a:rPr>
              <a:t> in any way that </a:t>
            </a:r>
            <a:r>
              <a:rPr lang="en-US" sz="1200" b="0" i="0" kern="1200" dirty="0" err="1" smtClean="0">
                <a:solidFill>
                  <a:schemeClr val="tx1"/>
                </a:solidFill>
                <a:latin typeface="+mn-lt"/>
                <a:ea typeface="+mn-ea"/>
                <a:cs typeface="+mn-cs"/>
              </a:rPr>
              <a:t>ClassA</a:t>
            </a:r>
            <a:r>
              <a:rPr lang="en-US" sz="1200" b="0" i="0" kern="1200" dirty="0" smtClean="0">
                <a:solidFill>
                  <a:schemeClr val="tx1"/>
                </a:solidFill>
                <a:latin typeface="+mn-lt"/>
                <a:ea typeface="+mn-ea"/>
                <a:cs typeface="+mn-cs"/>
              </a:rPr>
              <a:t> owns </a:t>
            </a:r>
            <a:r>
              <a:rPr lang="en-US" sz="1200" b="0" i="0" kern="1200" dirty="0" err="1" smtClean="0">
                <a:solidFill>
                  <a:schemeClr val="tx1"/>
                </a:solidFill>
                <a:latin typeface="+mn-lt"/>
                <a:ea typeface="+mn-ea"/>
                <a:cs typeface="+mn-cs"/>
              </a:rPr>
              <a:t>ClassB</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nor</a:t>
            </a:r>
            <a:r>
              <a:rPr lang="en-US" sz="1200" b="0" i="0" kern="1200" dirty="0" smtClean="0">
                <a:solidFill>
                  <a:schemeClr val="tx1"/>
                </a:solidFill>
                <a:latin typeface="+mn-lt"/>
                <a:ea typeface="+mn-ea"/>
                <a:cs typeface="+mn-cs"/>
              </a:rPr>
              <a:t> that there’s a parent-child relationship (when parent deleted all its child’s are being deleted as a result) between the two. </a:t>
            </a:r>
            <a:endParaRPr lang="en-US" dirty="0" smtClean="0"/>
          </a:p>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Package diagram is used to simplify complex class diagrams, you can group classes into packages. A package is a collection of logically related UML elements.</a:t>
            </a:r>
          </a:p>
          <a:p>
            <a:endParaRPr lang="en-US" sz="1200" b="0" i="0" kern="1200" dirty="0" smtClean="0">
              <a:solidFill>
                <a:schemeClr val="tx1"/>
              </a:solidFill>
              <a:latin typeface="+mn-lt"/>
              <a:ea typeface="+mn-ea"/>
              <a:cs typeface="+mn-cs"/>
            </a:endParaRPr>
          </a:p>
          <a:p>
            <a:pPr>
              <a:buFont typeface="Arial" pitchFamily="34" charset="0"/>
              <a:buChar char="•"/>
            </a:pPr>
            <a:r>
              <a:rPr lang="en-US" sz="1200" b="0" i="0" kern="1200" dirty="0" smtClean="0">
                <a:solidFill>
                  <a:schemeClr val="tx1"/>
                </a:solidFill>
                <a:latin typeface="+mn-lt"/>
                <a:ea typeface="+mn-ea"/>
                <a:cs typeface="+mn-cs"/>
              </a:rPr>
              <a:t>Package Diagram can be used to simplify complex class diagrams, it can group classes into packages.</a:t>
            </a:r>
          </a:p>
          <a:p>
            <a:pPr>
              <a:buFont typeface="Arial" pitchFamily="34" charset="0"/>
              <a:buChar char="•"/>
            </a:pPr>
            <a:r>
              <a:rPr lang="en-US" sz="1200" b="0" i="0" kern="1200" dirty="0" smtClean="0">
                <a:solidFill>
                  <a:schemeClr val="tx1"/>
                </a:solidFill>
                <a:latin typeface="+mn-lt"/>
                <a:ea typeface="+mn-ea"/>
                <a:cs typeface="+mn-cs"/>
              </a:rPr>
              <a:t>A package is a collection of logically related UML elements.</a:t>
            </a:r>
          </a:p>
          <a:p>
            <a:pPr>
              <a:buFont typeface="Arial" pitchFamily="34" charset="0"/>
              <a:buChar char="•"/>
            </a:pPr>
            <a:r>
              <a:rPr lang="en-US" sz="1200" b="0" i="0" kern="1200" dirty="0" smtClean="0">
                <a:solidFill>
                  <a:schemeClr val="tx1"/>
                </a:solidFill>
                <a:latin typeface="+mn-lt"/>
                <a:ea typeface="+mn-ea"/>
                <a:cs typeface="+mn-cs"/>
              </a:rPr>
              <a:t>Packages are depicted as file folders and can be used on any of the UML diagrams.</a:t>
            </a:r>
          </a:p>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49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50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diagram above is a business model in which the classes are grouped into packages:</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Packages appear as rectangles with small tabs at the top.</a:t>
            </a:r>
          </a:p>
          <a:p>
            <a:r>
              <a:rPr lang="en-US" sz="1200" b="0" i="0" kern="1200" dirty="0" smtClean="0">
                <a:solidFill>
                  <a:schemeClr val="tx1"/>
                </a:solidFill>
                <a:latin typeface="+mn-lt"/>
                <a:ea typeface="+mn-ea"/>
                <a:cs typeface="+mn-cs"/>
              </a:rPr>
              <a:t>The package name is on the tab or inside the rectangle.</a:t>
            </a:r>
          </a:p>
          <a:p>
            <a:r>
              <a:rPr lang="en-US" sz="1200" b="0" i="0" kern="1200" dirty="0" smtClean="0">
                <a:solidFill>
                  <a:schemeClr val="tx1"/>
                </a:solidFill>
                <a:latin typeface="+mn-lt"/>
                <a:ea typeface="+mn-ea"/>
                <a:cs typeface="+mn-cs"/>
              </a:rPr>
              <a:t>The dotted arrows are dependencies.</a:t>
            </a:r>
          </a:p>
          <a:p>
            <a:r>
              <a:rPr lang="en-US" sz="1200" b="0" i="0" kern="1200" dirty="0" smtClean="0">
                <a:solidFill>
                  <a:schemeClr val="tx1"/>
                </a:solidFill>
                <a:latin typeface="+mn-lt"/>
                <a:ea typeface="+mn-ea"/>
                <a:cs typeface="+mn-cs"/>
              </a:rPr>
              <a:t>One package depends on another if changes in the other could possibly force changes in the first.</a:t>
            </a:r>
          </a:p>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51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Additions in UML 2.0 -</a:t>
            </a:r>
          </a:p>
          <a:p>
            <a:pPr>
              <a:buFont typeface="Arial" pitchFamily="34" charset="0"/>
              <a:buChar char="•"/>
            </a:pPr>
            <a:r>
              <a:rPr lang="en-US" dirty="0" smtClean="0"/>
              <a:t>Software development methodologies like agile have been incorporated and scope of original UML Specification has been broadened.</a:t>
            </a:r>
          </a:p>
          <a:p>
            <a:pPr>
              <a:buFont typeface="Arial" pitchFamily="34" charset="0"/>
              <a:buChar char="•"/>
            </a:pPr>
            <a:r>
              <a:rPr lang="en-US" dirty="0" smtClean="0"/>
              <a:t>Originally UML Specified 9 diagrams. UML 2.x has increased the number of diagrams from 9 to 13. The four diagram that were added are : timing </a:t>
            </a:r>
            <a:r>
              <a:rPr lang="en-US" dirty="0" err="1" smtClean="0"/>
              <a:t>diagram,communication</a:t>
            </a:r>
            <a:r>
              <a:rPr lang="en-US" dirty="0" smtClean="0"/>
              <a:t> </a:t>
            </a:r>
            <a:r>
              <a:rPr lang="en-US" dirty="0" err="1" smtClean="0"/>
              <a:t>diagram,interaction</a:t>
            </a:r>
            <a:r>
              <a:rPr lang="en-US" dirty="0" smtClean="0"/>
              <a:t> diagram and composite structure diagram. UML 2.x renamed </a:t>
            </a:r>
            <a:r>
              <a:rPr lang="en-US" dirty="0" err="1" smtClean="0"/>
              <a:t>statechart</a:t>
            </a:r>
            <a:r>
              <a:rPr lang="en-US" dirty="0" smtClean="0"/>
              <a:t> diagrams to state machine diagrams.</a:t>
            </a:r>
          </a:p>
          <a:p>
            <a:pPr>
              <a:buFont typeface="Arial" pitchFamily="34" charset="0"/>
              <a:buChar char="•"/>
            </a:pPr>
            <a:r>
              <a:rPr lang="en-US" dirty="0" smtClean="0"/>
              <a:t>UML 2.x added the ability to decompose software system into components and sub-components.</a:t>
            </a:r>
          </a:p>
          <a:p>
            <a:pPr>
              <a:buFont typeface="Arial" pitchFamily="34" charset="0"/>
              <a:buNone/>
            </a:pPr>
            <a:endParaRPr lang="en-US" dirty="0" smtClean="0"/>
          </a:p>
          <a:p>
            <a:pPr>
              <a:buFont typeface="Arial" pitchFamily="34" charset="0"/>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UML is linked with object oriented design and analysis. UML makes the use of elements and forms associations between them to form diagrams.</a:t>
            </a:r>
          </a:p>
          <a:p>
            <a:endParaRPr lang="en-US" dirty="0" smtClean="0"/>
          </a:p>
          <a:p>
            <a:r>
              <a:rPr lang="en-US" sz="1200" b="1" i="0" kern="1200" dirty="0" smtClean="0">
                <a:solidFill>
                  <a:schemeClr val="tx1"/>
                </a:solidFill>
                <a:latin typeface="+mn-lt"/>
                <a:ea typeface="+mn-ea"/>
                <a:cs typeface="+mn-cs"/>
              </a:rPr>
              <a:t>Object-oriented analysis</a:t>
            </a:r>
            <a:r>
              <a:rPr lang="en-US" sz="1200" b="0" i="0" kern="1200" dirty="0" smtClean="0">
                <a:solidFill>
                  <a:schemeClr val="tx1"/>
                </a:solidFill>
                <a:latin typeface="+mn-lt"/>
                <a:ea typeface="+mn-ea"/>
                <a:cs typeface="+mn-cs"/>
              </a:rPr>
              <a:t> is a process that groups items that interact with one another, typically by class, data or behavior, to create a model that accurately represents the intended purpose of the system as a whole.</a:t>
            </a:r>
          </a:p>
          <a:p>
            <a:endParaRPr lang="en-US" dirty="0" smtClean="0"/>
          </a:p>
          <a:p>
            <a:r>
              <a:rPr lang="en-US" sz="1200" b="0" i="0" kern="1200" dirty="0" smtClean="0">
                <a:solidFill>
                  <a:schemeClr val="tx1"/>
                </a:solidFill>
                <a:latin typeface="+mn-lt"/>
                <a:ea typeface="+mn-ea"/>
                <a:cs typeface="+mn-cs"/>
              </a:rPr>
              <a:t>Object Oriented programming is a programming style which is associated with the concepts like class, object, Inheritance, Encapsulation, Abstraction, Polymorphism.</a:t>
            </a:r>
            <a:endParaRPr lang="en-US" b="0"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Things</a:t>
            </a:r>
            <a:r>
              <a:rPr lang="en-US" sz="1200" b="0" i="0"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The nouns of </a:t>
            </a:r>
            <a:r>
              <a:rPr lang="en-US" sz="1200" b="1" i="0" kern="1200" dirty="0" smtClean="0">
                <a:solidFill>
                  <a:schemeClr val="tx1"/>
                </a:solidFill>
                <a:latin typeface="+mn-lt"/>
                <a:ea typeface="+mn-ea"/>
                <a:cs typeface="+mn-cs"/>
              </a:rPr>
              <a:t>UML</a:t>
            </a:r>
            <a:r>
              <a:rPr lang="en-US" sz="1200" b="0" i="0" kern="1200" dirty="0" smtClean="0">
                <a:solidFill>
                  <a:schemeClr val="tx1"/>
                </a:solidFill>
                <a:latin typeface="+mn-lt"/>
                <a:ea typeface="+mn-ea"/>
                <a:cs typeface="+mn-cs"/>
              </a:rPr>
              <a:t> models. These represent elements that are conceptual or physical.</a:t>
            </a:r>
          </a:p>
          <a:p>
            <a:r>
              <a:rPr lang="en-US" sz="1200" b="0" i="0" kern="1200" dirty="0" smtClean="0">
                <a:solidFill>
                  <a:schemeClr val="tx1"/>
                </a:solidFill>
                <a:latin typeface="+mn-lt"/>
                <a:ea typeface="+mn-ea"/>
                <a:cs typeface="+mn-cs"/>
              </a:rPr>
              <a:t>Relationships-</a:t>
            </a:r>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US" dirty="0" smtClean="0"/>
              <a:t>Structural Diagrams- Capture static aspects or structure of a system. Structural</a:t>
            </a:r>
            <a:r>
              <a:rPr lang="en-US" baseline="0" dirty="0" smtClean="0"/>
              <a:t> Diagrams include : Component Diagram, Object Diagrams, Class Diagrams and Deployment Diagrams.</a:t>
            </a:r>
          </a:p>
          <a:p>
            <a:pPr>
              <a:buFont typeface="Arial" pitchFamily="34" charset="0"/>
              <a:buChar char="•"/>
            </a:pPr>
            <a:r>
              <a:rPr lang="en-US" baseline="0" dirty="0" smtClean="0"/>
              <a:t>Behavior Diagrams- Capture dynamic aspects or behavior of the System. Behavior diagrams include: Use Case Diagrams, State Diagrams, Activity Diagrams and interaction diagrams.</a:t>
            </a:r>
          </a:p>
          <a:p>
            <a:pPr>
              <a:buFont typeface="Arial" pitchFamily="34" charset="0"/>
              <a:buChar char="•"/>
            </a:pPr>
            <a:r>
              <a:rPr lang="en-US" sz="1200" b="0" i="0" kern="1200" dirty="0" smtClean="0">
                <a:solidFill>
                  <a:schemeClr val="tx1"/>
                </a:solidFill>
                <a:latin typeface="+mn-lt"/>
                <a:ea typeface="+mn-ea"/>
                <a:cs typeface="+mn-cs"/>
              </a:rPr>
              <a:t>Grouping diagram -Package diagram, a kind of structural diagram, shows the arrangement and organization of model elements in middle to large scale project.</a:t>
            </a:r>
          </a:p>
          <a:p>
            <a:pPr>
              <a:buFont typeface="Arial" pitchFamily="34" charset="0"/>
              <a:buChar char="•"/>
            </a:pPr>
            <a:r>
              <a:rPr lang="en-US" sz="1200" b="0" i="0" kern="1200" baseline="0" dirty="0" smtClean="0">
                <a:solidFill>
                  <a:schemeClr val="tx1"/>
                </a:solidFill>
                <a:latin typeface="+mn-lt"/>
                <a:ea typeface="+mn-ea"/>
                <a:cs typeface="+mn-cs"/>
              </a:rPr>
              <a:t>Annotational diagram-</a:t>
            </a:r>
            <a:r>
              <a:rPr lang="en-US" sz="1200" b="0" i="0" kern="1200" dirty="0" smtClean="0">
                <a:solidFill>
                  <a:schemeClr val="tx1"/>
                </a:solidFill>
                <a:latin typeface="+mn-lt"/>
                <a:ea typeface="+mn-ea"/>
                <a:cs typeface="+mn-cs"/>
              </a:rPr>
              <a:t>In any diagram, explanation of different elements and their functionalities are very important. Hence, UML has </a:t>
            </a:r>
            <a:r>
              <a:rPr lang="en-US" sz="1200" b="0" i="1" kern="1200" dirty="0" smtClean="0">
                <a:solidFill>
                  <a:schemeClr val="tx1"/>
                </a:solidFill>
                <a:latin typeface="+mn-lt"/>
                <a:ea typeface="+mn-ea"/>
                <a:cs typeface="+mn-cs"/>
              </a:rPr>
              <a:t>notes</a:t>
            </a:r>
            <a:r>
              <a:rPr lang="en-US" sz="1200" b="0" i="0" kern="1200" dirty="0" smtClean="0">
                <a:solidFill>
                  <a:schemeClr val="tx1"/>
                </a:solidFill>
                <a:latin typeface="+mn-lt"/>
                <a:ea typeface="+mn-ea"/>
                <a:cs typeface="+mn-cs"/>
              </a:rPr>
              <a:t> notation to support this requirement.</a:t>
            </a:r>
            <a:endParaRPr lang="en-US" baseline="0" dirty="0" smtClean="0"/>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24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aggregation link </a:t>
            </a:r>
            <a:r>
              <a:rPr lang="en-US" sz="1200" b="1" i="0" kern="1200" dirty="0" smtClean="0">
                <a:solidFill>
                  <a:schemeClr val="tx1"/>
                </a:solidFill>
                <a:latin typeface="+mn-lt"/>
                <a:ea typeface="+mn-ea"/>
                <a:cs typeface="+mn-cs"/>
              </a:rPr>
              <a:t>doesn’t state</a:t>
            </a:r>
            <a:r>
              <a:rPr lang="en-US" sz="1200" b="0" i="0" kern="1200" dirty="0" smtClean="0">
                <a:solidFill>
                  <a:schemeClr val="tx1"/>
                </a:solidFill>
                <a:latin typeface="+mn-lt"/>
                <a:ea typeface="+mn-ea"/>
                <a:cs typeface="+mn-cs"/>
              </a:rPr>
              <a:t> in any way that </a:t>
            </a:r>
            <a:r>
              <a:rPr lang="en-US" sz="1200" b="0" i="0" kern="1200" dirty="0" err="1" smtClean="0">
                <a:solidFill>
                  <a:schemeClr val="tx1"/>
                </a:solidFill>
                <a:latin typeface="+mn-lt"/>
                <a:ea typeface="+mn-ea"/>
                <a:cs typeface="+mn-cs"/>
              </a:rPr>
              <a:t>ClassA</a:t>
            </a:r>
            <a:r>
              <a:rPr lang="en-US" sz="1200" b="0" i="0" kern="1200" dirty="0" smtClean="0">
                <a:solidFill>
                  <a:schemeClr val="tx1"/>
                </a:solidFill>
                <a:latin typeface="+mn-lt"/>
                <a:ea typeface="+mn-ea"/>
                <a:cs typeface="+mn-cs"/>
              </a:rPr>
              <a:t> owns </a:t>
            </a:r>
            <a:r>
              <a:rPr lang="en-US" sz="1200" b="0" i="0" kern="1200" dirty="0" err="1" smtClean="0">
                <a:solidFill>
                  <a:schemeClr val="tx1"/>
                </a:solidFill>
                <a:latin typeface="+mn-lt"/>
                <a:ea typeface="+mn-ea"/>
                <a:cs typeface="+mn-cs"/>
              </a:rPr>
              <a:t>ClassB</a:t>
            </a:r>
            <a:r>
              <a:rPr lang="en-US" sz="1200" b="0" i="0" kern="120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nor</a:t>
            </a:r>
            <a:r>
              <a:rPr lang="en-US" sz="1200" b="0" i="0" kern="1200" dirty="0" smtClean="0">
                <a:solidFill>
                  <a:schemeClr val="tx1"/>
                </a:solidFill>
                <a:latin typeface="+mn-lt"/>
                <a:ea typeface="+mn-ea"/>
                <a:cs typeface="+mn-cs"/>
              </a:rPr>
              <a:t> that there’s a parent-child relationship (when parent deleted all its child’s are being deleted as a result) between the two. </a:t>
            </a:r>
            <a:endParaRPr lang="en-US" dirty="0"/>
          </a:p>
        </p:txBody>
      </p:sp>
      <p:sp>
        <p:nvSpPr>
          <p:cNvPr id="4" name="Slide Number Placeholder 3"/>
          <p:cNvSpPr>
            <a:spLocks noGrp="1"/>
          </p:cNvSpPr>
          <p:nvPr>
            <p:ph type="sldNum" sz="quarter" idx="10"/>
          </p:nvPr>
        </p:nvSpPr>
        <p:spPr/>
        <p:txBody>
          <a:bodyPr/>
          <a:lstStyle/>
          <a:p>
            <a:fld id="{FFFC589C-79C1-47D7-90EE-B3FDF06B5E0E}"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1BE7F66-2066-46BE-8C54-A0840BC8DB64}" type="datetimeFigureOut">
              <a:rPr lang="en-US" smtClean="0"/>
              <a:pPr/>
              <a:t>9/5/2019</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1BB7865-C9AB-4510-907D-1FB1C064F59D}"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BE7F66-2066-46BE-8C54-A0840BC8DB64}"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865-C9AB-4510-907D-1FB1C064F5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BE7F66-2066-46BE-8C54-A0840BC8DB64}"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865-C9AB-4510-907D-1FB1C064F5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1BE7F66-2066-46BE-8C54-A0840BC8DB64}" type="datetimeFigureOut">
              <a:rPr lang="en-US" smtClean="0"/>
              <a:pPr/>
              <a:t>9/5/2019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B7865-C9AB-4510-907D-1FB1C064F59D}"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1BE7F66-2066-46BE-8C54-A0840BC8DB64}" type="datetimeFigureOut">
              <a:rPr lang="en-US" smtClean="0"/>
              <a:pPr/>
              <a:t>9/5/2019</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1BB7865-C9AB-4510-907D-1FB1C064F5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BE7F66-2066-46BE-8C54-A0840BC8DB64}"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B7865-C9AB-4510-907D-1FB1C064F59D}"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1BE7F66-2066-46BE-8C54-A0840BC8DB64}" type="datetimeFigureOut">
              <a:rPr lang="en-US" smtClean="0"/>
              <a:pPr/>
              <a:t>9/5/2019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B7865-C9AB-4510-907D-1FB1C064F59D}"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1BE7F66-2066-46BE-8C54-A0840BC8DB64}" type="datetimeFigureOut">
              <a:rPr lang="en-US" smtClean="0"/>
              <a:pPr/>
              <a:t>9/5/2019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B7865-C9AB-4510-907D-1FB1C064F5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E7F66-2066-46BE-8C54-A0840BC8DB64}" type="datetimeFigureOut">
              <a:rPr lang="en-US" smtClean="0"/>
              <a:pPr/>
              <a:t>9/5/2019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B7865-C9AB-4510-907D-1FB1C064F5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BE7F66-2066-46BE-8C54-A0840BC8DB64}" type="datetimeFigureOut">
              <a:rPr lang="en-US" smtClean="0"/>
              <a:pPr/>
              <a:t>9/5/2019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B7865-C9AB-4510-907D-1FB1C064F59D}"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1BE7F66-2066-46BE-8C54-A0840BC8DB64}" type="datetimeFigureOut">
              <a:rPr lang="en-US" smtClean="0"/>
              <a:pPr/>
              <a:t>9/5/2019</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1BB7865-C9AB-4510-907D-1FB1C064F59D}"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1BE7F66-2066-46BE-8C54-A0840BC8DB64}" type="datetimeFigureOut">
              <a:rPr lang="en-US" smtClean="0"/>
              <a:pPr/>
              <a:t>9/5/2019</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1BB7865-C9AB-4510-907D-1FB1C064F5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image" Target="../media/image66.gi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a:t>UML (Unified Modeling Language)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Structural Things</a:t>
            </a:r>
            <a:endParaRPr lang="en-US" dirty="0"/>
          </a:p>
        </p:txBody>
      </p:sp>
      <p:sp>
        <p:nvSpPr>
          <p:cNvPr id="3" name="Content Placeholder 2"/>
          <p:cNvSpPr>
            <a:spLocks noGrp="1"/>
          </p:cNvSpPr>
          <p:nvPr>
            <p:ph sz="quarter" idx="1"/>
          </p:nvPr>
        </p:nvSpPr>
        <p:spPr/>
        <p:txBody>
          <a:bodyPr/>
          <a:lstStyle/>
          <a:p>
            <a:pPr>
              <a:buNone/>
            </a:pPr>
            <a:r>
              <a:rPr lang="en-US" b="1" dirty="0" smtClean="0"/>
              <a:t>   Structural </a:t>
            </a:r>
            <a:r>
              <a:rPr lang="en-US" b="1" dirty="0"/>
              <a:t>things</a:t>
            </a:r>
            <a:r>
              <a:rPr lang="en-US" dirty="0"/>
              <a:t> define the static part of the model. They represent the physical and conceptual elements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Collaboration Diagram Example</a:t>
            </a:r>
            <a:endParaRPr lang="en-US" dirty="0"/>
          </a:p>
        </p:txBody>
      </p:sp>
      <p:pic>
        <p:nvPicPr>
          <p:cNvPr id="4" name="Content Placeholder 3" descr="ColloborationDiagramExample.png"/>
          <p:cNvPicPr>
            <a:picLocks noGrp="1" noChangeAspect="1"/>
          </p:cNvPicPr>
          <p:nvPr>
            <p:ph sz="quarter" idx="1"/>
          </p:nvPr>
        </p:nvPicPr>
        <p:blipFill>
          <a:blip r:embed="rId2" cstate="print"/>
          <a:stretch>
            <a:fillRect/>
          </a:stretch>
        </p:blipFill>
        <p:spPr>
          <a:xfrm>
            <a:off x="1814425" y="1447800"/>
            <a:ext cx="6567575" cy="4572000"/>
          </a:xfr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OrderSequenceDiagram.gif"/>
          <p:cNvPicPr>
            <a:picLocks noGrp="1" noChangeAspect="1"/>
          </p:cNvPicPr>
          <p:nvPr>
            <p:ph sz="quarter" idx="1"/>
          </p:nvPr>
        </p:nvPicPr>
        <p:blipFill>
          <a:blip r:embed="rId2" cstate="print"/>
          <a:stretch>
            <a:fillRect/>
          </a:stretch>
        </p:blipFill>
        <p:spPr>
          <a:xfrm>
            <a:off x="381000" y="1828800"/>
            <a:ext cx="3962400" cy="3810000"/>
          </a:xfrm>
        </p:spPr>
      </p:pic>
      <p:sp>
        <p:nvSpPr>
          <p:cNvPr id="7" name="Title 1"/>
          <p:cNvSpPr>
            <a:spLocks noGrp="1"/>
          </p:cNvSpPr>
          <p:nvPr>
            <p:ph type="title"/>
          </p:nvPr>
        </p:nvSpPr>
        <p:spPr>
          <a:xfrm>
            <a:off x="914400" y="274638"/>
            <a:ext cx="7772400" cy="1143000"/>
          </a:xfrm>
        </p:spPr>
        <p:txBody>
          <a:bodyPr>
            <a:normAutofit fontScale="90000"/>
          </a:bodyPr>
          <a:lstStyle/>
          <a:p>
            <a:r>
              <a:rPr lang="en-US" dirty="0" smtClean="0"/>
              <a:t>Sequence Diagram </a:t>
            </a:r>
            <a:r>
              <a:rPr lang="en-US" dirty="0" err="1" smtClean="0"/>
              <a:t>vs</a:t>
            </a:r>
            <a:r>
              <a:rPr lang="en-US" dirty="0" smtClean="0"/>
              <a:t> Collaboration Diagram</a:t>
            </a:r>
            <a:endParaRPr lang="en-US" dirty="0"/>
          </a:p>
        </p:txBody>
      </p:sp>
      <p:pic>
        <p:nvPicPr>
          <p:cNvPr id="4" name="Content Placeholder 3" descr="OrderColloborationDiagram.gif"/>
          <p:cNvPicPr>
            <a:picLocks noChangeAspect="1"/>
          </p:cNvPicPr>
          <p:nvPr/>
        </p:nvPicPr>
        <p:blipFill>
          <a:blip r:embed="rId3" cstate="print"/>
          <a:stretch>
            <a:fillRect/>
          </a:stretch>
        </p:blipFill>
        <p:spPr>
          <a:xfrm>
            <a:off x="4572000" y="2209800"/>
            <a:ext cx="4114800" cy="3962400"/>
          </a:xfrm>
          <a:prstGeom prst="rect">
            <a:avLst/>
          </a:prstGeom>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Timing Diagram</a:t>
            </a:r>
            <a:endParaRPr lang="en-US" dirty="0"/>
          </a:p>
        </p:txBody>
      </p:sp>
      <p:sp>
        <p:nvSpPr>
          <p:cNvPr id="3" name="Content Placeholder 2"/>
          <p:cNvSpPr>
            <a:spLocks noGrp="1"/>
          </p:cNvSpPr>
          <p:nvPr>
            <p:ph sz="quarter" idx="1"/>
          </p:nvPr>
        </p:nvSpPr>
        <p:spPr/>
        <p:txBody>
          <a:bodyPr/>
          <a:lstStyle/>
          <a:p>
            <a:pPr>
              <a:buNone/>
            </a:pPr>
            <a:r>
              <a:rPr lang="en-US" dirty="0" smtClean="0"/>
              <a:t>     Timing diagram does not contain notations as required in the sequence and collaboration diagram. The timing diagram is merely just a waveform or a graph which is used to describe the state of a lifeline at any instance of time.</a:t>
            </a:r>
          </a:p>
          <a:p>
            <a:pPr>
              <a:buNone/>
            </a:pPr>
            <a:endParaRPr lang="en-US" dirty="0" smtClean="0"/>
          </a:p>
          <a:p>
            <a:pPr>
              <a:buNone/>
            </a:pPr>
            <a:r>
              <a:rPr lang="en-US" dirty="0" smtClean="0"/>
              <a:t>     A timing diagram specifies how the object changes its state by using a waveform or a graph. It is used to denote the transformation of an object from one form into another form.</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Timing Diagram Example</a:t>
            </a:r>
            <a:endParaRPr lang="en-US" dirty="0"/>
          </a:p>
        </p:txBody>
      </p:sp>
      <p:pic>
        <p:nvPicPr>
          <p:cNvPr id="4" name="Content Placeholder 3" descr="TimingDiagramExample.jpg"/>
          <p:cNvPicPr>
            <a:picLocks noGrp="1" noChangeAspect="1"/>
          </p:cNvPicPr>
          <p:nvPr>
            <p:ph sz="quarter" idx="1"/>
          </p:nvPr>
        </p:nvPicPr>
        <p:blipFill>
          <a:blip r:embed="rId2" cstate="print"/>
          <a:stretch>
            <a:fillRect/>
          </a:stretch>
        </p:blipFill>
        <p:spPr>
          <a:xfrm>
            <a:off x="3118708" y="1447800"/>
            <a:ext cx="3363784" cy="4495800"/>
          </a:xfrm>
        </p:spPr>
      </p:pic>
      <p:sp>
        <p:nvSpPr>
          <p:cNvPr id="5" name="TextBox 4"/>
          <p:cNvSpPr txBox="1"/>
          <p:nvPr/>
        </p:nvSpPr>
        <p:spPr>
          <a:xfrm>
            <a:off x="457200" y="6019800"/>
            <a:ext cx="8949958" cy="369332"/>
          </a:xfrm>
          <a:prstGeom prst="rect">
            <a:avLst/>
          </a:prstGeom>
          <a:noFill/>
        </p:spPr>
        <p:txBody>
          <a:bodyPr wrap="square" rtlCol="0">
            <a:spAutoFit/>
          </a:bodyPr>
          <a:lstStyle/>
          <a:p>
            <a:r>
              <a:rPr lang="en-US" dirty="0" smtClean="0"/>
              <a:t>The timing diagram given above represents a few phases of a software development life cycle.</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Statechart</a:t>
            </a:r>
            <a:r>
              <a:rPr lang="en-US" dirty="0" smtClean="0"/>
              <a:t> Diagrams           </a:t>
            </a: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err="1"/>
              <a:t>Statechart</a:t>
            </a:r>
            <a:r>
              <a:rPr lang="en-US" dirty="0"/>
              <a:t> diagram describes a state machine. State machine can be defined as a machine which defines different states of an object and these states are controlled by external or internal events.</a:t>
            </a:r>
          </a:p>
          <a:p>
            <a:pPr>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Purpose </a:t>
            </a:r>
            <a:r>
              <a:rPr lang="en-US" dirty="0"/>
              <a:t>of </a:t>
            </a:r>
            <a:r>
              <a:rPr lang="en-US" dirty="0" err="1"/>
              <a:t>Statechart</a:t>
            </a:r>
            <a:r>
              <a:rPr lang="en-US" dirty="0"/>
              <a:t>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To model the dynamic aspect of a system.</a:t>
            </a:r>
          </a:p>
          <a:p>
            <a:pPr lvl="0"/>
            <a:r>
              <a:rPr lang="en-US" dirty="0"/>
              <a:t>To model the life time of a reactive system.</a:t>
            </a:r>
          </a:p>
          <a:p>
            <a:pPr lvl="0"/>
            <a:r>
              <a:rPr lang="en-US" dirty="0"/>
              <a:t>To describe different states of an object during its life time.</a:t>
            </a:r>
          </a:p>
          <a:p>
            <a:pPr lvl="0"/>
            <a:r>
              <a:rPr lang="en-US" dirty="0"/>
              <a:t>Define a state machine to model the states of an object.</a:t>
            </a:r>
          </a:p>
          <a:p>
            <a:pPr>
              <a:buNone/>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Statechart Diagram"/>
          <p:cNvPicPr>
            <a:picLocks noGrp="1"/>
          </p:cNvPicPr>
          <p:nvPr>
            <p:ph sz="quarter" idx="1"/>
          </p:nvPr>
        </p:nvPicPr>
        <p:blipFill>
          <a:blip r:embed="rId2" cstate="print"/>
          <a:srcRect/>
          <a:stretch>
            <a:fillRect/>
          </a:stretch>
        </p:blipFill>
        <p:spPr bwMode="auto">
          <a:xfrm>
            <a:off x="2209800" y="1524000"/>
            <a:ext cx="4543425"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Activity </a:t>
            </a:r>
            <a:r>
              <a:rPr lang="en-US" dirty="0"/>
              <a:t>Diagrams</a:t>
            </a:r>
          </a:p>
        </p:txBody>
      </p:sp>
      <p:sp>
        <p:nvSpPr>
          <p:cNvPr id="3" name="Content Placeholder 2"/>
          <p:cNvSpPr>
            <a:spLocks noGrp="1"/>
          </p:cNvSpPr>
          <p:nvPr>
            <p:ph sz="quarter" idx="1"/>
          </p:nvPr>
        </p:nvSpPr>
        <p:spPr/>
        <p:txBody>
          <a:bodyPr/>
          <a:lstStyle/>
          <a:p>
            <a:r>
              <a:rPr lang="en-US" dirty="0"/>
              <a:t>Activity diagram is another important diagram in UML to describe the dynamic aspects of the </a:t>
            </a:r>
            <a:r>
              <a:rPr lang="en-US" dirty="0" smtClean="0"/>
              <a:t>system</a:t>
            </a:r>
          </a:p>
          <a:p>
            <a:pPr>
              <a:buNone/>
            </a:pPr>
            <a:endParaRPr lang="en-US" dirty="0"/>
          </a:p>
          <a:p>
            <a:r>
              <a:rPr lang="en-US" dirty="0"/>
              <a:t>Activity diagram is basically a flowchart to represent the flow from one activity to another activity</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Purpose </a:t>
            </a:r>
            <a:r>
              <a:rPr lang="en-US" dirty="0"/>
              <a:t>of Activity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Draw the activity flow of a system.</a:t>
            </a:r>
          </a:p>
          <a:p>
            <a:pPr lvl="0"/>
            <a:r>
              <a:rPr lang="en-US" dirty="0"/>
              <a:t>Describe the sequence from one activity to another.</a:t>
            </a:r>
          </a:p>
          <a:p>
            <a:pPr lvl="0"/>
            <a:r>
              <a:rPr lang="en-US" dirty="0"/>
              <a:t>Describe the parallel, branched and concurrent flow of the system.</a:t>
            </a:r>
          </a:p>
          <a:p>
            <a:pPr>
              <a:buNone/>
            </a:pP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Purchase Ticket use case Activity diagram</a:t>
            </a:r>
            <a:endParaRPr lang="en-US" dirty="0"/>
          </a:p>
        </p:txBody>
      </p:sp>
      <p:pic>
        <p:nvPicPr>
          <p:cNvPr id="4" name="Content Placeholder 3" descr="activity-example-ticket-vending-machine.png"/>
          <p:cNvPicPr>
            <a:picLocks noGrp="1" noChangeAspect="1"/>
          </p:cNvPicPr>
          <p:nvPr>
            <p:ph sz="quarter" idx="1"/>
          </p:nvPr>
        </p:nvPicPr>
        <p:blipFill>
          <a:blip r:embed="rId2" cstate="print"/>
          <a:stretch>
            <a:fillRect/>
          </a:stretch>
        </p:blipFill>
        <p:spPr>
          <a:xfrm>
            <a:off x="2362200" y="1371600"/>
            <a:ext cx="5257800" cy="51816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Structural Things</a:t>
            </a:r>
            <a:endParaRPr lang="en-US" dirty="0"/>
          </a:p>
        </p:txBody>
      </p:sp>
      <p:sp>
        <p:nvSpPr>
          <p:cNvPr id="3" name="Content Placeholder 2"/>
          <p:cNvSpPr>
            <a:spLocks noGrp="1"/>
          </p:cNvSpPr>
          <p:nvPr>
            <p:ph sz="quarter" idx="1"/>
          </p:nvPr>
        </p:nvSpPr>
        <p:spPr/>
        <p:txBody>
          <a:bodyPr/>
          <a:lstStyle/>
          <a:p>
            <a:pPr>
              <a:buNone/>
            </a:pPr>
            <a:r>
              <a:rPr lang="en-US" b="1" dirty="0" smtClean="0"/>
              <a:t>Class−</a:t>
            </a:r>
            <a:r>
              <a:rPr lang="en-US" dirty="0"/>
              <a:t> </a:t>
            </a:r>
            <a:r>
              <a:rPr lang="en-US" dirty="0" smtClean="0"/>
              <a:t>Class </a:t>
            </a:r>
            <a:r>
              <a:rPr lang="en-US" dirty="0"/>
              <a:t>represents a set of objects having </a:t>
            </a:r>
            <a:r>
              <a:rPr lang="en-US" dirty="0" smtClean="0"/>
              <a:t>  similar responsibilities</a:t>
            </a:r>
            <a:r>
              <a:rPr lang="en-US" dirty="0"/>
              <a:t>.</a:t>
            </a:r>
          </a:p>
          <a:p>
            <a:endParaRPr lang="en-US" b="1" dirty="0"/>
          </a:p>
        </p:txBody>
      </p:sp>
      <p:pic>
        <p:nvPicPr>
          <p:cNvPr id="4" name="Picture 3" descr="class"/>
          <p:cNvPicPr/>
          <p:nvPr/>
        </p:nvPicPr>
        <p:blipFill>
          <a:blip r:embed="rId2" cstate="print"/>
          <a:srcRect/>
          <a:stretch>
            <a:fillRect/>
          </a:stretch>
        </p:blipFill>
        <p:spPr bwMode="auto">
          <a:xfrm>
            <a:off x="4038600" y="2743200"/>
            <a:ext cx="1175385" cy="605790"/>
          </a:xfrm>
          <a:prstGeom prst="rect">
            <a:avLst/>
          </a:prstGeom>
          <a:noFill/>
          <a:ln w="9525">
            <a:noFill/>
            <a:miter lim="800000"/>
            <a:headEnd/>
            <a:tailEnd/>
          </a:ln>
        </p:spPr>
      </p:pic>
      <p:sp>
        <p:nvSpPr>
          <p:cNvPr id="1025" name="Rectangle 1"/>
          <p:cNvSpPr>
            <a:spLocks noChangeArrowheads="1"/>
          </p:cNvSpPr>
          <p:nvPr/>
        </p:nvSpPr>
        <p:spPr bwMode="auto">
          <a:xfrm>
            <a:off x="914400" y="3716179"/>
            <a:ext cx="73152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600" b="1" dirty="0" smtClean="0"/>
              <a:t>Interface</a:t>
            </a:r>
            <a:r>
              <a:rPr lang="en-US" sz="3200" dirty="0" smtClean="0"/>
              <a:t>−Interface </a:t>
            </a:r>
            <a:r>
              <a:rPr lang="en-US" sz="3200" dirty="0"/>
              <a:t>defines a set of operations, which specify the responsibility of a class</a:t>
            </a:r>
            <a:r>
              <a:rPr lang="en-US" sz="3200" dirty="0" smtClean="0"/>
              <a:t>.</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3200" dirty="0"/>
          </a:p>
          <a:p>
            <a:pPr marL="0" marR="0" lvl="0" indent="0" algn="just" defTabSz="914400" rtl="0" eaLnBrk="1" fontAlgn="base" latinLnBrk="0" hangingPunct="1">
              <a:lnSpc>
                <a:spcPct val="100000"/>
              </a:lnSpc>
              <a:spcBef>
                <a:spcPct val="0"/>
              </a:spcBef>
              <a:spcAft>
                <a:spcPct val="0"/>
              </a:spcAft>
              <a:buClrTx/>
              <a:buSzTx/>
              <a:buFontTx/>
              <a:buNone/>
              <a:tabLst/>
            </a:pPr>
            <a:endParaRPr lang="en-US" sz="3200" dirty="0"/>
          </a:p>
        </p:txBody>
      </p:sp>
      <p:pic>
        <p:nvPicPr>
          <p:cNvPr id="6" name="Picture 5" descr="Interface"/>
          <p:cNvPicPr/>
          <p:nvPr/>
        </p:nvPicPr>
        <p:blipFill>
          <a:blip r:embed="rId3" cstate="print"/>
          <a:srcRect/>
          <a:stretch>
            <a:fillRect/>
          </a:stretch>
        </p:blipFill>
        <p:spPr bwMode="auto">
          <a:xfrm>
            <a:off x="4114800" y="5334000"/>
            <a:ext cx="1033145" cy="4749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Assignment</a:t>
            </a:r>
            <a:endParaRPr lang="en-US" dirty="0"/>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Class diagram</a:t>
            </a:r>
            <a:endParaRPr lang="en-US" dirty="0"/>
          </a:p>
        </p:txBody>
      </p:sp>
      <p:pic>
        <p:nvPicPr>
          <p:cNvPr id="4" name="Content Placeholder 3" descr="Class-diagram-of-the-airport-example.png"/>
          <p:cNvPicPr>
            <a:picLocks noGrp="1" noChangeAspect="1"/>
          </p:cNvPicPr>
          <p:nvPr>
            <p:ph sz="quarter" idx="1"/>
          </p:nvPr>
        </p:nvPicPr>
        <p:blipFill>
          <a:blip r:embed="rId2" cstate="print"/>
          <a:stretch>
            <a:fillRect/>
          </a:stretch>
        </p:blipFill>
        <p:spPr>
          <a:xfrm>
            <a:off x="1754988" y="1447800"/>
            <a:ext cx="6091223" cy="4572000"/>
          </a:xfrm>
        </p:spPr>
      </p:pic>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Thread state diagram</a:t>
            </a:r>
            <a:endParaRPr lang="en-US" dirty="0"/>
          </a:p>
        </p:txBody>
      </p:sp>
      <p:pic>
        <p:nvPicPr>
          <p:cNvPr id="4" name="Content Placeholder 3" descr="ThreadStates.png"/>
          <p:cNvPicPr>
            <a:picLocks noGrp="1" noChangeAspect="1"/>
          </p:cNvPicPr>
          <p:nvPr>
            <p:ph sz="quarter" idx="1"/>
          </p:nvPr>
        </p:nvPicPr>
        <p:blipFill>
          <a:blip r:embed="rId2" cstate="print"/>
          <a:stretch>
            <a:fillRect/>
          </a:stretch>
        </p:blipFill>
        <p:spPr>
          <a:xfrm>
            <a:off x="1752980" y="2429038"/>
            <a:ext cx="6095239" cy="2609524"/>
          </a:xfrm>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   Collaboration </a:t>
            </a:r>
            <a:r>
              <a:rPr lang="en-US" b="1" dirty="0"/>
              <a:t>−</a:t>
            </a:r>
            <a:r>
              <a:rPr lang="en-US" dirty="0"/>
              <a:t>Collaboration defines an interaction between elements.</a:t>
            </a:r>
          </a:p>
          <a:p>
            <a:pPr>
              <a:buNone/>
            </a:pPr>
            <a:endParaRPr lang="en-US" b="1" dirty="0"/>
          </a:p>
          <a:p>
            <a:pPr>
              <a:buNone/>
            </a:pPr>
            <a:r>
              <a:rPr lang="en-US" b="1" dirty="0" smtClean="0"/>
              <a:t>   Use </a:t>
            </a:r>
            <a:r>
              <a:rPr lang="en-US" b="1" dirty="0"/>
              <a:t>case −</a:t>
            </a:r>
            <a:r>
              <a:rPr lang="en-US" dirty="0"/>
              <a:t>Use case represents a set of actions performed by a system for a specific goal.</a:t>
            </a:r>
          </a:p>
          <a:p>
            <a:pPr>
              <a:buNone/>
            </a:pPr>
            <a:endParaRPr lang="en-US" dirty="0"/>
          </a:p>
        </p:txBody>
      </p:sp>
      <p:pic>
        <p:nvPicPr>
          <p:cNvPr id="4" name="Picture 3" descr="Collaboration"/>
          <p:cNvPicPr/>
          <p:nvPr/>
        </p:nvPicPr>
        <p:blipFill>
          <a:blip r:embed="rId2" cstate="print"/>
          <a:srcRect/>
          <a:stretch>
            <a:fillRect/>
          </a:stretch>
        </p:blipFill>
        <p:spPr bwMode="auto">
          <a:xfrm>
            <a:off x="4114800" y="2133600"/>
            <a:ext cx="712470" cy="439420"/>
          </a:xfrm>
          <a:prstGeom prst="rect">
            <a:avLst/>
          </a:prstGeom>
          <a:noFill/>
          <a:ln w="9525">
            <a:noFill/>
            <a:miter lim="800000"/>
            <a:headEnd/>
            <a:tailEnd/>
          </a:ln>
        </p:spPr>
      </p:pic>
      <p:pic>
        <p:nvPicPr>
          <p:cNvPr id="5" name="Picture 4" descr="Use case"/>
          <p:cNvPicPr/>
          <p:nvPr/>
        </p:nvPicPr>
        <p:blipFill>
          <a:blip r:embed="rId3" cstate="print"/>
          <a:srcRect/>
          <a:stretch>
            <a:fillRect/>
          </a:stretch>
        </p:blipFill>
        <p:spPr bwMode="auto">
          <a:xfrm>
            <a:off x="4343400" y="4114800"/>
            <a:ext cx="772160" cy="4038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   Component </a:t>
            </a:r>
            <a:r>
              <a:rPr lang="en-US" b="1" dirty="0"/>
              <a:t>−</a:t>
            </a:r>
            <a:r>
              <a:rPr lang="en-US" dirty="0"/>
              <a:t>Component describes the physical part of a system.</a:t>
            </a:r>
          </a:p>
          <a:p>
            <a:pPr>
              <a:buNone/>
            </a:pPr>
            <a:endParaRPr lang="en-US" dirty="0" smtClean="0"/>
          </a:p>
          <a:p>
            <a:pPr>
              <a:buNone/>
            </a:pPr>
            <a:r>
              <a:rPr lang="en-US" b="1" dirty="0" smtClean="0"/>
              <a:t>    Node </a:t>
            </a:r>
            <a:r>
              <a:rPr lang="en-US" b="1" dirty="0"/>
              <a:t>−</a:t>
            </a:r>
            <a:r>
              <a:rPr lang="en-US" dirty="0"/>
              <a:t> A node can be defined as a physical element that exists at run time.</a:t>
            </a:r>
          </a:p>
          <a:p>
            <a:pPr>
              <a:buNone/>
            </a:pPr>
            <a:endParaRPr lang="en-US" dirty="0"/>
          </a:p>
        </p:txBody>
      </p:sp>
      <p:pic>
        <p:nvPicPr>
          <p:cNvPr id="4" name="Picture 3" descr="Component"/>
          <p:cNvPicPr/>
          <p:nvPr/>
        </p:nvPicPr>
        <p:blipFill>
          <a:blip r:embed="rId2" cstate="print"/>
          <a:srcRect/>
          <a:stretch>
            <a:fillRect/>
          </a:stretch>
        </p:blipFill>
        <p:spPr bwMode="auto">
          <a:xfrm>
            <a:off x="3886200" y="2057400"/>
            <a:ext cx="1045210" cy="462915"/>
          </a:xfrm>
          <a:prstGeom prst="rect">
            <a:avLst/>
          </a:prstGeom>
          <a:noFill/>
          <a:ln w="9525">
            <a:noFill/>
            <a:miter lim="800000"/>
            <a:headEnd/>
            <a:tailEnd/>
          </a:ln>
        </p:spPr>
      </p:pic>
      <p:pic>
        <p:nvPicPr>
          <p:cNvPr id="5" name="Picture 4" descr="Node"/>
          <p:cNvPicPr/>
          <p:nvPr/>
        </p:nvPicPr>
        <p:blipFill>
          <a:blip r:embed="rId3" cstate="print"/>
          <a:srcRect/>
          <a:stretch>
            <a:fillRect/>
          </a:stretch>
        </p:blipFill>
        <p:spPr bwMode="auto">
          <a:xfrm>
            <a:off x="4114800" y="3962400"/>
            <a:ext cx="831215" cy="8312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Behavioral Things</a:t>
            </a:r>
            <a:endParaRPr lang="en-US" dirty="0"/>
          </a:p>
        </p:txBody>
      </p:sp>
      <p:sp>
        <p:nvSpPr>
          <p:cNvPr id="3" name="Content Placeholder 2"/>
          <p:cNvSpPr>
            <a:spLocks noGrp="1"/>
          </p:cNvSpPr>
          <p:nvPr>
            <p:ph sz="quarter" idx="1"/>
          </p:nvPr>
        </p:nvSpPr>
        <p:spPr/>
        <p:txBody>
          <a:bodyPr/>
          <a:lstStyle/>
          <a:p>
            <a:pPr>
              <a:buNone/>
            </a:pPr>
            <a:r>
              <a:rPr lang="en-US" b="1" dirty="0" smtClean="0"/>
              <a:t>    A </a:t>
            </a:r>
            <a:r>
              <a:rPr lang="en-US" b="1" dirty="0"/>
              <a:t>behavioral thing</a:t>
            </a:r>
            <a:r>
              <a:rPr lang="en-US" dirty="0"/>
              <a:t> consists of the dynamic parts of UML models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US" b="1" dirty="0" smtClean="0"/>
              <a:t>    Interaction−</a:t>
            </a:r>
            <a:r>
              <a:rPr lang="en-US" dirty="0" smtClean="0"/>
              <a:t>Interaction </a:t>
            </a:r>
            <a:r>
              <a:rPr lang="en-US" dirty="0"/>
              <a:t>is defined as a behavior that consists of a group of messages exchanged among elements to accomplish a specific task.</a:t>
            </a:r>
          </a:p>
          <a:p>
            <a:pPr>
              <a:buNone/>
            </a:pPr>
            <a:r>
              <a:rPr lang="en-US" b="1" dirty="0" smtClean="0"/>
              <a:t>  </a:t>
            </a:r>
          </a:p>
          <a:p>
            <a:pPr>
              <a:buNone/>
            </a:pPr>
            <a:r>
              <a:rPr lang="en-US" b="1" dirty="0"/>
              <a:t> </a:t>
            </a:r>
            <a:r>
              <a:rPr lang="en-US" b="1" dirty="0" smtClean="0"/>
              <a:t>   State machine−</a:t>
            </a:r>
            <a:r>
              <a:rPr lang="en-US" dirty="0" smtClean="0"/>
              <a:t>State </a:t>
            </a:r>
            <a:r>
              <a:rPr lang="en-US" dirty="0"/>
              <a:t>machine is useful when the state of an object in its life cycle is important. It defines the sequence of states an object goes through in response to events. Events are external factors responsible for state </a:t>
            </a:r>
            <a:r>
              <a:rPr lang="en-US" dirty="0" smtClean="0"/>
              <a:t>change</a:t>
            </a:r>
          </a:p>
          <a:p>
            <a:pPr>
              <a:buNone/>
            </a:pPr>
            <a:endParaRPr lang="en-US" dirty="0" smtClean="0"/>
          </a:p>
          <a:p>
            <a:pPr>
              <a:buNone/>
            </a:pPr>
            <a:endParaRPr lang="en-US" dirty="0"/>
          </a:p>
          <a:p>
            <a:pPr>
              <a:buNone/>
            </a:pPr>
            <a:endParaRPr lang="en-US" dirty="0"/>
          </a:p>
        </p:txBody>
      </p:sp>
      <p:pic>
        <p:nvPicPr>
          <p:cNvPr id="4" name="Picture 3" descr="Interaction"/>
          <p:cNvPicPr/>
          <p:nvPr/>
        </p:nvPicPr>
        <p:blipFill>
          <a:blip r:embed="rId2" cstate="print"/>
          <a:srcRect/>
          <a:stretch>
            <a:fillRect/>
          </a:stretch>
        </p:blipFill>
        <p:spPr bwMode="auto">
          <a:xfrm>
            <a:off x="3733800" y="2743200"/>
            <a:ext cx="1033145" cy="427355"/>
          </a:xfrm>
          <a:prstGeom prst="rect">
            <a:avLst/>
          </a:prstGeom>
          <a:noFill/>
          <a:ln w="9525">
            <a:noFill/>
            <a:miter lim="800000"/>
            <a:headEnd/>
            <a:tailEnd/>
          </a:ln>
        </p:spPr>
      </p:pic>
      <p:pic>
        <p:nvPicPr>
          <p:cNvPr id="5" name="Picture 4" descr="State machine"/>
          <p:cNvPicPr/>
          <p:nvPr/>
        </p:nvPicPr>
        <p:blipFill>
          <a:blip r:embed="rId3" cstate="print"/>
          <a:srcRect/>
          <a:stretch>
            <a:fillRect/>
          </a:stretch>
        </p:blipFill>
        <p:spPr bwMode="auto">
          <a:xfrm>
            <a:off x="3733800" y="5257800"/>
            <a:ext cx="1033145" cy="641350"/>
          </a:xfrm>
          <a:prstGeom prst="rect">
            <a:avLst/>
          </a:prstGeom>
          <a:noFill/>
          <a:ln w="9525">
            <a:noFill/>
            <a:miter lim="800000"/>
            <a:headEnd/>
            <a:tailEnd/>
          </a:ln>
        </p:spPr>
      </p:pic>
      <p:sp>
        <p:nvSpPr>
          <p:cNvPr id="6" name="Title 1"/>
          <p:cNvSpPr>
            <a:spLocks noGrp="1"/>
          </p:cNvSpPr>
          <p:nvPr>
            <p:ph type="title"/>
          </p:nvPr>
        </p:nvSpPr>
        <p:spPr>
          <a:xfrm>
            <a:off x="914400" y="274638"/>
            <a:ext cx="7772400" cy="1143000"/>
          </a:xfrm>
        </p:spPr>
        <p:txBody>
          <a:bodyPr>
            <a:normAutofit/>
          </a:bodyPr>
          <a:lstStyle/>
          <a:p>
            <a:r>
              <a:rPr lang="en-US" dirty="0" smtClean="0"/>
              <a:t>                   Behavioral Things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Grouping Things</a:t>
            </a:r>
            <a:endParaRPr lang="en-US" dirty="0"/>
          </a:p>
        </p:txBody>
      </p:sp>
      <p:sp>
        <p:nvSpPr>
          <p:cNvPr id="3" name="Content Placeholder 2"/>
          <p:cNvSpPr>
            <a:spLocks noGrp="1"/>
          </p:cNvSpPr>
          <p:nvPr>
            <p:ph sz="quarter" idx="1"/>
          </p:nvPr>
        </p:nvSpPr>
        <p:spPr/>
        <p:txBody>
          <a:bodyPr/>
          <a:lstStyle/>
          <a:p>
            <a:pPr>
              <a:buNone/>
            </a:pPr>
            <a:r>
              <a:rPr lang="en-US" b="1" dirty="0" smtClean="0"/>
              <a:t>    Grouping </a:t>
            </a:r>
            <a:r>
              <a:rPr lang="en-US" b="1" dirty="0"/>
              <a:t>things</a:t>
            </a:r>
            <a:r>
              <a:rPr lang="en-US" dirty="0"/>
              <a:t> can be defined as a mechanism to group elements of a UML model together.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1066800"/>
            <a:ext cx="7772400" cy="4572000"/>
          </a:xfrm>
        </p:spPr>
        <p:txBody>
          <a:bodyPr/>
          <a:lstStyle/>
          <a:p>
            <a:pPr>
              <a:buNone/>
            </a:pPr>
            <a:r>
              <a:rPr lang="en-US" b="1" dirty="0" smtClean="0"/>
              <a:t>   Package </a:t>
            </a:r>
            <a:r>
              <a:rPr lang="en-US" b="1" dirty="0"/>
              <a:t>−</a:t>
            </a:r>
            <a:r>
              <a:rPr lang="en-US" dirty="0"/>
              <a:t> Package is the only one grouping thing available for gathering structural and behavioral things.</a:t>
            </a:r>
          </a:p>
          <a:p>
            <a:pPr>
              <a:buNone/>
            </a:pPr>
            <a:endParaRPr lang="en-US" dirty="0" smtClean="0"/>
          </a:p>
          <a:p>
            <a:pPr>
              <a:buNone/>
            </a:pPr>
            <a:endParaRPr lang="en-US" dirty="0"/>
          </a:p>
        </p:txBody>
      </p:sp>
      <p:pic>
        <p:nvPicPr>
          <p:cNvPr id="4" name="Picture 3" descr="Package"/>
          <p:cNvPicPr/>
          <p:nvPr/>
        </p:nvPicPr>
        <p:blipFill>
          <a:blip r:embed="rId2" cstate="print"/>
          <a:srcRect/>
          <a:stretch>
            <a:fillRect/>
          </a:stretch>
        </p:blipFill>
        <p:spPr bwMode="auto">
          <a:xfrm>
            <a:off x="3962400" y="2590800"/>
            <a:ext cx="1033145" cy="7124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Annotational Things</a:t>
            </a:r>
            <a:endParaRPr lang="en-US" dirty="0"/>
          </a:p>
        </p:txBody>
      </p:sp>
      <p:sp>
        <p:nvSpPr>
          <p:cNvPr id="3" name="Content Placeholder 2"/>
          <p:cNvSpPr>
            <a:spLocks noGrp="1"/>
          </p:cNvSpPr>
          <p:nvPr>
            <p:ph sz="quarter" idx="1"/>
          </p:nvPr>
        </p:nvSpPr>
        <p:spPr/>
        <p:txBody>
          <a:bodyPr/>
          <a:lstStyle/>
          <a:p>
            <a:pPr>
              <a:buNone/>
            </a:pPr>
            <a:r>
              <a:rPr lang="en-US" b="1" dirty="0" smtClean="0"/>
              <a:t>    Annotational </a:t>
            </a:r>
            <a:r>
              <a:rPr lang="en-US" b="1" dirty="0"/>
              <a:t>things</a:t>
            </a:r>
            <a:r>
              <a:rPr lang="en-US" dirty="0"/>
              <a:t> can be defined as a mechanism </a:t>
            </a:r>
            <a:r>
              <a:rPr lang="en-US" dirty="0" smtClean="0"/>
              <a:t>to capture </a:t>
            </a:r>
            <a:r>
              <a:rPr lang="en-US" dirty="0"/>
              <a:t>remarks, descriptions, and comments of UML model elements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    A </a:t>
            </a:r>
            <a:r>
              <a:rPr lang="en-US" dirty="0"/>
              <a:t>note is used to render comments, constraints</a:t>
            </a:r>
            <a:r>
              <a:rPr lang="en-US" dirty="0" smtClean="0"/>
              <a:t>, </a:t>
            </a:r>
            <a:r>
              <a:rPr lang="en-US" dirty="0"/>
              <a:t>etc. of an UML element</a:t>
            </a:r>
            <a:r>
              <a:rPr lang="en-US" dirty="0" smtClean="0"/>
              <a:t>.</a:t>
            </a:r>
          </a:p>
          <a:p>
            <a:pPr>
              <a:buNone/>
            </a:pPr>
            <a:endParaRPr lang="en-US" dirty="0"/>
          </a:p>
          <a:p>
            <a:pPr>
              <a:buNone/>
            </a:pPr>
            <a:endParaRPr lang="en-US" dirty="0"/>
          </a:p>
        </p:txBody>
      </p:sp>
      <p:pic>
        <p:nvPicPr>
          <p:cNvPr id="4" name="Picture 3" descr="Note"/>
          <p:cNvPicPr/>
          <p:nvPr/>
        </p:nvPicPr>
        <p:blipFill>
          <a:blip r:embed="rId2" cstate="print"/>
          <a:srcRect/>
          <a:stretch>
            <a:fillRect/>
          </a:stretch>
        </p:blipFill>
        <p:spPr bwMode="auto">
          <a:xfrm>
            <a:off x="4191000" y="3048000"/>
            <a:ext cx="712470" cy="4870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UML (Unified Modeling Language) is a standard language for specifying, visualizing, constructing, and documenting the artifacts of software systems. </a:t>
            </a:r>
            <a:endParaRPr lang="en-US" dirty="0" smtClean="0"/>
          </a:p>
          <a:p>
            <a:r>
              <a:rPr lang="en-US" dirty="0" smtClean="0"/>
              <a:t>The </a:t>
            </a:r>
            <a:r>
              <a:rPr lang="en-US" dirty="0"/>
              <a:t>goal of UML can be defined as a simple modeling mechanism to model all possible practical systems in today’s complex </a:t>
            </a:r>
            <a:r>
              <a:rPr lang="en-US" dirty="0" smtClean="0"/>
              <a:t>environment.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Relationship</a:t>
            </a:r>
            <a:endParaRPr lang="en-US" dirty="0"/>
          </a:p>
        </p:txBody>
      </p:sp>
      <p:sp>
        <p:nvSpPr>
          <p:cNvPr id="3" name="Content Placeholder 2"/>
          <p:cNvSpPr>
            <a:spLocks noGrp="1"/>
          </p:cNvSpPr>
          <p:nvPr>
            <p:ph sz="quarter" idx="1"/>
          </p:nvPr>
        </p:nvSpPr>
        <p:spPr/>
        <p:txBody>
          <a:bodyPr/>
          <a:lstStyle/>
          <a:p>
            <a:pPr>
              <a:buNone/>
            </a:pPr>
            <a:r>
              <a:rPr lang="en-US" b="1" dirty="0" smtClean="0"/>
              <a:t>    Relationship</a:t>
            </a:r>
            <a:r>
              <a:rPr lang="en-US" dirty="0"/>
              <a:t> is </a:t>
            </a:r>
            <a:r>
              <a:rPr lang="en-US" dirty="0" smtClean="0"/>
              <a:t>most </a:t>
            </a:r>
            <a:r>
              <a:rPr lang="en-US" dirty="0"/>
              <a:t>important building block of UML. It shows how the elements are associated with each other and this association describes the functionality of an application.</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   Dependency- Dependency </a:t>
            </a:r>
            <a:r>
              <a:rPr lang="en-US" dirty="0"/>
              <a:t>is a relationship between two things in which change in one element also affects the other.</a:t>
            </a:r>
          </a:p>
          <a:p>
            <a:pPr>
              <a:buNone/>
            </a:pPr>
            <a:endParaRPr lang="en-US" dirty="0" smtClean="0"/>
          </a:p>
          <a:p>
            <a:pPr>
              <a:buNone/>
            </a:pPr>
            <a:r>
              <a:rPr lang="en-US" dirty="0" smtClean="0"/>
              <a:t>     </a:t>
            </a:r>
          </a:p>
          <a:p>
            <a:pPr>
              <a:buNone/>
            </a:pPr>
            <a:r>
              <a:rPr lang="en-US" dirty="0" smtClean="0"/>
              <a:t>    Association: </a:t>
            </a:r>
            <a:r>
              <a:rPr lang="en-US" dirty="0"/>
              <a:t>Association is basically a set of links that connects the elements of a UML </a:t>
            </a:r>
            <a:r>
              <a:rPr lang="en-US" dirty="0" smtClean="0"/>
              <a:t>model.</a:t>
            </a:r>
            <a:r>
              <a:rPr lang="en-US" dirty="0"/>
              <a:t> It also describes how many objects are taking part in that relationship.</a:t>
            </a:r>
            <a:endParaRPr lang="en-US" dirty="0" smtClean="0"/>
          </a:p>
          <a:p>
            <a:pPr>
              <a:buNone/>
            </a:pPr>
            <a:endParaRPr lang="en-US" b="1" dirty="0"/>
          </a:p>
          <a:p>
            <a:pPr>
              <a:buNone/>
            </a:pPr>
            <a:endParaRPr lang="en-US" b="1" dirty="0"/>
          </a:p>
          <a:p>
            <a:endParaRPr lang="en-US" dirty="0"/>
          </a:p>
        </p:txBody>
      </p:sp>
      <p:pic>
        <p:nvPicPr>
          <p:cNvPr id="4" name="Picture 3" descr="Dependency"/>
          <p:cNvPicPr/>
          <p:nvPr/>
        </p:nvPicPr>
        <p:blipFill>
          <a:blip r:embed="rId2" cstate="print"/>
          <a:srcRect/>
          <a:stretch>
            <a:fillRect/>
          </a:stretch>
        </p:blipFill>
        <p:spPr bwMode="auto">
          <a:xfrm>
            <a:off x="3886200" y="2438400"/>
            <a:ext cx="1068705" cy="558165"/>
          </a:xfrm>
          <a:prstGeom prst="rect">
            <a:avLst/>
          </a:prstGeom>
          <a:noFill/>
          <a:ln w="9525">
            <a:noFill/>
            <a:miter lim="800000"/>
            <a:headEnd/>
            <a:tailEnd/>
          </a:ln>
        </p:spPr>
      </p:pic>
      <p:pic>
        <p:nvPicPr>
          <p:cNvPr id="5" name="Picture 4" descr="Association"/>
          <p:cNvPicPr/>
          <p:nvPr/>
        </p:nvPicPr>
        <p:blipFill>
          <a:blip r:embed="rId3" cstate="print"/>
          <a:srcRect/>
          <a:stretch>
            <a:fillRect/>
          </a:stretch>
        </p:blipFill>
        <p:spPr bwMode="auto">
          <a:xfrm>
            <a:off x="3886200" y="5029200"/>
            <a:ext cx="1555750" cy="3562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    Generalization-Generalization </a:t>
            </a:r>
            <a:r>
              <a:rPr lang="en-US" dirty="0"/>
              <a:t>can be defined as a relationship which connects a specialized element with a generalized element. </a:t>
            </a:r>
            <a:r>
              <a:rPr lang="en-US" dirty="0" smtClean="0"/>
              <a:t>It basically </a:t>
            </a:r>
            <a:r>
              <a:rPr lang="en-US" dirty="0"/>
              <a:t>describes the </a:t>
            </a:r>
            <a:r>
              <a:rPr lang="en-US" dirty="0" smtClean="0"/>
              <a:t>inheritance relationship </a:t>
            </a:r>
            <a:r>
              <a:rPr lang="en-US" dirty="0"/>
              <a:t>in the world of objects.</a:t>
            </a:r>
          </a:p>
          <a:p>
            <a:pPr>
              <a:buNone/>
            </a:pPr>
            <a:endParaRPr lang="en-US" b="1" dirty="0"/>
          </a:p>
          <a:p>
            <a:pPr>
              <a:buNone/>
            </a:pPr>
            <a:endParaRPr lang="en-US" dirty="0"/>
          </a:p>
        </p:txBody>
      </p:sp>
      <p:pic>
        <p:nvPicPr>
          <p:cNvPr id="4" name="Picture 3" descr="Generalization"/>
          <p:cNvPicPr/>
          <p:nvPr/>
        </p:nvPicPr>
        <p:blipFill>
          <a:blip r:embed="rId2" cstate="print"/>
          <a:srcRect/>
          <a:stretch>
            <a:fillRect/>
          </a:stretch>
        </p:blipFill>
        <p:spPr bwMode="auto">
          <a:xfrm>
            <a:off x="3581400" y="3733800"/>
            <a:ext cx="1722120" cy="59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dirty="0" smtClean="0"/>
              <a:t>    Realization-Realization </a:t>
            </a:r>
            <a:r>
              <a:rPr lang="en-US" dirty="0"/>
              <a:t>can be defined as a relationship in which two elements are connected. One element describes some responsibility, which is not implemented and the other one implements them. This relationship exists in case of interfaces.</a:t>
            </a:r>
          </a:p>
          <a:p>
            <a:pPr>
              <a:buNone/>
            </a:pPr>
            <a:endParaRPr lang="en-US" b="1" dirty="0"/>
          </a:p>
          <a:p>
            <a:endParaRPr lang="en-US" dirty="0"/>
          </a:p>
        </p:txBody>
      </p:sp>
      <p:pic>
        <p:nvPicPr>
          <p:cNvPr id="4" name="Picture 3" descr="Realization"/>
          <p:cNvPicPr/>
          <p:nvPr/>
        </p:nvPicPr>
        <p:blipFill>
          <a:blip r:embed="rId2" cstate="print"/>
          <a:srcRect/>
          <a:stretch>
            <a:fillRect/>
          </a:stretch>
        </p:blipFill>
        <p:spPr bwMode="auto">
          <a:xfrm>
            <a:off x="3733800" y="4343400"/>
            <a:ext cx="1318260" cy="3441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smtClean="0"/>
              <a:t>         UML Diagram hierarchy</a:t>
            </a:r>
            <a:endParaRPr lang="en-US" dirty="0"/>
          </a:p>
        </p:txBody>
      </p:sp>
      <p:pic>
        <p:nvPicPr>
          <p:cNvPr id="4" name="Content Placeholder 3" descr="01-package-diagram-in-uml-diagram-hierarchy.png"/>
          <p:cNvPicPr>
            <a:picLocks noGrp="1" noChangeAspect="1"/>
          </p:cNvPicPr>
          <p:nvPr>
            <p:ph sz="quarter" idx="1"/>
          </p:nvPr>
        </p:nvPicPr>
        <p:blipFill>
          <a:blip r:embed="rId3" cstate="print"/>
          <a:stretch>
            <a:fillRect/>
          </a:stretch>
        </p:blipFill>
        <p:spPr>
          <a:xfrm>
            <a:off x="1004288" y="1295400"/>
            <a:ext cx="7592623" cy="4724400"/>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Structural Modeling</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a:t>Structural modeling captures the static </a:t>
            </a:r>
            <a:r>
              <a:rPr lang="en-US" dirty="0" smtClean="0"/>
              <a:t>features</a:t>
            </a:r>
          </a:p>
          <a:p>
            <a:pPr>
              <a:buNone/>
            </a:pPr>
            <a:r>
              <a:rPr lang="en-US" dirty="0" smtClean="0"/>
              <a:t>of </a:t>
            </a:r>
            <a:r>
              <a:rPr lang="en-US" dirty="0"/>
              <a:t>a system. </a:t>
            </a:r>
            <a:endParaRPr lang="en-US" dirty="0" smtClean="0"/>
          </a:p>
          <a:p>
            <a:pPr>
              <a:buNone/>
            </a:pPr>
            <a:endParaRPr lang="en-US" dirty="0" smtClean="0"/>
          </a:p>
          <a:p>
            <a:pPr>
              <a:buNone/>
            </a:pPr>
            <a:r>
              <a:rPr lang="en-US" dirty="0" smtClean="0"/>
              <a:t>They </a:t>
            </a:r>
            <a:r>
              <a:rPr lang="en-US" dirty="0"/>
              <a:t>consist of the following </a:t>
            </a:r>
            <a:r>
              <a:rPr lang="en-US" dirty="0" smtClean="0"/>
              <a:t>−</a:t>
            </a:r>
            <a:endParaRPr lang="en-US" dirty="0"/>
          </a:p>
          <a:p>
            <a:pPr lvl="0"/>
            <a:r>
              <a:rPr lang="en-US" dirty="0"/>
              <a:t>Classes diagrams</a:t>
            </a:r>
          </a:p>
          <a:p>
            <a:pPr lvl="0"/>
            <a:r>
              <a:rPr lang="en-US" dirty="0"/>
              <a:t>Objects diagrams</a:t>
            </a:r>
          </a:p>
          <a:p>
            <a:pPr lvl="0"/>
            <a:r>
              <a:rPr lang="en-US" dirty="0"/>
              <a:t>Deployment diagrams</a:t>
            </a:r>
          </a:p>
          <a:p>
            <a:pPr lvl="0"/>
            <a:r>
              <a:rPr lang="en-US" dirty="0"/>
              <a:t>Package diagrams</a:t>
            </a:r>
          </a:p>
          <a:p>
            <a:pPr lvl="0"/>
            <a:r>
              <a:rPr lang="en-US" dirty="0"/>
              <a:t>Composite structure diagram</a:t>
            </a:r>
          </a:p>
          <a:p>
            <a:pPr lvl="0"/>
            <a:r>
              <a:rPr lang="en-US" dirty="0"/>
              <a:t>Component diagram</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Behavioral Modeling</a:t>
            </a:r>
            <a:endParaRPr lang="en-US" dirty="0"/>
          </a:p>
        </p:txBody>
      </p:sp>
      <p:sp>
        <p:nvSpPr>
          <p:cNvPr id="3" name="Content Placeholder 2"/>
          <p:cNvSpPr>
            <a:spLocks noGrp="1"/>
          </p:cNvSpPr>
          <p:nvPr>
            <p:ph sz="quarter" idx="1"/>
          </p:nvPr>
        </p:nvSpPr>
        <p:spPr/>
        <p:txBody>
          <a:bodyPr>
            <a:normAutofit lnSpcReduction="10000"/>
          </a:bodyPr>
          <a:lstStyle/>
          <a:p>
            <a:pPr>
              <a:buNone/>
            </a:pPr>
            <a:r>
              <a:rPr lang="en-US" dirty="0" smtClean="0"/>
              <a:t>    Behavioral </a:t>
            </a:r>
            <a:r>
              <a:rPr lang="en-US" dirty="0"/>
              <a:t>model describes the interaction in the system. </a:t>
            </a:r>
            <a:r>
              <a:rPr lang="en-US" dirty="0" smtClean="0"/>
              <a:t>It  represents </a:t>
            </a:r>
            <a:r>
              <a:rPr lang="en-US" dirty="0"/>
              <a:t>the interaction among the structural </a:t>
            </a:r>
            <a:r>
              <a:rPr lang="en-US" dirty="0" smtClean="0"/>
              <a:t>diagrams. </a:t>
            </a:r>
          </a:p>
          <a:p>
            <a:pPr>
              <a:buNone/>
            </a:pPr>
            <a:r>
              <a:rPr lang="en-US" dirty="0" smtClean="0"/>
              <a:t>    Behavioral </a:t>
            </a:r>
            <a:r>
              <a:rPr lang="en-US" dirty="0"/>
              <a:t>modeling shows the dynamic nature of the system. They </a:t>
            </a:r>
            <a:r>
              <a:rPr lang="en-US" dirty="0" smtClean="0"/>
              <a:t>consist </a:t>
            </a:r>
            <a:r>
              <a:rPr lang="en-US" dirty="0"/>
              <a:t>of the following </a:t>
            </a:r>
            <a:endParaRPr lang="en-US" dirty="0" smtClean="0"/>
          </a:p>
          <a:p>
            <a:pPr>
              <a:buNone/>
            </a:pPr>
            <a:endParaRPr lang="en-US" dirty="0" smtClean="0"/>
          </a:p>
          <a:p>
            <a:pPr lvl="0"/>
            <a:r>
              <a:rPr lang="en-US" dirty="0"/>
              <a:t>Activity diagrams</a:t>
            </a:r>
          </a:p>
          <a:p>
            <a:pPr lvl="0"/>
            <a:r>
              <a:rPr lang="en-US" dirty="0"/>
              <a:t>Interaction diagrams</a:t>
            </a:r>
          </a:p>
          <a:p>
            <a:pPr lvl="0"/>
            <a:r>
              <a:rPr lang="en-US" dirty="0"/>
              <a:t>Use case diagrams</a:t>
            </a:r>
          </a:p>
          <a:p>
            <a:pPr>
              <a:buNone/>
            </a:pPr>
            <a:r>
              <a:rPr lang="en-US" dirty="0" smtClean="0"/>
              <a:t>  </a:t>
            </a:r>
          </a:p>
          <a:p>
            <a:pPr>
              <a:buNone/>
            </a:pPr>
            <a:r>
              <a:rPr lang="en-US" dirty="0"/>
              <a:t> </a:t>
            </a:r>
            <a:r>
              <a:rPr lang="en-US" dirty="0" smtClean="0"/>
              <a:t>   All </a:t>
            </a:r>
            <a:r>
              <a:rPr lang="en-US" dirty="0"/>
              <a:t>the above show the dynamic sequence of flow in a system.</a:t>
            </a: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Architectural Modeling</a:t>
            </a:r>
            <a:endParaRPr lang="en-US" dirty="0"/>
          </a:p>
        </p:txBody>
      </p:sp>
      <p:sp>
        <p:nvSpPr>
          <p:cNvPr id="3" name="Content Placeholder 2"/>
          <p:cNvSpPr>
            <a:spLocks noGrp="1"/>
          </p:cNvSpPr>
          <p:nvPr>
            <p:ph sz="quarter" idx="1"/>
          </p:nvPr>
        </p:nvSpPr>
        <p:spPr/>
        <p:txBody>
          <a:bodyPr/>
          <a:lstStyle/>
          <a:p>
            <a:pPr>
              <a:buNone/>
            </a:pPr>
            <a:r>
              <a:rPr lang="en-US" dirty="0" smtClean="0"/>
              <a:t>    Architectural </a:t>
            </a:r>
            <a:r>
              <a:rPr lang="en-US" dirty="0"/>
              <a:t>model represents the overall framework of the system. It contains both structural and behavioral elements of the system. Architectural model can be defined as the blueprint of the entire system. Package diagram comes under architectural modeling.</a:t>
            </a:r>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Structural Things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    Graphical </a:t>
            </a:r>
            <a:r>
              <a:rPr lang="en-US" dirty="0"/>
              <a:t>notations used in structural things are most widely used in UML. These are considered as the nouns of UML models. Following are the list of structural things</a:t>
            </a:r>
            <a:r>
              <a:rPr lang="en-US" dirty="0" smtClean="0"/>
              <a:t>.</a:t>
            </a:r>
          </a:p>
          <a:p>
            <a:pPr>
              <a:buNone/>
            </a:pPr>
            <a:endParaRPr lang="en-US" dirty="0"/>
          </a:p>
          <a:p>
            <a:pPr lvl="0"/>
            <a:r>
              <a:rPr lang="en-US" dirty="0"/>
              <a:t>Classes</a:t>
            </a:r>
          </a:p>
          <a:p>
            <a:pPr lvl="0"/>
            <a:r>
              <a:rPr lang="en-US" dirty="0"/>
              <a:t>Object</a:t>
            </a:r>
          </a:p>
          <a:p>
            <a:pPr lvl="0"/>
            <a:r>
              <a:rPr lang="en-US" dirty="0"/>
              <a:t>Interface</a:t>
            </a:r>
          </a:p>
          <a:p>
            <a:pPr lvl="0"/>
            <a:r>
              <a:rPr lang="en-US" dirty="0"/>
              <a:t>Collaboration</a:t>
            </a:r>
          </a:p>
          <a:p>
            <a:pPr lvl="0"/>
            <a:r>
              <a:rPr lang="en-US" dirty="0"/>
              <a:t>Use case</a:t>
            </a:r>
          </a:p>
          <a:p>
            <a:pPr lvl="0"/>
            <a:r>
              <a:rPr lang="en-US" dirty="0"/>
              <a:t>Active classes</a:t>
            </a:r>
          </a:p>
          <a:p>
            <a:pPr lvl="0"/>
            <a:r>
              <a:rPr lang="en-US" dirty="0"/>
              <a:t>Components</a:t>
            </a:r>
          </a:p>
          <a:p>
            <a:pPr lvl="0"/>
            <a:r>
              <a:rPr lang="en-US" dirty="0"/>
              <a:t>Nodes</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Class Notation</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UML</a:t>
            </a:r>
            <a:r>
              <a:rPr lang="en-US" dirty="0"/>
              <a:t> </a:t>
            </a:r>
            <a:r>
              <a:rPr lang="en-US" i="1" dirty="0"/>
              <a:t>class</a:t>
            </a:r>
            <a:r>
              <a:rPr lang="en-US" dirty="0"/>
              <a:t> is represented by the following figure. The diagram is divided into four parts.</a:t>
            </a:r>
          </a:p>
          <a:p>
            <a:pPr lvl="0"/>
            <a:r>
              <a:rPr lang="en-US" dirty="0"/>
              <a:t>The top section is used to name the class.</a:t>
            </a:r>
          </a:p>
          <a:p>
            <a:pPr lvl="0"/>
            <a:r>
              <a:rPr lang="en-US" dirty="0"/>
              <a:t>The second one is used to show the attributes of the class.</a:t>
            </a:r>
          </a:p>
          <a:p>
            <a:pPr lvl="0"/>
            <a:r>
              <a:rPr lang="en-US" dirty="0"/>
              <a:t>The third section is used to describe the operations performed by the class.</a:t>
            </a:r>
          </a:p>
          <a:p>
            <a:pPr lvl="0"/>
            <a:r>
              <a:rPr lang="en-US" dirty="0"/>
              <a:t>The fourth section is optional to show any additional components.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 of UML</a:t>
            </a:r>
            <a:endParaRPr lang="en-US" dirty="0"/>
          </a:p>
        </p:txBody>
      </p:sp>
      <p:pic>
        <p:nvPicPr>
          <p:cNvPr id="4" name="Content Placeholder 3" descr="uml-history.gif"/>
          <p:cNvPicPr>
            <a:picLocks noGrp="1" noChangeAspect="1"/>
          </p:cNvPicPr>
          <p:nvPr>
            <p:ph sz="quarter" idx="1"/>
          </p:nvPr>
        </p:nvPicPr>
        <p:blipFill>
          <a:blip r:embed="rId3" cstate="print"/>
          <a:stretch>
            <a:fillRect/>
          </a:stretch>
        </p:blipFill>
        <p:spPr>
          <a:xfrm>
            <a:off x="1295400" y="1981200"/>
            <a:ext cx="7086600" cy="34290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ass Notation"/>
          <p:cNvPicPr>
            <a:picLocks noGrp="1"/>
          </p:cNvPicPr>
          <p:nvPr>
            <p:ph sz="quarter" idx="1"/>
          </p:nvPr>
        </p:nvPicPr>
        <p:blipFill>
          <a:blip r:embed="rId2" cstate="print"/>
          <a:stretch>
            <a:fillRect/>
          </a:stretch>
        </p:blipFill>
        <p:spPr bwMode="auto">
          <a:xfrm>
            <a:off x="2438400" y="1524000"/>
            <a:ext cx="4448175" cy="2190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Object Notation</a:t>
            </a:r>
            <a:endParaRPr lang="en-US" dirty="0"/>
          </a:p>
        </p:txBody>
      </p:sp>
      <p:sp>
        <p:nvSpPr>
          <p:cNvPr id="3" name="Content Placeholder 2"/>
          <p:cNvSpPr>
            <a:spLocks noGrp="1"/>
          </p:cNvSpPr>
          <p:nvPr>
            <p:ph sz="quarter" idx="1"/>
          </p:nvPr>
        </p:nvSpPr>
        <p:spPr/>
        <p:txBody>
          <a:bodyPr/>
          <a:lstStyle/>
          <a:p>
            <a:pPr>
              <a:buNone/>
            </a:pPr>
            <a:r>
              <a:rPr lang="en-US" dirty="0" smtClean="0"/>
              <a:t>    The</a:t>
            </a:r>
            <a:r>
              <a:rPr lang="en-US" dirty="0"/>
              <a:t> </a:t>
            </a:r>
            <a:r>
              <a:rPr lang="en-US" i="1" dirty="0"/>
              <a:t>object</a:t>
            </a:r>
            <a:r>
              <a:rPr lang="en-US" dirty="0"/>
              <a:t> is represented in the same way as the class. The only difference is the </a:t>
            </a:r>
            <a:r>
              <a:rPr lang="en-US" i="1" dirty="0" smtClean="0"/>
              <a:t>name </a:t>
            </a:r>
            <a:r>
              <a:rPr lang="en-US" dirty="0" smtClean="0"/>
              <a:t>which </a:t>
            </a:r>
            <a:r>
              <a:rPr lang="en-US" dirty="0"/>
              <a:t>is underlined as shown in the following figure.</a:t>
            </a:r>
          </a:p>
          <a:p>
            <a:endParaRPr lang="en-US" dirty="0"/>
          </a:p>
        </p:txBody>
      </p:sp>
      <p:pic>
        <p:nvPicPr>
          <p:cNvPr id="4" name="Picture 3" descr="Object Notation"/>
          <p:cNvPicPr/>
          <p:nvPr/>
        </p:nvPicPr>
        <p:blipFill>
          <a:blip r:embed="rId2" cstate="print"/>
          <a:srcRect/>
          <a:stretch>
            <a:fillRect/>
          </a:stretch>
        </p:blipFill>
        <p:spPr bwMode="auto">
          <a:xfrm>
            <a:off x="3124200" y="3276600"/>
            <a:ext cx="2351405" cy="16503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Interface Notation</a:t>
            </a:r>
            <a:endParaRPr lang="en-US" dirty="0"/>
          </a:p>
        </p:txBody>
      </p:sp>
      <p:sp>
        <p:nvSpPr>
          <p:cNvPr id="3" name="Content Placeholder 2"/>
          <p:cNvSpPr>
            <a:spLocks noGrp="1"/>
          </p:cNvSpPr>
          <p:nvPr>
            <p:ph sz="quarter" idx="1"/>
          </p:nvPr>
        </p:nvSpPr>
        <p:spPr/>
        <p:txBody>
          <a:bodyPr/>
          <a:lstStyle/>
          <a:p>
            <a:pPr>
              <a:buNone/>
            </a:pPr>
            <a:r>
              <a:rPr lang="en-US" dirty="0" smtClean="0"/>
              <a:t>    Interface </a:t>
            </a:r>
            <a:r>
              <a:rPr lang="en-US" dirty="0"/>
              <a:t>is represented by a circle as shown in the following figure. It has a name which is generally written below the circle.</a:t>
            </a:r>
          </a:p>
          <a:p>
            <a:endParaRPr lang="en-US" dirty="0"/>
          </a:p>
        </p:txBody>
      </p:sp>
      <p:pic>
        <p:nvPicPr>
          <p:cNvPr id="4" name="Picture 3" descr="Interface Notation"/>
          <p:cNvPicPr/>
          <p:nvPr/>
        </p:nvPicPr>
        <p:blipFill>
          <a:blip r:embed="rId2" cstate="print"/>
          <a:srcRect/>
          <a:stretch>
            <a:fillRect/>
          </a:stretch>
        </p:blipFill>
        <p:spPr bwMode="auto">
          <a:xfrm>
            <a:off x="2895600" y="3886200"/>
            <a:ext cx="2909570" cy="160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Association, Aggregation and Composition</a:t>
            </a:r>
            <a:endParaRPr lang="en-US" dirty="0"/>
          </a:p>
        </p:txBody>
      </p:sp>
      <p:sp>
        <p:nvSpPr>
          <p:cNvPr id="3" name="Content Placeholder 2"/>
          <p:cNvSpPr>
            <a:spLocks noGrp="1"/>
          </p:cNvSpPr>
          <p:nvPr>
            <p:ph sz="quarter" idx="1"/>
          </p:nvPr>
        </p:nvSpPr>
        <p:spPr/>
        <p:txBody>
          <a:bodyPr/>
          <a:lstStyle/>
          <a:p>
            <a:pPr>
              <a:buNone/>
            </a:pPr>
            <a:r>
              <a:rPr lang="en-US" b="1" dirty="0" smtClean="0"/>
              <a:t> Association </a:t>
            </a:r>
          </a:p>
          <a:p>
            <a:pPr>
              <a:buNone/>
            </a:pPr>
            <a:r>
              <a:rPr lang="en-US" b="1" dirty="0" smtClean="0"/>
              <a:t>    </a:t>
            </a:r>
            <a:r>
              <a:rPr lang="en-US" dirty="0" smtClean="0"/>
              <a:t>The most abstract way to describe static relationship between classes is using the </a:t>
            </a:r>
            <a:r>
              <a:rPr lang="en-US" b="1" dirty="0" smtClean="0"/>
              <a:t>Association</a:t>
            </a:r>
            <a:r>
              <a:rPr lang="en-US" dirty="0" smtClean="0"/>
              <a:t> link, which simply states that there is some kind of a link or a dependency between two classes or more</a:t>
            </a:r>
            <a:endParaRPr lang="en-US" b="1" dirty="0" smtClean="0"/>
          </a:p>
          <a:p>
            <a:pPr>
              <a:buNone/>
            </a:pPr>
            <a:endParaRPr lang="en-US" dirty="0" smtClean="0"/>
          </a:p>
          <a:p>
            <a:pPr>
              <a:buNone/>
            </a:pPr>
            <a:endParaRPr lang="en-US" dirty="0"/>
          </a:p>
        </p:txBody>
      </p:sp>
      <p:pic>
        <p:nvPicPr>
          <p:cNvPr id="4" name="Picture 3" descr="Association.png"/>
          <p:cNvPicPr>
            <a:picLocks noChangeAspect="1"/>
          </p:cNvPicPr>
          <p:nvPr/>
        </p:nvPicPr>
        <p:blipFill>
          <a:blip r:embed="rId2" cstate="print"/>
          <a:stretch>
            <a:fillRect/>
          </a:stretch>
        </p:blipFill>
        <p:spPr>
          <a:xfrm>
            <a:off x="1940169" y="3733800"/>
            <a:ext cx="4689231" cy="2438400"/>
          </a:xfrm>
          <a:prstGeom prst="rect">
            <a:avLst/>
          </a:prstGeom>
          <a:solidFill>
            <a:schemeClr val="tx2">
              <a:lumMod val="60000"/>
              <a:lumOff val="40000"/>
            </a:schemeClr>
          </a:solid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r>
              <a:rPr lang="en-US" b="1" dirty="0" smtClean="0"/>
              <a:t>   Weak Association</a:t>
            </a:r>
            <a:endParaRPr lang="en-US" dirty="0" smtClean="0"/>
          </a:p>
          <a:p>
            <a:pPr>
              <a:buNone/>
            </a:pPr>
            <a:r>
              <a:rPr lang="en-US" dirty="0" smtClean="0"/>
              <a:t>   </a:t>
            </a:r>
            <a:r>
              <a:rPr lang="en-US" dirty="0" err="1" smtClean="0"/>
              <a:t>ClassA</a:t>
            </a:r>
            <a:r>
              <a:rPr lang="en-US" dirty="0" smtClean="0"/>
              <a:t> may be linked to </a:t>
            </a:r>
            <a:r>
              <a:rPr lang="en-US" dirty="0" err="1" smtClean="0"/>
              <a:t>ClassB</a:t>
            </a:r>
            <a:r>
              <a:rPr lang="en-US" dirty="0" smtClean="0"/>
              <a:t> in order to show that one of its methods includes parameter of </a:t>
            </a:r>
            <a:r>
              <a:rPr lang="en-US" dirty="0" err="1" smtClean="0"/>
              <a:t>ClassB</a:t>
            </a:r>
            <a:r>
              <a:rPr lang="en-US" dirty="0" smtClean="0"/>
              <a:t> instance, or returns instance of </a:t>
            </a:r>
            <a:r>
              <a:rPr lang="en-US" dirty="0" err="1" smtClean="0"/>
              <a:t>ClassB</a:t>
            </a:r>
            <a:r>
              <a:rPr lang="en-US" dirty="0" smtClean="0"/>
              <a:t>.</a:t>
            </a:r>
            <a:br>
              <a:rPr lang="en-US" dirty="0" smtClean="0"/>
            </a:br>
            <a:endParaRPr lang="en-US" dirty="0"/>
          </a:p>
        </p:txBody>
      </p:sp>
      <p:pic>
        <p:nvPicPr>
          <p:cNvPr id="4" name="Picture 3" descr="WeakAssociation.png"/>
          <p:cNvPicPr>
            <a:picLocks noChangeAspect="1"/>
          </p:cNvPicPr>
          <p:nvPr/>
        </p:nvPicPr>
        <p:blipFill>
          <a:blip r:embed="rId2" cstate="print"/>
          <a:stretch>
            <a:fillRect/>
          </a:stretch>
        </p:blipFill>
        <p:spPr>
          <a:xfrm>
            <a:off x="2286000" y="3657600"/>
            <a:ext cx="4978400" cy="21336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Strong Association</a:t>
            </a:r>
            <a:endParaRPr lang="en-US" dirty="0" smtClean="0"/>
          </a:p>
          <a:p>
            <a:pPr>
              <a:buNone/>
            </a:pPr>
            <a:r>
              <a:rPr lang="en-US" dirty="0" smtClean="0"/>
              <a:t>   </a:t>
            </a:r>
            <a:r>
              <a:rPr lang="en-US" dirty="0" err="1" smtClean="0"/>
              <a:t>ClassA</a:t>
            </a:r>
            <a:r>
              <a:rPr lang="en-US" dirty="0" smtClean="0"/>
              <a:t> may also be linked to </a:t>
            </a:r>
            <a:r>
              <a:rPr lang="en-US" dirty="0" err="1" smtClean="0"/>
              <a:t>ClassB</a:t>
            </a:r>
            <a:r>
              <a:rPr lang="en-US" dirty="0" smtClean="0"/>
              <a:t> in order to show that it holds a reference to </a:t>
            </a:r>
            <a:r>
              <a:rPr lang="en-US" dirty="0" err="1" smtClean="0"/>
              <a:t>ClassB</a:t>
            </a:r>
            <a:r>
              <a:rPr lang="en-US" dirty="0" smtClean="0"/>
              <a:t> instance.</a:t>
            </a:r>
          </a:p>
          <a:p>
            <a:pPr>
              <a:buNone/>
            </a:pPr>
            <a:r>
              <a:rPr lang="en-US" dirty="0" smtClean="0"/>
              <a:t> </a:t>
            </a:r>
          </a:p>
          <a:p>
            <a:pPr>
              <a:buNone/>
            </a:pPr>
            <a:r>
              <a:rPr lang="en-US" dirty="0" smtClean="0"/>
              <a:t/>
            </a:r>
            <a:br>
              <a:rPr lang="en-US" dirty="0" smtClean="0"/>
            </a:br>
            <a:r>
              <a:rPr lang="en-US" dirty="0" smtClean="0"/>
              <a:t/>
            </a:r>
            <a:br>
              <a:rPr lang="en-US" dirty="0" smtClean="0"/>
            </a:br>
            <a:endParaRPr lang="en-US" dirty="0"/>
          </a:p>
        </p:txBody>
      </p:sp>
      <p:pic>
        <p:nvPicPr>
          <p:cNvPr id="4" name="Picture 3" descr="StrongAssociation.png"/>
          <p:cNvPicPr>
            <a:picLocks noChangeAspect="1"/>
          </p:cNvPicPr>
          <p:nvPr/>
        </p:nvPicPr>
        <p:blipFill>
          <a:blip r:embed="rId2" cstate="print"/>
          <a:stretch>
            <a:fillRect/>
          </a:stretch>
        </p:blipFill>
        <p:spPr>
          <a:xfrm>
            <a:off x="1447800" y="3200400"/>
            <a:ext cx="5847752" cy="2700338"/>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 Aggregation (Shared Association)</a:t>
            </a:r>
          </a:p>
          <a:p>
            <a:pPr>
              <a:buNone/>
            </a:pPr>
            <a:r>
              <a:rPr lang="en-US" dirty="0" smtClean="0"/>
              <a:t>     In cases where there’s a part-of relationship between </a:t>
            </a:r>
            <a:r>
              <a:rPr lang="en-US" dirty="0" err="1" smtClean="0"/>
              <a:t>ClassA</a:t>
            </a:r>
            <a:r>
              <a:rPr lang="en-US" dirty="0" smtClean="0"/>
              <a:t> (whole) and </a:t>
            </a:r>
            <a:r>
              <a:rPr lang="en-US" dirty="0" err="1" smtClean="0"/>
              <a:t>ClassB</a:t>
            </a:r>
            <a:r>
              <a:rPr lang="en-US" dirty="0" smtClean="0"/>
              <a:t> (part), we can be more specific and use the aggregation link instead of the association link, highlighting that the same </a:t>
            </a:r>
            <a:r>
              <a:rPr lang="en-US" dirty="0" err="1" smtClean="0"/>
              <a:t>ClassB</a:t>
            </a:r>
            <a:r>
              <a:rPr lang="en-US" dirty="0" smtClean="0"/>
              <a:t> instance can also be aggregated by other classes in the application </a:t>
            </a:r>
            <a:br>
              <a:rPr lang="en-US" dirty="0" smtClean="0"/>
            </a:br>
            <a:endParaRPr lang="en-US" dirty="0"/>
          </a:p>
        </p:txBody>
      </p:sp>
      <p:pic>
        <p:nvPicPr>
          <p:cNvPr id="4" name="Picture 3" descr="Aggregation.png"/>
          <p:cNvPicPr>
            <a:picLocks noChangeAspect="1"/>
          </p:cNvPicPr>
          <p:nvPr/>
        </p:nvPicPr>
        <p:blipFill>
          <a:blip r:embed="rId3" cstate="print"/>
          <a:stretch>
            <a:fillRect/>
          </a:stretch>
        </p:blipFill>
        <p:spPr>
          <a:xfrm>
            <a:off x="2743200" y="4191000"/>
            <a:ext cx="4267200" cy="174199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ggregation2.png"/>
          <p:cNvPicPr>
            <a:picLocks noGrp="1" noChangeAspect="1"/>
          </p:cNvPicPr>
          <p:nvPr>
            <p:ph sz="quarter" idx="1"/>
          </p:nvPr>
        </p:nvPicPr>
        <p:blipFill>
          <a:blip r:embed="rId3" cstate="print"/>
          <a:stretch>
            <a:fillRect/>
          </a:stretch>
        </p:blipFill>
        <p:spPr>
          <a:xfrm>
            <a:off x="1600200" y="2133600"/>
            <a:ext cx="5839297" cy="3736582"/>
          </a:xfr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Composition(Not shared Association)</a:t>
            </a:r>
            <a:endParaRPr lang="en-US" dirty="0"/>
          </a:p>
        </p:txBody>
      </p:sp>
      <p:sp>
        <p:nvSpPr>
          <p:cNvPr id="3" name="Content Placeholder 2"/>
          <p:cNvSpPr>
            <a:spLocks noGrp="1"/>
          </p:cNvSpPr>
          <p:nvPr>
            <p:ph sz="quarter" idx="1"/>
          </p:nvPr>
        </p:nvSpPr>
        <p:spPr/>
        <p:txBody>
          <a:bodyPr/>
          <a:lstStyle/>
          <a:p>
            <a:pPr>
              <a:buNone/>
            </a:pPr>
            <a:r>
              <a:rPr lang="en-US" dirty="0" smtClean="0"/>
              <a:t>   </a:t>
            </a:r>
          </a:p>
          <a:p>
            <a:pPr>
              <a:buNone/>
            </a:pPr>
            <a:r>
              <a:rPr lang="en-US" dirty="0" smtClean="0"/>
              <a:t>    We should be more specific and use the composition link in cases where in addition to the part-of relationship between </a:t>
            </a:r>
            <a:r>
              <a:rPr lang="en-US" dirty="0" err="1" smtClean="0"/>
              <a:t>ClassA</a:t>
            </a:r>
            <a:r>
              <a:rPr lang="en-US" dirty="0" smtClean="0"/>
              <a:t> and </a:t>
            </a:r>
            <a:r>
              <a:rPr lang="en-US" dirty="0" err="1" smtClean="0"/>
              <a:t>ClassB</a:t>
            </a:r>
            <a:r>
              <a:rPr lang="en-US" dirty="0" smtClean="0"/>
              <a:t> - there’s a strong lifecycle dependency between the two, meaning that when </a:t>
            </a:r>
            <a:r>
              <a:rPr lang="en-US" dirty="0" err="1" smtClean="0"/>
              <a:t>ClassA</a:t>
            </a:r>
            <a:r>
              <a:rPr lang="en-US" dirty="0" smtClean="0"/>
              <a:t> is deleted then </a:t>
            </a:r>
            <a:r>
              <a:rPr lang="en-US" dirty="0" err="1" smtClean="0"/>
              <a:t>ClassB</a:t>
            </a:r>
            <a:r>
              <a:rPr lang="en-US" dirty="0" smtClean="0"/>
              <a:t> is also deleted as a result</a:t>
            </a:r>
          </a:p>
          <a:p>
            <a:pPr>
              <a:buNone/>
            </a:pPr>
            <a:endParaRPr lang="en-US" dirty="0" smtClean="0"/>
          </a:p>
          <a:p>
            <a:pPr>
              <a:buNone/>
            </a:pPr>
            <a:endParaRPr lang="en-US" dirty="0"/>
          </a:p>
        </p:txBody>
      </p:sp>
      <p:pic>
        <p:nvPicPr>
          <p:cNvPr id="4" name="Picture 3" descr="composition.png"/>
          <p:cNvPicPr>
            <a:picLocks noChangeAspect="1"/>
          </p:cNvPicPr>
          <p:nvPr/>
        </p:nvPicPr>
        <p:blipFill>
          <a:blip r:embed="rId2" cstate="print"/>
          <a:stretch>
            <a:fillRect/>
          </a:stretch>
        </p:blipFill>
        <p:spPr>
          <a:xfrm>
            <a:off x="1828800" y="4038600"/>
            <a:ext cx="5334000" cy="243840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Collaboration Notation</a:t>
            </a:r>
            <a:endParaRPr lang="en-US" dirty="0"/>
          </a:p>
        </p:txBody>
      </p:sp>
      <p:sp>
        <p:nvSpPr>
          <p:cNvPr id="3" name="Content Placeholder 2"/>
          <p:cNvSpPr>
            <a:spLocks noGrp="1"/>
          </p:cNvSpPr>
          <p:nvPr>
            <p:ph sz="quarter" idx="1"/>
          </p:nvPr>
        </p:nvSpPr>
        <p:spPr/>
        <p:txBody>
          <a:bodyPr/>
          <a:lstStyle/>
          <a:p>
            <a:pPr>
              <a:buNone/>
            </a:pPr>
            <a:r>
              <a:rPr lang="en-US" dirty="0" smtClean="0"/>
              <a:t>   Collaboration </a:t>
            </a:r>
            <a:r>
              <a:rPr lang="en-US" dirty="0"/>
              <a:t>is represented by a dotted eclipse as shown in the following figure. It has a name written inside the eclipse.</a:t>
            </a:r>
          </a:p>
          <a:p>
            <a:pPr>
              <a:buNone/>
            </a:pPr>
            <a:endParaRPr lang="en-US" dirty="0" smtClean="0"/>
          </a:p>
          <a:p>
            <a:pPr>
              <a:buNone/>
            </a:pPr>
            <a:endParaRPr lang="en-US" dirty="0"/>
          </a:p>
        </p:txBody>
      </p:sp>
      <p:pic>
        <p:nvPicPr>
          <p:cNvPr id="4" name="Picture 3" descr="Collaboration Notation"/>
          <p:cNvPicPr/>
          <p:nvPr/>
        </p:nvPicPr>
        <p:blipFill>
          <a:blip r:embed="rId2" cstate="print"/>
          <a:srcRect/>
          <a:stretch>
            <a:fillRect/>
          </a:stretch>
        </p:blipFill>
        <p:spPr bwMode="auto">
          <a:xfrm>
            <a:off x="2590800" y="3581400"/>
            <a:ext cx="3645535" cy="238696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Why Unified</a:t>
            </a:r>
            <a:endParaRPr lang="en-US" dirty="0"/>
          </a:p>
        </p:txBody>
      </p:sp>
      <p:sp>
        <p:nvSpPr>
          <p:cNvPr id="3" name="Content Placeholder 2"/>
          <p:cNvSpPr>
            <a:spLocks noGrp="1"/>
          </p:cNvSpPr>
          <p:nvPr>
            <p:ph sz="quarter" idx="1"/>
          </p:nvPr>
        </p:nvSpPr>
        <p:spPr/>
        <p:txBody>
          <a:bodyPr/>
          <a:lstStyle/>
          <a:p>
            <a:pPr>
              <a:buNone/>
            </a:pPr>
            <a:r>
              <a:rPr lang="en-US" dirty="0" smtClean="0"/>
              <a:t>UML is unified across several domains:</a:t>
            </a:r>
          </a:p>
          <a:p>
            <a:r>
              <a:rPr lang="en-US" dirty="0" smtClean="0"/>
              <a:t>Across historical methods and notations (</a:t>
            </a:r>
            <a:r>
              <a:rPr lang="en-US" dirty="0" err="1" smtClean="0"/>
              <a:t>Booch’s</a:t>
            </a:r>
            <a:r>
              <a:rPr lang="en-US" dirty="0" smtClean="0"/>
              <a:t> methodology, OMT and </a:t>
            </a:r>
            <a:r>
              <a:rPr lang="en-US" dirty="0" err="1" smtClean="0"/>
              <a:t>Objectory</a:t>
            </a:r>
            <a:r>
              <a:rPr lang="en-US" dirty="0" smtClean="0"/>
              <a:t>).</a:t>
            </a:r>
          </a:p>
          <a:p>
            <a:r>
              <a:rPr lang="en-US" dirty="0" smtClean="0"/>
              <a:t>Across the development life cycle phases.</a:t>
            </a:r>
          </a:p>
          <a:p>
            <a:r>
              <a:rPr lang="en-US" dirty="0" smtClean="0"/>
              <a:t>Across application domains.</a:t>
            </a:r>
          </a:p>
          <a:p>
            <a:r>
              <a:rPr lang="en-US" dirty="0" smtClean="0"/>
              <a:t>Across implementation languages and platforms.</a:t>
            </a:r>
          </a:p>
          <a:p>
            <a:r>
              <a:rPr lang="en-US" dirty="0" smtClean="0"/>
              <a:t>Across development platforms.</a:t>
            </a:r>
          </a:p>
          <a:p>
            <a:r>
              <a:rPr lang="en-US" dirty="0" smtClean="0"/>
              <a:t>Across internal concepts.</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Use </a:t>
            </a:r>
            <a:r>
              <a:rPr lang="en-US" dirty="0"/>
              <a:t>Case </a:t>
            </a:r>
            <a:r>
              <a:rPr lang="en-US" dirty="0" smtClean="0"/>
              <a:t>Notation</a:t>
            </a:r>
            <a:endParaRPr lang="en-US" dirty="0"/>
          </a:p>
        </p:txBody>
      </p:sp>
      <p:pic>
        <p:nvPicPr>
          <p:cNvPr id="4" name="Content Placeholder 3" descr="Use case Notation"/>
          <p:cNvPicPr>
            <a:picLocks noGrp="1"/>
          </p:cNvPicPr>
          <p:nvPr>
            <p:ph sz="quarter" idx="1"/>
          </p:nvPr>
        </p:nvPicPr>
        <p:blipFill>
          <a:blip r:embed="rId2" cstate="print"/>
          <a:srcRect/>
          <a:stretch>
            <a:fillRect/>
          </a:stretch>
        </p:blipFill>
        <p:spPr bwMode="auto">
          <a:xfrm>
            <a:off x="2667000" y="1981200"/>
            <a:ext cx="3638550" cy="1952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Actor Notation</a:t>
            </a:r>
            <a:endParaRPr lang="en-US" dirty="0"/>
          </a:p>
        </p:txBody>
      </p:sp>
      <p:sp>
        <p:nvSpPr>
          <p:cNvPr id="3" name="Content Placeholder 2"/>
          <p:cNvSpPr>
            <a:spLocks noGrp="1"/>
          </p:cNvSpPr>
          <p:nvPr>
            <p:ph sz="quarter" idx="1"/>
          </p:nvPr>
        </p:nvSpPr>
        <p:spPr/>
        <p:txBody>
          <a:bodyPr/>
          <a:lstStyle/>
          <a:p>
            <a:pPr>
              <a:buNone/>
            </a:pPr>
            <a:r>
              <a:rPr lang="en-US" dirty="0" smtClean="0"/>
              <a:t>    An </a:t>
            </a:r>
            <a:r>
              <a:rPr lang="en-US" dirty="0"/>
              <a:t>actor can be defined as some internal or external entity that interacts with the system.</a:t>
            </a:r>
          </a:p>
          <a:p>
            <a:pPr>
              <a:buNone/>
            </a:pPr>
            <a:endParaRPr lang="en-US" dirty="0"/>
          </a:p>
        </p:txBody>
      </p:sp>
      <p:pic>
        <p:nvPicPr>
          <p:cNvPr id="4" name="Picture 3" descr="Actor Notation"/>
          <p:cNvPicPr/>
          <p:nvPr/>
        </p:nvPicPr>
        <p:blipFill>
          <a:blip r:embed="rId2" cstate="print"/>
          <a:srcRect/>
          <a:stretch>
            <a:fillRect/>
          </a:stretch>
        </p:blipFill>
        <p:spPr bwMode="auto">
          <a:xfrm>
            <a:off x="3764597" y="2633345"/>
            <a:ext cx="1614805" cy="15913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33400"/>
            <a:ext cx="6324600" cy="1143000"/>
          </a:xfrm>
        </p:spPr>
        <p:txBody>
          <a:bodyPr>
            <a:normAutofit/>
          </a:bodyPr>
          <a:lstStyle/>
          <a:p>
            <a:r>
              <a:rPr lang="en-US" dirty="0"/>
              <a:t>Initial State </a:t>
            </a:r>
            <a:r>
              <a:rPr lang="en-US" dirty="0" smtClean="0"/>
              <a:t>Notation</a:t>
            </a:r>
            <a:endParaRPr lang="en-US" dirty="0"/>
          </a:p>
        </p:txBody>
      </p:sp>
      <p:pic>
        <p:nvPicPr>
          <p:cNvPr id="4" name="Content Placeholder 3" descr="Initial state Notation"/>
          <p:cNvPicPr>
            <a:picLocks noGrp="1"/>
          </p:cNvPicPr>
          <p:nvPr>
            <p:ph sz="quarter" idx="1"/>
          </p:nvPr>
        </p:nvPicPr>
        <p:blipFill>
          <a:blip r:embed="rId2" cstate="print"/>
          <a:srcRect/>
          <a:stretch>
            <a:fillRect/>
          </a:stretch>
        </p:blipFill>
        <p:spPr bwMode="auto">
          <a:xfrm>
            <a:off x="3429000" y="1600200"/>
            <a:ext cx="2028825" cy="904875"/>
          </a:xfrm>
          <a:prstGeom prst="rect">
            <a:avLst/>
          </a:prstGeom>
          <a:noFill/>
          <a:ln w="9525">
            <a:noFill/>
            <a:miter lim="800000"/>
            <a:headEnd/>
            <a:tailEnd/>
          </a:ln>
        </p:spPr>
      </p:pic>
      <p:sp>
        <p:nvSpPr>
          <p:cNvPr id="5" name="Title 1"/>
          <p:cNvSpPr txBox="1">
            <a:spLocks/>
          </p:cNvSpPr>
          <p:nvPr/>
        </p:nvSpPr>
        <p:spPr>
          <a:xfrm>
            <a:off x="685800" y="3200400"/>
            <a:ext cx="77724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i="0" u="none" strike="noStrike" kern="1200" cap="none" spc="0" normalizeH="0" baseline="0" noProof="0" dirty="0" smtClean="0">
                <a:ln>
                  <a:noFill/>
                </a:ln>
                <a:solidFill>
                  <a:schemeClr val="tx1"/>
                </a:solidFill>
                <a:effectLst/>
                <a:uLnTx/>
                <a:uFillTx/>
                <a:latin typeface="+mj-lt"/>
                <a:ea typeface="+mj-ea"/>
                <a:cs typeface="+mj-cs"/>
              </a:rPr>
              <a:t>Final State Notation</a:t>
            </a:r>
            <a:br>
              <a:rPr kumimoji="0" lang="en-US" sz="4400" i="0" u="none" strike="noStrike" kern="1200" cap="none" spc="0" normalizeH="0" baseline="0" noProof="0" dirty="0" smtClean="0">
                <a:ln>
                  <a:noFill/>
                </a:ln>
                <a:solidFill>
                  <a:schemeClr val="tx1"/>
                </a:solidFill>
                <a:effectLst/>
                <a:uLnTx/>
                <a:uFillTx/>
                <a:latin typeface="+mj-lt"/>
                <a:ea typeface="+mj-ea"/>
                <a:cs typeface="+mj-cs"/>
              </a:rPr>
            </a:br>
            <a:endParaRPr kumimoji="0" lang="en-US" sz="440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6" name="Content Placeholder 3" descr="Final state Notation"/>
          <p:cNvPicPr>
            <a:picLocks/>
          </p:cNvPicPr>
          <p:nvPr/>
        </p:nvPicPr>
        <p:blipFill>
          <a:blip r:embed="rId3" cstate="print"/>
          <a:srcRect/>
          <a:stretch>
            <a:fillRect/>
          </a:stretch>
        </p:blipFill>
        <p:spPr bwMode="auto">
          <a:xfrm>
            <a:off x="3352800" y="4419600"/>
            <a:ext cx="2295525" cy="65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304800"/>
            <a:ext cx="5867400" cy="1143000"/>
          </a:xfrm>
        </p:spPr>
        <p:txBody>
          <a:bodyPr>
            <a:normAutofit/>
          </a:bodyPr>
          <a:lstStyle/>
          <a:p>
            <a:r>
              <a:rPr lang="en-US" dirty="0"/>
              <a:t>Active Class Notation</a:t>
            </a:r>
            <a:endParaRPr lang="en-US" b="1" dirty="0"/>
          </a:p>
        </p:txBody>
      </p:sp>
      <p:pic>
        <p:nvPicPr>
          <p:cNvPr id="6" name="Content Placeholder 5" descr="Active class Notation"/>
          <p:cNvPicPr>
            <a:picLocks noGrp="1"/>
          </p:cNvPicPr>
          <p:nvPr>
            <p:ph sz="quarter" idx="1"/>
          </p:nvPr>
        </p:nvPicPr>
        <p:blipFill>
          <a:blip r:embed="rId2" cstate="print"/>
          <a:srcRect/>
          <a:stretch>
            <a:fillRect/>
          </a:stretch>
        </p:blipFill>
        <p:spPr bwMode="auto">
          <a:xfrm>
            <a:off x="2743200" y="1524000"/>
            <a:ext cx="3581400" cy="1276350"/>
          </a:xfrm>
          <a:prstGeom prst="rect">
            <a:avLst/>
          </a:prstGeom>
          <a:noFill/>
          <a:ln w="9525">
            <a:noFill/>
            <a:miter lim="800000"/>
            <a:headEnd/>
            <a:tailEnd/>
          </a:ln>
        </p:spPr>
      </p:pic>
      <p:sp>
        <p:nvSpPr>
          <p:cNvPr id="8" name="Title 1"/>
          <p:cNvSpPr txBox="1">
            <a:spLocks/>
          </p:cNvSpPr>
          <p:nvPr/>
        </p:nvSpPr>
        <p:spPr>
          <a:xfrm>
            <a:off x="457200" y="3429000"/>
            <a:ext cx="7620000" cy="1143000"/>
          </a:xfrm>
          <a:prstGeom prst="rect">
            <a:avLst/>
          </a:prstGeom>
        </p:spPr>
        <p:txBody>
          <a:bodyPr vert="horz" lIns="91440" tIns="45720" rIns="91440" bIns="45720" rtlCol="0" anchor="ctr">
            <a:normAutofit/>
          </a:bodyPr>
          <a:lstStyle/>
          <a:p>
            <a:pPr lvl="0" fontAlgn="base">
              <a:spcBef>
                <a:spcPct val="0"/>
              </a:spcBef>
              <a:spcAft>
                <a:spcPct val="0"/>
              </a:spcAft>
            </a:pPr>
            <a:r>
              <a:rPr kumimoji="0" lang="en-US" sz="4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4000" i="0" u="none" strike="noStrike" cap="none" normalizeH="0" baseline="0" dirty="0" smtClean="0">
                <a:ln>
                  <a:noFill/>
                </a:ln>
                <a:solidFill>
                  <a:schemeClr val="tx1"/>
                </a:solidFill>
                <a:effectLst/>
                <a:latin typeface="+mj-lt"/>
                <a:ea typeface="Times New Roman" pitchFamily="18" charset="0"/>
                <a:cs typeface="Arial" pitchFamily="34" charset="0"/>
              </a:rPr>
              <a:t>Component</a:t>
            </a:r>
            <a:r>
              <a:rPr kumimoji="0" lang="en-US" sz="440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4000" i="0" u="none" strike="noStrike" cap="none" normalizeH="0" baseline="0" dirty="0" smtClean="0">
                <a:ln>
                  <a:noFill/>
                </a:ln>
                <a:solidFill>
                  <a:schemeClr val="tx1"/>
                </a:solidFill>
                <a:effectLst/>
                <a:latin typeface="+mj-lt"/>
                <a:ea typeface="Times New Roman" pitchFamily="18" charset="0"/>
                <a:cs typeface="Arial" pitchFamily="34" charset="0"/>
              </a:rPr>
              <a:t>Notation</a:t>
            </a:r>
          </a:p>
        </p:txBody>
      </p:sp>
      <p:pic>
        <p:nvPicPr>
          <p:cNvPr id="9" name="Picture 8" descr="Component Notation"/>
          <p:cNvPicPr/>
          <p:nvPr/>
        </p:nvPicPr>
        <p:blipFill>
          <a:blip r:embed="rId3" cstate="print"/>
          <a:srcRect/>
          <a:stretch>
            <a:fillRect/>
          </a:stretch>
        </p:blipFill>
        <p:spPr bwMode="auto">
          <a:xfrm>
            <a:off x="2971800" y="4724400"/>
            <a:ext cx="2802890" cy="1235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Node Notation</a:t>
            </a:r>
            <a:endParaRPr lang="en-US" dirty="0"/>
          </a:p>
        </p:txBody>
      </p:sp>
      <p:pic>
        <p:nvPicPr>
          <p:cNvPr id="4" name="Content Placeholder 3" descr="Node Notation"/>
          <p:cNvPicPr>
            <a:picLocks noGrp="1"/>
          </p:cNvPicPr>
          <p:nvPr>
            <p:ph sz="quarter" idx="1"/>
          </p:nvPr>
        </p:nvPicPr>
        <p:blipFill>
          <a:blip r:embed="rId2" cstate="print"/>
          <a:srcRect/>
          <a:stretch>
            <a:fillRect/>
          </a:stretch>
        </p:blipFill>
        <p:spPr bwMode="auto">
          <a:xfrm>
            <a:off x="3276600" y="1676400"/>
            <a:ext cx="2162175"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Behavioral Things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Dynamic </a:t>
            </a:r>
            <a:r>
              <a:rPr lang="en-US" dirty="0"/>
              <a:t>parts are one of the most important elements in UML. UML has a set of powerful features to represent the dynamic part of software and non-software systems. These features include </a:t>
            </a:r>
            <a:r>
              <a:rPr lang="en-US" i="1" dirty="0"/>
              <a:t>interactions</a:t>
            </a:r>
            <a:r>
              <a:rPr lang="en-US" dirty="0"/>
              <a:t> and </a:t>
            </a:r>
            <a:r>
              <a:rPr lang="en-US" i="1" dirty="0"/>
              <a:t>state machines</a:t>
            </a:r>
            <a:r>
              <a:rPr lang="en-US" dirty="0" smtClean="0"/>
              <a:t>.</a:t>
            </a:r>
          </a:p>
          <a:p>
            <a:pPr>
              <a:buNone/>
            </a:pPr>
            <a:endParaRPr lang="en-US" dirty="0"/>
          </a:p>
          <a:p>
            <a:r>
              <a:rPr lang="en-US" dirty="0"/>
              <a:t>Interactions can be of two types −</a:t>
            </a:r>
          </a:p>
          <a:p>
            <a:pPr lvl="0"/>
            <a:r>
              <a:rPr lang="en-US" dirty="0"/>
              <a:t>Sequential (Represented by sequence diagram)</a:t>
            </a:r>
          </a:p>
          <a:p>
            <a:pPr lvl="0"/>
            <a:r>
              <a:rPr lang="en-US" dirty="0"/>
              <a:t>Collaborative (Represented by collaboration diagram)</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Interaction Notation</a:t>
            </a:r>
            <a:endParaRPr lang="en-US" dirty="0"/>
          </a:p>
        </p:txBody>
      </p:sp>
      <p:sp>
        <p:nvSpPr>
          <p:cNvPr id="3" name="Content Placeholder 2"/>
          <p:cNvSpPr>
            <a:spLocks noGrp="1"/>
          </p:cNvSpPr>
          <p:nvPr>
            <p:ph sz="quarter" idx="1"/>
          </p:nvPr>
        </p:nvSpPr>
        <p:spPr/>
        <p:txBody>
          <a:bodyPr/>
          <a:lstStyle/>
          <a:p>
            <a:pPr>
              <a:buNone/>
            </a:pPr>
            <a:r>
              <a:rPr lang="en-US" dirty="0" smtClean="0"/>
              <a:t>    Interaction </a:t>
            </a:r>
            <a:r>
              <a:rPr lang="en-US" dirty="0"/>
              <a:t>is basically a message exchange between two UML components. </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State </a:t>
            </a:r>
            <a:r>
              <a:rPr lang="en-US" dirty="0"/>
              <a:t>Machine </a:t>
            </a:r>
            <a:r>
              <a:rPr lang="en-US" dirty="0" smtClean="0"/>
              <a:t>Notation</a:t>
            </a:r>
            <a:endParaRPr lang="en-US" dirty="0"/>
          </a:p>
        </p:txBody>
      </p:sp>
      <p:sp>
        <p:nvSpPr>
          <p:cNvPr id="3" name="Content Placeholder 2"/>
          <p:cNvSpPr>
            <a:spLocks noGrp="1"/>
          </p:cNvSpPr>
          <p:nvPr>
            <p:ph sz="quarter" idx="1"/>
          </p:nvPr>
        </p:nvSpPr>
        <p:spPr/>
        <p:txBody>
          <a:bodyPr/>
          <a:lstStyle/>
          <a:p>
            <a:pPr>
              <a:buNone/>
            </a:pPr>
            <a:r>
              <a:rPr lang="en-US" dirty="0" smtClean="0"/>
              <a:t>   State </a:t>
            </a:r>
            <a:r>
              <a:rPr lang="en-US" dirty="0"/>
              <a:t>machine describes the different states of a component in its life cycle. The notations are described in the following diagram.</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tate machine Notation"/>
          <p:cNvPicPr>
            <a:picLocks noGrp="1"/>
          </p:cNvPicPr>
          <p:nvPr>
            <p:ph sz="quarter" idx="1"/>
          </p:nvPr>
        </p:nvPicPr>
        <p:blipFill>
          <a:blip r:embed="rId2" cstate="print"/>
          <a:srcRect/>
          <a:stretch>
            <a:fillRect/>
          </a:stretch>
        </p:blipFill>
        <p:spPr bwMode="auto">
          <a:xfrm>
            <a:off x="2514600" y="1371600"/>
            <a:ext cx="4067175" cy="3362325"/>
          </a:xfrm>
          <a:prstGeom prst="rect">
            <a:avLst/>
          </a:prstGeom>
          <a:noFill/>
          <a:ln w="9525">
            <a:noFill/>
            <a:miter lim="800000"/>
            <a:headEnd/>
            <a:tailEnd/>
          </a:ln>
        </p:spPr>
      </p:pic>
      <p:sp>
        <p:nvSpPr>
          <p:cNvPr id="52225" name="Rectangle 1"/>
          <p:cNvSpPr>
            <a:spLocks noChangeArrowheads="1"/>
          </p:cNvSpPr>
          <p:nvPr/>
        </p:nvSpPr>
        <p:spPr bwMode="auto">
          <a:xfrm>
            <a:off x="2096693" y="5255568"/>
            <a:ext cx="525541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State machine is used to describe different states of a system component.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The state can be active, idle, or any other depending upon the situation.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Grouping Things</a:t>
            </a:r>
            <a:endParaRPr lang="en-US" dirty="0"/>
          </a:p>
        </p:txBody>
      </p:sp>
      <p:sp>
        <p:nvSpPr>
          <p:cNvPr id="3" name="Content Placeholder 2"/>
          <p:cNvSpPr>
            <a:spLocks noGrp="1"/>
          </p:cNvSpPr>
          <p:nvPr>
            <p:ph sz="quarter" idx="1"/>
          </p:nvPr>
        </p:nvSpPr>
        <p:spPr/>
        <p:txBody>
          <a:bodyPr/>
          <a:lstStyle/>
          <a:p>
            <a:pPr>
              <a:buNone/>
            </a:pPr>
            <a:r>
              <a:rPr lang="en-US" dirty="0"/>
              <a:t>Package Notation</a:t>
            </a:r>
            <a:endParaRPr lang="en-US" b="1" dirty="0"/>
          </a:p>
          <a:p>
            <a:pPr>
              <a:buNone/>
            </a:pPr>
            <a:r>
              <a:rPr lang="en-US" dirty="0" smtClean="0"/>
              <a:t>   Package </a:t>
            </a:r>
            <a:r>
              <a:rPr lang="en-US" dirty="0"/>
              <a:t>notation is shown in the following figure and is used to wrap the components of a system.</a:t>
            </a:r>
          </a:p>
          <a:p>
            <a:pPr>
              <a:buNone/>
            </a:pPr>
            <a:endParaRPr lang="en-US" dirty="0"/>
          </a:p>
        </p:txBody>
      </p:sp>
      <p:pic>
        <p:nvPicPr>
          <p:cNvPr id="4" name="Picture 3" descr="package Notation"/>
          <p:cNvPicPr/>
          <p:nvPr/>
        </p:nvPicPr>
        <p:blipFill>
          <a:blip r:embed="rId3" cstate="print"/>
          <a:srcRect/>
          <a:stretch>
            <a:fillRect/>
          </a:stretch>
        </p:blipFill>
        <p:spPr bwMode="auto">
          <a:xfrm>
            <a:off x="1981200" y="4495800"/>
            <a:ext cx="4298950" cy="1793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Conceptual </a:t>
            </a:r>
            <a:r>
              <a:rPr lang="en-US" dirty="0"/>
              <a:t>Model of UML</a:t>
            </a:r>
            <a:br>
              <a:rPr lang="en-US" dirty="0"/>
            </a:br>
            <a:endParaRPr lang="en-US" dirty="0"/>
          </a:p>
        </p:txBody>
      </p:sp>
      <p:sp>
        <p:nvSpPr>
          <p:cNvPr id="3" name="Content Placeholder 2"/>
          <p:cNvSpPr>
            <a:spLocks noGrp="1"/>
          </p:cNvSpPr>
          <p:nvPr>
            <p:ph sz="quarter" idx="1"/>
          </p:nvPr>
        </p:nvSpPr>
        <p:spPr/>
        <p:txBody>
          <a:bodyPr/>
          <a:lstStyle/>
          <a:p>
            <a:pPr lvl="0"/>
            <a:r>
              <a:rPr lang="en-US" dirty="0"/>
              <a:t>A conceptual model can be defined as a model which is made of concepts and their relationships.</a:t>
            </a:r>
          </a:p>
          <a:p>
            <a:pPr lvl="0"/>
            <a:r>
              <a:rPr lang="en-US" dirty="0"/>
              <a:t>A conceptual model is the first step before drawing a UML diagram. It helps to understand the entities in the real world and how they interact with each other.</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04-package-presentations.png"/>
          <p:cNvPicPr>
            <a:picLocks noGrp="1" noChangeAspect="1"/>
          </p:cNvPicPr>
          <p:nvPr>
            <p:ph sz="quarter" idx="1"/>
          </p:nvPr>
        </p:nvPicPr>
        <p:blipFill>
          <a:blip r:embed="rId3" cstate="print"/>
          <a:stretch>
            <a:fillRect/>
          </a:stretch>
        </p:blipFill>
        <p:spPr>
          <a:xfrm>
            <a:off x="1829171" y="2571895"/>
            <a:ext cx="5942858" cy="2323810"/>
          </a:xfr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Package example</a:t>
            </a:r>
            <a:endParaRPr lang="en-US" dirty="0"/>
          </a:p>
        </p:txBody>
      </p:sp>
      <p:pic>
        <p:nvPicPr>
          <p:cNvPr id="4" name="Content Placeholder 3" descr="02-simple-package-diagram-example.png"/>
          <p:cNvPicPr>
            <a:picLocks noGrp="1" noChangeAspect="1"/>
          </p:cNvPicPr>
          <p:nvPr>
            <p:ph sz="quarter" idx="1"/>
          </p:nvPr>
        </p:nvPicPr>
        <p:blipFill>
          <a:blip r:embed="rId3" cstate="print"/>
          <a:stretch>
            <a:fillRect/>
          </a:stretch>
        </p:blipFill>
        <p:spPr>
          <a:xfrm>
            <a:off x="2014885" y="1652847"/>
            <a:ext cx="5571429" cy="4161905"/>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 Grouping-Layered Structure</a:t>
            </a:r>
            <a:endParaRPr lang="en-US" dirty="0"/>
          </a:p>
        </p:txBody>
      </p:sp>
      <p:pic>
        <p:nvPicPr>
          <p:cNvPr id="4" name="Content Placeholder 3" descr="07-package-diagram-layered-application.png"/>
          <p:cNvPicPr>
            <a:picLocks noGrp="1" noChangeAspect="1"/>
          </p:cNvPicPr>
          <p:nvPr>
            <p:ph sz="quarter" idx="1"/>
          </p:nvPr>
        </p:nvPicPr>
        <p:blipFill>
          <a:blip r:embed="rId3" cstate="print"/>
          <a:stretch>
            <a:fillRect/>
          </a:stretch>
        </p:blipFill>
        <p:spPr>
          <a:xfrm>
            <a:off x="2033511" y="1447800"/>
            <a:ext cx="5534177" cy="4572000"/>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Annotational </a:t>
            </a:r>
            <a:r>
              <a:rPr lang="en-US" dirty="0"/>
              <a:t>Things</a:t>
            </a:r>
            <a:r>
              <a:rPr lang="en-US" b="1" dirty="0"/>
              <a:t/>
            </a:r>
            <a:br>
              <a:rPr lang="en-US" b="1" dirty="0"/>
            </a:br>
            <a:endParaRPr lang="en-US" dirty="0"/>
          </a:p>
        </p:txBody>
      </p:sp>
      <p:sp>
        <p:nvSpPr>
          <p:cNvPr id="3" name="Content Placeholder 2"/>
          <p:cNvSpPr>
            <a:spLocks noGrp="1"/>
          </p:cNvSpPr>
          <p:nvPr>
            <p:ph sz="quarter" idx="1"/>
          </p:nvPr>
        </p:nvSpPr>
        <p:spPr/>
        <p:txBody>
          <a:bodyPr/>
          <a:lstStyle/>
          <a:p>
            <a:pPr>
              <a:buNone/>
            </a:pPr>
            <a:r>
              <a:rPr lang="en-US" dirty="0"/>
              <a:t> </a:t>
            </a:r>
            <a:r>
              <a:rPr lang="en-US" dirty="0" smtClean="0"/>
              <a:t>  These </a:t>
            </a:r>
            <a:r>
              <a:rPr lang="en-US" dirty="0"/>
              <a:t>notations are used to provide necessary information of </a:t>
            </a:r>
            <a:r>
              <a:rPr lang="en-US" dirty="0" smtClean="0"/>
              <a:t>a </a:t>
            </a:r>
            <a:r>
              <a:rPr lang="en-US" dirty="0"/>
              <a:t>system</a:t>
            </a:r>
            <a:r>
              <a:rPr lang="en-US" dirty="0" smtClean="0"/>
              <a:t>.</a:t>
            </a:r>
          </a:p>
          <a:p>
            <a:pPr>
              <a:buNone/>
            </a:pPr>
            <a:endParaRPr lang="en-US" dirty="0"/>
          </a:p>
          <a:p>
            <a:pPr>
              <a:buNone/>
            </a:pPr>
            <a:endParaRPr lang="en-US" dirty="0"/>
          </a:p>
        </p:txBody>
      </p:sp>
      <p:pic>
        <p:nvPicPr>
          <p:cNvPr id="4" name="Picture 3" descr="Note Notation"/>
          <p:cNvPicPr/>
          <p:nvPr/>
        </p:nvPicPr>
        <p:blipFill>
          <a:blip r:embed="rId2" cstate="print"/>
          <a:srcRect/>
          <a:stretch>
            <a:fillRect/>
          </a:stretch>
        </p:blipFill>
        <p:spPr bwMode="auto">
          <a:xfrm>
            <a:off x="2760980" y="2835275"/>
            <a:ext cx="3622040" cy="1187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Relationships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 </a:t>
            </a:r>
            <a:r>
              <a:rPr lang="en-US" dirty="0"/>
              <a:t>model is not complete unless the relationships between elements are described properly. The </a:t>
            </a:r>
            <a:r>
              <a:rPr lang="en-US" i="1" dirty="0"/>
              <a:t>Relationship</a:t>
            </a:r>
            <a:r>
              <a:rPr lang="en-US" dirty="0"/>
              <a:t> gives a proper meaning to a UML model. Following are the different types of relationships available in UML</a:t>
            </a:r>
            <a:r>
              <a:rPr lang="en-US" dirty="0" smtClean="0"/>
              <a:t>.</a:t>
            </a:r>
          </a:p>
          <a:p>
            <a:pPr>
              <a:buNone/>
            </a:pPr>
            <a:endParaRPr lang="en-US" dirty="0"/>
          </a:p>
          <a:p>
            <a:pPr lvl="0"/>
            <a:r>
              <a:rPr lang="en-US" dirty="0"/>
              <a:t>Dependency</a:t>
            </a:r>
          </a:p>
          <a:p>
            <a:pPr lvl="0"/>
            <a:r>
              <a:rPr lang="en-US" dirty="0"/>
              <a:t>Association</a:t>
            </a:r>
          </a:p>
          <a:p>
            <a:pPr lvl="0"/>
            <a:r>
              <a:rPr lang="en-US" dirty="0"/>
              <a:t>Generalization</a:t>
            </a:r>
          </a:p>
          <a:p>
            <a:pPr lvl="0"/>
            <a:r>
              <a:rPr lang="en-US" dirty="0"/>
              <a:t>Extensibility</a:t>
            </a:r>
          </a:p>
          <a:p>
            <a:pPr>
              <a:buNone/>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Dependency Notation</a:t>
            </a:r>
            <a:endParaRPr lang="en-US" dirty="0"/>
          </a:p>
        </p:txBody>
      </p:sp>
      <p:pic>
        <p:nvPicPr>
          <p:cNvPr id="4" name="Content Placeholder 3" descr="Dependency Notation"/>
          <p:cNvPicPr>
            <a:picLocks noGrp="1"/>
          </p:cNvPicPr>
          <p:nvPr>
            <p:ph sz="quarter" idx="1"/>
          </p:nvPr>
        </p:nvPicPr>
        <p:blipFill>
          <a:blip r:embed="rId2" cstate="print"/>
          <a:srcRect/>
          <a:stretch>
            <a:fillRect/>
          </a:stretch>
        </p:blipFill>
        <p:spPr bwMode="auto">
          <a:xfrm>
            <a:off x="2590800" y="2057400"/>
            <a:ext cx="4219575" cy="1485900"/>
          </a:xfrm>
          <a:prstGeom prst="rect">
            <a:avLst/>
          </a:prstGeom>
          <a:noFill/>
          <a:ln w="9525">
            <a:noFill/>
            <a:miter lim="800000"/>
            <a:headEnd/>
            <a:tailEnd/>
          </a:ln>
        </p:spPr>
      </p:pic>
      <p:sp>
        <p:nvSpPr>
          <p:cNvPr id="55297" name="Rectangle 1"/>
          <p:cNvSpPr>
            <a:spLocks noChangeArrowheads="1"/>
          </p:cNvSpPr>
          <p:nvPr/>
        </p:nvSpPr>
        <p:spPr bwMode="auto">
          <a:xfrm>
            <a:off x="1066800" y="4204900"/>
            <a:ext cx="708660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Dependency is used to represent the dependency between two elements of a system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Association Notation</a:t>
            </a:r>
            <a:endParaRPr lang="en-US" dirty="0"/>
          </a:p>
        </p:txBody>
      </p:sp>
      <p:pic>
        <p:nvPicPr>
          <p:cNvPr id="4" name="Content Placeholder 3" descr="Association Notation"/>
          <p:cNvPicPr>
            <a:picLocks noGrp="1"/>
          </p:cNvPicPr>
          <p:nvPr>
            <p:ph sz="quarter" idx="1"/>
          </p:nvPr>
        </p:nvPicPr>
        <p:blipFill>
          <a:blip r:embed="rId2" cstate="print"/>
          <a:srcRect/>
          <a:stretch>
            <a:fillRect/>
          </a:stretch>
        </p:blipFill>
        <p:spPr bwMode="auto">
          <a:xfrm>
            <a:off x="2438400" y="2057400"/>
            <a:ext cx="4229100" cy="1390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Generalization Notation</a:t>
            </a:r>
            <a:endParaRPr lang="en-US" dirty="0"/>
          </a:p>
        </p:txBody>
      </p:sp>
      <p:sp>
        <p:nvSpPr>
          <p:cNvPr id="3" name="Content Placeholder 2"/>
          <p:cNvSpPr>
            <a:spLocks noGrp="1"/>
          </p:cNvSpPr>
          <p:nvPr>
            <p:ph sz="quarter" idx="1"/>
          </p:nvPr>
        </p:nvSpPr>
        <p:spPr/>
        <p:txBody>
          <a:bodyPr/>
          <a:lstStyle/>
          <a:p>
            <a:pPr>
              <a:buNone/>
            </a:pPr>
            <a:r>
              <a:rPr lang="en-US" dirty="0" smtClean="0"/>
              <a:t>    Generalization </a:t>
            </a:r>
            <a:r>
              <a:rPr lang="en-US" dirty="0"/>
              <a:t>describes the inheritance relationship of the object-oriented world. It is a parent and child </a:t>
            </a:r>
            <a:r>
              <a:rPr lang="en-US" dirty="0" smtClean="0"/>
              <a:t>relationship.</a:t>
            </a:r>
          </a:p>
          <a:p>
            <a:pPr>
              <a:buNone/>
            </a:pPr>
            <a:r>
              <a:rPr lang="en-US" dirty="0"/>
              <a:t> </a:t>
            </a:r>
            <a:r>
              <a:rPr lang="en-US" dirty="0" smtClean="0"/>
              <a:t>  Generalization </a:t>
            </a:r>
            <a:r>
              <a:rPr lang="en-US" dirty="0"/>
              <a:t>is represented by an arrow with a hollow arrow head as shown in the following figure. One end represents the parent element and the other end represents the child element.</a:t>
            </a:r>
          </a:p>
          <a:p>
            <a:pPr>
              <a:buNone/>
            </a:pPr>
            <a:endParaRPr lang="en-US" dirty="0"/>
          </a:p>
        </p:txBody>
      </p:sp>
      <p:pic>
        <p:nvPicPr>
          <p:cNvPr id="4" name="Picture 3" descr="Generalization Notation"/>
          <p:cNvPicPr/>
          <p:nvPr/>
        </p:nvPicPr>
        <p:blipFill>
          <a:blip r:embed="rId2" cstate="print"/>
          <a:srcRect/>
          <a:stretch>
            <a:fillRect/>
          </a:stretch>
        </p:blipFill>
        <p:spPr bwMode="auto">
          <a:xfrm>
            <a:off x="2362200" y="4648200"/>
            <a:ext cx="4073525" cy="581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Extensibility Notation</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All </a:t>
            </a:r>
            <a:r>
              <a:rPr lang="en-US" dirty="0"/>
              <a:t>the languages (programming or modeling) have some mechanism to extend its capabilities such as syntax, semantics, etc. UML also has the following mechanisms to provide extensibility features</a:t>
            </a:r>
            <a:r>
              <a:rPr lang="en-US" dirty="0" smtClean="0"/>
              <a:t>.</a:t>
            </a:r>
            <a:endParaRPr lang="en-US" dirty="0"/>
          </a:p>
          <a:p>
            <a:pPr>
              <a:buNone/>
            </a:pPr>
            <a:endParaRPr lang="en-US" dirty="0"/>
          </a:p>
          <a:p>
            <a:pPr lvl="0"/>
            <a:r>
              <a:rPr lang="en-US" dirty="0"/>
              <a:t>Stereotypes (Represents new elements)</a:t>
            </a:r>
          </a:p>
          <a:p>
            <a:pPr lvl="0"/>
            <a:r>
              <a:rPr lang="en-US" dirty="0"/>
              <a:t>Tagged values (Represents new attributes)</a:t>
            </a:r>
          </a:p>
          <a:p>
            <a:pPr lvl="0"/>
            <a:r>
              <a:rPr lang="en-US" dirty="0"/>
              <a:t>Constraints (Represents the boundaries)</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xtensibility Notation"/>
          <p:cNvPicPr>
            <a:picLocks noGrp="1"/>
          </p:cNvPicPr>
          <p:nvPr>
            <p:ph sz="quarter" idx="1"/>
          </p:nvPr>
        </p:nvPicPr>
        <p:blipFill>
          <a:blip r:embed="rId2" cstate="print"/>
          <a:srcRect/>
          <a:stretch>
            <a:fillRect/>
          </a:stretch>
        </p:blipFill>
        <p:spPr bwMode="auto">
          <a:xfrm>
            <a:off x="2743200" y="2286000"/>
            <a:ext cx="3600450"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Purpose of models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To capture and precisely state the requirements and domain knowledge so that all the stakeholders may understand and agree on them.</a:t>
            </a:r>
          </a:p>
          <a:p>
            <a:r>
              <a:rPr lang="en-US" dirty="0" smtClean="0"/>
              <a:t>To think about the design of a system.</a:t>
            </a:r>
          </a:p>
          <a:p>
            <a:r>
              <a:rPr lang="en-US" dirty="0" smtClean="0"/>
              <a:t>To capture design decisions in a mutable form separate from the requirements.</a:t>
            </a:r>
          </a:p>
          <a:p>
            <a:r>
              <a:rPr lang="en-US" dirty="0" smtClean="0"/>
              <a:t>To generate usable work products.</a:t>
            </a:r>
          </a:p>
          <a:p>
            <a:r>
              <a:rPr lang="en-US" dirty="0" smtClean="0"/>
              <a:t>To organize, find, filter, retrieve, examine and edit information about large system.</a:t>
            </a:r>
          </a:p>
          <a:p>
            <a:r>
              <a:rPr lang="en-US" dirty="0" smtClean="0"/>
              <a:t>To explore multiple solutions economically.</a:t>
            </a:r>
          </a:p>
          <a:p>
            <a:r>
              <a:rPr lang="en-US" dirty="0" smtClean="0"/>
              <a:t>To master complex systems.</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Structural Diagrams</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The </a:t>
            </a:r>
            <a:r>
              <a:rPr lang="en-US" dirty="0"/>
              <a:t>structural diagrams represent the static aspect of the system. These static aspects represent those parts of a diagram, which forms the main structure and are therefore </a:t>
            </a:r>
            <a:r>
              <a:rPr lang="en-US" dirty="0" smtClean="0"/>
              <a:t>stable.</a:t>
            </a:r>
          </a:p>
          <a:p>
            <a:pPr>
              <a:buNone/>
            </a:pPr>
            <a:r>
              <a:rPr lang="en-US" dirty="0" smtClean="0"/>
              <a:t>     These </a:t>
            </a:r>
            <a:r>
              <a:rPr lang="en-US" dirty="0"/>
              <a:t>static parts are represented by classes, interfaces, objects, components, and nodes. </a:t>
            </a:r>
          </a:p>
          <a:p>
            <a:pPr lvl="0"/>
            <a:r>
              <a:rPr lang="en-US" dirty="0"/>
              <a:t>Class diagram</a:t>
            </a:r>
          </a:p>
          <a:p>
            <a:pPr lvl="0"/>
            <a:r>
              <a:rPr lang="en-US" dirty="0"/>
              <a:t>Object diagram</a:t>
            </a:r>
          </a:p>
          <a:p>
            <a:pPr lvl="0"/>
            <a:r>
              <a:rPr lang="en-US" dirty="0"/>
              <a:t>Component diagram</a:t>
            </a:r>
          </a:p>
          <a:p>
            <a:pPr lvl="0"/>
            <a:r>
              <a:rPr lang="en-US" dirty="0"/>
              <a:t>Deployment diagram</a:t>
            </a:r>
          </a:p>
          <a:p>
            <a:pPr>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Behavioral Diagrams</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     Any </a:t>
            </a:r>
            <a:r>
              <a:rPr lang="en-US" dirty="0"/>
              <a:t>system can have two aspects, static and dynamic. So, a model </a:t>
            </a:r>
            <a:r>
              <a:rPr lang="en-US" dirty="0" smtClean="0"/>
              <a:t>is considered </a:t>
            </a:r>
            <a:r>
              <a:rPr lang="en-US" dirty="0"/>
              <a:t>as complete when both the aspects are fully covered</a:t>
            </a:r>
            <a:r>
              <a:rPr lang="en-US" dirty="0" smtClean="0"/>
              <a:t>.</a:t>
            </a:r>
          </a:p>
          <a:p>
            <a:pPr>
              <a:buNone/>
            </a:pPr>
            <a:endParaRPr lang="en-US" dirty="0"/>
          </a:p>
          <a:p>
            <a:pPr>
              <a:buNone/>
            </a:pPr>
            <a:r>
              <a:rPr lang="en-US" dirty="0" smtClean="0"/>
              <a:t>    Behavioral </a:t>
            </a:r>
            <a:r>
              <a:rPr lang="en-US" dirty="0"/>
              <a:t>diagrams basically capture the dynamic aspect of a system. Dynamic aspect can be further described as the changing/moving parts of a system</a:t>
            </a:r>
            <a:r>
              <a:rPr lang="en-US" dirty="0" smtClean="0"/>
              <a:t>.</a:t>
            </a:r>
          </a:p>
          <a:p>
            <a:pPr>
              <a:buNone/>
            </a:pPr>
            <a:endParaRPr lang="en-US" dirty="0"/>
          </a:p>
          <a:p>
            <a:pPr>
              <a:buNone/>
            </a:pPr>
            <a:endParaRPr lang="en-US" dirty="0"/>
          </a:p>
          <a:p>
            <a:pPr>
              <a:buNone/>
            </a:pPr>
            <a:r>
              <a:rPr lang="en-US" dirty="0" smtClean="0"/>
              <a:t>    UML </a:t>
            </a:r>
            <a:r>
              <a:rPr lang="en-US" dirty="0"/>
              <a:t>has the following five types of behavioral diagrams −</a:t>
            </a:r>
          </a:p>
          <a:p>
            <a:pPr lvl="0"/>
            <a:r>
              <a:rPr lang="en-US" dirty="0"/>
              <a:t>Use case diagram</a:t>
            </a:r>
          </a:p>
          <a:p>
            <a:pPr lvl="0"/>
            <a:r>
              <a:rPr lang="en-US" dirty="0"/>
              <a:t>Sequence diagram</a:t>
            </a:r>
          </a:p>
          <a:p>
            <a:pPr lvl="0"/>
            <a:r>
              <a:rPr lang="en-US" dirty="0"/>
              <a:t>Collaboration diagram</a:t>
            </a:r>
          </a:p>
          <a:p>
            <a:pPr lvl="0"/>
            <a:r>
              <a:rPr lang="en-US" dirty="0" err="1"/>
              <a:t>Statechart</a:t>
            </a:r>
            <a:r>
              <a:rPr lang="en-US" dirty="0"/>
              <a:t> diagram</a:t>
            </a:r>
          </a:p>
          <a:p>
            <a:pPr lvl="0"/>
            <a:r>
              <a:rPr lang="en-US" dirty="0"/>
              <a:t>Activity diagram</a:t>
            </a:r>
          </a:p>
          <a:p>
            <a:pPr>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Class </a:t>
            </a:r>
            <a:r>
              <a:rPr lang="en-US" dirty="0"/>
              <a:t>Diagrams</a:t>
            </a:r>
          </a:p>
        </p:txBody>
      </p:sp>
      <p:sp>
        <p:nvSpPr>
          <p:cNvPr id="3" name="Content Placeholder 2"/>
          <p:cNvSpPr>
            <a:spLocks noGrp="1"/>
          </p:cNvSpPr>
          <p:nvPr>
            <p:ph sz="quarter" idx="1"/>
          </p:nvPr>
        </p:nvSpPr>
        <p:spPr/>
        <p:txBody>
          <a:bodyPr>
            <a:normAutofit/>
          </a:bodyPr>
          <a:lstStyle/>
          <a:p>
            <a:pPr>
              <a:buNone/>
            </a:pPr>
            <a:r>
              <a:rPr lang="en-US" dirty="0" smtClean="0"/>
              <a:t>    Class </a:t>
            </a:r>
            <a:r>
              <a:rPr lang="en-US" dirty="0"/>
              <a:t>diagram is a static diagram. It represents the static view of an application. Class diagram is not only used for visualizing, describing, and documenting different aspects of a system but also for constructing executable code of the software </a:t>
            </a:r>
            <a:r>
              <a:rPr lang="en-US" dirty="0" smtClean="0"/>
              <a:t>application</a:t>
            </a:r>
          </a:p>
          <a:p>
            <a:pPr>
              <a:buNone/>
            </a:pPr>
            <a:r>
              <a:rPr lang="en-US" dirty="0" smtClean="0"/>
              <a:t>     </a:t>
            </a:r>
            <a:endParaRPr lang="en-US" dirty="0"/>
          </a:p>
          <a:p>
            <a:pPr>
              <a:buNone/>
            </a:pP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Purpose </a:t>
            </a:r>
            <a:r>
              <a:rPr lang="en-US" dirty="0"/>
              <a:t>of Class Diagrams</a:t>
            </a:r>
          </a:p>
        </p:txBody>
      </p:sp>
      <p:sp>
        <p:nvSpPr>
          <p:cNvPr id="3" name="Content Placeholder 2"/>
          <p:cNvSpPr>
            <a:spLocks noGrp="1"/>
          </p:cNvSpPr>
          <p:nvPr>
            <p:ph sz="quarter" idx="1"/>
          </p:nvPr>
        </p:nvSpPr>
        <p:spPr/>
        <p:txBody>
          <a:bodyPr/>
          <a:lstStyle/>
          <a:p>
            <a:pPr lvl="0"/>
            <a:r>
              <a:rPr lang="en-US" dirty="0"/>
              <a:t>Analysis and design of the static view of an application.</a:t>
            </a:r>
          </a:p>
          <a:p>
            <a:pPr lvl="0"/>
            <a:r>
              <a:rPr lang="en-US" dirty="0"/>
              <a:t>Describe responsibilities of a system.</a:t>
            </a:r>
          </a:p>
          <a:p>
            <a:pPr lvl="0"/>
            <a:r>
              <a:rPr lang="en-US" dirty="0"/>
              <a:t>Base for component and deployment diagrams.</a:t>
            </a:r>
          </a:p>
          <a:p>
            <a:pPr lvl="0"/>
            <a:r>
              <a:rPr lang="en-US" dirty="0"/>
              <a:t>Forward and reverse engineering.</a:t>
            </a:r>
          </a:p>
          <a:p>
            <a:pPr>
              <a:buNone/>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Class Diagram"/>
          <p:cNvPicPr>
            <a:picLocks noGrp="1"/>
          </p:cNvPicPr>
          <p:nvPr>
            <p:ph sz="quarter" idx="1"/>
          </p:nvPr>
        </p:nvPicPr>
        <p:blipFill>
          <a:blip r:embed="rId2" cstate="print"/>
          <a:stretch>
            <a:fillRect/>
          </a:stretch>
        </p:blipFill>
        <p:spPr bwMode="auto">
          <a:xfrm>
            <a:off x="2767012" y="1852612"/>
            <a:ext cx="4067175" cy="3762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Object </a:t>
            </a:r>
            <a:r>
              <a:rPr lang="en-US" dirty="0"/>
              <a:t>Diagrams</a:t>
            </a:r>
          </a:p>
        </p:txBody>
      </p:sp>
      <p:sp>
        <p:nvSpPr>
          <p:cNvPr id="3" name="Content Placeholder 2"/>
          <p:cNvSpPr>
            <a:spLocks noGrp="1"/>
          </p:cNvSpPr>
          <p:nvPr>
            <p:ph sz="quarter" idx="1"/>
          </p:nvPr>
        </p:nvSpPr>
        <p:spPr/>
        <p:txBody>
          <a:bodyPr/>
          <a:lstStyle/>
          <a:p>
            <a:pPr>
              <a:buNone/>
            </a:pPr>
            <a:r>
              <a:rPr lang="en-US" dirty="0" smtClean="0"/>
              <a:t>   Object </a:t>
            </a:r>
            <a:r>
              <a:rPr lang="en-US" dirty="0"/>
              <a:t>diagrams are derived from class diagrams so object diagrams are dependent upon class diagrams.</a:t>
            </a:r>
          </a:p>
          <a:p>
            <a:pPr>
              <a:buNone/>
            </a:pPr>
            <a:r>
              <a:rPr lang="en-US" dirty="0" smtClean="0"/>
              <a:t>   </a:t>
            </a:r>
          </a:p>
          <a:p>
            <a:pPr>
              <a:buNone/>
            </a:pPr>
            <a:r>
              <a:rPr lang="en-US" dirty="0"/>
              <a:t> </a:t>
            </a:r>
            <a:r>
              <a:rPr lang="en-US" dirty="0" smtClean="0"/>
              <a:t>  Object </a:t>
            </a:r>
            <a:r>
              <a:rPr lang="en-US" dirty="0"/>
              <a:t>diagrams represent an instance of a class diagram.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Purpose </a:t>
            </a:r>
            <a:r>
              <a:rPr lang="en-US" dirty="0"/>
              <a:t>of Object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Forward and reverse engineering.</a:t>
            </a:r>
          </a:p>
          <a:p>
            <a:pPr lvl="0"/>
            <a:r>
              <a:rPr lang="en-US" dirty="0"/>
              <a:t>Object relationships of a system</a:t>
            </a:r>
          </a:p>
          <a:p>
            <a:pPr lvl="0"/>
            <a:r>
              <a:rPr lang="en-US" dirty="0"/>
              <a:t>Static view of an interaction.</a:t>
            </a:r>
          </a:p>
          <a:p>
            <a:pPr lvl="0"/>
            <a:r>
              <a:rPr lang="en-US" dirty="0"/>
              <a:t>Understand object </a:t>
            </a:r>
            <a:r>
              <a:rPr lang="en-US" dirty="0" err="1"/>
              <a:t>behaviour</a:t>
            </a:r>
            <a:r>
              <a:rPr lang="en-US" dirty="0"/>
              <a:t> and their relationship from practical perspective</a:t>
            </a:r>
          </a:p>
          <a:p>
            <a:pPr>
              <a:buNone/>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Object Diagram"/>
          <p:cNvPicPr>
            <a:picLocks noGrp="1"/>
          </p:cNvPicPr>
          <p:nvPr>
            <p:ph sz="quarter" idx="1"/>
          </p:nvPr>
        </p:nvPicPr>
        <p:blipFill>
          <a:blip r:embed="rId2" cstate="print"/>
          <a:srcRect/>
          <a:stretch>
            <a:fillRect/>
          </a:stretch>
        </p:blipFill>
        <p:spPr bwMode="auto">
          <a:xfrm>
            <a:off x="2362200" y="1981200"/>
            <a:ext cx="4581525" cy="2200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Component </a:t>
            </a:r>
            <a:r>
              <a:rPr lang="en-US" dirty="0"/>
              <a:t>Diagrams</a:t>
            </a:r>
          </a:p>
        </p:txBody>
      </p:sp>
      <p:sp>
        <p:nvSpPr>
          <p:cNvPr id="3" name="Content Placeholder 2"/>
          <p:cNvSpPr>
            <a:spLocks noGrp="1"/>
          </p:cNvSpPr>
          <p:nvPr>
            <p:ph sz="quarter" idx="1"/>
          </p:nvPr>
        </p:nvSpPr>
        <p:spPr/>
        <p:txBody>
          <a:bodyPr/>
          <a:lstStyle/>
          <a:p>
            <a:pPr>
              <a:buNone/>
            </a:pPr>
            <a:r>
              <a:rPr lang="en-US" dirty="0" smtClean="0"/>
              <a:t>   Component </a:t>
            </a:r>
            <a:r>
              <a:rPr lang="en-US" dirty="0"/>
              <a:t>diagrams are used to visualize the organization and relationships among components in a system. These diagrams are also used to make executable systems.</a:t>
            </a:r>
          </a:p>
          <a:p>
            <a:pPr>
              <a:buNone/>
            </a:pP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Purpose </a:t>
            </a:r>
            <a:r>
              <a:rPr lang="en-US" dirty="0"/>
              <a:t>of Component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Visualize the components of a system.</a:t>
            </a:r>
          </a:p>
          <a:p>
            <a:pPr lvl="0"/>
            <a:r>
              <a:rPr lang="en-US" dirty="0"/>
              <a:t>Construct executables by using forward and reverse engineering.</a:t>
            </a:r>
          </a:p>
          <a:p>
            <a:pPr lvl="0"/>
            <a:r>
              <a:rPr lang="en-US" dirty="0"/>
              <a:t>Describe the organization and relationships of the components.</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Object-Oriented Concepts</a:t>
            </a:r>
            <a:endParaRPr lang="en-US" dirty="0"/>
          </a:p>
        </p:txBody>
      </p:sp>
      <p:sp>
        <p:nvSpPr>
          <p:cNvPr id="3" name="Content Placeholder 2"/>
          <p:cNvSpPr>
            <a:spLocks noGrp="1"/>
          </p:cNvSpPr>
          <p:nvPr>
            <p:ph sz="quarter" idx="1"/>
          </p:nvPr>
        </p:nvSpPr>
        <p:spPr/>
        <p:txBody>
          <a:bodyPr>
            <a:normAutofit fontScale="85000" lnSpcReduction="10000"/>
          </a:bodyPr>
          <a:lstStyle/>
          <a:p>
            <a:pPr>
              <a:buNone/>
            </a:pPr>
            <a:r>
              <a:rPr lang="en-US" dirty="0" smtClean="0"/>
              <a:t>    UML </a:t>
            </a:r>
            <a:r>
              <a:rPr lang="en-US" dirty="0"/>
              <a:t>can be described as the successor of object-oriented (OO) analysis and design</a:t>
            </a:r>
            <a:r>
              <a:rPr lang="en-US" dirty="0" smtClean="0"/>
              <a:t>.</a:t>
            </a:r>
          </a:p>
          <a:p>
            <a:endParaRPr lang="en-US" dirty="0" smtClean="0"/>
          </a:p>
          <a:p>
            <a:r>
              <a:rPr lang="en-US" b="1" dirty="0" smtClean="0"/>
              <a:t>Objects</a:t>
            </a:r>
            <a:r>
              <a:rPr lang="en-US" dirty="0" smtClean="0"/>
              <a:t> − Objects represent an entity and the basic building block.</a:t>
            </a:r>
          </a:p>
          <a:p>
            <a:r>
              <a:rPr lang="en-US" b="1" dirty="0" smtClean="0"/>
              <a:t>Class</a:t>
            </a:r>
            <a:r>
              <a:rPr lang="en-US" dirty="0" smtClean="0"/>
              <a:t> − Class is the blue print of an object.</a:t>
            </a:r>
          </a:p>
          <a:p>
            <a:r>
              <a:rPr lang="en-US" b="1" dirty="0" smtClean="0"/>
              <a:t>Abstraction</a:t>
            </a:r>
            <a:r>
              <a:rPr lang="en-US" dirty="0" smtClean="0"/>
              <a:t> − Abstraction represents the behavior of an real world entity.</a:t>
            </a:r>
          </a:p>
          <a:p>
            <a:r>
              <a:rPr lang="en-US" b="1" dirty="0" smtClean="0"/>
              <a:t>Encapsulation</a:t>
            </a:r>
            <a:r>
              <a:rPr lang="en-US" dirty="0" smtClean="0"/>
              <a:t> − Encapsulation is the mechanism of binding the data together and hiding them from the outside world.</a:t>
            </a:r>
          </a:p>
          <a:p>
            <a:r>
              <a:rPr lang="en-US" b="1" dirty="0" smtClean="0"/>
              <a:t>Inheritance</a:t>
            </a:r>
            <a:r>
              <a:rPr lang="en-US" dirty="0" smtClean="0"/>
              <a:t> − Inheritance is the mechanism of making new classes from existing ones.</a:t>
            </a:r>
          </a:p>
          <a:p>
            <a:r>
              <a:rPr lang="en-US" b="1" dirty="0" smtClean="0"/>
              <a:t>Polymorphism</a:t>
            </a:r>
            <a:r>
              <a:rPr lang="en-US" dirty="0" smtClean="0"/>
              <a:t> − It defines the mechanism to exists in different forms.</a:t>
            </a:r>
          </a:p>
          <a:p>
            <a:endParaRPr lang="en-US" dirty="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Component Diagram"/>
          <p:cNvPicPr>
            <a:picLocks noGrp="1"/>
          </p:cNvPicPr>
          <p:nvPr>
            <p:ph sz="quarter" idx="1"/>
          </p:nvPr>
        </p:nvPicPr>
        <p:blipFill>
          <a:blip r:embed="rId2" cstate="print"/>
          <a:srcRect/>
          <a:stretch>
            <a:fillRect/>
          </a:stretch>
        </p:blipFill>
        <p:spPr bwMode="auto">
          <a:xfrm>
            <a:off x="2286000" y="1447800"/>
            <a:ext cx="4514850" cy="3467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Deployment </a:t>
            </a:r>
            <a:r>
              <a:rPr lang="en-US" dirty="0"/>
              <a:t>Diagrams</a:t>
            </a:r>
          </a:p>
        </p:txBody>
      </p:sp>
      <p:sp>
        <p:nvSpPr>
          <p:cNvPr id="3" name="Content Placeholder 2"/>
          <p:cNvSpPr>
            <a:spLocks noGrp="1"/>
          </p:cNvSpPr>
          <p:nvPr>
            <p:ph sz="quarter" idx="1"/>
          </p:nvPr>
        </p:nvSpPr>
        <p:spPr/>
        <p:txBody>
          <a:bodyPr/>
          <a:lstStyle/>
          <a:p>
            <a:pPr>
              <a:buNone/>
            </a:pPr>
            <a:r>
              <a:rPr lang="en-US" dirty="0" smtClean="0"/>
              <a:t>   Deployment </a:t>
            </a:r>
            <a:r>
              <a:rPr lang="en-US" dirty="0"/>
              <a:t>diagrams are used to visualize the topology of the physical components of a system, where the software components are deployed.</a:t>
            </a:r>
          </a:p>
          <a:p>
            <a:pPr>
              <a:buNone/>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Purpose </a:t>
            </a:r>
            <a:r>
              <a:rPr lang="en-US" dirty="0"/>
              <a:t>of Deployment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Visualize the hardware topology of a system.</a:t>
            </a:r>
          </a:p>
          <a:p>
            <a:pPr lvl="0"/>
            <a:r>
              <a:rPr lang="en-US" dirty="0"/>
              <a:t>Describe the hardware components used to deploy software components.</a:t>
            </a:r>
          </a:p>
          <a:p>
            <a:pPr lvl="0"/>
            <a:r>
              <a:rPr lang="en-US" dirty="0"/>
              <a:t>Describe the runtime processing nodes</a:t>
            </a:r>
            <a:r>
              <a:rPr lang="en-US" dirty="0" smtClean="0"/>
              <a:t>.</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UML Deployment Diagram"/>
          <p:cNvPicPr>
            <a:picLocks noGrp="1"/>
          </p:cNvPicPr>
          <p:nvPr>
            <p:ph sz="quarter" idx="1"/>
          </p:nvPr>
        </p:nvPicPr>
        <p:blipFill>
          <a:blip r:embed="rId2" cstate="print"/>
          <a:srcRect/>
          <a:stretch>
            <a:fillRect/>
          </a:stretch>
        </p:blipFill>
        <p:spPr bwMode="auto">
          <a:xfrm>
            <a:off x="2362200" y="1066800"/>
            <a:ext cx="4562475" cy="3971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Use </a:t>
            </a:r>
            <a:r>
              <a:rPr lang="en-US" dirty="0"/>
              <a:t>Case Diagrams</a:t>
            </a:r>
          </a:p>
        </p:txBody>
      </p:sp>
      <p:sp>
        <p:nvSpPr>
          <p:cNvPr id="3" name="Content Placeholder 2"/>
          <p:cNvSpPr>
            <a:spLocks noGrp="1"/>
          </p:cNvSpPr>
          <p:nvPr>
            <p:ph sz="quarter" idx="1"/>
          </p:nvPr>
        </p:nvSpPr>
        <p:spPr/>
        <p:txBody>
          <a:bodyPr/>
          <a:lstStyle/>
          <a:p>
            <a:pPr>
              <a:buNone/>
            </a:pPr>
            <a:r>
              <a:rPr lang="en-US" dirty="0"/>
              <a:t> </a:t>
            </a:r>
            <a:r>
              <a:rPr lang="en-US" dirty="0" smtClean="0"/>
              <a:t>   A </a:t>
            </a:r>
            <a:r>
              <a:rPr lang="en-US" dirty="0"/>
              <a:t>single use case diagram captures a particular functionality of a system.</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Purpose </a:t>
            </a:r>
            <a:r>
              <a:rPr lang="en-US" dirty="0"/>
              <a:t>of Use Case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Used to gather the requirements of a system.</a:t>
            </a:r>
          </a:p>
          <a:p>
            <a:pPr lvl="0"/>
            <a:r>
              <a:rPr lang="en-US" dirty="0"/>
              <a:t>Used to get an outside view of a system.</a:t>
            </a:r>
          </a:p>
          <a:p>
            <a:pPr lvl="0"/>
            <a:r>
              <a:rPr lang="en-US" dirty="0"/>
              <a:t>Identify the external and internal factors influencing the system.</a:t>
            </a:r>
          </a:p>
          <a:p>
            <a:pPr lvl="0"/>
            <a:r>
              <a:rPr lang="en-US" dirty="0"/>
              <a:t>Show the interaction among the requirements are actors</a:t>
            </a:r>
            <a:r>
              <a:rPr lang="en-US" dirty="0" smtClean="0"/>
              <a:t>.</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Case diagram examples</a:t>
            </a:r>
            <a:endParaRPr lang="en-US" dirty="0"/>
          </a:p>
        </p:txBody>
      </p:sp>
      <p:sp>
        <p:nvSpPr>
          <p:cNvPr id="3" name="Content Placeholder 2"/>
          <p:cNvSpPr>
            <a:spLocks noGrp="1"/>
          </p:cNvSpPr>
          <p:nvPr>
            <p:ph sz="quarter" idx="1"/>
          </p:nvPr>
        </p:nvSpPr>
        <p:spPr/>
        <p:txBody>
          <a:bodyPr/>
          <a:lstStyle/>
          <a:p>
            <a:pPr>
              <a:buNone/>
            </a:pPr>
            <a:endParaRPr lang="en-US" i="1" dirty="0" smtClean="0">
              <a:solidFill>
                <a:schemeClr val="tx1">
                  <a:lumMod val="65000"/>
                  <a:lumOff val="35000"/>
                </a:schemeClr>
              </a:solidFill>
            </a:endParaRPr>
          </a:p>
          <a:p>
            <a:pPr>
              <a:buNone/>
            </a:pPr>
            <a:r>
              <a:rPr lang="en-US" sz="3200" b="1" i="1" dirty="0" smtClean="0">
                <a:solidFill>
                  <a:schemeClr val="tx1">
                    <a:lumMod val="65000"/>
                    <a:lumOff val="35000"/>
                  </a:schemeClr>
                </a:solidFill>
              </a:rPr>
              <a:t>    Airport check-in and security screening business model</a:t>
            </a:r>
            <a:endParaRPr lang="en-US" sz="3200" b="1" i="1" dirty="0" smtClean="0">
              <a:solidFill>
                <a:schemeClr val="tx1">
                  <a:lumMod val="65000"/>
                  <a:lumOff val="35000"/>
                </a:schemeClr>
              </a:solidFill>
            </a:endParaRPr>
          </a:p>
          <a:p>
            <a:pPr>
              <a:buNone/>
            </a:pPr>
            <a:endParaRPr lang="en-US" b="1" i="1" dirty="0" smtClean="0"/>
          </a:p>
          <a:p>
            <a:pPr>
              <a:buNone/>
            </a:pPr>
            <a:r>
              <a:rPr lang="en-US" b="1" i="1" dirty="0" smtClean="0"/>
              <a:t>     Purpose</a:t>
            </a:r>
            <a:r>
              <a:rPr lang="en-US" i="1" dirty="0" smtClean="0"/>
              <a:t>: An example of a business use case diagram for airport check-in and security screening.</a:t>
            </a:r>
          </a:p>
          <a:p>
            <a:pPr>
              <a:buNone/>
            </a:pPr>
            <a:r>
              <a:rPr lang="en-US" b="1" i="1" dirty="0" smtClean="0"/>
              <a:t>    Summary</a:t>
            </a:r>
            <a:r>
              <a:rPr lang="en-US" i="1" dirty="0" smtClean="0"/>
              <a:t>: Business use cases are Individual Check-In, Group Check-In (for groups of tourists), Security Screening, etc. - representing business functions or processes taking place in an airport and serving needs of passengers.</a:t>
            </a:r>
          </a:p>
          <a:p>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Airport Check in</a:t>
            </a:r>
            <a:endParaRPr lang="en-US" dirty="0"/>
          </a:p>
        </p:txBody>
      </p:sp>
      <p:pic>
        <p:nvPicPr>
          <p:cNvPr id="10" name="Content Placeholder 9" descr="AirportCheckinDiagram.png"/>
          <p:cNvPicPr>
            <a:picLocks noGrp="1" noChangeAspect="1"/>
          </p:cNvPicPr>
          <p:nvPr>
            <p:ph sz="quarter" idx="1"/>
          </p:nvPr>
        </p:nvPicPr>
        <p:blipFill>
          <a:blip r:embed="rId2" cstate="print"/>
          <a:stretch>
            <a:fillRect/>
          </a:stretch>
        </p:blipFill>
        <p:spPr>
          <a:xfrm>
            <a:off x="914400" y="1707173"/>
            <a:ext cx="7772400" cy="4053254"/>
          </a:xfr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 Business Model</a:t>
            </a:r>
            <a:endParaRPr lang="en-US" dirty="0"/>
          </a:p>
        </p:txBody>
      </p:sp>
      <p:sp>
        <p:nvSpPr>
          <p:cNvPr id="3" name="Content Placeholder 2"/>
          <p:cNvSpPr>
            <a:spLocks noGrp="1"/>
          </p:cNvSpPr>
          <p:nvPr>
            <p:ph sz="quarter" idx="1"/>
          </p:nvPr>
        </p:nvSpPr>
        <p:spPr/>
        <p:txBody>
          <a:bodyPr/>
          <a:lstStyle/>
          <a:p>
            <a:pPr>
              <a:buNone/>
            </a:pPr>
            <a:endParaRPr lang="en-US" b="1" i="1" dirty="0" smtClean="0"/>
          </a:p>
          <a:p>
            <a:pPr>
              <a:buNone/>
            </a:pPr>
            <a:r>
              <a:rPr lang="en-US" b="1" i="1" dirty="0" smtClean="0"/>
              <a:t>    Purpose</a:t>
            </a:r>
            <a:r>
              <a:rPr lang="en-US" i="1" dirty="0" smtClean="0"/>
              <a:t>: Two alternative examples of business use case diagram for a Restaurant - external and internal business views of a restaurant.</a:t>
            </a:r>
          </a:p>
          <a:p>
            <a:pPr>
              <a:buNone/>
            </a:pPr>
            <a:endParaRPr lang="en-US" i="1" dirty="0" smtClean="0"/>
          </a:p>
          <a:p>
            <a:pPr>
              <a:buNone/>
            </a:pPr>
            <a:r>
              <a:rPr lang="en-US" b="1" i="1" dirty="0" smtClean="0"/>
              <a:t>    Summary</a:t>
            </a:r>
            <a:r>
              <a:rPr lang="en-US" i="1" dirty="0" smtClean="0"/>
              <a:t>: Several business actors having some needs and goals as related to the restaurant and business use cases expressing expectations of the actors from the business.</a:t>
            </a:r>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Restaurant use case</a:t>
            </a:r>
            <a:endParaRPr lang="en-US" dirty="0"/>
          </a:p>
        </p:txBody>
      </p:sp>
      <p:pic>
        <p:nvPicPr>
          <p:cNvPr id="8" name="Content Placeholder 7" descr="RestaurantUseCase.png"/>
          <p:cNvPicPr>
            <a:picLocks noGrp="1" noChangeAspect="1"/>
          </p:cNvPicPr>
          <p:nvPr>
            <p:ph sz="quarter" idx="1"/>
          </p:nvPr>
        </p:nvPicPr>
        <p:blipFill>
          <a:blip r:embed="rId2" cstate="print"/>
          <a:stretch>
            <a:fillRect/>
          </a:stretch>
        </p:blipFill>
        <p:spPr>
          <a:xfrm>
            <a:off x="914400" y="1654075"/>
            <a:ext cx="7772400" cy="4159449"/>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Building blocks of UML</a:t>
            </a:r>
            <a:endParaRPr lang="en-US" dirty="0"/>
          </a:p>
        </p:txBody>
      </p:sp>
      <p:sp>
        <p:nvSpPr>
          <p:cNvPr id="3" name="Content Placeholder 2"/>
          <p:cNvSpPr>
            <a:spLocks noGrp="1"/>
          </p:cNvSpPr>
          <p:nvPr>
            <p:ph sz="quarter" idx="1"/>
          </p:nvPr>
        </p:nvSpPr>
        <p:spPr/>
        <p:txBody>
          <a:bodyPr/>
          <a:lstStyle/>
          <a:p>
            <a:pPr lvl="0"/>
            <a:r>
              <a:rPr lang="en-US" dirty="0"/>
              <a:t>Things</a:t>
            </a:r>
          </a:p>
          <a:p>
            <a:pPr lvl="0"/>
            <a:r>
              <a:rPr lang="en-US" dirty="0"/>
              <a:t>Relationships</a:t>
            </a:r>
          </a:p>
          <a:p>
            <a:pPr lvl="0"/>
            <a:r>
              <a:rPr lang="en-US" dirty="0"/>
              <a:t>Diagrams</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S</a:t>
            </a:r>
            <a:r>
              <a:rPr lang="en-US" b="1" i="1" dirty="0" smtClean="0"/>
              <a:t>ystem </a:t>
            </a:r>
            <a:r>
              <a:rPr lang="en-US" b="1" i="1" dirty="0" smtClean="0"/>
              <a:t>use </a:t>
            </a:r>
            <a:r>
              <a:rPr lang="en-US" b="1" i="1" dirty="0" smtClean="0"/>
              <a:t>case</a:t>
            </a:r>
            <a:r>
              <a:rPr lang="en-US" b="1" i="1" dirty="0" smtClean="0"/>
              <a:t> diagrams</a:t>
            </a:r>
            <a:endParaRPr lang="en-US" dirty="0"/>
          </a:p>
        </p:txBody>
      </p:sp>
      <p:sp>
        <p:nvSpPr>
          <p:cNvPr id="3" name="Content Placeholder 2"/>
          <p:cNvSpPr>
            <a:spLocks noGrp="1"/>
          </p:cNvSpPr>
          <p:nvPr>
            <p:ph sz="quarter" idx="1"/>
          </p:nvPr>
        </p:nvSpPr>
        <p:spPr/>
        <p:txBody>
          <a:bodyPr/>
          <a:lstStyle/>
          <a:p>
            <a:pPr>
              <a:buNone/>
            </a:pPr>
            <a:r>
              <a:rPr lang="en-US" dirty="0" smtClean="0"/>
              <a:t>Ticket Vending Machine</a:t>
            </a:r>
            <a:endParaRPr lang="en-US" b="1" dirty="0" smtClean="0"/>
          </a:p>
          <a:p>
            <a:pPr>
              <a:buNone/>
            </a:pPr>
            <a:endParaRPr lang="en-US" b="1" i="1" dirty="0" smtClean="0"/>
          </a:p>
          <a:p>
            <a:pPr>
              <a:buNone/>
            </a:pPr>
            <a:r>
              <a:rPr lang="en-US" b="1" i="1" dirty="0" smtClean="0"/>
              <a:t>Purpose</a:t>
            </a:r>
            <a:r>
              <a:rPr lang="en-US" i="1" dirty="0" smtClean="0"/>
              <a:t>: </a:t>
            </a:r>
            <a:r>
              <a:rPr lang="en-US" i="1" dirty="0" smtClean="0"/>
              <a:t>Show that ticket vending machine allows commuters to buy tickets.</a:t>
            </a:r>
          </a:p>
          <a:p>
            <a:r>
              <a:rPr lang="en-US" b="1" i="1" dirty="0" smtClean="0"/>
              <a:t>Summary</a:t>
            </a:r>
            <a:r>
              <a:rPr lang="en-US" i="1" dirty="0" smtClean="0"/>
              <a:t>: The ultimate goal of a Commuter in relation to our ticket vending machine is to buy a ticket. We have a single Purchase Ticket use case, as this vending machine is not providing any other services. Ticket vending machine is a </a:t>
            </a:r>
            <a:r>
              <a:rPr lang="en-US" i="1" dirty="0" smtClean="0"/>
              <a:t> </a:t>
            </a:r>
            <a:r>
              <a:rPr lang="en-US" b="1" i="1" dirty="0" smtClean="0"/>
              <a:t>subject</a:t>
            </a:r>
            <a:r>
              <a:rPr lang="en-US" i="1" dirty="0" smtClean="0"/>
              <a:t> of the example use case diagram. Commuter and Bank are our </a:t>
            </a:r>
            <a:r>
              <a:rPr lang="en-US" b="1" i="1" dirty="0" smtClean="0"/>
              <a:t>actors</a:t>
            </a:r>
            <a:r>
              <a:rPr lang="en-US" i="1" dirty="0" smtClean="0"/>
              <a:t>, </a:t>
            </a:r>
            <a:r>
              <a:rPr lang="en-US" i="1" dirty="0" smtClean="0"/>
              <a:t>both participating in the Purchase Ticket </a:t>
            </a:r>
            <a:r>
              <a:rPr lang="en-US" b="1" i="1" dirty="0" smtClean="0"/>
              <a:t>use case</a:t>
            </a:r>
            <a:r>
              <a:rPr lang="en-US" i="1" dirty="0" smtClean="0"/>
              <a:t>.</a:t>
            </a:r>
            <a:endParaRPr lang="en-US" i="1" dirty="0" smtClean="0"/>
          </a:p>
          <a:p>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077200" cy="1143000"/>
          </a:xfrm>
        </p:spPr>
        <p:txBody>
          <a:bodyPr>
            <a:normAutofit fontScale="90000"/>
          </a:bodyPr>
          <a:lstStyle/>
          <a:p>
            <a:r>
              <a:rPr lang="en-US" i="1" dirty="0" smtClean="0"/>
              <a:t/>
            </a:r>
            <a:br>
              <a:rPr lang="en-US" i="1" dirty="0" smtClean="0"/>
            </a:br>
            <a:r>
              <a:rPr lang="en-US" i="1" dirty="0" smtClean="0"/>
              <a:t/>
            </a:r>
            <a:br>
              <a:rPr lang="en-US" i="1" dirty="0" smtClean="0"/>
            </a:br>
            <a:r>
              <a:rPr lang="en-US" i="1" dirty="0" smtClean="0"/>
              <a:t>Purchase Ticket use case</a:t>
            </a:r>
            <a:r>
              <a:rPr lang="en-US" dirty="0" smtClean="0"/>
              <a:t/>
            </a:r>
            <a:br>
              <a:rPr lang="en-US" dirty="0" smtClean="0"/>
            </a:br>
            <a:endParaRPr lang="en-US" dirty="0"/>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1676400" y="2438400"/>
            <a:ext cx="6290337" cy="2481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US" b="1" dirty="0" smtClean="0"/>
              <a:t>    </a:t>
            </a:r>
            <a:r>
              <a:rPr lang="en-US" b="1" i="1" dirty="0" smtClean="0"/>
              <a:t>Purpose</a:t>
            </a:r>
            <a:r>
              <a:rPr lang="en-US" i="1" dirty="0" smtClean="0"/>
              <a:t>: Describe use cases that an automated teller machine (ATM) or the automatic banking machine (ABM) provides to the bank customers.</a:t>
            </a:r>
          </a:p>
          <a:p>
            <a:pPr>
              <a:buNone/>
            </a:pPr>
            <a:r>
              <a:rPr lang="en-US" b="1" i="1" dirty="0" smtClean="0"/>
              <a:t>   Summary</a:t>
            </a:r>
            <a:r>
              <a:rPr lang="en-US" i="1" dirty="0" smtClean="0"/>
              <a:t>: Customer uses a bank ATM to check balances of his/her bank accounts, deposit funds, withdraw cash and/or transfer funds (use cases). ATM Technician provides maintenance and repairs to the ATM.</a:t>
            </a:r>
            <a:endParaRPr lang="en-US" dirty="0"/>
          </a:p>
        </p:txBody>
      </p:sp>
      <p:sp>
        <p:nvSpPr>
          <p:cNvPr id="4" name="Title 1"/>
          <p:cNvSpPr txBox="1">
            <a:spLocks/>
          </p:cNvSpPr>
          <p:nvPr/>
        </p:nvSpPr>
        <p:spPr>
          <a:xfrm>
            <a:off x="1066800" y="427038"/>
            <a:ext cx="7772400" cy="1143000"/>
          </a:xfrm>
          <a:prstGeom prst="rect">
            <a:avLst/>
          </a:prstGeom>
        </p:spPr>
        <p:txBody>
          <a:bodyPr bIns="91440" anchor="b" anchorCtr="0">
            <a:normAutofit fontScale="67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smtClean="0">
                <a:ln>
                  <a:noFill/>
                </a:ln>
                <a:solidFill>
                  <a:schemeClr val="tx2"/>
                </a:solidFill>
                <a:effectLst/>
                <a:uLnTx/>
                <a:uFillTx/>
                <a:latin typeface="+mj-lt"/>
                <a:ea typeface="+mj-ea"/>
                <a:cs typeface="+mj-cs"/>
              </a:rPr>
              <a:t/>
            </a:r>
            <a:br>
              <a:rPr kumimoji="0" lang="en-US" sz="4000" b="0" i="0" u="none" strike="noStrike" kern="1200" cap="none" spc="0" normalizeH="0" baseline="0" noProof="0" dirty="0" smtClean="0">
                <a:ln>
                  <a:noFill/>
                </a:ln>
                <a:solidFill>
                  <a:schemeClr val="tx2"/>
                </a:solidFill>
                <a:effectLst/>
                <a:uLnTx/>
                <a:uFillTx/>
                <a:latin typeface="+mj-lt"/>
                <a:ea typeface="+mj-ea"/>
                <a:cs typeface="+mj-cs"/>
              </a:rPr>
            </a:br>
            <a:r>
              <a:rPr kumimoji="0" lang="en-US" sz="4000" b="0" i="0" u="none" strike="noStrike" kern="1200" cap="none" spc="0" normalizeH="0" baseline="0" noProof="0" dirty="0" smtClean="0">
                <a:ln>
                  <a:noFill/>
                </a:ln>
                <a:solidFill>
                  <a:schemeClr val="tx2"/>
                </a:solidFill>
                <a:effectLst/>
                <a:uLnTx/>
                <a:uFillTx/>
                <a:latin typeface="+mj-lt"/>
                <a:ea typeface="+mj-ea"/>
                <a:cs typeface="+mj-cs"/>
              </a:rPr>
              <a:t/>
            </a:r>
            <a:br>
              <a:rPr kumimoji="0" lang="en-US" sz="4000" b="0" i="0" u="none" strike="noStrike" kern="1200" cap="none" spc="0" normalizeH="0" baseline="0" noProof="0" dirty="0" smtClean="0">
                <a:ln>
                  <a:noFill/>
                </a:ln>
                <a:solidFill>
                  <a:schemeClr val="tx2"/>
                </a:solidFill>
                <a:effectLst/>
                <a:uLnTx/>
                <a:uFillTx/>
                <a:latin typeface="+mj-lt"/>
                <a:ea typeface="+mj-ea"/>
                <a:cs typeface="+mj-cs"/>
              </a:rPr>
            </a:br>
            <a:r>
              <a:rPr kumimoji="0" lang="en-US" sz="4000" b="0" i="0" u="none" strike="noStrike" kern="1200" cap="none" spc="0" normalizeH="0" baseline="0" noProof="0" dirty="0" smtClean="0">
                <a:ln>
                  <a:noFill/>
                </a:ln>
                <a:solidFill>
                  <a:schemeClr val="tx2"/>
                </a:solidFill>
                <a:effectLst/>
                <a:uLnTx/>
                <a:uFillTx/>
                <a:latin typeface="+mj-lt"/>
                <a:ea typeface="+mj-ea"/>
                <a:cs typeface="+mj-cs"/>
              </a:rPr>
              <a:t>Bank ATM UML level use case</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Bank ATM Subsystem-top level use case</a:t>
            </a:r>
            <a:endParaRPr lang="en-US" dirty="0"/>
          </a:p>
        </p:txBody>
      </p:sp>
      <p:pic>
        <p:nvPicPr>
          <p:cNvPr id="6" name="Content Placeholder 5" descr="ATMUSECASE_NEW.png"/>
          <p:cNvPicPr>
            <a:picLocks noGrp="1" noChangeAspect="1"/>
          </p:cNvPicPr>
          <p:nvPr>
            <p:ph sz="quarter" idx="1"/>
          </p:nvPr>
        </p:nvPicPr>
        <p:blipFill>
          <a:blip r:embed="rId2" cstate="print"/>
          <a:stretch>
            <a:fillRect/>
          </a:stretch>
        </p:blipFill>
        <p:spPr>
          <a:xfrm>
            <a:off x="1839972" y="1447800"/>
            <a:ext cx="5921256" cy="4572000"/>
          </a:xfr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6800"/>
            <a:ext cx="7772400" cy="11430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Bank ATM Transactions and Customer Authentication Use Case</a:t>
            </a:r>
            <a:br>
              <a:rPr lang="en-US" dirty="0" smtClean="0"/>
            </a:br>
            <a:endParaRPr lang="en-US" dirty="0"/>
          </a:p>
        </p:txBody>
      </p:sp>
      <p:pic>
        <p:nvPicPr>
          <p:cNvPr id="4" name="Content Placeholder 3" descr="ATM_Transaction.png"/>
          <p:cNvPicPr>
            <a:picLocks noGrp="1" noChangeAspect="1"/>
          </p:cNvPicPr>
          <p:nvPr>
            <p:ph sz="quarter" idx="1"/>
          </p:nvPr>
        </p:nvPicPr>
        <p:blipFill>
          <a:blip r:embed="rId2" cstate="print"/>
          <a:stretch>
            <a:fillRect/>
          </a:stretch>
        </p:blipFill>
        <p:spPr>
          <a:xfrm>
            <a:off x="1123436" y="2242929"/>
            <a:ext cx="7354327" cy="2981741"/>
          </a:xfr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924800" cy="1371600"/>
          </a:xfrm>
        </p:spPr>
        <p:txBody>
          <a:bodyPr>
            <a:normAutofit fontScale="90000"/>
          </a:bodyPr>
          <a:lstStyle/>
          <a:p>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
            </a:r>
            <a:br>
              <a:rPr lang="en-US" i="1" dirty="0" smtClean="0"/>
            </a:br>
            <a:r>
              <a:rPr lang="en-US" i="1" dirty="0" smtClean="0"/>
              <a:t>Maintenance, Repair, Diagnostics Use Case</a:t>
            </a:r>
            <a:endParaRPr lang="en-US" dirty="0"/>
          </a:p>
        </p:txBody>
      </p:sp>
      <p:pic>
        <p:nvPicPr>
          <p:cNvPr id="4" name="Content Placeholder 3" descr="ATMRepair.png"/>
          <p:cNvPicPr>
            <a:picLocks noGrp="1" noChangeAspect="1"/>
          </p:cNvPicPr>
          <p:nvPr>
            <p:ph sz="quarter" idx="1"/>
          </p:nvPr>
        </p:nvPicPr>
        <p:blipFill>
          <a:blip r:embed="rId2" cstate="print"/>
          <a:stretch>
            <a:fillRect/>
          </a:stretch>
        </p:blipFill>
        <p:spPr>
          <a:xfrm>
            <a:off x="1842674" y="2357245"/>
            <a:ext cx="5915851" cy="2753109"/>
          </a:xfr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Interaction </a:t>
            </a:r>
            <a:r>
              <a:rPr lang="en-US" b="1" dirty="0"/>
              <a:t>Diagrams</a:t>
            </a:r>
            <a:endParaRPr lang="en-US" dirty="0"/>
          </a:p>
        </p:txBody>
      </p:sp>
      <p:sp>
        <p:nvSpPr>
          <p:cNvPr id="3" name="Content Placeholder 2"/>
          <p:cNvSpPr>
            <a:spLocks noGrp="1"/>
          </p:cNvSpPr>
          <p:nvPr>
            <p:ph sz="quarter" idx="1"/>
          </p:nvPr>
        </p:nvSpPr>
        <p:spPr/>
        <p:txBody>
          <a:bodyPr/>
          <a:lstStyle/>
          <a:p>
            <a:pPr>
              <a:buNone/>
            </a:pPr>
            <a:r>
              <a:rPr lang="en-US" dirty="0" smtClean="0"/>
              <a:t>    Interaction diagrams is used to visualize the interactive behavior </a:t>
            </a:r>
            <a:r>
              <a:rPr lang="en-US" dirty="0"/>
              <a:t>of the system. </a:t>
            </a:r>
            <a:endParaRPr lang="en-US" dirty="0" smtClean="0"/>
          </a:p>
          <a:p>
            <a:pPr>
              <a:buNone/>
            </a:pPr>
            <a:endParaRPr lang="en-US" dirty="0" smtClean="0"/>
          </a:p>
          <a:p>
            <a:r>
              <a:rPr lang="en-US" dirty="0" smtClean="0"/>
              <a:t>An interaction diagram contains lifelines, messages, operators, state invariants and constraints.</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Purpose </a:t>
            </a:r>
            <a:r>
              <a:rPr lang="en-US" dirty="0"/>
              <a:t>of Interaction </a:t>
            </a:r>
            <a:r>
              <a:rPr lang="en-US" dirty="0" smtClean="0"/>
              <a:t>Diagrams</a:t>
            </a:r>
            <a:endParaRPr lang="en-US" dirty="0"/>
          </a:p>
        </p:txBody>
      </p:sp>
      <p:sp>
        <p:nvSpPr>
          <p:cNvPr id="3" name="Content Placeholder 2"/>
          <p:cNvSpPr>
            <a:spLocks noGrp="1"/>
          </p:cNvSpPr>
          <p:nvPr>
            <p:ph sz="quarter" idx="1"/>
          </p:nvPr>
        </p:nvSpPr>
        <p:spPr/>
        <p:txBody>
          <a:bodyPr/>
          <a:lstStyle/>
          <a:p>
            <a:pPr lvl="0"/>
            <a:r>
              <a:rPr lang="en-US" dirty="0"/>
              <a:t>To capture the dynamic </a:t>
            </a:r>
            <a:r>
              <a:rPr lang="en-US" dirty="0" err="1"/>
              <a:t>behaviour</a:t>
            </a:r>
            <a:r>
              <a:rPr lang="en-US" dirty="0"/>
              <a:t> of a system.</a:t>
            </a:r>
          </a:p>
          <a:p>
            <a:pPr lvl="0"/>
            <a:r>
              <a:rPr lang="en-US" dirty="0"/>
              <a:t>To describe the message flow in the system.</a:t>
            </a:r>
          </a:p>
          <a:p>
            <a:pPr lvl="0"/>
            <a:r>
              <a:rPr lang="en-US" dirty="0"/>
              <a:t>To describe the structural organization of the objects.</a:t>
            </a:r>
          </a:p>
          <a:p>
            <a:pPr lvl="0"/>
            <a:r>
              <a:rPr lang="en-US" dirty="0"/>
              <a:t>To describe the interaction among objects.</a:t>
            </a:r>
          </a:p>
          <a:p>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Terminology in interaction diagram</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t>    Lifeline</a:t>
            </a:r>
            <a:endParaRPr lang="en-US" dirty="0" smtClean="0"/>
          </a:p>
          <a:p>
            <a:pPr>
              <a:buNone/>
            </a:pPr>
            <a:r>
              <a:rPr lang="en-US" dirty="0" smtClean="0"/>
              <a:t>     A lifeline represents a single participant in an interaction. It describes how an instance of a specific classifier participates in the interaction.</a:t>
            </a:r>
          </a:p>
          <a:p>
            <a:pPr>
              <a:buNone/>
            </a:pPr>
            <a:endParaRPr lang="en-US" dirty="0" smtClean="0"/>
          </a:p>
          <a:p>
            <a:pPr>
              <a:buNone/>
            </a:pPr>
            <a:r>
              <a:rPr lang="en-US" b="1" dirty="0" smtClean="0"/>
              <a:t>   Messages</a:t>
            </a:r>
          </a:p>
          <a:p>
            <a:pPr>
              <a:buNone/>
            </a:pPr>
            <a:r>
              <a:rPr lang="en-US" dirty="0" smtClean="0"/>
              <a:t>     A message is a specific type of communication between two lifelines in an interaction. A message involves following activities,</a:t>
            </a:r>
          </a:p>
          <a:p>
            <a:r>
              <a:rPr lang="en-US" dirty="0" smtClean="0"/>
              <a:t>A call message which is used to call an operation.</a:t>
            </a:r>
          </a:p>
          <a:p>
            <a:r>
              <a:rPr lang="en-US" dirty="0" smtClean="0"/>
              <a:t>A message to create an instance.</a:t>
            </a:r>
          </a:p>
          <a:p>
            <a:r>
              <a:rPr lang="en-US" dirty="0" smtClean="0"/>
              <a:t>A message to destroy an instance.</a:t>
            </a:r>
          </a:p>
          <a:p>
            <a:r>
              <a:rPr lang="en-US" dirty="0" smtClean="0"/>
              <a:t>For sending a signal.</a:t>
            </a:r>
          </a:p>
          <a:p>
            <a:pPr>
              <a:buNone/>
            </a:pP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messages used in an interaction diagram:</a:t>
            </a:r>
            <a:endParaRPr lang="en-US" dirty="0"/>
          </a:p>
        </p:txBody>
      </p:sp>
      <p:pic>
        <p:nvPicPr>
          <p:cNvPr id="4" name="Content Placeholder 3" descr="Messages_interaction_diagram.png"/>
          <p:cNvPicPr>
            <a:picLocks noGrp="1" noChangeAspect="1"/>
          </p:cNvPicPr>
          <p:nvPr>
            <p:ph sz="quarter" idx="1"/>
          </p:nvPr>
        </p:nvPicPr>
        <p:blipFill>
          <a:blip r:embed="rId2" cstate="print"/>
          <a:stretch>
            <a:fillRect/>
          </a:stretch>
        </p:blipFill>
        <p:spPr>
          <a:xfrm>
            <a:off x="1213936" y="1642770"/>
            <a:ext cx="7173327" cy="418205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Things</a:t>
            </a:r>
            <a:r>
              <a:rPr lang="en-US" b="1" dirty="0"/>
              <a:t/>
            </a:r>
            <a:br>
              <a:rPr lang="en-US" b="1" dirty="0"/>
            </a:br>
            <a:endParaRPr lang="en-US" dirty="0"/>
          </a:p>
        </p:txBody>
      </p:sp>
      <p:sp>
        <p:nvSpPr>
          <p:cNvPr id="3" name="Content Placeholder 2"/>
          <p:cNvSpPr>
            <a:spLocks noGrp="1"/>
          </p:cNvSpPr>
          <p:nvPr>
            <p:ph sz="quarter" idx="1"/>
          </p:nvPr>
        </p:nvSpPr>
        <p:spPr/>
        <p:txBody>
          <a:bodyPr/>
          <a:lstStyle/>
          <a:p>
            <a:pPr lvl="0"/>
            <a:r>
              <a:rPr lang="en-US" dirty="0"/>
              <a:t>Structural</a:t>
            </a:r>
          </a:p>
          <a:p>
            <a:pPr lvl="0"/>
            <a:r>
              <a:rPr lang="en-US" dirty="0"/>
              <a:t>Behavioral</a:t>
            </a:r>
          </a:p>
          <a:p>
            <a:pPr lvl="0"/>
            <a:r>
              <a:rPr lang="en-US" dirty="0"/>
              <a:t>Grouping</a:t>
            </a:r>
          </a:p>
          <a:p>
            <a:pPr lvl="0"/>
            <a:r>
              <a:rPr lang="en-US" dirty="0"/>
              <a:t>Annotational</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Synchronous </a:t>
            </a:r>
            <a:r>
              <a:rPr lang="en-US" b="1" dirty="0" smtClean="0"/>
              <a:t>Call</a:t>
            </a:r>
            <a:br>
              <a:rPr lang="en-US" b="1" dirty="0" smtClean="0"/>
            </a:br>
            <a:endParaRPr lang="en-US" dirty="0"/>
          </a:p>
        </p:txBody>
      </p:sp>
      <p:pic>
        <p:nvPicPr>
          <p:cNvPr id="4" name="Content Placeholder 3" descr="sequence-message-synchro-call.png"/>
          <p:cNvPicPr>
            <a:picLocks noGrp="1" noChangeAspect="1"/>
          </p:cNvPicPr>
          <p:nvPr>
            <p:ph sz="quarter" idx="1"/>
          </p:nvPr>
        </p:nvPicPr>
        <p:blipFill>
          <a:blip r:embed="rId2" cstate="print"/>
          <a:stretch>
            <a:fillRect/>
          </a:stretch>
        </p:blipFill>
        <p:spPr>
          <a:xfrm>
            <a:off x="2438400" y="2514600"/>
            <a:ext cx="4412770" cy="2702814"/>
          </a:xfr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Asynchronous </a:t>
            </a:r>
            <a:r>
              <a:rPr lang="en-US" dirty="0" smtClean="0"/>
              <a:t>Call</a:t>
            </a:r>
            <a:br>
              <a:rPr lang="en-US" dirty="0" smtClean="0"/>
            </a:br>
            <a:endParaRPr lang="en-US" dirty="0"/>
          </a:p>
        </p:txBody>
      </p:sp>
      <p:pic>
        <p:nvPicPr>
          <p:cNvPr id="4" name="Content Placeholder 3" descr="sequence-message-asynchro-call.png"/>
          <p:cNvPicPr>
            <a:picLocks noGrp="1" noChangeAspect="1"/>
          </p:cNvPicPr>
          <p:nvPr>
            <p:ph sz="quarter" idx="1"/>
          </p:nvPr>
        </p:nvPicPr>
        <p:blipFill>
          <a:blip r:embed="rId2" cstate="print"/>
          <a:stretch>
            <a:fillRect/>
          </a:stretch>
        </p:blipFill>
        <p:spPr>
          <a:xfrm>
            <a:off x="2667000" y="1905000"/>
            <a:ext cx="3776568" cy="2471928"/>
          </a:xfr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Create Message</a:t>
            </a:r>
            <a:endParaRPr lang="en-US" dirty="0"/>
          </a:p>
        </p:txBody>
      </p:sp>
      <p:pic>
        <p:nvPicPr>
          <p:cNvPr id="4" name="Content Placeholder 3" descr="sequence-message-create.png"/>
          <p:cNvPicPr>
            <a:picLocks noGrp="1" noChangeAspect="1"/>
          </p:cNvPicPr>
          <p:nvPr>
            <p:ph sz="quarter" idx="1"/>
          </p:nvPr>
        </p:nvPicPr>
        <p:blipFill>
          <a:blip r:embed="rId2" cstate="print"/>
          <a:stretch>
            <a:fillRect/>
          </a:stretch>
        </p:blipFill>
        <p:spPr>
          <a:xfrm>
            <a:off x="2362200" y="2362200"/>
            <a:ext cx="3660151" cy="2395728"/>
          </a:xfr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Delete Message</a:t>
            </a:r>
            <a:endParaRPr lang="en-US" dirty="0"/>
          </a:p>
        </p:txBody>
      </p:sp>
      <p:pic>
        <p:nvPicPr>
          <p:cNvPr id="4" name="Content Placeholder 3" descr="sequence-message-delete.png"/>
          <p:cNvPicPr>
            <a:picLocks noGrp="1" noChangeAspect="1"/>
          </p:cNvPicPr>
          <p:nvPr>
            <p:ph sz="quarter" idx="1"/>
          </p:nvPr>
        </p:nvPicPr>
        <p:blipFill>
          <a:blip r:embed="rId2" cstate="print"/>
          <a:stretch>
            <a:fillRect/>
          </a:stretch>
        </p:blipFill>
        <p:spPr>
          <a:xfrm>
            <a:off x="2548766" y="2362200"/>
            <a:ext cx="3506206" cy="2438400"/>
          </a:xfr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Reply Message</a:t>
            </a:r>
            <a:endParaRPr lang="en-US" dirty="0"/>
          </a:p>
        </p:txBody>
      </p:sp>
      <p:pic>
        <p:nvPicPr>
          <p:cNvPr id="4" name="Content Placeholder 3" descr="sequence-message-return.png"/>
          <p:cNvPicPr>
            <a:picLocks noGrp="1" noChangeAspect="1"/>
          </p:cNvPicPr>
          <p:nvPr>
            <p:ph sz="quarter" idx="1"/>
          </p:nvPr>
        </p:nvPicPr>
        <p:blipFill>
          <a:blip r:embed="rId2" cstate="print"/>
          <a:stretch>
            <a:fillRect/>
          </a:stretch>
        </p:blipFill>
        <p:spPr>
          <a:xfrm>
            <a:off x="1905000" y="2057400"/>
            <a:ext cx="3541910" cy="2169414"/>
          </a:xfr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Lost Message</a:t>
            </a:r>
            <a:endParaRPr lang="en-US" dirty="0"/>
          </a:p>
        </p:txBody>
      </p:sp>
      <p:pic>
        <p:nvPicPr>
          <p:cNvPr id="4" name="Content Placeholder 3" descr="sequence-message-lost.png"/>
          <p:cNvPicPr>
            <a:picLocks noGrp="1" noChangeAspect="1"/>
          </p:cNvPicPr>
          <p:nvPr>
            <p:ph sz="quarter" idx="1"/>
          </p:nvPr>
        </p:nvPicPr>
        <p:blipFill>
          <a:blip r:embed="rId2" cstate="print"/>
          <a:stretch>
            <a:fillRect/>
          </a:stretch>
        </p:blipFill>
        <p:spPr>
          <a:xfrm>
            <a:off x="2438400" y="2438400"/>
            <a:ext cx="3185172" cy="2388870"/>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Found Message</a:t>
            </a:r>
            <a:endParaRPr lang="en-US" dirty="0"/>
          </a:p>
        </p:txBody>
      </p:sp>
      <p:pic>
        <p:nvPicPr>
          <p:cNvPr id="4" name="Content Placeholder 3" descr="sequence-message-found.png"/>
          <p:cNvPicPr>
            <a:picLocks noGrp="1" noChangeAspect="1"/>
          </p:cNvPicPr>
          <p:nvPr>
            <p:ph sz="quarter" idx="1"/>
          </p:nvPr>
        </p:nvPicPr>
        <p:blipFill>
          <a:blip r:embed="rId2" cstate="print"/>
          <a:stretch>
            <a:fillRect/>
          </a:stretch>
        </p:blipFill>
        <p:spPr>
          <a:xfrm>
            <a:off x="2895600" y="2133600"/>
            <a:ext cx="3133378" cy="2543556"/>
          </a:xfr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invariants and constraints</a:t>
            </a:r>
            <a:endParaRPr lang="en-US" dirty="0"/>
          </a:p>
        </p:txBody>
      </p:sp>
      <p:sp>
        <p:nvSpPr>
          <p:cNvPr id="3" name="Content Placeholder 2"/>
          <p:cNvSpPr>
            <a:spLocks noGrp="1"/>
          </p:cNvSpPr>
          <p:nvPr>
            <p:ph sz="quarter" idx="1"/>
          </p:nvPr>
        </p:nvSpPr>
        <p:spPr/>
        <p:txBody>
          <a:bodyPr/>
          <a:lstStyle/>
          <a:p>
            <a:pPr>
              <a:buNone/>
            </a:pPr>
            <a:r>
              <a:rPr lang="en-US" dirty="0" smtClean="0"/>
              <a:t>   When an instance or a lifeline receives a message, it can cause it to change the state. A state is a condition or a situation during a lifetime of an object at which it satisfies some constraint, performs some operations, and waits for some event.</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Sequence Diagram flow of message</a:t>
            </a:r>
            <a:endParaRPr lang="en-US" dirty="0"/>
          </a:p>
        </p:txBody>
      </p:sp>
      <p:pic>
        <p:nvPicPr>
          <p:cNvPr id="4" name="Content Placeholder 3" descr="SequenceDiagramFlow.png"/>
          <p:cNvPicPr>
            <a:picLocks noGrp="1" noChangeAspect="1"/>
          </p:cNvPicPr>
          <p:nvPr>
            <p:ph sz="quarter" idx="1"/>
          </p:nvPr>
        </p:nvPicPr>
        <p:blipFill>
          <a:blip r:embed="rId2" cstate="print"/>
          <a:stretch>
            <a:fillRect/>
          </a:stretch>
        </p:blipFill>
        <p:spPr>
          <a:xfrm>
            <a:off x="381001" y="1447800"/>
            <a:ext cx="8458200" cy="4572000"/>
          </a:xfr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Sequence Diagram example</a:t>
            </a:r>
            <a:endParaRPr lang="en-US" dirty="0"/>
          </a:p>
        </p:txBody>
      </p:sp>
      <p:pic>
        <p:nvPicPr>
          <p:cNvPr id="4" name="Content Placeholder 3" descr="SequenceDiagramExample.png"/>
          <p:cNvPicPr>
            <a:picLocks noGrp="1" noChangeAspect="1"/>
          </p:cNvPicPr>
          <p:nvPr>
            <p:ph sz="quarter" idx="1"/>
          </p:nvPr>
        </p:nvPicPr>
        <p:blipFill>
          <a:blip r:embed="rId2" cstate="print"/>
          <a:stretch>
            <a:fillRect/>
          </a:stretch>
        </p:blipFill>
        <p:spPr>
          <a:xfrm>
            <a:off x="1306285" y="1447800"/>
            <a:ext cx="6988629" cy="4572000"/>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878</TotalTime>
  <Words>3104</Words>
  <Application>Microsoft Office PowerPoint</Application>
  <PresentationFormat>On-screen Show (4:3)</PresentationFormat>
  <Paragraphs>370</Paragraphs>
  <Slides>113</Slides>
  <Notes>14</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Equity</vt:lpstr>
      <vt:lpstr>UML (Unified Modeling Language) </vt:lpstr>
      <vt:lpstr>Slide 2</vt:lpstr>
      <vt:lpstr>                History of UML</vt:lpstr>
      <vt:lpstr>    Why Unified</vt:lpstr>
      <vt:lpstr>             Conceptual Model of UML </vt:lpstr>
      <vt:lpstr>              Purpose of models</vt:lpstr>
      <vt:lpstr>         Object-Oriented Concepts</vt:lpstr>
      <vt:lpstr>             Building blocks of UML</vt:lpstr>
      <vt:lpstr>                            Things </vt:lpstr>
      <vt:lpstr>                  Structural Things</vt:lpstr>
      <vt:lpstr>                Structural Things</vt:lpstr>
      <vt:lpstr>Slide 12</vt:lpstr>
      <vt:lpstr>Slide 13</vt:lpstr>
      <vt:lpstr>               Behavioral Things</vt:lpstr>
      <vt:lpstr>                   Behavioral Things</vt:lpstr>
      <vt:lpstr>                   Grouping Things</vt:lpstr>
      <vt:lpstr>Slide 17</vt:lpstr>
      <vt:lpstr>                Annotational Things</vt:lpstr>
      <vt:lpstr>Slide 19</vt:lpstr>
      <vt:lpstr>                   Relationship</vt:lpstr>
      <vt:lpstr>Slide 21</vt:lpstr>
      <vt:lpstr>Slide 22</vt:lpstr>
      <vt:lpstr>Slide 23</vt:lpstr>
      <vt:lpstr>         UML Diagram hierarchy</vt:lpstr>
      <vt:lpstr>             Structural Modeling</vt:lpstr>
      <vt:lpstr>             Behavioral Modeling</vt:lpstr>
      <vt:lpstr>           Architectural Modeling</vt:lpstr>
      <vt:lpstr>                 Structural Things</vt:lpstr>
      <vt:lpstr>                 Class Notation</vt:lpstr>
      <vt:lpstr>Slide 30</vt:lpstr>
      <vt:lpstr>                 Object Notation</vt:lpstr>
      <vt:lpstr>                Interface Notation</vt:lpstr>
      <vt:lpstr> Association, Aggregation and Composition</vt:lpstr>
      <vt:lpstr>Slide 34</vt:lpstr>
      <vt:lpstr>Slide 35</vt:lpstr>
      <vt:lpstr>Slide 36</vt:lpstr>
      <vt:lpstr>Slide 37</vt:lpstr>
      <vt:lpstr>Composition(Not shared Association)</vt:lpstr>
      <vt:lpstr>            Collaboration Notation</vt:lpstr>
      <vt:lpstr>                Use Case Notation</vt:lpstr>
      <vt:lpstr>                   Actor Notation</vt:lpstr>
      <vt:lpstr>Initial State Notation</vt:lpstr>
      <vt:lpstr>Active Class Notation</vt:lpstr>
      <vt:lpstr>                  Node Notation</vt:lpstr>
      <vt:lpstr>                Behavioral Things</vt:lpstr>
      <vt:lpstr>               Interaction Notation</vt:lpstr>
      <vt:lpstr>            State Machine Notation</vt:lpstr>
      <vt:lpstr>Slide 48</vt:lpstr>
      <vt:lpstr>                 Grouping Things</vt:lpstr>
      <vt:lpstr>Slide 50</vt:lpstr>
      <vt:lpstr>Package example</vt:lpstr>
      <vt:lpstr>Complex Grouping-Layered Structure</vt:lpstr>
      <vt:lpstr>                 Annotational Things </vt:lpstr>
      <vt:lpstr>                      Relationships</vt:lpstr>
      <vt:lpstr>             Dependency Notation</vt:lpstr>
      <vt:lpstr>               Association Notation</vt:lpstr>
      <vt:lpstr>          Generalization Notation</vt:lpstr>
      <vt:lpstr>            Extensibility Notation</vt:lpstr>
      <vt:lpstr>Slide 59</vt:lpstr>
      <vt:lpstr>               Structural Diagrams</vt:lpstr>
      <vt:lpstr>              Behavioral Diagrams</vt:lpstr>
      <vt:lpstr>                 Class Diagrams</vt:lpstr>
      <vt:lpstr>         Purpose of Class Diagrams</vt:lpstr>
      <vt:lpstr>Slide 64</vt:lpstr>
      <vt:lpstr>                 Object Diagrams</vt:lpstr>
      <vt:lpstr>        Purpose of Object Diagrams</vt:lpstr>
      <vt:lpstr>Slide 67</vt:lpstr>
      <vt:lpstr>            Component Diagrams</vt:lpstr>
      <vt:lpstr>   Purpose of Component Diagrams</vt:lpstr>
      <vt:lpstr>Slide 70</vt:lpstr>
      <vt:lpstr>             Deployment Diagrams</vt:lpstr>
      <vt:lpstr>        Purpose of Deployment Diagrams</vt:lpstr>
      <vt:lpstr>Slide 73</vt:lpstr>
      <vt:lpstr>              Use Case Diagrams</vt:lpstr>
      <vt:lpstr>       Purpose of Use Case Diagrams</vt:lpstr>
      <vt:lpstr>Use Case diagram examples</vt:lpstr>
      <vt:lpstr>Airport Check in</vt:lpstr>
      <vt:lpstr>Restaurant Business Model</vt:lpstr>
      <vt:lpstr>Restaurant use case</vt:lpstr>
      <vt:lpstr>System use case diagrams</vt:lpstr>
      <vt:lpstr>  Purchase Ticket use case </vt:lpstr>
      <vt:lpstr>Slide 82</vt:lpstr>
      <vt:lpstr>  Bank ATM Subsystem-top level use case</vt:lpstr>
      <vt:lpstr>   Bank ATM Transactions and Customer Authentication Use Case </vt:lpstr>
      <vt:lpstr>       Maintenance, Repair, Diagnostics Use Case</vt:lpstr>
      <vt:lpstr>            Interaction Diagrams</vt:lpstr>
      <vt:lpstr>      Purpose of Interaction Diagrams</vt:lpstr>
      <vt:lpstr>Terminology in interaction diagram</vt:lpstr>
      <vt:lpstr>messages used in an interaction diagram:</vt:lpstr>
      <vt:lpstr>                   Synchronous Call </vt:lpstr>
      <vt:lpstr>                 Asynchronous Call </vt:lpstr>
      <vt:lpstr>                Create Message</vt:lpstr>
      <vt:lpstr>                     Delete Message</vt:lpstr>
      <vt:lpstr>               Reply Message</vt:lpstr>
      <vt:lpstr>                 Lost Message</vt:lpstr>
      <vt:lpstr>                      Found Message</vt:lpstr>
      <vt:lpstr>State invariants and constraints</vt:lpstr>
      <vt:lpstr>  Sequence Diagram flow of message</vt:lpstr>
      <vt:lpstr>    Sequence Diagram example</vt:lpstr>
      <vt:lpstr>Collaboration Diagram Example</vt:lpstr>
      <vt:lpstr>Sequence Diagram vs Collaboration Diagram</vt:lpstr>
      <vt:lpstr>                  Timing Diagram</vt:lpstr>
      <vt:lpstr>       Timing Diagram Example</vt:lpstr>
      <vt:lpstr>             Statechart Diagrams           </vt:lpstr>
      <vt:lpstr>       Purpose of Statechart Diagrams</vt:lpstr>
      <vt:lpstr>Slide 106</vt:lpstr>
      <vt:lpstr>               Activity Diagrams</vt:lpstr>
      <vt:lpstr>         Purpose of Activity Diagrams</vt:lpstr>
      <vt:lpstr>Purchase Ticket use case Activity diagram</vt:lpstr>
      <vt:lpstr>                    Assignment</vt:lpstr>
      <vt:lpstr>Airport Class diagram</vt:lpstr>
      <vt:lpstr>Thread state diagram</vt:lpstr>
      <vt:lpstr>Slide 113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 (Unified Modeling Language)</dc:title>
  <dc:creator>user</dc:creator>
  <cp:lastModifiedBy>user</cp:lastModifiedBy>
  <cp:revision>105</cp:revision>
  <dcterms:created xsi:type="dcterms:W3CDTF">2019-09-03T13:17:00Z</dcterms:created>
  <dcterms:modified xsi:type="dcterms:W3CDTF">2019-09-05T10:49:15Z</dcterms:modified>
</cp:coreProperties>
</file>