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1111" autoAdjust="0"/>
  </p:normalViewPr>
  <p:slideViewPr>
    <p:cSldViewPr>
      <p:cViewPr varScale="1">
        <p:scale>
          <a:sx n="43" d="100"/>
          <a:sy n="43" d="100"/>
        </p:scale>
        <p:origin x="-216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BC7B3E8-176B-48DE-8F57-9307A2CB5548}" type="datetimeFigureOut">
              <a:rPr lang="en-US" smtClean="0"/>
              <a:pPr/>
              <a:t>9/9/2019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4BAD2D-A623-4753-8C37-4541F955B16F}"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White box testing involves looking at the structure of the code. When you know the internal structure of a product, tests can be conducted to ensure that the internal operations performed according to the specification. And all internal components have been adequately exercised.</a:t>
            </a:r>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Segment coverage: </a:t>
            </a:r>
            <a:r>
              <a:rPr lang="en-US" dirty="0" smtClean="0"/>
              <a:t>Ensure that each code statement is executed once.</a:t>
            </a:r>
          </a:p>
          <a:p>
            <a:r>
              <a:rPr lang="en-US" b="1" dirty="0" smtClean="0"/>
              <a:t>Branch coverage or Node Testing: </a:t>
            </a:r>
            <a:r>
              <a:rPr lang="en-US" dirty="0" smtClean="0"/>
              <a:t>Coverage of each code branch in from all possible was.</a:t>
            </a:r>
          </a:p>
          <a:p>
            <a:r>
              <a:rPr lang="en-US" b="1" dirty="0" smtClean="0"/>
              <a:t>Compound Condition Coverage: </a:t>
            </a:r>
            <a:r>
              <a:rPr lang="en-US" dirty="0" smtClean="0"/>
              <a:t>For multiple conditions test each condition with multiple paths and combination of the different path to reach that condition.</a:t>
            </a:r>
          </a:p>
          <a:p>
            <a:r>
              <a:rPr lang="en-US" b="1" dirty="0" smtClean="0"/>
              <a:t>Basis Path Testing: </a:t>
            </a:r>
            <a:r>
              <a:rPr lang="en-US" dirty="0" smtClean="0"/>
              <a:t>Each independent path in the code is taken for testing.</a:t>
            </a:r>
          </a:p>
          <a:p>
            <a:r>
              <a:rPr lang="en-US" b="1" dirty="0" smtClean="0"/>
              <a:t>Data Flow Testing (DFT): </a:t>
            </a:r>
            <a:r>
              <a:rPr lang="en-US" dirty="0" smtClean="0"/>
              <a:t>In this approach you track the specific variables through each possible calculation, thus defining the set of intermediate paths through the code.DFT tends to reflect dependencies but it is mainly through sequences of data manipulation. In short, each data variable is tracked and its use is verified. This approach tends to uncover bugs like variables used but not initialize, or declared but not used, and so on.</a:t>
            </a:r>
          </a:p>
          <a:p>
            <a:endParaRPr lang="en-US" dirty="0" smtClean="0"/>
          </a:p>
          <a:p>
            <a:r>
              <a:rPr lang="en-US" b="1" dirty="0" smtClean="0"/>
              <a:t> Path Testing: </a:t>
            </a:r>
            <a:r>
              <a:rPr lang="en-US" dirty="0" smtClean="0"/>
              <a:t>Path testing is where all possible paths through the code are defined and covered. It's a time-consuming task.</a:t>
            </a:r>
          </a:p>
          <a:p>
            <a:endParaRPr lang="en-US" dirty="0" smtClean="0"/>
          </a:p>
          <a:p>
            <a:r>
              <a:rPr lang="en-US" b="1" dirty="0" smtClean="0"/>
              <a:t>. Loop Testing: </a:t>
            </a:r>
            <a:r>
              <a:rPr lang="en-US" dirty="0" smtClean="0"/>
              <a:t>These strategies relate to testing single loops, concatenated loops, and nested loops. Independent and dependent code loops and values are tested by this approach.</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Note that the statement, branch or path coverage does not identify any bug or defect that needs to be fixed. It only identifies those lines of code which are either never executed or remains untouched. Based on this further testing can be focused on.</a:t>
            </a:r>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“Branch” in a programming language is like the “IF statements”. An IF statement has two branches: T</a:t>
            </a:r>
            <a:r>
              <a:rPr lang="en-US" sz="1200" b="1" i="0" kern="1200" dirty="0" smtClean="0">
                <a:solidFill>
                  <a:schemeClr val="tx1"/>
                </a:solidFill>
                <a:latin typeface="+mn-lt"/>
                <a:ea typeface="+mn-ea"/>
                <a:cs typeface="+mn-cs"/>
              </a:rPr>
              <a:t>rue and False</a:t>
            </a:r>
            <a:r>
              <a:rPr lang="en-US" sz="1200" b="0" i="0" kern="1200" dirty="0" smtClean="0">
                <a:solidFill>
                  <a:schemeClr val="tx1"/>
                </a:solidFill>
                <a:latin typeface="+mn-lt"/>
                <a:ea typeface="+mn-ea"/>
                <a:cs typeface="+mn-cs"/>
              </a:rPr>
              <a:t>.</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So in Branch coverage (also called Decision coverage), we validate whether each branch is executed at least once.</a:t>
            </a:r>
          </a:p>
          <a:p>
            <a:endParaRPr lang="en-US" dirty="0" smtClean="0"/>
          </a:p>
          <a:p>
            <a:r>
              <a:rPr lang="en-US" sz="1200" b="0" i="0" kern="1200" dirty="0" smtClean="0">
                <a:solidFill>
                  <a:schemeClr val="tx1"/>
                </a:solidFill>
                <a:latin typeface="+mn-lt"/>
                <a:ea typeface="+mn-ea"/>
                <a:cs typeface="+mn-cs"/>
              </a:rPr>
              <a:t>Hence, in theory, Branch Coverage is a testing method which is when executed ensures that each and every branch from each decision point is executed.</a:t>
            </a:r>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that means: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If I consider </a:t>
            </a:r>
            <a:r>
              <a:rPr lang="en-US" sz="1200" b="0" i="1" kern="1200" dirty="0" smtClean="0">
                <a:solidFill>
                  <a:schemeClr val="tx1"/>
                </a:solidFill>
                <a:latin typeface="+mn-lt"/>
                <a:ea typeface="+mn-ea"/>
                <a:cs typeface="+mn-cs"/>
              </a:rPr>
              <a:t>TestCase_01 to be (A=40 and B=70),</a:t>
            </a:r>
            <a:r>
              <a:rPr lang="en-US" sz="1200" b="0" i="0" kern="1200" dirty="0" smtClean="0">
                <a:solidFill>
                  <a:schemeClr val="tx1"/>
                </a:solidFill>
                <a:latin typeface="+mn-lt"/>
                <a:ea typeface="+mn-ea"/>
                <a:cs typeface="+mn-cs"/>
              </a:rPr>
              <a:t> then all the lines of code will be executed.</a:t>
            </a:r>
          </a:p>
          <a:p>
            <a:r>
              <a:rPr lang="en-US" sz="1200" b="1" i="0" kern="1200" dirty="0" smtClean="0">
                <a:solidFill>
                  <a:schemeClr val="tx1"/>
                </a:solidFill>
                <a:latin typeface="+mn-lt"/>
                <a:ea typeface="+mn-ea"/>
                <a:cs typeface="+mn-cs"/>
              </a:rPr>
              <a:t>Now the question arises:</a:t>
            </a:r>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Is that sufficient?</a:t>
            </a:r>
          </a:p>
          <a:p>
            <a:r>
              <a:rPr lang="en-US" sz="1200" b="0" i="0" kern="1200" dirty="0" smtClean="0">
                <a:solidFill>
                  <a:schemeClr val="tx1"/>
                </a:solidFill>
                <a:latin typeface="+mn-lt"/>
                <a:ea typeface="+mn-ea"/>
                <a:cs typeface="+mn-cs"/>
              </a:rPr>
              <a:t>What if I consider my Test case as A=33 and B=45?</a:t>
            </a:r>
          </a:p>
          <a:p>
            <a:r>
              <a:rPr lang="en-US" sz="1200" b="0" i="0" kern="1200" dirty="0" smtClean="0">
                <a:solidFill>
                  <a:schemeClr val="tx1"/>
                </a:solidFill>
                <a:latin typeface="+mn-lt"/>
                <a:ea typeface="+mn-ea"/>
                <a:cs typeface="+mn-cs"/>
              </a:rPr>
              <a:t>Because Statement coverage will only cover the true side, for the pseudo code, only one test case would NOT be sufficient to test it. As a tester, we have to consider the negative cases as well.</a:t>
            </a:r>
          </a:p>
          <a:p>
            <a:r>
              <a:rPr lang="en-US" sz="1200" b="0" i="0" kern="1200" dirty="0" smtClean="0">
                <a:solidFill>
                  <a:schemeClr val="tx1"/>
                </a:solidFill>
                <a:latin typeface="+mn-lt"/>
                <a:ea typeface="+mn-ea"/>
                <a:cs typeface="+mn-cs"/>
              </a:rPr>
              <a:t>Hence for maximum coverage, we need to consider </a:t>
            </a:r>
            <a:r>
              <a:rPr lang="en-US" sz="1200" b="1" i="0" kern="1200" dirty="0" smtClean="0">
                <a:solidFill>
                  <a:schemeClr val="tx1"/>
                </a:solidFill>
                <a:latin typeface="+mn-lt"/>
                <a:ea typeface="+mn-ea"/>
                <a:cs typeface="+mn-cs"/>
              </a:rPr>
              <a:t>“</a:t>
            </a:r>
            <a:r>
              <a:rPr lang="en-US" sz="1200" b="1" i="1" kern="1200" dirty="0" smtClean="0">
                <a:solidFill>
                  <a:schemeClr val="tx1"/>
                </a:solidFill>
                <a:latin typeface="+mn-lt"/>
                <a:ea typeface="+mn-ea"/>
                <a:cs typeface="+mn-cs"/>
              </a:rPr>
              <a:t>Branch Coverage</a:t>
            </a:r>
            <a:r>
              <a:rPr lang="en-US" sz="1200" b="1" i="0" kern="1200" dirty="0" smtClean="0">
                <a:solidFill>
                  <a:schemeClr val="tx1"/>
                </a:solidFill>
                <a:latin typeface="+mn-lt"/>
                <a:ea typeface="+mn-ea"/>
                <a:cs typeface="+mn-cs"/>
              </a:rPr>
              <a:t>”</a:t>
            </a:r>
            <a:r>
              <a:rPr lang="en-US" sz="1200" b="0" i="0" kern="1200" dirty="0" smtClean="0">
                <a:solidFill>
                  <a:schemeClr val="tx1"/>
                </a:solidFill>
                <a:latin typeface="+mn-lt"/>
                <a:ea typeface="+mn-ea"/>
                <a:cs typeface="+mn-cs"/>
              </a:rPr>
              <a:t>, which will evaluate the “FALSE” conditions.</a:t>
            </a:r>
          </a:p>
          <a:p>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14</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i="0" kern="1200" dirty="0" smtClean="0">
                <a:solidFill>
                  <a:schemeClr val="tx1"/>
                </a:solidFill>
                <a:latin typeface="+mn-lt"/>
                <a:ea typeface="+mn-ea"/>
                <a:cs typeface="+mn-cs"/>
              </a:rPr>
              <a:t>So for Branch coverage, we would require two test cases to complete the testing of this pseudo code.</a:t>
            </a:r>
          </a:p>
          <a:p>
            <a:endParaRPr lang="en-US" sz="1200" b="0" i="0" kern="1200" dirty="0" smtClean="0">
              <a:solidFill>
                <a:schemeClr val="tx1"/>
              </a:solidFill>
              <a:latin typeface="+mn-lt"/>
              <a:ea typeface="+mn-ea"/>
              <a:cs typeface="+mn-cs"/>
            </a:endParaRPr>
          </a:p>
          <a:p>
            <a:r>
              <a:rPr lang="en-US" sz="1200" b="1" i="0" kern="1200" dirty="0" smtClean="0">
                <a:solidFill>
                  <a:schemeClr val="tx1"/>
                </a:solidFill>
                <a:latin typeface="+mn-lt"/>
                <a:ea typeface="+mn-ea"/>
                <a:cs typeface="+mn-cs"/>
              </a:rPr>
              <a:t>TestCase_01</a:t>
            </a:r>
            <a:r>
              <a:rPr lang="en-US" sz="1200" b="0" i="0" kern="1200" dirty="0" smtClean="0">
                <a:solidFill>
                  <a:schemeClr val="tx1"/>
                </a:solidFill>
                <a:latin typeface="+mn-lt"/>
                <a:ea typeface="+mn-ea"/>
                <a:cs typeface="+mn-cs"/>
              </a:rPr>
              <a:t>: A=33, B=45</a:t>
            </a:r>
          </a:p>
          <a:p>
            <a:r>
              <a:rPr lang="en-US" sz="1200" b="1" i="0" kern="1200" dirty="0" smtClean="0">
                <a:solidFill>
                  <a:schemeClr val="tx1"/>
                </a:solidFill>
                <a:latin typeface="+mn-lt"/>
                <a:ea typeface="+mn-ea"/>
                <a:cs typeface="+mn-cs"/>
              </a:rPr>
              <a:t>TestCase_02</a:t>
            </a:r>
            <a:r>
              <a:rPr lang="en-US" sz="1200" b="0" i="0" kern="1200" dirty="0" smtClean="0">
                <a:solidFill>
                  <a:schemeClr val="tx1"/>
                </a:solidFill>
                <a:latin typeface="+mn-lt"/>
                <a:ea typeface="+mn-ea"/>
                <a:cs typeface="+mn-cs"/>
              </a:rPr>
              <a:t>: A=25</a:t>
            </a:r>
            <a:r>
              <a:rPr lang="en-US" sz="1200" b="0" i="0" kern="1200" smtClean="0">
                <a:solidFill>
                  <a:schemeClr val="tx1"/>
                </a:solidFill>
                <a:latin typeface="+mn-lt"/>
                <a:ea typeface="+mn-ea"/>
                <a:cs typeface="+mn-cs"/>
              </a:rPr>
              <a:t>, B=30</a:t>
            </a:r>
          </a:p>
          <a:p>
            <a:endParaRPr lang="en-US" sz="1200" b="0" i="0" kern="1200" dirty="0" smtClean="0">
              <a:solidFill>
                <a:schemeClr val="tx1"/>
              </a:solidFill>
              <a:latin typeface="+mn-lt"/>
              <a:ea typeface="+mn-ea"/>
              <a:cs typeface="+mn-cs"/>
            </a:endParaRPr>
          </a:p>
          <a:p>
            <a:r>
              <a:rPr lang="en-US" sz="1200" b="0" i="0" kern="1200" dirty="0" smtClean="0">
                <a:solidFill>
                  <a:schemeClr val="tx1"/>
                </a:solidFill>
                <a:latin typeface="+mn-lt"/>
                <a:ea typeface="+mn-ea"/>
                <a:cs typeface="+mn-cs"/>
              </a:rPr>
              <a:t>With this, we can see that each and every line of the code is executed at least once</a:t>
            </a:r>
          </a:p>
          <a:p>
            <a:endParaRPr lang="en-US" dirty="0"/>
          </a:p>
        </p:txBody>
      </p:sp>
      <p:sp>
        <p:nvSpPr>
          <p:cNvPr id="4" name="Slide Number Placeholder 3"/>
          <p:cNvSpPr>
            <a:spLocks noGrp="1"/>
          </p:cNvSpPr>
          <p:nvPr>
            <p:ph type="sldNum" sz="quarter" idx="10"/>
          </p:nvPr>
        </p:nvSpPr>
        <p:spPr/>
        <p:txBody>
          <a:bodyPr/>
          <a:lstStyle/>
          <a:p>
            <a:fld id="{6D4BAD2D-A623-4753-8C37-4541F955B16F}"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EC6883C-9B7C-4462-AEF9-2FE2D6068BF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6883C-9B7C-4462-AEF9-2FE2D6068BF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6883C-9B7C-4462-AEF9-2FE2D6068BF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C6883C-9B7C-4462-AEF9-2FE2D6068BF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EC6883C-9B7C-4462-AEF9-2FE2D6068BFA}" type="datetimeFigureOut">
              <a:rPr lang="en-US" smtClean="0"/>
              <a:pPr/>
              <a:t>9/9/2019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EC6883C-9B7C-4462-AEF9-2FE2D6068BFA}"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EC6883C-9B7C-4462-AEF9-2FE2D6068BFA}" type="datetimeFigureOut">
              <a:rPr lang="en-US" smtClean="0"/>
              <a:pPr/>
              <a:t>9/9/2019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EC6883C-9B7C-4462-AEF9-2FE2D6068BFA}" type="datetimeFigureOut">
              <a:rPr lang="en-US" smtClean="0"/>
              <a:pPr/>
              <a:t>9/9/2019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C6883C-9B7C-4462-AEF9-2FE2D6068BFA}" type="datetimeFigureOut">
              <a:rPr lang="en-US" smtClean="0"/>
              <a:pPr/>
              <a:t>9/9/2019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6883C-9B7C-4462-AEF9-2FE2D6068BFA}"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EC6883C-9B7C-4462-AEF9-2FE2D6068BFA}" type="datetimeFigureOut">
              <a:rPr lang="en-US" smtClean="0"/>
              <a:pPr/>
              <a:t>9/9/2019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C62583B-166C-44ED-9690-D592543242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6883C-9B7C-4462-AEF9-2FE2D6068BFA}" type="datetimeFigureOut">
              <a:rPr lang="en-US" smtClean="0"/>
              <a:pPr/>
              <a:t>9/9/2019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2583B-166C-44ED-9690-D592543242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White box testing techniques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 3 Main White Box Testing Techniques:</a:t>
            </a:r>
            <a:endParaRPr lang="en-US" dirty="0" smtClean="0"/>
          </a:p>
          <a:p>
            <a:r>
              <a:rPr lang="en-US" dirty="0" smtClean="0"/>
              <a:t>Statement Coverage</a:t>
            </a:r>
          </a:p>
          <a:p>
            <a:r>
              <a:rPr lang="en-US" dirty="0" smtClean="0"/>
              <a:t>Branch Coverage</a:t>
            </a:r>
          </a:p>
          <a:p>
            <a:r>
              <a:rPr lang="en-US" dirty="0" smtClean="0"/>
              <a:t>Path Coverage</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#1) Statement coverage</a:t>
            </a: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dirty="0" smtClean="0"/>
              <a:t>    In a programming language, a statement is nothing but the line of code or instruction for the computer to understand and act accordingly. A statement becomes an executable statement when it gets compiled and converted into the object code and performs the action when the program is in a running mode.</a:t>
            </a:r>
          </a:p>
          <a:p>
            <a:pPr>
              <a:buNone/>
            </a:pPr>
            <a:r>
              <a:rPr lang="en-US" dirty="0" smtClean="0"/>
              <a:t>    </a:t>
            </a:r>
          </a:p>
          <a:p>
            <a:pPr>
              <a:buNone/>
            </a:pPr>
            <a:r>
              <a:rPr lang="en-US" dirty="0" smtClean="0"/>
              <a:t>     Hence </a:t>
            </a:r>
            <a:r>
              <a:rPr lang="en-US" i="1" dirty="0" smtClean="0"/>
              <a:t>“Statement Coverage”</a:t>
            </a:r>
            <a:r>
              <a:rPr lang="en-US" dirty="0" smtClean="0"/>
              <a:t>, as the name itself suggests, it is the method of validating whether each and every line of the code is executed at least once.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#2) Branch Coverage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In case of an “IF statement”, there will be two test conditions:</a:t>
            </a:r>
          </a:p>
          <a:p>
            <a:pPr>
              <a:buNone/>
            </a:pPr>
            <a:endParaRPr lang="en-US" dirty="0" smtClean="0"/>
          </a:p>
          <a:p>
            <a:r>
              <a:rPr lang="en-US" dirty="0" smtClean="0"/>
              <a:t>One to validate the true branch and,</a:t>
            </a:r>
          </a:p>
          <a:p>
            <a:r>
              <a:rPr lang="en-US" dirty="0" smtClean="0"/>
              <a:t>Other to validate the false branch.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#3) Path Coverage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Path coverage tests all the paths of the program. This is a comprehensive technique which ensures that all the paths of the program are traversed at least once.</a:t>
            </a:r>
          </a:p>
          <a:p>
            <a:pPr>
              <a:buNone/>
            </a:pPr>
            <a:endParaRPr lang="en-US" dirty="0" smtClean="0"/>
          </a:p>
          <a:p>
            <a:pPr>
              <a:buNone/>
            </a:pPr>
            <a:r>
              <a:rPr lang="en-US" dirty="0" smtClean="0"/>
              <a:t>   Path Coverage is even more powerful than Branch coverage. This technique is useful for testing the complex programs.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
            </a:r>
            <a:br>
              <a:rPr lang="en-US" b="1" dirty="0" smtClean="0"/>
            </a:br>
            <a:r>
              <a:rPr lang="en-US" b="1" dirty="0" smtClean="0"/>
              <a:t/>
            </a:r>
            <a:br>
              <a:rPr lang="en-US" b="1" dirty="0" smtClean="0"/>
            </a:br>
            <a:r>
              <a:rPr lang="en-US" b="1" dirty="0" smtClean="0"/>
              <a:t>White Box Testing Example</a:t>
            </a:r>
            <a:r>
              <a:rPr lang="en-US" dirty="0" smtClean="0"/>
              <a:t/>
            </a:r>
            <a:br>
              <a:rPr lang="en-US" dirty="0" smtClean="0"/>
            </a:br>
            <a:r>
              <a:rPr lang="en-US" dirty="0" smtClean="0"/>
              <a:t/>
            </a:r>
            <a:br>
              <a:rPr lang="en-US" dirty="0" smtClean="0"/>
            </a:br>
            <a:endParaRPr lang="en-US" dirty="0"/>
          </a:p>
        </p:txBody>
      </p:sp>
      <p:sp>
        <p:nvSpPr>
          <p:cNvPr id="3" name="Content Placeholder 2"/>
          <p:cNvSpPr>
            <a:spLocks noGrp="1"/>
          </p:cNvSpPr>
          <p:nvPr>
            <p:ph idx="1"/>
          </p:nvPr>
        </p:nvSpPr>
        <p:spPr/>
        <p:txBody>
          <a:bodyPr>
            <a:normAutofit/>
          </a:bodyPr>
          <a:lstStyle/>
          <a:p>
            <a:pPr>
              <a:buNone/>
            </a:pPr>
            <a:r>
              <a:rPr lang="en-US" dirty="0" smtClean="0"/>
              <a:t>   INPUT A &amp; B</a:t>
            </a:r>
          </a:p>
          <a:p>
            <a:pPr>
              <a:buNone/>
            </a:pPr>
            <a:r>
              <a:rPr lang="en-US" dirty="0" smtClean="0"/>
              <a:t>    C = A + B </a:t>
            </a:r>
          </a:p>
          <a:p>
            <a:pPr>
              <a:buNone/>
            </a:pPr>
            <a:r>
              <a:rPr lang="en-US" dirty="0" smtClean="0"/>
              <a:t>    IF  C&gt;100 </a:t>
            </a:r>
          </a:p>
          <a:p>
            <a:pPr>
              <a:buNone/>
            </a:pPr>
            <a:r>
              <a:rPr lang="en-US" dirty="0" smtClean="0"/>
              <a:t>    PRINT “ITS DONE”</a:t>
            </a:r>
          </a:p>
          <a:p>
            <a:pPr>
              <a:buNone/>
            </a:pPr>
            <a:endParaRPr lang="en-US" dirty="0" smtClean="0"/>
          </a:p>
          <a:p>
            <a:pPr>
              <a:buNone/>
            </a:pPr>
            <a:r>
              <a:rPr lang="en-US" dirty="0" smtClean="0"/>
              <a:t>   For </a:t>
            </a:r>
            <a:r>
              <a:rPr lang="en-US" b="1" i="1" dirty="0" smtClean="0"/>
              <a:t>Statement Coverage</a:t>
            </a:r>
            <a:r>
              <a:rPr lang="en-US" dirty="0" smtClean="0"/>
              <a:t> – we would only need one test case to check all the lines of the code.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dirty="0" smtClean="0"/>
              <a:t>INPUT </a:t>
            </a:r>
          </a:p>
          <a:p>
            <a:pPr>
              <a:buNone/>
            </a:pPr>
            <a:r>
              <a:rPr lang="en-US" dirty="0" smtClean="0"/>
              <a:t>A &amp; B </a:t>
            </a:r>
          </a:p>
          <a:p>
            <a:pPr>
              <a:buNone/>
            </a:pPr>
            <a:r>
              <a:rPr lang="en-US" dirty="0" smtClean="0"/>
              <a:t>C = A + B </a:t>
            </a:r>
          </a:p>
          <a:p>
            <a:pPr>
              <a:buNone/>
            </a:pPr>
            <a:r>
              <a:rPr lang="en-US" dirty="0" smtClean="0"/>
              <a:t> IF C&gt;100 PRINT “ITS DONE”</a:t>
            </a:r>
          </a:p>
          <a:p>
            <a:pPr>
              <a:buNone/>
            </a:pPr>
            <a:r>
              <a:rPr lang="en-US" dirty="0" smtClean="0"/>
              <a:t>ELSE </a:t>
            </a:r>
          </a:p>
          <a:p>
            <a:pPr>
              <a:buNone/>
            </a:pPr>
            <a:r>
              <a:rPr lang="en-US" dirty="0" smtClean="0"/>
              <a:t>PRINT “ITS PENDING”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white box testing ?</a:t>
            </a:r>
            <a:endParaRPr lang="en-US" dirty="0"/>
          </a:p>
        </p:txBody>
      </p:sp>
      <p:sp>
        <p:nvSpPr>
          <p:cNvPr id="3" name="Content Placeholder 2"/>
          <p:cNvSpPr>
            <a:spLocks noGrp="1"/>
          </p:cNvSpPr>
          <p:nvPr>
            <p:ph idx="1"/>
          </p:nvPr>
        </p:nvSpPr>
        <p:spPr/>
        <p:txBody>
          <a:bodyPr/>
          <a:lstStyle/>
          <a:p>
            <a:pPr>
              <a:buNone/>
            </a:pPr>
            <a:r>
              <a:rPr lang="en-US" dirty="0" smtClean="0"/>
              <a:t>   White box testing is </a:t>
            </a:r>
            <a:r>
              <a:rPr lang="en-US" dirty="0"/>
              <a:t>a testing technique </a:t>
            </a:r>
            <a:r>
              <a:rPr lang="en-US" dirty="0" smtClean="0"/>
              <a:t>which evaluates </a:t>
            </a:r>
            <a:r>
              <a:rPr lang="en-US" dirty="0"/>
              <a:t>the code and the internal structure of a program</a:t>
            </a:r>
            <a:r>
              <a:rPr lang="en-US" dirty="0" smtClean="0"/>
              <a:t>.</a:t>
            </a:r>
          </a:p>
          <a:p>
            <a:pPr>
              <a:buNone/>
            </a:pPr>
            <a:endParaRPr lang="en-US" dirty="0" smtClean="0"/>
          </a:p>
          <a:p>
            <a:pPr>
              <a:buNone/>
            </a:pPr>
            <a:endParaRPr lang="en-US" dirty="0"/>
          </a:p>
        </p:txBody>
      </p:sp>
      <p:pic>
        <p:nvPicPr>
          <p:cNvPr id="4" name="Picture 3" descr="download.png"/>
          <p:cNvPicPr>
            <a:picLocks noChangeAspect="1"/>
          </p:cNvPicPr>
          <p:nvPr/>
        </p:nvPicPr>
        <p:blipFill>
          <a:blip r:embed="rId3" cstate="print"/>
          <a:stretch>
            <a:fillRect/>
          </a:stretch>
        </p:blipFill>
        <p:spPr>
          <a:xfrm>
            <a:off x="1295400" y="3200400"/>
            <a:ext cx="6096000" cy="3175408"/>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Coverage</a:t>
            </a:r>
            <a:br>
              <a:rPr lang="en-US" dirty="0"/>
            </a:br>
            <a:endParaRPr lang="en-US" dirty="0"/>
          </a:p>
        </p:txBody>
      </p:sp>
      <p:sp>
        <p:nvSpPr>
          <p:cNvPr id="3" name="Content Placeholder 2"/>
          <p:cNvSpPr>
            <a:spLocks noGrp="1"/>
          </p:cNvSpPr>
          <p:nvPr>
            <p:ph idx="1"/>
          </p:nvPr>
        </p:nvSpPr>
        <p:spPr/>
        <p:txBody>
          <a:bodyPr>
            <a:normAutofit lnSpcReduction="10000"/>
          </a:bodyPr>
          <a:lstStyle/>
          <a:p>
            <a:r>
              <a:rPr lang="en-US" b="1" dirty="0" smtClean="0"/>
              <a:t> </a:t>
            </a:r>
            <a:r>
              <a:rPr lang="en-US" b="1" dirty="0"/>
              <a:t>Code coverage</a:t>
            </a:r>
            <a:endParaRPr lang="en-US" dirty="0"/>
          </a:p>
          <a:p>
            <a:r>
              <a:rPr lang="en-US" b="1" dirty="0" smtClean="0"/>
              <a:t> </a:t>
            </a:r>
            <a:r>
              <a:rPr lang="en-US" b="1" dirty="0"/>
              <a:t>Segment </a:t>
            </a:r>
            <a:r>
              <a:rPr lang="en-US" b="1" dirty="0" smtClean="0"/>
              <a:t>coverage</a:t>
            </a:r>
            <a:endParaRPr lang="en-US" dirty="0"/>
          </a:p>
          <a:p>
            <a:r>
              <a:rPr lang="en-US" b="1" dirty="0" smtClean="0"/>
              <a:t>Branch </a:t>
            </a:r>
            <a:r>
              <a:rPr lang="en-US" b="1" dirty="0"/>
              <a:t>Coverage or Node </a:t>
            </a:r>
            <a:r>
              <a:rPr lang="en-US" b="1" dirty="0" smtClean="0"/>
              <a:t>Testing</a:t>
            </a:r>
            <a:endParaRPr lang="en-US" dirty="0"/>
          </a:p>
          <a:p>
            <a:r>
              <a:rPr lang="en-US" b="1" dirty="0" smtClean="0"/>
              <a:t> </a:t>
            </a:r>
            <a:r>
              <a:rPr lang="en-US" b="1" dirty="0"/>
              <a:t>Compound Condition </a:t>
            </a:r>
            <a:r>
              <a:rPr lang="en-US" b="1" dirty="0" smtClean="0"/>
              <a:t>Coverage</a:t>
            </a:r>
            <a:endParaRPr lang="en-US" dirty="0" smtClean="0"/>
          </a:p>
          <a:p>
            <a:r>
              <a:rPr lang="en-US" b="1" dirty="0" smtClean="0"/>
              <a:t>Basis Path Testing</a:t>
            </a:r>
            <a:endParaRPr lang="en-US" dirty="0" smtClean="0"/>
          </a:p>
          <a:p>
            <a:r>
              <a:rPr lang="en-US" b="1" dirty="0" smtClean="0"/>
              <a:t>Data Flow Testing (DFT)</a:t>
            </a:r>
            <a:endParaRPr lang="en-US" dirty="0" smtClean="0"/>
          </a:p>
          <a:p>
            <a:r>
              <a:rPr lang="en-US" b="1" dirty="0" smtClean="0"/>
              <a:t>Path Testing</a:t>
            </a:r>
            <a:endParaRPr lang="en-US" dirty="0"/>
          </a:p>
          <a:p>
            <a:r>
              <a:rPr lang="en-US" b="1" dirty="0" smtClean="0"/>
              <a:t> </a:t>
            </a:r>
            <a:r>
              <a:rPr lang="en-US" b="1" dirty="0"/>
              <a:t>Loop </a:t>
            </a:r>
            <a:r>
              <a:rPr lang="en-US" b="1" dirty="0" smtClean="0"/>
              <a:t>Testing</a:t>
            </a:r>
            <a:endParaRPr lang="en-US" dirty="0"/>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Why </a:t>
            </a:r>
            <a:r>
              <a:rPr lang="en-US" dirty="0"/>
              <a:t>we perform WBT?</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a:t>To ensure:</a:t>
            </a:r>
            <a:endParaRPr lang="en-US" dirty="0"/>
          </a:p>
          <a:p>
            <a:r>
              <a:rPr lang="en-US" dirty="0"/>
              <a:t>That all independent paths within a module have been exercised at least once.</a:t>
            </a:r>
          </a:p>
          <a:p>
            <a:r>
              <a:rPr lang="en-US" dirty="0"/>
              <a:t>All logical decisions verified on their true and false values.</a:t>
            </a:r>
          </a:p>
          <a:p>
            <a:r>
              <a:rPr lang="en-US" dirty="0"/>
              <a:t>All loops executed at their boundaries and within their operational bounds internal data structures validity.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b="1" dirty="0"/>
              <a:t>To discover the following types of bugs:</a:t>
            </a:r>
            <a:endParaRPr lang="en-US" dirty="0"/>
          </a:p>
          <a:p>
            <a:r>
              <a:rPr lang="en-US" dirty="0"/>
              <a:t>Logical error tend to creep into our work when we design and implement functions, conditions or controls that are out of the program</a:t>
            </a:r>
          </a:p>
          <a:p>
            <a:r>
              <a:rPr lang="en-US" dirty="0"/>
              <a:t>The design errors due to difference between logical flow of the program and the actual implementation</a:t>
            </a:r>
          </a:p>
          <a:p>
            <a:r>
              <a:rPr lang="en-US" dirty="0"/>
              <a:t>Typographical errors and syntax checking</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Does </a:t>
            </a:r>
            <a:r>
              <a:rPr lang="en-US" dirty="0"/>
              <a:t>this testing requires detailed programming skills?</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   We </a:t>
            </a:r>
            <a:r>
              <a:rPr lang="en-US" dirty="0"/>
              <a:t>need to write test cases that ensure the complete coverage of the program logic.</a:t>
            </a:r>
          </a:p>
          <a:p>
            <a:pPr>
              <a:buNone/>
            </a:pPr>
            <a:r>
              <a:rPr lang="en-US" dirty="0" smtClean="0"/>
              <a:t>   For </a:t>
            </a:r>
            <a:r>
              <a:rPr lang="en-US" dirty="0"/>
              <a:t>this we need to know the program well i.e. We should know the specification and the code to be tested. Knowledge of programming languages and logic is required for this type of testing.</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Limitations</a:t>
            </a:r>
            <a:r>
              <a:rPr lang="en-US" dirty="0"/>
              <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a:t>Not possible for testing each and every path of the loops in the program. This means exhaustive testing is impossible for large systems.</a:t>
            </a:r>
          </a:p>
          <a:p>
            <a:r>
              <a:rPr lang="en-US" dirty="0"/>
              <a:t>This does not mean that WBT is not effective. By selecting important logical paths and data structure for testing is practically possible and effective.</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Steps </a:t>
            </a:r>
            <a:r>
              <a:rPr lang="en-US" dirty="0"/>
              <a:t>to Perform WBT</a:t>
            </a:r>
            <a:br>
              <a:rPr lang="en-US" dirty="0"/>
            </a:b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b="1" dirty="0" smtClean="0"/>
              <a:t>   Step </a:t>
            </a:r>
            <a:r>
              <a:rPr lang="en-US" b="1" dirty="0"/>
              <a:t>#1</a:t>
            </a:r>
            <a:r>
              <a:rPr lang="en-US" dirty="0"/>
              <a:t> – Understand the functionality of an application through its source code. Which means that a tester must be well versed with the programming language and the other tools as well techniques used to develop the software.</a:t>
            </a:r>
          </a:p>
          <a:p>
            <a:r>
              <a:rPr lang="en-US" b="1" dirty="0"/>
              <a:t>Step #2</a:t>
            </a:r>
            <a:r>
              <a:rPr lang="en-US" dirty="0"/>
              <a:t>– Create the tests and execute them.</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Types </a:t>
            </a:r>
            <a:r>
              <a:rPr lang="en-US" dirty="0"/>
              <a:t>and Techniques of White Box Testing</a:t>
            </a:r>
            <a:br>
              <a:rPr lang="en-US" dirty="0"/>
            </a:br>
            <a:r>
              <a:rPr lang="en-US" dirty="0" smtClean="0"/>
              <a:t/>
            </a:r>
            <a:br>
              <a:rPr lang="en-US" dirty="0" smtClean="0"/>
            </a:br>
            <a:endParaRPr lang="en-US" dirty="0"/>
          </a:p>
        </p:txBody>
      </p:sp>
      <p:pic>
        <p:nvPicPr>
          <p:cNvPr id="5" name="Content Placeholder 4" descr="White-box-testing-types.jpg"/>
          <p:cNvPicPr>
            <a:picLocks noGrp="1" noChangeAspect="1"/>
          </p:cNvPicPr>
          <p:nvPr>
            <p:ph idx="1"/>
          </p:nvPr>
        </p:nvPicPr>
        <p:blipFill>
          <a:blip r:embed="rId2" cstate="print"/>
          <a:stretch>
            <a:fillRect/>
          </a:stretch>
        </p:blipFill>
        <p:spPr>
          <a:xfrm>
            <a:off x="739275" y="2124869"/>
            <a:ext cx="7156950" cy="3742531"/>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656</Words>
  <Application>Microsoft Office PowerPoint</Application>
  <PresentationFormat>On-screen Show (4:3)</PresentationFormat>
  <Paragraphs>98</Paragraphs>
  <Slides>15</Slides>
  <Notes>7</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White box testing techniques</vt:lpstr>
      <vt:lpstr>What is white box testing ?</vt:lpstr>
      <vt:lpstr>Coverage </vt:lpstr>
      <vt:lpstr>  Why we perform WBT?  </vt:lpstr>
      <vt:lpstr>Slide 5</vt:lpstr>
      <vt:lpstr>  Does this testing requires detailed programming skills?  </vt:lpstr>
      <vt:lpstr>  Limitations  </vt:lpstr>
      <vt:lpstr>  Steps to Perform WBT  </vt:lpstr>
      <vt:lpstr>  Types and Techniques of White Box Testing  </vt:lpstr>
      <vt:lpstr>Slide 10</vt:lpstr>
      <vt:lpstr>#1) Statement coverage</vt:lpstr>
      <vt:lpstr>  #2) Branch Coverage  </vt:lpstr>
      <vt:lpstr>  #3) Path Coverage  </vt:lpstr>
      <vt:lpstr>  White Box Testing Example  </vt:lpstr>
      <vt:lpstr>Slide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box testing techniques</dc:title>
  <dc:creator>user</dc:creator>
  <cp:lastModifiedBy>user</cp:lastModifiedBy>
  <cp:revision>22</cp:revision>
  <dcterms:created xsi:type="dcterms:W3CDTF">2019-09-09T05:48:11Z</dcterms:created>
  <dcterms:modified xsi:type="dcterms:W3CDTF">2019-09-09T13:42:04Z</dcterms:modified>
</cp:coreProperties>
</file>