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9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7" r:id="rId11"/>
    <p:sldId id="265" r:id="rId12"/>
    <p:sldId id="271" r:id="rId13"/>
    <p:sldId id="272" r:id="rId14"/>
    <p:sldId id="266" r:id="rId15"/>
    <p:sldId id="270" r:id="rId16"/>
    <p:sldId id="273" r:id="rId17"/>
    <p:sldId id="274" r:id="rId18"/>
    <p:sldId id="275" r:id="rId19"/>
    <p:sldId id="278" r:id="rId20"/>
    <p:sldId id="279" r:id="rId21"/>
    <p:sldId id="280" r:id="rId22"/>
    <p:sldId id="281" r:id="rId23"/>
    <p:sldId id="282" r:id="rId24"/>
    <p:sldId id="283" r:id="rId25"/>
    <p:sldId id="288" r:id="rId26"/>
    <p:sldId id="284" r:id="rId27"/>
    <p:sldId id="285" r:id="rId28"/>
    <p:sldId id="286" r:id="rId29"/>
    <p:sldId id="287" r:id="rId30"/>
    <p:sldId id="289" r:id="rId31"/>
    <p:sldId id="290" r:id="rId32"/>
    <p:sldId id="29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" y="0"/>
            <a:ext cx="9143989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To Predict the Fraud in auto Insurance Claims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INSoFe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Phd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Hackathon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Prepared by: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Nimesh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harishbhai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katoriwala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97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Problem Statement	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TO Predict the fraud in auto insurance claims using machine learning techniques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Why Machine Learning in Fraud Detection….?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Objectives of Machine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Learning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2133600"/>
            <a:ext cx="22098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itchFamily="18" charset="0"/>
              </a:rPr>
              <a:t>Data Handling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</a:rPr>
              <a:t> Data Cleaning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</a:rPr>
              <a:t> Transformation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</a:rPr>
              <a:t> Sampling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6600" y="3657600"/>
            <a:ext cx="22098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itchFamily="18" charset="0"/>
              </a:rPr>
              <a:t>Detection Layer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</a:rPr>
              <a:t> Business Rules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</a:rPr>
              <a:t> ML Algorithms</a:t>
            </a:r>
          </a:p>
          <a:p>
            <a:endParaRPr lang="en-US" dirty="0">
              <a:latin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8400" y="5029200"/>
            <a:ext cx="2209800" cy="120032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itchFamily="18" charset="0"/>
              </a:rPr>
              <a:t>OUT COMES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</a:rPr>
              <a:t> Predictions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</a:rPr>
              <a:t> Reports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</a:rPr>
              <a:t> Deployment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Dataset Descriptions		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mbria" pitchFamily="18" charset="0"/>
              </a:rPr>
              <a:t> There are two folders: Train Data and Test Data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mbria" pitchFamily="18" charset="0"/>
              </a:rPr>
              <a:t> Each folders contains 5 subfolders having name as: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800" dirty="0" smtClean="0">
                <a:latin typeface="Cambria" pitchFamily="18" charset="0"/>
              </a:rPr>
              <a:t> Train/Test  Data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800" dirty="0" smtClean="0">
                <a:latin typeface="Cambria" pitchFamily="18" charset="0"/>
              </a:rPr>
              <a:t>Train/Test  Vehicle  Data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800" dirty="0" smtClean="0">
                <a:latin typeface="Cambria" pitchFamily="18" charset="0"/>
              </a:rPr>
              <a:t>Train/Test   Policy  Data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800" dirty="0" smtClean="0">
                <a:latin typeface="Cambria" pitchFamily="18" charset="0"/>
              </a:rPr>
              <a:t>Train/Test   Claims  Data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800" dirty="0" smtClean="0">
                <a:latin typeface="Cambria" pitchFamily="18" charset="0"/>
              </a:rPr>
              <a:t>Train/Test   Demographics   Data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mbria" pitchFamily="18" charset="0"/>
              </a:rPr>
              <a:t>  Each folders has one common column: “</a:t>
            </a:r>
            <a:r>
              <a:rPr lang="en-US" sz="1800" dirty="0" err="1" smtClean="0">
                <a:latin typeface="Cambria" pitchFamily="18" charset="0"/>
              </a:rPr>
              <a:t>CustomerID</a:t>
            </a:r>
            <a:r>
              <a:rPr lang="en-US" sz="1800" dirty="0" smtClean="0">
                <a:latin typeface="Cambria" pitchFamily="18" charset="0"/>
              </a:rPr>
              <a:t>”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mbria" pitchFamily="18" charset="0"/>
              </a:rPr>
              <a:t>  Merge all the files with common column “</a:t>
            </a:r>
            <a:r>
              <a:rPr lang="en-US" sz="1800" dirty="0" err="1" smtClean="0">
                <a:latin typeface="Cambria" pitchFamily="18" charset="0"/>
              </a:rPr>
              <a:t>CustomerID</a:t>
            </a:r>
            <a:r>
              <a:rPr lang="en-US" sz="1800" dirty="0" smtClean="0">
                <a:latin typeface="Cambria" pitchFamily="18" charset="0"/>
              </a:rPr>
              <a:t>”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Cambria" pitchFamily="18" charset="0"/>
              </a:rPr>
              <a:t>  Problem with “Train/Test Vehicle Data file is:</a:t>
            </a:r>
          </a:p>
          <a:p>
            <a:pPr marL="544068" lvl="1" indent="-342900">
              <a:buFont typeface="Wingdings" pitchFamily="2" charset="2"/>
              <a:buChar char="Ø"/>
            </a:pPr>
            <a:endParaRPr lang="en-US" dirty="0" smtClean="0">
              <a:latin typeface="Cambria" pitchFamily="18" charset="0"/>
            </a:endParaRPr>
          </a:p>
          <a:p>
            <a:pPr marL="726948" lvl="2" indent="-342900">
              <a:buNone/>
            </a:pPr>
            <a:endParaRPr lang="en-US" sz="1800" dirty="0" smtClean="0">
              <a:latin typeface="Cambria" pitchFamily="18" charset="0"/>
            </a:endParaRPr>
          </a:p>
          <a:p>
            <a:pPr marL="726948" lvl="2" indent="-342900">
              <a:buFont typeface="+mj-lt"/>
              <a:buAutoNum type="arabicPeriod"/>
            </a:pPr>
            <a:endParaRPr lang="en-US" sz="1800" dirty="0" smtClean="0">
              <a:latin typeface="Cambria" pitchFamily="18" charset="0"/>
            </a:endParaRPr>
          </a:p>
          <a:p>
            <a:pPr marL="0" lvl="2" indent="0">
              <a:buFont typeface="Wingdings" pitchFamily="2" charset="2"/>
              <a:buChar char="Ø"/>
            </a:pPr>
            <a:endParaRPr lang="en-US" sz="1800" dirty="0" smtClean="0">
              <a:latin typeface="Cambria" pitchFamily="18" charset="0"/>
            </a:endParaRPr>
          </a:p>
          <a:p>
            <a:pPr marL="342900" lvl="2" indent="-342900">
              <a:buNone/>
            </a:pPr>
            <a:endParaRPr lang="en-US" sz="1800" dirty="0" smtClean="0">
              <a:latin typeface="Cambria" pitchFamily="18" charset="0"/>
            </a:endParaRPr>
          </a:p>
          <a:p>
            <a:pPr marL="726948" lvl="2" indent="-342900">
              <a:buFont typeface="+mj-lt"/>
              <a:buAutoNum type="arabicPeriod"/>
            </a:pPr>
            <a:endParaRPr lang="en-US" sz="1800" dirty="0" smtClean="0">
              <a:latin typeface="Cambria" pitchFamily="18" charset="0"/>
            </a:endParaRPr>
          </a:p>
          <a:p>
            <a:pPr marL="726948" lvl="2" indent="-342900">
              <a:buFont typeface="+mj-lt"/>
              <a:buAutoNum type="arabicPeriod"/>
            </a:pPr>
            <a:endParaRPr lang="en-US" sz="18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0399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Continue….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pic>
        <p:nvPicPr>
          <p:cNvPr id="3074" name="Picture 2" descr="C:\Users\NY 5211\Desktop\PHD\vehicle_data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066800"/>
            <a:ext cx="7467600" cy="387130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28600" y="5410200"/>
            <a:ext cx="8763000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CustomerID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	</a:t>
            </a:r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VehicleID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	 	</a:t>
            </a:r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VehicleMake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	</a:t>
            </a:r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VehicleModel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	</a:t>
            </a:r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VehicleYOM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Continue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 Train data consist of 28,836  and 42 Features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 Test data consist of 9662 and 41 Features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 24 Features are categorical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 18 Features are numeric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 Target variable is: “</a:t>
            </a:r>
            <a:r>
              <a:rPr lang="en-US" dirty="0" err="1" smtClean="0">
                <a:latin typeface="Cambria" pitchFamily="18" charset="0"/>
              </a:rPr>
              <a:t>ReportedFraud</a:t>
            </a:r>
            <a:r>
              <a:rPr lang="en-US" dirty="0" smtClean="0">
                <a:latin typeface="Cambria" pitchFamily="18" charset="0"/>
              </a:rPr>
              <a:t>”</a:t>
            </a:r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28600"/>
            <a:ext cx="7543800" cy="1450757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Exploratory Data Analysis	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17406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 Summary Statistics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 Structure of the data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 Head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 Tail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 Standardization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 Correlation between numerical data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 Missing values handling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 Outliers detections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  Feature engineering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 Remove </a:t>
            </a:r>
            <a:r>
              <a:rPr lang="en-US" dirty="0" err="1" smtClean="0">
                <a:latin typeface="Cambria" pitchFamily="18" charset="0"/>
              </a:rPr>
              <a:t>unredudant</a:t>
            </a:r>
            <a:r>
              <a:rPr lang="en-US" dirty="0" smtClean="0">
                <a:latin typeface="Cambria" pitchFamily="18" charset="0"/>
              </a:rPr>
              <a:t> features</a:t>
            </a:r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56396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Correlation Plot for Numeric Data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pic>
        <p:nvPicPr>
          <p:cNvPr id="4098" name="Picture 2" descr="C:\Users\NY 5211\Desktop\PHD\corr_plo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143000"/>
            <a:ext cx="7543800" cy="53922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389795"/>
          </a:xfrm>
        </p:spPr>
        <p:txBody>
          <a:bodyPr/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Missing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Values Detection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258762" y="1930400"/>
          <a:ext cx="4084638" cy="4267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789238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itchFamily="18" charset="0"/>
                        </a:rPr>
                        <a:t>Features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Cambria" pitchFamily="18" charset="0"/>
                        </a:rPr>
                        <a:t>Missing Values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mbria" pitchFamily="18" charset="0"/>
                        </a:rPr>
                        <a:t>VehicleMake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itchFamily="18" charset="0"/>
                        </a:rPr>
                        <a:t>50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mbria" pitchFamily="18" charset="0"/>
                        </a:rPr>
                        <a:t>TypeOfCollission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itchFamily="18" charset="0"/>
                        </a:rPr>
                        <a:t>5162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mbria" pitchFamily="18" charset="0"/>
                        </a:rPr>
                        <a:t>IncidentTime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itchFamily="18" charset="0"/>
                        </a:rPr>
                        <a:t>31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mbria" pitchFamily="18" charset="0"/>
                        </a:rPr>
                        <a:t>PropertyDamage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itchFamily="18" charset="0"/>
                        </a:rPr>
                        <a:t>10459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itchFamily="18" charset="0"/>
                        </a:rPr>
                        <a:t>Witness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itchFamily="18" charset="0"/>
                        </a:rPr>
                        <a:t>46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mbria" pitchFamily="18" charset="0"/>
                        </a:rPr>
                        <a:t>PoliceReport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itchFamily="18" charset="0"/>
                        </a:rPr>
                        <a:t>9805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mbria" pitchFamily="18" charset="0"/>
                        </a:rPr>
                        <a:t>AmountTotalClaim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itchFamily="18" charset="0"/>
                        </a:rPr>
                        <a:t>50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mbria" pitchFamily="18" charset="0"/>
                        </a:rPr>
                        <a:t>PolicyAnnualPremium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itchFamily="18" charset="0"/>
                        </a:rPr>
                        <a:t>141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itchFamily="18" charset="0"/>
                        </a:rPr>
                        <a:t>Country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itchFamily="18" charset="0"/>
                        </a:rPr>
                        <a:t>2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4572000" y="1930400"/>
          <a:ext cx="4343400" cy="4267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680881"/>
                <a:gridCol w="16625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itchFamily="18" charset="0"/>
                        </a:rPr>
                        <a:t>Features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itchFamily="18" charset="0"/>
                        </a:rPr>
                        <a:t>Missing Values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mbria" pitchFamily="18" charset="0"/>
                        </a:rPr>
                        <a:t>VehicleMake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itchFamily="18" charset="0"/>
                        </a:rPr>
                        <a:t>8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mbria" pitchFamily="18" charset="0"/>
                        </a:rPr>
                        <a:t>TypeOfCollission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itchFamily="18" charset="0"/>
                        </a:rPr>
                        <a:t>1797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mbria" pitchFamily="18" charset="0"/>
                        </a:rPr>
                        <a:t>IncidentTime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itchFamily="18" charset="0"/>
                        </a:rPr>
                        <a:t>7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mbria" pitchFamily="18" charset="0"/>
                        </a:rPr>
                        <a:t>PropertyDamage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itchFamily="18" charset="0"/>
                        </a:rPr>
                        <a:t>3511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itchFamily="18" charset="0"/>
                        </a:rPr>
                        <a:t>Witness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itchFamily="18" charset="0"/>
                        </a:rPr>
                        <a:t>12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mbria" pitchFamily="18" charset="0"/>
                        </a:rPr>
                        <a:t>PoliceReport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itchFamily="18" charset="0"/>
                        </a:rPr>
                        <a:t>3262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mbria" pitchFamily="18" charset="0"/>
                        </a:rPr>
                        <a:t>AmountTotalClaim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itchFamily="18" charset="0"/>
                        </a:rPr>
                        <a:t>8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mbria" pitchFamily="18" charset="0"/>
                        </a:rPr>
                        <a:t>PolicyAnnualPremium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itchFamily="18" charset="0"/>
                        </a:rPr>
                        <a:t>51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itchFamily="18" charset="0"/>
                        </a:rPr>
                        <a:t>Country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itchFamily="18" charset="0"/>
                        </a:rPr>
                        <a:t>4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BUSINESS CASE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Fraud detection of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INSURAnce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 Claims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Continue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Picture 2" descr="C:\Users\NY 5211\Desktop\PHD\missingvalues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255" y="2057400"/>
            <a:ext cx="8985545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3259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Replace NAs…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295400"/>
          <a:ext cx="7543800" cy="39624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771900"/>
                <a:gridCol w="3771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Cambria" pitchFamily="18" charset="0"/>
                        </a:rPr>
                        <a:t>Features</a:t>
                      </a:r>
                      <a:endParaRPr lang="en-US" sz="2000" b="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Cambria" pitchFamily="18" charset="0"/>
                        </a:rPr>
                        <a:t>Replacement</a:t>
                      </a:r>
                      <a:endParaRPr lang="en-US" sz="2000" b="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latin typeface="Cambria" pitchFamily="18" charset="0"/>
                        </a:rPr>
                        <a:t>VehicleMake</a:t>
                      </a:r>
                      <a:endParaRPr lang="en-US" sz="2000" b="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Cambria" pitchFamily="18" charset="0"/>
                        </a:rPr>
                        <a:t>None</a:t>
                      </a:r>
                      <a:endParaRPr lang="en-US" sz="2000" b="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latin typeface="Cambria" pitchFamily="18" charset="0"/>
                        </a:rPr>
                        <a:t>TypeOfCollission</a:t>
                      </a:r>
                      <a:endParaRPr lang="en-US" sz="2000" b="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Cambria" pitchFamily="18" charset="0"/>
                        </a:rPr>
                        <a:t>Other</a:t>
                      </a:r>
                      <a:endParaRPr lang="en-US" sz="2000" b="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latin typeface="Cambria" pitchFamily="18" charset="0"/>
                        </a:rPr>
                        <a:t>IncidentTime</a:t>
                      </a:r>
                      <a:endParaRPr lang="en-US" sz="2000" b="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Cambria" pitchFamily="18" charset="0"/>
                        </a:rPr>
                        <a:t>Not Known</a:t>
                      </a:r>
                      <a:endParaRPr lang="en-US" sz="2000" b="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latin typeface="Cambria" pitchFamily="18" charset="0"/>
                        </a:rPr>
                        <a:t>PropertyDamage</a:t>
                      </a:r>
                      <a:endParaRPr lang="en-US" sz="2000" b="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Cambria" pitchFamily="18" charset="0"/>
                        </a:rPr>
                        <a:t>Not Aware</a:t>
                      </a:r>
                      <a:endParaRPr lang="en-US" sz="2000" b="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Cambria" pitchFamily="18" charset="0"/>
                        </a:rPr>
                        <a:t>Witness</a:t>
                      </a:r>
                      <a:endParaRPr lang="en-US" sz="2000" b="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atin typeface="Cambria" pitchFamily="18" charset="0"/>
                        </a:rPr>
                        <a:t>Not Mention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latin typeface="Cambria" pitchFamily="18" charset="0"/>
                        </a:rPr>
                        <a:t>PoliceReport</a:t>
                      </a:r>
                      <a:endParaRPr lang="en-US" sz="2000" b="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Cambria" pitchFamily="18" charset="0"/>
                        </a:rPr>
                        <a:t>Not Registered</a:t>
                      </a:r>
                      <a:endParaRPr lang="en-US" sz="2000" b="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latin typeface="Cambria" pitchFamily="18" charset="0"/>
                        </a:rPr>
                        <a:t>AmountTotalClaim</a:t>
                      </a:r>
                      <a:endParaRPr lang="en-US" sz="2000" b="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Cambria" pitchFamily="18" charset="0"/>
                        </a:rPr>
                        <a:t>0</a:t>
                      </a:r>
                      <a:endParaRPr lang="en-US" sz="2000" b="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latin typeface="Cambria" pitchFamily="18" charset="0"/>
                        </a:rPr>
                        <a:t>PolicyAnnualPremium</a:t>
                      </a:r>
                      <a:endParaRPr lang="en-US" sz="2000" b="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Cambria" pitchFamily="18" charset="0"/>
                        </a:rPr>
                        <a:t>0</a:t>
                      </a:r>
                      <a:endParaRPr lang="en-US" sz="2000" b="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Cambria" pitchFamily="18" charset="0"/>
                        </a:rPr>
                        <a:t>Country</a:t>
                      </a:r>
                      <a:endParaRPr lang="en-US" sz="2000" b="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Cambria" pitchFamily="18" charset="0"/>
                        </a:rPr>
                        <a:t>Delete the</a:t>
                      </a:r>
                      <a:r>
                        <a:rPr lang="en-US" sz="2000" b="0" baseline="0" dirty="0" smtClean="0">
                          <a:latin typeface="Cambria" pitchFamily="18" charset="0"/>
                        </a:rPr>
                        <a:t> rows</a:t>
                      </a:r>
                      <a:endParaRPr lang="en-US" sz="2000" b="0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Feature Engineering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 Better features, results in better performance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 Better features, reduce the complexity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 Better features and better models yield to get highly valuable outcome</a:t>
            </a:r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6599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Engineered Features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22325" y="2153920"/>
          <a:ext cx="7543800" cy="35966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835275"/>
                <a:gridCol w="47085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itchFamily="18" charset="0"/>
                        </a:rPr>
                        <a:t>New Features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itchFamily="18" charset="0"/>
                        </a:rPr>
                        <a:t>Derived From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mbria" pitchFamily="18" charset="0"/>
                        </a:rPr>
                        <a:t>TotalNoOfDays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itchFamily="18" charset="0"/>
                        </a:rPr>
                        <a:t>Derived from </a:t>
                      </a:r>
                      <a:r>
                        <a:rPr lang="en-US" sz="2000" dirty="0" err="1" smtClean="0">
                          <a:latin typeface="Cambria" pitchFamily="18" charset="0"/>
                        </a:rPr>
                        <a:t>DateOfIncident</a:t>
                      </a:r>
                      <a:r>
                        <a:rPr lang="en-US" sz="2000" baseline="0" dirty="0" smtClean="0">
                          <a:latin typeface="Cambria" pitchFamily="18" charset="0"/>
                        </a:rPr>
                        <a:t> and </a:t>
                      </a:r>
                      <a:r>
                        <a:rPr lang="en-US" sz="2000" baseline="0" dirty="0" err="1" smtClean="0">
                          <a:latin typeface="Cambria" pitchFamily="18" charset="0"/>
                        </a:rPr>
                        <a:t>DateOfPolicyConverge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mbria" pitchFamily="18" charset="0"/>
                        </a:rPr>
                        <a:t>VehicleAge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itchFamily="18" charset="0"/>
                        </a:rPr>
                        <a:t>Derived from </a:t>
                      </a:r>
                      <a:r>
                        <a:rPr lang="en-US" sz="2000" dirty="0" err="1" smtClean="0">
                          <a:latin typeface="Cambria" pitchFamily="18" charset="0"/>
                        </a:rPr>
                        <a:t>VehicleYOM</a:t>
                      </a:r>
                      <a:r>
                        <a:rPr lang="en-US" sz="2000" dirty="0" smtClean="0">
                          <a:latin typeface="Cambria" pitchFamily="18" charset="0"/>
                        </a:rPr>
                        <a:t> and </a:t>
                      </a:r>
                      <a:r>
                        <a:rPr lang="en-US" sz="2000" dirty="0" err="1" smtClean="0">
                          <a:latin typeface="Cambria" pitchFamily="18" charset="0"/>
                        </a:rPr>
                        <a:t>DateOfIncident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mbria" pitchFamily="18" charset="0"/>
                        </a:rPr>
                        <a:t>Policy_SplitLimit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itchFamily="18" charset="0"/>
                        </a:rPr>
                        <a:t>Derived from </a:t>
                      </a:r>
                      <a:r>
                        <a:rPr lang="en-US" sz="2000" dirty="0" err="1" smtClean="0">
                          <a:latin typeface="Cambria" pitchFamily="18" charset="0"/>
                        </a:rPr>
                        <a:t>Policy_CombinedSinsleLimit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mbria" pitchFamily="18" charset="0"/>
                        </a:rPr>
                        <a:t>Policy_CombineLimit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itchFamily="18" charset="0"/>
                        </a:rPr>
                        <a:t>Derived from </a:t>
                      </a:r>
                      <a:r>
                        <a:rPr lang="en-US" sz="2000" dirty="0" err="1" smtClean="0">
                          <a:latin typeface="Cambria" pitchFamily="18" charset="0"/>
                        </a:rPr>
                        <a:t>Policy_CombinedSingleLimit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mbria" pitchFamily="18" charset="0"/>
                        </a:rPr>
                        <a:t>FinancialStatus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itchFamily="18" charset="0"/>
                        </a:rPr>
                        <a:t>Derived from </a:t>
                      </a:r>
                      <a:r>
                        <a:rPr lang="en-US" sz="2000" dirty="0" err="1" smtClean="0">
                          <a:latin typeface="Cambria" pitchFamily="18" charset="0"/>
                        </a:rPr>
                        <a:t>CapitalGain</a:t>
                      </a:r>
                      <a:r>
                        <a:rPr lang="en-US" sz="2000" baseline="0" dirty="0" smtClean="0">
                          <a:latin typeface="Cambria" pitchFamily="18" charset="0"/>
                        </a:rPr>
                        <a:t> and </a:t>
                      </a:r>
                      <a:r>
                        <a:rPr lang="en-US" sz="2000" baseline="0" dirty="0" err="1" smtClean="0">
                          <a:latin typeface="Cambria" pitchFamily="18" charset="0"/>
                        </a:rPr>
                        <a:t>CapitalLoss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389795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Remove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Unredudant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Features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1828800"/>
          <a:ext cx="5257800" cy="47548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</a:rPr>
                        <a:t>Features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mbria" pitchFamily="18" charset="0"/>
                        </a:rPr>
                        <a:t>CustomerID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mbria" pitchFamily="18" charset="0"/>
                        </a:rPr>
                        <a:t>VehicleID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mbria" pitchFamily="18" charset="0"/>
                        </a:rPr>
                        <a:t>AmountOfInjuryClaim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mbria" pitchFamily="18" charset="0"/>
                        </a:rPr>
                        <a:t>AmountOfPropertyClaim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mbria" pitchFamily="18" charset="0"/>
                        </a:rPr>
                        <a:t>AmountOfVehicleDamage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mbria" pitchFamily="18" charset="0"/>
                        </a:rPr>
                        <a:t>IncidentAddress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mbria" pitchFamily="18" charset="0"/>
                        </a:rPr>
                        <a:t>InsuredZipcode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mbria" pitchFamily="18" charset="0"/>
                        </a:rPr>
                        <a:t>InsurancePolicyNumber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mbria" pitchFamily="18" charset="0"/>
                        </a:rPr>
                        <a:t>InsuredEducationalLevel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mbria" pitchFamily="18" charset="0"/>
                        </a:rPr>
                        <a:t>InsuredRelationship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itchFamily="18" charset="0"/>
                        </a:rPr>
                        <a:t>Country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Imbalance Dataset	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 Train data has dependent variable which contain 2 category (0/1)</a:t>
            </a:r>
          </a:p>
          <a:p>
            <a:pPr lvl="1">
              <a:buNone/>
            </a:pPr>
            <a:r>
              <a:rPr lang="en-US" sz="2000" dirty="0" smtClean="0">
                <a:latin typeface="Cambria" pitchFamily="18" charset="0"/>
              </a:rPr>
              <a:t>  Proportion of (0/1):</a:t>
            </a:r>
          </a:p>
          <a:p>
            <a:pPr lvl="1">
              <a:buNone/>
            </a:pPr>
            <a:r>
              <a:rPr lang="en-US" sz="2000" dirty="0" smtClean="0">
                <a:latin typeface="Cambria" pitchFamily="18" charset="0"/>
              </a:rPr>
              <a:t>   0 – Normal Claims: 21051</a:t>
            </a:r>
          </a:p>
          <a:p>
            <a:pPr lvl="1">
              <a:buNone/>
            </a:pPr>
            <a:r>
              <a:rPr lang="en-US" sz="2000" dirty="0" smtClean="0">
                <a:latin typeface="Cambria" pitchFamily="18" charset="0"/>
              </a:rPr>
              <a:t>    1 – Fraud Claims: 7785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 For solving imbalance problem, used different sampling technique.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latin typeface="Cambria" pitchFamily="18" charset="0"/>
              </a:rPr>
              <a:t> Over Sampling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latin typeface="Cambria" pitchFamily="18" charset="0"/>
              </a:rPr>
              <a:t>Under Sampling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latin typeface="Cambria" pitchFamily="18" charset="0"/>
              </a:rPr>
              <a:t>SMOTE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		</a:t>
            </a:r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Model Building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NY 5211\Desktop\PHD\insurance.PNG"/>
          <p:cNvPicPr>
            <a:picLocks noChangeAspect="1" noChangeArrowheads="1"/>
          </p:cNvPicPr>
          <p:nvPr/>
        </p:nvPicPr>
        <p:blipFill>
          <a:blip r:embed="rId2"/>
          <a:srcRect l="3358" r="850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Model Performance and Comparison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2133600"/>
          <a:ext cx="8458200" cy="342789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114550"/>
                <a:gridCol w="2114550"/>
                <a:gridCol w="2114550"/>
                <a:gridCol w="2114550"/>
              </a:tblGrid>
              <a:tr h="44159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itchFamily="18" charset="0"/>
                        </a:rPr>
                        <a:t>Model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itchFamily="18" charset="0"/>
                        </a:rPr>
                        <a:t>Recall (%)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itchFamily="18" charset="0"/>
                        </a:rPr>
                        <a:t>Precision (%)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itchFamily="18" charset="0"/>
                        </a:rPr>
                        <a:t>F1 Score (%)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4415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latin typeface="Cambria" pitchFamily="18" charset="0"/>
                          <a:ea typeface="Arial Unicode MS"/>
                          <a:cs typeface="Arial Unicode MS"/>
                        </a:rPr>
                        <a:t>Random Forest</a:t>
                      </a:r>
                      <a:endParaRPr lang="en-US" sz="20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latin typeface="Cambria" pitchFamily="18" charset="0"/>
                          <a:ea typeface="Arial Unicode MS"/>
                          <a:cs typeface="Arial Unicode MS"/>
                        </a:rPr>
                        <a:t>79</a:t>
                      </a:r>
                      <a:endParaRPr lang="en-US" sz="20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>
                          <a:latin typeface="Cambria" pitchFamily="18" charset="0"/>
                          <a:ea typeface="Arial Unicode MS"/>
                          <a:cs typeface="Arial Unicode MS"/>
                        </a:rPr>
                        <a:t>90</a:t>
                      </a:r>
                      <a:endParaRPr lang="en-US" sz="200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ambria" pitchFamily="18" charset="0"/>
                          <a:ea typeface="Arial Unicode MS"/>
                          <a:cs typeface="Arial Unicode MS"/>
                        </a:rPr>
                        <a:t>83.37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15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latin typeface="Cambria" pitchFamily="18" charset="0"/>
                          <a:ea typeface="Arial Unicode MS"/>
                          <a:cs typeface="Arial Unicode MS"/>
                        </a:rPr>
                        <a:t>GBM</a:t>
                      </a:r>
                      <a:endParaRPr lang="en-US" sz="20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>
                          <a:latin typeface="Cambria" pitchFamily="18" charset="0"/>
                          <a:ea typeface="Arial Unicode MS"/>
                          <a:cs typeface="Arial Unicode MS"/>
                        </a:rPr>
                        <a:t>74</a:t>
                      </a:r>
                      <a:endParaRPr lang="en-US" sz="200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>
                          <a:latin typeface="Cambria" pitchFamily="18" charset="0"/>
                          <a:ea typeface="Arial Unicode MS"/>
                          <a:cs typeface="Arial Unicode MS"/>
                        </a:rPr>
                        <a:t>89</a:t>
                      </a:r>
                      <a:endParaRPr lang="en-US" sz="200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itchFamily="18" charset="0"/>
                          <a:ea typeface="Arial Unicode MS"/>
                          <a:cs typeface="Arial Unicode MS"/>
                        </a:rPr>
                        <a:t>81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15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latin typeface="Cambria" pitchFamily="18" charset="0"/>
                          <a:ea typeface="Arial Unicode MS"/>
                          <a:cs typeface="Arial Unicode MS"/>
                        </a:rPr>
                        <a:t>Decision Tree(C50)</a:t>
                      </a:r>
                      <a:endParaRPr lang="en-US" sz="20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>
                          <a:latin typeface="Cambria" pitchFamily="18" charset="0"/>
                          <a:ea typeface="Arial Unicode MS"/>
                          <a:cs typeface="Arial Unicode MS"/>
                        </a:rPr>
                        <a:t>66</a:t>
                      </a:r>
                      <a:endParaRPr lang="en-US" sz="200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>
                          <a:latin typeface="Cambria" pitchFamily="18" charset="0"/>
                          <a:ea typeface="Arial Unicode MS"/>
                          <a:cs typeface="Arial Unicode MS"/>
                        </a:rPr>
                        <a:t>79</a:t>
                      </a:r>
                      <a:endParaRPr lang="en-US" sz="200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itchFamily="18" charset="0"/>
                          <a:ea typeface="Arial Unicode MS"/>
                          <a:cs typeface="Arial Unicode MS"/>
                        </a:rPr>
                        <a:t>71.86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15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latin typeface="Cambria" pitchFamily="18" charset="0"/>
                          <a:ea typeface="Arial Unicode MS"/>
                          <a:cs typeface="Arial Unicode MS"/>
                        </a:rPr>
                        <a:t>Decision Tree(CART)</a:t>
                      </a:r>
                      <a:endParaRPr lang="en-US" sz="20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>
                          <a:latin typeface="Cambria" pitchFamily="18" charset="0"/>
                          <a:ea typeface="Arial Unicode MS"/>
                          <a:cs typeface="Arial Unicode MS"/>
                        </a:rPr>
                        <a:t>65</a:t>
                      </a:r>
                      <a:endParaRPr lang="en-US" sz="200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>
                          <a:latin typeface="Cambria" pitchFamily="18" charset="0"/>
                          <a:ea typeface="Arial Unicode MS"/>
                          <a:cs typeface="Arial Unicode MS"/>
                        </a:rPr>
                        <a:t>71</a:t>
                      </a:r>
                      <a:endParaRPr lang="en-US" sz="200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itchFamily="18" charset="0"/>
                          <a:ea typeface="Arial Unicode MS"/>
                          <a:cs typeface="Arial Unicode MS"/>
                        </a:rPr>
                        <a:t>68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15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latin typeface="Cambria" pitchFamily="18" charset="0"/>
                          <a:ea typeface="Arial Unicode MS"/>
                          <a:cs typeface="Arial Unicode MS"/>
                        </a:rPr>
                        <a:t>Logistic Regression</a:t>
                      </a:r>
                      <a:endParaRPr lang="en-US" sz="20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latin typeface="Cambria" pitchFamily="18" charset="0"/>
                          <a:ea typeface="Arial Unicode MS"/>
                          <a:cs typeface="Arial Unicode MS"/>
                        </a:rPr>
                        <a:t>45</a:t>
                      </a:r>
                      <a:endParaRPr lang="en-US" sz="20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latin typeface="Cambria" pitchFamily="18" charset="0"/>
                          <a:ea typeface="Arial Unicode MS"/>
                          <a:cs typeface="Arial Unicode MS"/>
                        </a:rPr>
                        <a:t>77</a:t>
                      </a:r>
                      <a:endParaRPr lang="en-US" sz="20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itchFamily="18" charset="0"/>
                          <a:ea typeface="Arial Unicode MS"/>
                          <a:cs typeface="Arial Unicode MS"/>
                        </a:rPr>
                        <a:t>56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01843"/>
            <a:ext cx="7543800" cy="1450757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Important Features	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22325" y="2072640"/>
          <a:ext cx="7543800" cy="35661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771900"/>
                <a:gridCol w="37719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</a:rPr>
                        <a:t>Features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mbria" pitchFamily="18" charset="0"/>
                        </a:rPr>
                        <a:t>SeverityOfIncident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mbria" pitchFamily="18" charset="0"/>
                        </a:rPr>
                        <a:t>VehicleModel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mbria" pitchFamily="18" charset="0"/>
                        </a:rPr>
                        <a:t>InsuredHobbies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mbria" pitchFamily="18" charset="0"/>
                        </a:rPr>
                        <a:t>IncidentState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mbria" pitchFamily="18" charset="0"/>
                        </a:rPr>
                        <a:t>VehicleMake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mbria" pitchFamily="18" charset="0"/>
                        </a:rPr>
                        <a:t>InsuredOccupation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mbria" pitchFamily="18" charset="0"/>
                        </a:rPr>
                        <a:t>PolicyAnnualPremium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mbria" pitchFamily="18" charset="0"/>
                        </a:rPr>
                        <a:t>AmountOfTotalClaim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mbria" pitchFamily="18" charset="0"/>
                        </a:rPr>
                        <a:t>IncidentCity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mbria" pitchFamily="18" charset="0"/>
                        </a:rPr>
                        <a:t>UmbrellaLimit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mbria" pitchFamily="18" charset="0"/>
                        </a:rPr>
                        <a:t>VehicleAge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mbria" pitchFamily="18" charset="0"/>
                        </a:rPr>
                        <a:t>InsuredAge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mbria" pitchFamily="18" charset="0"/>
                        </a:rPr>
                        <a:t>CustomerLoyaltyPeriod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mbria" pitchFamily="18" charset="0"/>
                        </a:rPr>
                        <a:t>TotalNoofDays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mbria" pitchFamily="18" charset="0"/>
                        </a:rPr>
                        <a:t>TypeOfIncident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"/>
            <a:ext cx="2743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114800" y="14478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Reported Fraud: N</a:t>
            </a:r>
          </a:p>
          <a:p>
            <a:r>
              <a:rPr lang="en-US" dirty="0" smtClean="0">
                <a:latin typeface="Cambria" pitchFamily="18" charset="0"/>
              </a:rPr>
              <a:t>Total no of normal Claim :  21,051 </a:t>
            </a:r>
          </a:p>
          <a:p>
            <a:endParaRPr lang="en-US" dirty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14800" y="2362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Reported Fraud: 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Y</a:t>
            </a:r>
          </a:p>
          <a:p>
            <a:r>
              <a:rPr lang="en-US" dirty="0" smtClean="0">
                <a:latin typeface="Cambria" pitchFamily="18" charset="0"/>
              </a:rPr>
              <a:t>Total no of normal Claim :  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7785</a:t>
            </a:r>
          </a:p>
          <a:p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Result on Important Features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22325" y="1846263"/>
          <a:ext cx="7543800" cy="14681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885950"/>
                <a:gridCol w="1885950"/>
                <a:gridCol w="1885950"/>
                <a:gridCol w="18859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itchFamily="18" charset="0"/>
                        </a:rPr>
                        <a:t>Model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itchFamily="18" charset="0"/>
                        </a:rPr>
                        <a:t>Recall (%)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itchFamily="18" charset="0"/>
                        </a:rPr>
                        <a:t>Precision (%)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itchFamily="18" charset="0"/>
                        </a:rPr>
                        <a:t>F1 Score (%)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latin typeface="Cambria" pitchFamily="18" charset="0"/>
                          <a:ea typeface="Arial Unicode MS"/>
                          <a:cs typeface="Arial Unicode MS"/>
                        </a:rPr>
                        <a:t>Random Forest</a:t>
                      </a:r>
                      <a:endParaRPr lang="en-US" sz="20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dirty="0" smtClean="0">
                          <a:latin typeface="Cambria" pitchFamily="18" charset="0"/>
                          <a:ea typeface="Arial Unicode MS"/>
                          <a:cs typeface="Arial Unicode MS"/>
                        </a:rPr>
                        <a:t>68</a:t>
                      </a:r>
                      <a:endParaRPr lang="en-US" sz="20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dirty="0" smtClean="0">
                          <a:latin typeface="Cambria" pitchFamily="18" charset="0"/>
                          <a:ea typeface="Arial Unicode MS"/>
                          <a:cs typeface="Arial Unicode MS"/>
                        </a:rPr>
                        <a:t>83</a:t>
                      </a:r>
                      <a:endParaRPr lang="en-US" sz="20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ambria" pitchFamily="18" charset="0"/>
                          <a:ea typeface="Arial Unicode MS"/>
                          <a:cs typeface="Arial Unicode MS"/>
                        </a:rPr>
                        <a:t>76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latin typeface="Cambria" pitchFamily="18" charset="0"/>
                          <a:ea typeface="Arial Unicode MS"/>
                          <a:cs typeface="Arial Unicode MS"/>
                        </a:rPr>
                        <a:t>Decision Tree(C50)</a:t>
                      </a:r>
                      <a:endParaRPr lang="en-US" sz="20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latin typeface="Cambria" pitchFamily="18" charset="0"/>
                          <a:ea typeface="Arial Unicode MS"/>
                          <a:cs typeface="Arial Unicode MS"/>
                        </a:rPr>
                        <a:t>66</a:t>
                      </a:r>
                      <a:endParaRPr lang="en-US" sz="20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latin typeface="Cambria" pitchFamily="18" charset="0"/>
                          <a:ea typeface="Arial Unicode MS"/>
                          <a:cs typeface="Arial Unicode MS"/>
                        </a:rPr>
                        <a:t>79</a:t>
                      </a:r>
                      <a:endParaRPr lang="en-US" sz="20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itchFamily="18" charset="0"/>
                          <a:ea typeface="Arial Unicode MS"/>
                          <a:cs typeface="Arial Unicode MS"/>
                        </a:rPr>
                        <a:t>71.86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Conclusion	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Given inherent characteristics of various datasets, it would be impractical to a' priori define optimal algorithmic techniques or recommended feature engineering for best performance.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However, it would be reasonable to suggest that based on the model performance on back-testing and ability to identify new frauds, the set of models offer a reasonable suite to apply in the area of insurance claims fraud.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The models would then be tailored for the specific business context and user priorities.</a:t>
            </a:r>
          </a:p>
          <a:p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THANK YOU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414337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724400" y="1219200"/>
            <a:ext cx="3692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Reported Fraud: N</a:t>
            </a:r>
          </a:p>
          <a:p>
            <a:r>
              <a:rPr lang="en-US" dirty="0" smtClean="0">
                <a:latin typeface="Cambria" pitchFamily="18" charset="0"/>
              </a:rPr>
              <a:t>Avg. Amount of Total Claim : 49,848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4400" y="21730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Reported Fraud: 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Y</a:t>
            </a:r>
          </a:p>
          <a:p>
            <a:r>
              <a:rPr lang="en-US" dirty="0" smtClean="0">
                <a:latin typeface="Cambria" pitchFamily="18" charset="0"/>
              </a:rPr>
              <a:t>Avg. Amount of Total Claim : 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58,626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3505200" cy="585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962400" y="9906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Reported Fraud: N</a:t>
            </a:r>
          </a:p>
          <a:p>
            <a:r>
              <a:rPr lang="en-US" dirty="0" smtClean="0">
                <a:latin typeface="Cambria" pitchFamily="18" charset="0"/>
              </a:rPr>
              <a:t>Avg. Amount of Umbrella limit : 928,178</a:t>
            </a:r>
          </a:p>
          <a:p>
            <a:endParaRPr lang="en-US" dirty="0" smtClean="0">
              <a:latin typeface="Cambria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Reported Fraud: 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Y</a:t>
            </a:r>
          </a:p>
          <a:p>
            <a:r>
              <a:rPr lang="en-US" dirty="0" smtClean="0">
                <a:latin typeface="Cambria" pitchFamily="18" charset="0"/>
              </a:rPr>
              <a:t>Avg. Amount of Umbrella limit :  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1,133,982</a:t>
            </a:r>
          </a:p>
          <a:p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76800" y="1600200"/>
            <a:ext cx="388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Insured Gender: </a:t>
            </a:r>
            <a:r>
              <a:rPr lang="en-US" b="1" dirty="0" smtClean="0">
                <a:solidFill>
                  <a:srgbClr val="FF0000"/>
                </a:solidFill>
              </a:rPr>
              <a:t>Female</a:t>
            </a:r>
          </a:p>
          <a:p>
            <a:r>
              <a:rPr lang="en-US" dirty="0" smtClean="0"/>
              <a:t>Avg. Claim amount: </a:t>
            </a:r>
            <a:r>
              <a:rPr lang="en-US" b="1" dirty="0" smtClean="0">
                <a:solidFill>
                  <a:srgbClr val="FF0000"/>
                </a:solidFill>
              </a:rPr>
              <a:t>58,641</a:t>
            </a:r>
          </a:p>
          <a:p>
            <a:endParaRPr lang="en-US" dirty="0" smtClean="0"/>
          </a:p>
          <a:p>
            <a:r>
              <a:rPr lang="en-US" dirty="0" smtClean="0"/>
              <a:t>Insured Gender: Male</a:t>
            </a:r>
          </a:p>
          <a:p>
            <a:r>
              <a:rPr lang="en-US" dirty="0" smtClean="0"/>
              <a:t>Avg. Claim amount: 58,617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4267200" cy="5410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12165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own Arrow 2"/>
          <p:cNvSpPr/>
          <p:nvPr/>
        </p:nvSpPr>
        <p:spPr>
          <a:xfrm>
            <a:off x="3810000" y="304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47800" y="457200"/>
          <a:ext cx="6096000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mbria" pitchFamily="18" charset="0"/>
                        </a:rPr>
                        <a:t>Transport Moving</a:t>
                      </a:r>
                      <a:endParaRPr lang="en-US" b="1" dirty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mbria" pitchFamily="18" charset="0"/>
                        </a:rPr>
                        <a:t>65,933</a:t>
                      </a:r>
                      <a:endParaRPr lang="en-US" b="1" dirty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mbria" pitchFamily="18" charset="0"/>
                        </a:rPr>
                        <a:t>Protective – </a:t>
                      </a:r>
                      <a:r>
                        <a:rPr lang="en-US" b="1" dirty="0" err="1" smtClean="0">
                          <a:latin typeface="Cambria" pitchFamily="18" charset="0"/>
                        </a:rPr>
                        <a:t>Serv</a:t>
                      </a:r>
                      <a:endParaRPr lang="en-US" b="1" dirty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mbria" pitchFamily="18" charset="0"/>
                        </a:rPr>
                        <a:t>63,157</a:t>
                      </a:r>
                      <a:endParaRPr lang="en-US" b="1" dirty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mbria" pitchFamily="18" charset="0"/>
                        </a:rPr>
                        <a:t>Prof – Specialty</a:t>
                      </a:r>
                      <a:endParaRPr lang="en-US" b="1" dirty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mbria" pitchFamily="18" charset="0"/>
                        </a:rPr>
                        <a:t>61,936</a:t>
                      </a:r>
                      <a:endParaRPr lang="en-US" b="1" dirty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mbria" pitchFamily="18" charset="0"/>
                        </a:rPr>
                        <a:t>Tech – Support</a:t>
                      </a:r>
                      <a:endParaRPr lang="en-US" b="1" dirty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mbria" pitchFamily="18" charset="0"/>
                        </a:rPr>
                        <a:t>61,442</a:t>
                      </a:r>
                      <a:endParaRPr lang="en-US" b="1" dirty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mbria" pitchFamily="18" charset="0"/>
                        </a:rPr>
                        <a:t>Sales</a:t>
                      </a:r>
                      <a:endParaRPr lang="en-US" b="1" dirty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mbria" pitchFamily="18" charset="0"/>
                        </a:rPr>
                        <a:t>61,302</a:t>
                      </a:r>
                      <a:endParaRPr lang="en-US" b="1" dirty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  Other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services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mbria" pitchFamily="18" charset="0"/>
                        </a:rPr>
                        <a:t>60,639</a:t>
                      </a:r>
                      <a:endParaRPr lang="en-US" b="1" dirty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  </a:t>
                      </a:r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Prev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house 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serv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 59,519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mbria" pitchFamily="18" charset="0"/>
                        </a:rPr>
                        <a:t>Handler – Cleaners</a:t>
                      </a:r>
                      <a:endParaRPr lang="en-US" b="1" dirty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mbria" pitchFamily="18" charset="0"/>
                        </a:rPr>
                        <a:t>57,147</a:t>
                      </a:r>
                      <a:endParaRPr lang="en-US" b="1" dirty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mbria" pitchFamily="18" charset="0"/>
                        </a:rPr>
                        <a:t>Farming-</a:t>
                      </a:r>
                      <a:r>
                        <a:rPr lang="en-US" b="1" baseline="0" dirty="0" smtClean="0">
                          <a:latin typeface="Cambria" pitchFamily="18" charset="0"/>
                        </a:rPr>
                        <a:t>fishing</a:t>
                      </a:r>
                      <a:endParaRPr lang="en-US" b="1" dirty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mbria" pitchFamily="18" charset="0"/>
                        </a:rPr>
                        <a:t>57,068</a:t>
                      </a:r>
                      <a:endParaRPr lang="en-US" b="1" dirty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mbria" pitchFamily="18" charset="0"/>
                        </a:rPr>
                        <a:t>Exec – Managerial</a:t>
                      </a:r>
                      <a:endParaRPr lang="en-US" b="1" dirty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mbria" pitchFamily="18" charset="0"/>
                        </a:rPr>
                        <a:t>56,862</a:t>
                      </a:r>
                      <a:endParaRPr lang="en-US" b="1" dirty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mbria" pitchFamily="18" charset="0"/>
                        </a:rPr>
                        <a:t>Machine-op-Inspect</a:t>
                      </a:r>
                      <a:endParaRPr lang="en-US" b="1" dirty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mbria" pitchFamily="18" charset="0"/>
                        </a:rPr>
                        <a:t>55,891</a:t>
                      </a:r>
                      <a:endParaRPr lang="en-US" b="1" dirty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mbria" pitchFamily="18" charset="0"/>
                        </a:rPr>
                        <a:t>Armed</a:t>
                      </a:r>
                      <a:r>
                        <a:rPr lang="en-US" b="1" baseline="0" dirty="0" smtClean="0">
                          <a:latin typeface="Cambria" pitchFamily="18" charset="0"/>
                        </a:rPr>
                        <a:t> forces</a:t>
                      </a:r>
                      <a:endParaRPr lang="en-US" b="1" dirty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mbria" pitchFamily="18" charset="0"/>
                        </a:rPr>
                        <a:t>54,121</a:t>
                      </a:r>
                      <a:endParaRPr lang="en-US" b="1" dirty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mbria" pitchFamily="18" charset="0"/>
                        </a:rPr>
                        <a:t>Craft Repair</a:t>
                      </a:r>
                      <a:endParaRPr lang="en-US" b="1" dirty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mbria" pitchFamily="18" charset="0"/>
                        </a:rPr>
                        <a:t>53,961</a:t>
                      </a:r>
                      <a:endParaRPr lang="en-US" b="1" dirty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mbria" pitchFamily="18" charset="0"/>
                        </a:rPr>
                        <a:t>Admin Clerical</a:t>
                      </a:r>
                      <a:endParaRPr lang="en-US" b="1" dirty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mbria" pitchFamily="18" charset="0"/>
                        </a:rPr>
                        <a:t>48,885</a:t>
                      </a:r>
                      <a:endParaRPr lang="en-US" b="1" dirty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-1"/>
            <a:ext cx="8915400" cy="6248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Nimesh_Internship</Template>
  <TotalTime>567</TotalTime>
  <Words>735</Words>
  <Application>Microsoft Office PowerPoint</Application>
  <PresentationFormat>On-screen Show (4:3)</PresentationFormat>
  <Paragraphs>266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Retrospect</vt:lpstr>
      <vt:lpstr>To Predict the Fraud in auto Insurance Claims</vt:lpstr>
      <vt:lpstr>BUSINESS CASE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Problem Statement </vt:lpstr>
      <vt:lpstr>Why Machine Learning in Fraud Detection….?</vt:lpstr>
      <vt:lpstr>Objectives of Machine Learning</vt:lpstr>
      <vt:lpstr>Dataset Descriptions  </vt:lpstr>
      <vt:lpstr>Continue….</vt:lpstr>
      <vt:lpstr>Continue….</vt:lpstr>
      <vt:lpstr>Exploratory Data Analysis </vt:lpstr>
      <vt:lpstr>Correlation Plot for Numeric Data</vt:lpstr>
      <vt:lpstr>Missing Values Detection</vt:lpstr>
      <vt:lpstr>Continue…</vt:lpstr>
      <vt:lpstr>Replace NAs…</vt:lpstr>
      <vt:lpstr>Feature Engineering</vt:lpstr>
      <vt:lpstr>Engineered Features</vt:lpstr>
      <vt:lpstr>Remove Unredudant Features</vt:lpstr>
      <vt:lpstr>Imbalance Dataset </vt:lpstr>
      <vt:lpstr>Model Building</vt:lpstr>
      <vt:lpstr>Slide 27</vt:lpstr>
      <vt:lpstr>Model Performance and Comparison</vt:lpstr>
      <vt:lpstr>Important Features </vt:lpstr>
      <vt:lpstr>Result on Important Features</vt:lpstr>
      <vt:lpstr>Conclusion 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Predict the Fraud in auto Insurance Claims</dc:title>
  <dc:creator>NY 5211</dc:creator>
  <cp:lastModifiedBy>NY 5211</cp:lastModifiedBy>
  <cp:revision>73</cp:revision>
  <dcterms:created xsi:type="dcterms:W3CDTF">2006-08-16T00:00:00Z</dcterms:created>
  <dcterms:modified xsi:type="dcterms:W3CDTF">2018-02-10T10:40:37Z</dcterms:modified>
</cp:coreProperties>
</file>