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3" r:id="rId4"/>
    <p:sldId id="258" r:id="rId5"/>
    <p:sldId id="264" r:id="rId6"/>
    <p:sldId id="259" r:id="rId7"/>
    <p:sldId id="265" r:id="rId8"/>
    <p:sldId id="266" r:id="rId9"/>
    <p:sldId id="267" r:id="rId10"/>
    <p:sldId id="269" r:id="rId11"/>
    <p:sldId id="270" r:id="rId12"/>
    <p:sldId id="271" r:id="rId13"/>
    <p:sldId id="268" r:id="rId14"/>
    <p:sldId id="260" r:id="rId15"/>
    <p:sldId id="261"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8533FF-5547-B5D0-F74A-B323DA49E107}" v="267" dt="2025-07-29T12:48:42.175"/>
    <p1510:client id="{CAB6ABCB-DE1C-AB74-4B75-B08EC17A442A}" v="472" dt="2025-07-28T14:10:56.3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7/29/2025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73936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89745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75102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53806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82398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7/29/2025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40782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7/29/2025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10972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7/29/2025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92492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21675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67475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38070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7/29/2025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42280648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aihr.com/hr-glossary/salary-adjustment/" TargetMode="External"/><Relationship Id="rId2" Type="http://schemas.openxmlformats.org/officeDocument/2006/relationships/hyperlink" Target="https://www.aihr.com/blog/compensation-and-benefits/" TargetMode="External"/><Relationship Id="rId1" Type="http://schemas.openxmlformats.org/officeDocument/2006/relationships/slideLayout" Target="../slideLayouts/slideLayout2.xml"/><Relationship Id="rId6" Type="http://schemas.openxmlformats.org/officeDocument/2006/relationships/hyperlink" Target="https://www.aihr.com/blog/favoritism-in-the-workplace/" TargetMode="External"/><Relationship Id="rId5" Type="http://schemas.openxmlformats.org/officeDocument/2006/relationships/hyperlink" Target="https://www.aihr.com/blog/compensation-issues/" TargetMode="External"/><Relationship Id="rId4" Type="http://schemas.openxmlformats.org/officeDocument/2006/relationships/hyperlink" Target="https://www.aihr.com/hr-glossary/overtime-pa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up of a sign&#10;&#10;AI-generated content may be incorrect.">
            <a:extLst>
              <a:ext uri="{FF2B5EF4-FFF2-40B4-BE49-F238E27FC236}">
                <a16:creationId xmlns:a16="http://schemas.microsoft.com/office/drawing/2014/main" id="{D515D8A6-8D38-FE6F-AD74-713C2CB0D19E}"/>
              </a:ext>
            </a:extLst>
          </p:cNvPr>
          <p:cNvPicPr>
            <a:picLocks noChangeAspect="1"/>
          </p:cNvPicPr>
          <p:nvPr/>
        </p:nvPicPr>
        <p:blipFill>
          <a:blip r:embed="rId2"/>
          <a:stretch>
            <a:fillRect/>
          </a:stretch>
        </p:blipFill>
        <p:spPr>
          <a:xfrm>
            <a:off x="892998" y="0"/>
            <a:ext cx="9837964" cy="6858000"/>
          </a:xfrm>
          <a:prstGeom prst="rect">
            <a:avLst/>
          </a:prstGeom>
        </p:spPr>
      </p:pic>
      <p:sp>
        <p:nvSpPr>
          <p:cNvPr id="5" name="TextBox 4">
            <a:extLst>
              <a:ext uri="{FF2B5EF4-FFF2-40B4-BE49-F238E27FC236}">
                <a16:creationId xmlns:a16="http://schemas.microsoft.com/office/drawing/2014/main" id="{2BD1794F-BFC2-2669-A45E-0F32D71FE9DF}"/>
              </a:ext>
            </a:extLst>
          </p:cNvPr>
          <p:cNvSpPr txBox="1"/>
          <p:nvPr/>
        </p:nvSpPr>
        <p:spPr>
          <a:xfrm>
            <a:off x="1264757" y="4630646"/>
            <a:ext cx="412066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Nimesh Shrestha !</a:t>
            </a:r>
          </a:p>
          <a:p>
            <a:r>
              <a:rPr lang="en-US" dirty="0"/>
              <a:t>Sujan </a:t>
            </a:r>
            <a:r>
              <a:rPr lang="en-US" dirty="0" err="1"/>
              <a:t>Bajgain</a:t>
            </a:r>
            <a:r>
              <a:rPr lang="en-US" dirty="0"/>
              <a:t> </a:t>
            </a:r>
          </a:p>
          <a:p>
            <a:r>
              <a:rPr lang="en-US" dirty="0"/>
              <a:t>Saugat Wagle</a:t>
            </a:r>
          </a:p>
          <a:p>
            <a:r>
              <a:rPr lang="en-US" dirty="0"/>
              <a:t>Anurag Jha</a:t>
            </a:r>
          </a:p>
        </p:txBody>
      </p:sp>
      <p:sp>
        <p:nvSpPr>
          <p:cNvPr id="3" name="TextBox 2">
            <a:extLst>
              <a:ext uri="{FF2B5EF4-FFF2-40B4-BE49-F238E27FC236}">
                <a16:creationId xmlns:a16="http://schemas.microsoft.com/office/drawing/2014/main" id="{07E7F457-335D-8F8A-4F31-AC3F6C723831}"/>
              </a:ext>
            </a:extLst>
          </p:cNvPr>
          <p:cNvSpPr txBox="1"/>
          <p:nvPr/>
        </p:nvSpPr>
        <p:spPr>
          <a:xfrm>
            <a:off x="8213773" y="4801660"/>
            <a:ext cx="200712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Pooja Pokhrel</a:t>
            </a:r>
          </a:p>
          <a:p>
            <a:r>
              <a:rPr lang="en-US" dirty="0"/>
              <a:t>Ishita Bhattarai</a:t>
            </a:r>
          </a:p>
          <a:p>
            <a:r>
              <a:rPr lang="en-US" dirty="0"/>
              <a:t>Sujata Bhatta</a:t>
            </a:r>
          </a:p>
          <a:p>
            <a:r>
              <a:rPr lang="en-US" dirty="0"/>
              <a:t>Ankit Buda Magar</a:t>
            </a:r>
          </a:p>
          <a:p>
            <a:endParaRPr lang="en-US" dirty="0"/>
          </a:p>
        </p:txBody>
      </p:sp>
    </p:spTree>
    <p:extLst>
      <p:ext uri="{BB962C8B-B14F-4D97-AF65-F5344CB8AC3E}">
        <p14:creationId xmlns:p14="http://schemas.microsoft.com/office/powerpoint/2010/main" val="3616679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1B0C3-53D9-790B-9C2A-BBBA33E0B559}"/>
              </a:ext>
            </a:extLst>
          </p:cNvPr>
          <p:cNvSpPr>
            <a:spLocks noGrp="1"/>
          </p:cNvSpPr>
          <p:nvPr>
            <p:ph type="title"/>
          </p:nvPr>
        </p:nvSpPr>
        <p:spPr/>
        <p:txBody>
          <a:bodyPr/>
          <a:lstStyle/>
          <a:p>
            <a:pPr algn="ctr"/>
            <a:r>
              <a:rPr lang="en-US" dirty="0">
                <a:latin typeface="Bookman Old Style"/>
                <a:ea typeface="+mj-lt"/>
                <a:cs typeface="+mj-lt"/>
              </a:rPr>
              <a:t>How to Prevent a Grievance</a:t>
            </a:r>
            <a:endParaRPr lang="en-US">
              <a:latin typeface="Bookman Old Style"/>
            </a:endParaRPr>
          </a:p>
        </p:txBody>
      </p:sp>
      <p:sp>
        <p:nvSpPr>
          <p:cNvPr id="3" name="Content Placeholder 2">
            <a:extLst>
              <a:ext uri="{FF2B5EF4-FFF2-40B4-BE49-F238E27FC236}">
                <a16:creationId xmlns:a16="http://schemas.microsoft.com/office/drawing/2014/main" id="{8738FC8E-A103-4523-D9D2-ACE04E739CEC}"/>
              </a:ext>
            </a:extLst>
          </p:cNvPr>
          <p:cNvSpPr>
            <a:spLocks noGrp="1"/>
          </p:cNvSpPr>
          <p:nvPr>
            <p:ph idx="1"/>
          </p:nvPr>
        </p:nvSpPr>
        <p:spPr/>
        <p:txBody>
          <a:bodyPr vert="horz" lIns="91440" tIns="45720" rIns="91440" bIns="45720" rtlCol="0" anchor="t">
            <a:normAutofit fontScale="77500" lnSpcReduction="20000"/>
          </a:bodyPr>
          <a:lstStyle/>
          <a:p>
            <a:r>
              <a:rPr lang="en-US" b="1" dirty="0">
                <a:ea typeface="+mn-lt"/>
                <a:cs typeface="+mn-lt"/>
              </a:rPr>
              <a:t>Identify potential causes </a:t>
            </a:r>
            <a:r>
              <a:rPr lang="en-US" dirty="0">
                <a:ea typeface="+mn-lt"/>
                <a:cs typeface="+mn-lt"/>
              </a:rPr>
              <a:t>: Look for things that might upset employees—like unfair treatment, unclear rules, or poor communication. Catching small problems early can stop them from becoming big ones.</a:t>
            </a:r>
          </a:p>
          <a:p>
            <a:pPr marL="0" indent="0">
              <a:buNone/>
            </a:pPr>
            <a:endParaRPr lang="en-US" dirty="0">
              <a:ea typeface="+mn-lt"/>
              <a:cs typeface="+mn-lt"/>
            </a:endParaRPr>
          </a:p>
          <a:p>
            <a:r>
              <a:rPr lang="en-US" b="1" dirty="0">
                <a:ea typeface="+mn-lt"/>
                <a:cs typeface="+mn-lt"/>
              </a:rPr>
              <a:t>Correct problems promptly</a:t>
            </a:r>
            <a:r>
              <a:rPr lang="en-US" dirty="0">
                <a:ea typeface="+mn-lt"/>
                <a:cs typeface="+mn-lt"/>
              </a:rPr>
              <a:t> : When an issue is found, fix it quickly. This shows employees that their concerns are taken seriously and helps avoid more complaints.</a:t>
            </a:r>
          </a:p>
          <a:p>
            <a:endParaRPr lang="en-US" dirty="0"/>
          </a:p>
          <a:p>
            <a:r>
              <a:rPr lang="en-US" dirty="0">
                <a:ea typeface="+mn-lt"/>
                <a:cs typeface="+mn-lt"/>
              </a:rPr>
              <a:t> </a:t>
            </a:r>
            <a:r>
              <a:rPr lang="en-US" b="1" dirty="0">
                <a:ea typeface="+mn-lt"/>
                <a:cs typeface="+mn-lt"/>
              </a:rPr>
              <a:t>Encourage corrective suggestions </a:t>
            </a:r>
            <a:r>
              <a:rPr lang="en-US" dirty="0">
                <a:ea typeface="+mn-lt"/>
                <a:cs typeface="+mn-lt"/>
              </a:rPr>
              <a:t>: Invite employees to share their ideas for fixing problems or improving the workplace. This makes them feel heard and involved.</a:t>
            </a:r>
          </a:p>
          <a:p>
            <a:endParaRPr lang="en-US" dirty="0">
              <a:ea typeface="+mn-lt"/>
              <a:cs typeface="+mn-lt"/>
            </a:endParaRPr>
          </a:p>
          <a:p>
            <a:r>
              <a:rPr lang="en-US" dirty="0">
                <a:ea typeface="+mn-lt"/>
                <a:cs typeface="+mn-lt"/>
              </a:rPr>
              <a:t> </a:t>
            </a:r>
            <a:r>
              <a:rPr lang="en-US" b="1" dirty="0">
                <a:ea typeface="+mn-lt"/>
                <a:cs typeface="+mn-lt"/>
              </a:rPr>
              <a:t>Establish and reaffirm policies and work rules</a:t>
            </a:r>
            <a:r>
              <a:rPr lang="en-US" dirty="0">
                <a:ea typeface="+mn-lt"/>
                <a:cs typeface="+mn-lt"/>
              </a:rPr>
              <a:t> : Make sure everyone understands the rules and company policies. Talk about them regularly to keep things clear and consistent for everyone.</a:t>
            </a:r>
            <a:endParaRPr lang="en-US" dirty="0"/>
          </a:p>
        </p:txBody>
      </p:sp>
    </p:spTree>
    <p:extLst>
      <p:ext uri="{BB962C8B-B14F-4D97-AF65-F5344CB8AC3E}">
        <p14:creationId xmlns:p14="http://schemas.microsoft.com/office/powerpoint/2010/main" val="1355888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FAEBA-98D0-BD8B-6F66-8E78882F2ACE}"/>
              </a:ext>
            </a:extLst>
          </p:cNvPr>
          <p:cNvSpPr>
            <a:spLocks noGrp="1"/>
          </p:cNvSpPr>
          <p:nvPr>
            <p:ph type="title"/>
          </p:nvPr>
        </p:nvSpPr>
        <p:spPr/>
        <p:txBody>
          <a:bodyPr/>
          <a:lstStyle/>
          <a:p>
            <a:pPr algn="ctr"/>
            <a:r>
              <a:rPr lang="en-US" dirty="0">
                <a:latin typeface="Bookman Old Style"/>
                <a:ea typeface="+mj-lt"/>
                <a:cs typeface="+mj-lt"/>
              </a:rPr>
              <a:t>Role of Managers to resolve grievances </a:t>
            </a:r>
            <a:endParaRPr lang="en-US" dirty="0">
              <a:latin typeface="Bookman Old Style"/>
            </a:endParaRPr>
          </a:p>
        </p:txBody>
      </p:sp>
      <p:sp>
        <p:nvSpPr>
          <p:cNvPr id="3" name="Content Placeholder 2">
            <a:extLst>
              <a:ext uri="{FF2B5EF4-FFF2-40B4-BE49-F238E27FC236}">
                <a16:creationId xmlns:a16="http://schemas.microsoft.com/office/drawing/2014/main" id="{87CFF8EA-8834-DE5F-7269-E2C7579CD45D}"/>
              </a:ext>
            </a:extLst>
          </p:cNvPr>
          <p:cNvSpPr>
            <a:spLocks noGrp="1"/>
          </p:cNvSpPr>
          <p:nvPr>
            <p:ph idx="1"/>
          </p:nvPr>
        </p:nvSpPr>
        <p:spPr/>
        <p:txBody>
          <a:bodyPr vert="horz" lIns="91440" tIns="45720" rIns="91440" bIns="45720" rtlCol="0" anchor="t">
            <a:normAutofit/>
          </a:bodyPr>
          <a:lstStyle/>
          <a:p>
            <a:r>
              <a:rPr lang="en-US" dirty="0">
                <a:ea typeface="+mn-lt"/>
                <a:cs typeface="+mn-lt"/>
              </a:rPr>
              <a:t>To maintain a culture of high performance.  </a:t>
            </a:r>
          </a:p>
          <a:p>
            <a:r>
              <a:rPr lang="en-US" dirty="0">
                <a:ea typeface="+mn-lt"/>
                <a:cs typeface="+mn-lt"/>
              </a:rPr>
              <a:t> Must be educated about the importance of the grievance process and their roles (not getting panic) </a:t>
            </a:r>
          </a:p>
          <a:p>
            <a:r>
              <a:rPr lang="en-US" dirty="0">
                <a:ea typeface="+mn-lt"/>
                <a:cs typeface="+mn-lt"/>
              </a:rPr>
              <a:t>Effective grievance handling is an essential part of cultivating good employee relations and running a fair, successful, and productive workplace.</a:t>
            </a:r>
            <a:endParaRPr lang="en-US"/>
          </a:p>
        </p:txBody>
      </p:sp>
    </p:spTree>
    <p:extLst>
      <p:ext uri="{BB962C8B-B14F-4D97-AF65-F5344CB8AC3E}">
        <p14:creationId xmlns:p14="http://schemas.microsoft.com/office/powerpoint/2010/main" val="2684084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DABBE-D8DF-2393-8F36-0344FA95FE90}"/>
              </a:ext>
            </a:extLst>
          </p:cNvPr>
          <p:cNvSpPr>
            <a:spLocks noGrp="1"/>
          </p:cNvSpPr>
          <p:nvPr>
            <p:ph type="title"/>
          </p:nvPr>
        </p:nvSpPr>
        <p:spPr/>
        <p:txBody>
          <a:bodyPr/>
          <a:lstStyle/>
          <a:p>
            <a:pPr algn="ctr"/>
            <a:r>
              <a:rPr lang="en-US" b="1" dirty="0">
                <a:latin typeface="Bookman Old Style"/>
              </a:rPr>
              <a:t>Conclusion</a:t>
            </a:r>
            <a:endParaRPr lang="en-US" b="1"/>
          </a:p>
        </p:txBody>
      </p:sp>
      <p:sp>
        <p:nvSpPr>
          <p:cNvPr id="3" name="Content Placeholder 2">
            <a:extLst>
              <a:ext uri="{FF2B5EF4-FFF2-40B4-BE49-F238E27FC236}">
                <a16:creationId xmlns:a16="http://schemas.microsoft.com/office/drawing/2014/main" id="{05001B1F-D468-7EB0-099F-9822A470D757}"/>
              </a:ext>
            </a:extLst>
          </p:cNvPr>
          <p:cNvSpPr>
            <a:spLocks noGrp="1"/>
          </p:cNvSpPr>
          <p:nvPr>
            <p:ph idx="1"/>
          </p:nvPr>
        </p:nvSpPr>
        <p:spPr/>
        <p:txBody>
          <a:bodyPr vert="horz" lIns="91440" tIns="45720" rIns="91440" bIns="45720" rtlCol="0" anchor="t">
            <a:normAutofit/>
          </a:bodyPr>
          <a:lstStyle/>
          <a:p>
            <a:pPr marL="0" indent="0">
              <a:buNone/>
            </a:pPr>
            <a:r>
              <a:rPr lang="en-US" dirty="0">
                <a:latin typeface="Calibri"/>
                <a:ea typeface="+mn-lt"/>
                <a:cs typeface="+mn-lt"/>
              </a:rPr>
              <a:t>To sum up, employee grievances can happen in any workplace. But if they are handled quickly and fairly, it helps build trust and keeps the workplace peaceful. By knowing the reasons behind grievances and following the right steps to solve them, companies can avoid bigger problems.</a:t>
            </a:r>
          </a:p>
          <a:p>
            <a:pPr marL="0" indent="0">
              <a:buNone/>
            </a:pPr>
            <a:endParaRPr lang="en-US" dirty="0">
              <a:latin typeface="Calibri"/>
              <a:ea typeface="Calibri"/>
              <a:cs typeface="Calibri"/>
            </a:endParaRPr>
          </a:p>
          <a:p>
            <a:pPr marL="0" indent="0">
              <a:buNone/>
            </a:pPr>
            <a:r>
              <a:rPr lang="en-US" dirty="0">
                <a:latin typeface="Calibri"/>
                <a:ea typeface="+mn-lt"/>
                <a:cs typeface="+mn-lt"/>
              </a:rPr>
              <a:t>The best way to deal with grievances is to prevent them by talking openly, having clear rules, and fixing problems early.</a:t>
            </a:r>
            <a:endParaRPr lang="en-US" dirty="0">
              <a:latin typeface="Calibri"/>
            </a:endParaRPr>
          </a:p>
        </p:txBody>
      </p:sp>
    </p:spTree>
    <p:extLst>
      <p:ext uri="{BB962C8B-B14F-4D97-AF65-F5344CB8AC3E}">
        <p14:creationId xmlns:p14="http://schemas.microsoft.com/office/powerpoint/2010/main" val="2049862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0BC10-7EE5-0C41-DA3E-7275E109F05B}"/>
              </a:ext>
            </a:extLst>
          </p:cNvPr>
          <p:cNvSpPr>
            <a:spLocks noGrp="1"/>
          </p:cNvSpPr>
          <p:nvPr>
            <p:ph type="title"/>
          </p:nvPr>
        </p:nvSpPr>
        <p:spPr/>
        <p:txBody>
          <a:bodyPr/>
          <a:lstStyle/>
          <a:p>
            <a:pPr algn="ctr"/>
            <a:r>
              <a:rPr lang="en-US" dirty="0">
                <a:solidFill>
                  <a:schemeClr val="accent4">
                    <a:lumMod val="49000"/>
                  </a:schemeClr>
                </a:solidFill>
                <a:latin typeface="Bookman Old Style"/>
              </a:rPr>
              <a:t>Dhanayabaaad ! !</a:t>
            </a:r>
          </a:p>
        </p:txBody>
      </p:sp>
    </p:spTree>
    <p:extLst>
      <p:ext uri="{BB962C8B-B14F-4D97-AF65-F5344CB8AC3E}">
        <p14:creationId xmlns:p14="http://schemas.microsoft.com/office/powerpoint/2010/main" val="3525979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4601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186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9188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lose-up of a paper with a pen&#10;&#10;AI-generated content may be incorrect.">
            <a:extLst>
              <a:ext uri="{FF2B5EF4-FFF2-40B4-BE49-F238E27FC236}">
                <a16:creationId xmlns:a16="http://schemas.microsoft.com/office/drawing/2014/main" id="{5C9B8FF9-270F-0300-BA97-4D87B9270DB2}"/>
              </a:ext>
            </a:extLst>
          </p:cNvPr>
          <p:cNvPicPr>
            <a:picLocks noChangeAspect="1"/>
          </p:cNvPicPr>
          <p:nvPr/>
        </p:nvPicPr>
        <p:blipFill>
          <a:blip r:embed="rId2"/>
          <a:stretch>
            <a:fillRect/>
          </a:stretch>
        </p:blipFill>
        <p:spPr>
          <a:xfrm>
            <a:off x="0" y="220579"/>
            <a:ext cx="12192000" cy="6416842"/>
          </a:xfrm>
          <a:prstGeom prst="rect">
            <a:avLst/>
          </a:prstGeom>
        </p:spPr>
      </p:pic>
    </p:spTree>
    <p:extLst>
      <p:ext uri="{BB962C8B-B14F-4D97-AF65-F5344CB8AC3E}">
        <p14:creationId xmlns:p14="http://schemas.microsoft.com/office/powerpoint/2010/main" val="3425384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FBDA-A9E7-5DC7-F0EB-8131C6C54D88}"/>
              </a:ext>
            </a:extLst>
          </p:cNvPr>
          <p:cNvSpPr>
            <a:spLocks noGrp="1"/>
          </p:cNvSpPr>
          <p:nvPr>
            <p:ph type="title"/>
          </p:nvPr>
        </p:nvSpPr>
        <p:spPr/>
        <p:txBody>
          <a:bodyPr/>
          <a:lstStyle/>
          <a:p>
            <a:pPr algn="ctr"/>
            <a:r>
              <a:rPr lang="en-US" dirty="0">
                <a:solidFill>
                  <a:srgbClr val="002060"/>
                </a:solidFill>
                <a:latin typeface="Bookman Old Style"/>
              </a:rPr>
              <a:t>Grievance K ho</a:t>
            </a:r>
            <a:r>
              <a:rPr lang="en-US" dirty="0">
                <a:latin typeface="Bookman Old Style"/>
              </a:rPr>
              <a:t> </a:t>
            </a:r>
            <a:r>
              <a:rPr lang="en-US" dirty="0">
                <a:solidFill>
                  <a:srgbClr val="002060"/>
                </a:solidFill>
                <a:latin typeface="Bookman Old Style"/>
              </a:rPr>
              <a:t>?</a:t>
            </a:r>
            <a:endParaRPr lang="en-US">
              <a:latin typeface="Bookman Old Style"/>
            </a:endParaRPr>
          </a:p>
        </p:txBody>
      </p:sp>
      <p:sp>
        <p:nvSpPr>
          <p:cNvPr id="3" name="Content Placeholder 2">
            <a:extLst>
              <a:ext uri="{FF2B5EF4-FFF2-40B4-BE49-F238E27FC236}">
                <a16:creationId xmlns:a16="http://schemas.microsoft.com/office/drawing/2014/main" id="{F2B56D83-8255-53F3-0620-CA99366B30C0}"/>
              </a:ext>
            </a:extLst>
          </p:cNvPr>
          <p:cNvSpPr>
            <a:spLocks noGrp="1"/>
          </p:cNvSpPr>
          <p:nvPr>
            <p:ph idx="1"/>
          </p:nvPr>
        </p:nvSpPr>
        <p:spPr/>
        <p:txBody>
          <a:bodyPr vert="horz" lIns="91440" tIns="45720" rIns="91440" bIns="45720" rtlCol="0" anchor="t">
            <a:normAutofit/>
          </a:bodyPr>
          <a:lstStyle/>
          <a:p>
            <a:r>
              <a:rPr lang="en-US" sz="2400" dirty="0">
                <a:ea typeface="+mn-lt"/>
                <a:cs typeface="+mn-lt"/>
              </a:rPr>
              <a:t>A grievance is any dissatisfaction or feeling of injustice having connection with one’s employment situation which is brought to the attention of management.</a:t>
            </a:r>
            <a:endParaRPr lang="en-US" sz="2400">
              <a:ea typeface="+mn-lt"/>
              <a:cs typeface="+mn-lt"/>
            </a:endParaRPr>
          </a:p>
          <a:p>
            <a:r>
              <a:rPr lang="en-US" sz="2400" dirty="0"/>
              <a:t>It is a formal written complaint.</a:t>
            </a:r>
          </a:p>
          <a:p>
            <a:pPr marL="0" indent="0">
              <a:buNone/>
            </a:pPr>
            <a:endParaRPr lang="en-US" sz="2400" dirty="0"/>
          </a:p>
          <a:p>
            <a:r>
              <a:rPr lang="en-US" sz="2400" dirty="0"/>
              <a:t>Keith Davis: "Grievance is any real or imagined feeling of personal injustice that an employee has about the employment relationship."</a:t>
            </a:r>
          </a:p>
          <a:p>
            <a:r>
              <a:rPr lang="en-US" sz="2400" dirty="0"/>
              <a:t>Wendell French: "Grievance is a formal complaint filed by an employee following an established grievance procedure."</a:t>
            </a:r>
          </a:p>
        </p:txBody>
      </p:sp>
    </p:spTree>
    <p:extLst>
      <p:ext uri="{BB962C8B-B14F-4D97-AF65-F5344CB8AC3E}">
        <p14:creationId xmlns:p14="http://schemas.microsoft.com/office/powerpoint/2010/main" val="567242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company">
            <a:extLst>
              <a:ext uri="{FF2B5EF4-FFF2-40B4-BE49-F238E27FC236}">
                <a16:creationId xmlns:a16="http://schemas.microsoft.com/office/drawing/2014/main" id="{68C86955-B1F6-0D40-12DA-C76BB3DA1480}"/>
              </a:ext>
            </a:extLst>
          </p:cNvPr>
          <p:cNvPicPr>
            <a:picLocks noChangeAspect="1"/>
          </p:cNvPicPr>
          <p:nvPr/>
        </p:nvPicPr>
        <p:blipFill>
          <a:blip r:embed="rId2"/>
          <a:stretch>
            <a:fillRect/>
          </a:stretch>
        </p:blipFill>
        <p:spPr>
          <a:xfrm>
            <a:off x="0" y="706959"/>
            <a:ext cx="12192000" cy="5444083"/>
          </a:xfrm>
          <a:prstGeom prst="rect">
            <a:avLst/>
          </a:prstGeom>
        </p:spPr>
      </p:pic>
    </p:spTree>
    <p:extLst>
      <p:ext uri="{BB962C8B-B14F-4D97-AF65-F5344CB8AC3E}">
        <p14:creationId xmlns:p14="http://schemas.microsoft.com/office/powerpoint/2010/main" val="3581723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04AD9-E114-03AE-5B07-7E62FEA1EA2D}"/>
              </a:ext>
            </a:extLst>
          </p:cNvPr>
          <p:cNvSpPr>
            <a:spLocks noGrp="1"/>
          </p:cNvSpPr>
          <p:nvPr>
            <p:ph type="title"/>
          </p:nvPr>
        </p:nvSpPr>
        <p:spPr/>
        <p:txBody>
          <a:bodyPr/>
          <a:lstStyle/>
          <a:p>
            <a:pPr algn="ctr"/>
            <a:r>
              <a:rPr lang="en-US" u="sng" dirty="0">
                <a:latin typeface="Bookman Old Style"/>
              </a:rPr>
              <a:t>Cause / Reasons of Grievance !</a:t>
            </a:r>
          </a:p>
        </p:txBody>
      </p:sp>
      <p:sp>
        <p:nvSpPr>
          <p:cNvPr id="3" name="Content Placeholder 2">
            <a:extLst>
              <a:ext uri="{FF2B5EF4-FFF2-40B4-BE49-F238E27FC236}">
                <a16:creationId xmlns:a16="http://schemas.microsoft.com/office/drawing/2014/main" id="{D06E7792-63E7-5EC6-5B58-510A7AC3C6CC}"/>
              </a:ext>
            </a:extLst>
          </p:cNvPr>
          <p:cNvSpPr>
            <a:spLocks noGrp="1"/>
          </p:cNvSpPr>
          <p:nvPr>
            <p:ph idx="1"/>
          </p:nvPr>
        </p:nvSpPr>
        <p:spPr/>
        <p:txBody>
          <a:bodyPr vert="horz" lIns="91440" tIns="45720" rIns="91440" bIns="45720" rtlCol="0" anchor="t">
            <a:normAutofit fontScale="25000" lnSpcReduction="20000"/>
          </a:bodyPr>
          <a:lstStyle/>
          <a:p>
            <a:r>
              <a:rPr lang="en-US" sz="5600" b="1" dirty="0">
                <a:ea typeface="+mn-lt"/>
                <a:cs typeface="+mn-lt"/>
              </a:rPr>
              <a:t>1. Unfair Management Practices</a:t>
            </a:r>
            <a:br>
              <a:rPr lang="en-US" sz="5600" b="1" dirty="0">
                <a:ea typeface="+mn-lt"/>
                <a:cs typeface="+mn-lt"/>
              </a:rPr>
            </a:br>
            <a:r>
              <a:rPr lang="en-US" sz="5600" b="1" dirty="0">
                <a:ea typeface="+mn-lt"/>
                <a:cs typeface="+mn-lt"/>
              </a:rPr>
              <a:t> Grievances arise when employees face favoritism, biased decisions, or inconsistent rule enforcement, leading to a sense of injustice.</a:t>
            </a:r>
            <a:endParaRPr lang="en-US" sz="5600"/>
          </a:p>
          <a:p>
            <a:br>
              <a:rPr lang="en-US" dirty="0"/>
            </a:br>
            <a:endParaRPr lang="en-US" sz="4900"/>
          </a:p>
          <a:p>
            <a:r>
              <a:rPr lang="en-US" sz="5600" b="1" dirty="0">
                <a:ea typeface="+mn-lt"/>
                <a:cs typeface="+mn-lt"/>
              </a:rPr>
              <a:t>2. Poor Communication</a:t>
            </a:r>
            <a:br>
              <a:rPr lang="en-US" sz="5600" b="1" dirty="0">
                <a:ea typeface="+mn-lt"/>
                <a:cs typeface="+mn-lt"/>
              </a:rPr>
            </a:br>
            <a:r>
              <a:rPr lang="en-US" sz="5600" b="1" dirty="0">
                <a:ea typeface="+mn-lt"/>
                <a:cs typeface="+mn-lt"/>
              </a:rPr>
              <a:t> Lack of clear and timely communication causes confusion, misunderstandings, and frustration among employees.</a:t>
            </a:r>
            <a:endParaRPr lang="en-US" sz="5600"/>
          </a:p>
          <a:p>
            <a:br>
              <a:rPr lang="en-US" dirty="0"/>
            </a:br>
            <a:endParaRPr lang="en-US" sz="4900"/>
          </a:p>
          <a:p>
            <a:r>
              <a:rPr lang="en-US" sz="5600" b="1" dirty="0">
                <a:ea typeface="+mn-lt"/>
                <a:cs typeface="+mn-lt"/>
              </a:rPr>
              <a:t>3. Different Interpretation of Policies or Roles</a:t>
            </a:r>
            <a:br>
              <a:rPr lang="en-US" sz="5600" b="1" dirty="0">
                <a:ea typeface="+mn-lt"/>
                <a:cs typeface="+mn-lt"/>
              </a:rPr>
            </a:br>
            <a:r>
              <a:rPr lang="en-US" sz="5600" b="1" dirty="0">
                <a:ea typeface="+mn-lt"/>
                <a:cs typeface="+mn-lt"/>
              </a:rPr>
              <a:t> Ambiguity in rules or job roles can lead to conflicting expectations and workplace disputes.</a:t>
            </a:r>
            <a:endParaRPr lang="en-US" sz="5600"/>
          </a:p>
          <a:p>
            <a:br>
              <a:rPr lang="en-US" dirty="0"/>
            </a:br>
            <a:endParaRPr lang="en-US" sz="4900"/>
          </a:p>
          <a:p>
            <a:r>
              <a:rPr lang="en-US" sz="5600" b="1" dirty="0">
                <a:ea typeface="+mn-lt"/>
                <a:cs typeface="+mn-lt"/>
              </a:rPr>
              <a:t>4. Personality Traits</a:t>
            </a:r>
            <a:br>
              <a:rPr lang="en-US" sz="5600" b="1" dirty="0">
                <a:ea typeface="+mn-lt"/>
                <a:cs typeface="+mn-lt"/>
              </a:rPr>
            </a:br>
            <a:r>
              <a:rPr lang="en-US" sz="5600" b="1" dirty="0">
                <a:ea typeface="+mn-lt"/>
                <a:cs typeface="+mn-lt"/>
              </a:rPr>
              <a:t> Clashes due to ego, temperament, or poor interpersonal skills can cause interpersonal conflicts and dissatisfaction.</a:t>
            </a:r>
            <a:endParaRPr lang="en-US" sz="5600"/>
          </a:p>
          <a:p>
            <a:br>
              <a:rPr lang="en-US" dirty="0"/>
            </a:br>
            <a:endParaRPr lang="en-US" sz="4900"/>
          </a:p>
          <a:p>
            <a:r>
              <a:rPr lang="en-US" sz="5600" b="1" dirty="0">
                <a:ea typeface="+mn-lt"/>
                <a:cs typeface="+mn-lt"/>
              </a:rPr>
              <a:t>5. Culture of the Organization</a:t>
            </a:r>
            <a:br>
              <a:rPr lang="en-US" sz="5600" b="1" dirty="0">
                <a:ea typeface="+mn-lt"/>
                <a:cs typeface="+mn-lt"/>
              </a:rPr>
            </a:br>
            <a:r>
              <a:rPr lang="en-US" sz="5600" b="1" dirty="0">
                <a:ea typeface="+mn-lt"/>
                <a:cs typeface="+mn-lt"/>
              </a:rPr>
              <a:t> A toxic or unsupportive work culture can make employees feel devalued, leading to disengagement and complaint</a:t>
            </a:r>
            <a:r>
              <a:rPr lang="en-US" sz="4900" b="1" dirty="0">
                <a:ea typeface="+mn-lt"/>
                <a:cs typeface="+mn-lt"/>
              </a:rPr>
              <a:t>s.</a:t>
            </a:r>
            <a:endParaRPr lang="en-US" sz="4900"/>
          </a:p>
          <a:p>
            <a:br>
              <a:rPr lang="en-US" dirty="0"/>
            </a:br>
            <a:endParaRPr lang="en-US" sz="5600"/>
          </a:p>
          <a:p>
            <a:r>
              <a:rPr lang="en-US" sz="5600" b="1" dirty="0">
                <a:ea typeface="+mn-lt"/>
                <a:cs typeface="+mn-lt"/>
              </a:rPr>
              <a:t>6. Weak Leadership</a:t>
            </a:r>
            <a:br>
              <a:rPr lang="en-US" sz="5600" b="1" dirty="0">
                <a:ea typeface="+mn-lt"/>
                <a:cs typeface="+mn-lt"/>
              </a:rPr>
            </a:br>
            <a:r>
              <a:rPr lang="en-US" sz="5600" b="1" dirty="0">
                <a:ea typeface="+mn-lt"/>
                <a:cs typeface="+mn-lt"/>
              </a:rPr>
              <a:t> Ineffective or unresponsive leadership results in lack of direction, support, and employee motivation, triggering grievances.</a:t>
            </a:r>
            <a:endParaRPr lang="en-US" sz="5600"/>
          </a:p>
          <a:p>
            <a:endParaRPr lang="en-US" sz="3600" dirty="0"/>
          </a:p>
        </p:txBody>
      </p:sp>
    </p:spTree>
    <p:extLst>
      <p:ext uri="{BB962C8B-B14F-4D97-AF65-F5344CB8AC3E}">
        <p14:creationId xmlns:p14="http://schemas.microsoft.com/office/powerpoint/2010/main" val="1523028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diagram of different types of employee grievances&#10;&#10;AI-generated content may be incorrect.">
            <a:extLst>
              <a:ext uri="{FF2B5EF4-FFF2-40B4-BE49-F238E27FC236}">
                <a16:creationId xmlns:a16="http://schemas.microsoft.com/office/drawing/2014/main" id="{B7551072-9ED5-31B9-FC90-E1C8037DEEC7}"/>
              </a:ext>
            </a:extLst>
          </p:cNvPr>
          <p:cNvPicPr>
            <a:picLocks noChangeAspect="1"/>
          </p:cNvPicPr>
          <p:nvPr/>
        </p:nvPicPr>
        <p:blipFill>
          <a:blip r:embed="rId2"/>
          <a:stretch>
            <a:fillRect/>
          </a:stretch>
        </p:blipFill>
        <p:spPr>
          <a:xfrm>
            <a:off x="1907230" y="643467"/>
            <a:ext cx="8377540" cy="5571065"/>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3160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FFD0E-BB04-4C1C-57A8-AE146844AF8E}"/>
              </a:ext>
            </a:extLst>
          </p:cNvPr>
          <p:cNvSpPr>
            <a:spLocks noGrp="1"/>
          </p:cNvSpPr>
          <p:nvPr>
            <p:ph type="title"/>
          </p:nvPr>
        </p:nvSpPr>
        <p:spPr/>
        <p:txBody>
          <a:bodyPr/>
          <a:lstStyle/>
          <a:p>
            <a:pPr algn="ctr"/>
            <a:r>
              <a:rPr lang="en-US" dirty="0">
                <a:latin typeface="Bookman Old Style"/>
              </a:rPr>
              <a:t>Forms of Grievance !</a:t>
            </a:r>
            <a:endParaRPr lang="en-US"/>
          </a:p>
        </p:txBody>
      </p:sp>
      <p:sp>
        <p:nvSpPr>
          <p:cNvPr id="3" name="Content Placeholder 2">
            <a:extLst>
              <a:ext uri="{FF2B5EF4-FFF2-40B4-BE49-F238E27FC236}">
                <a16:creationId xmlns:a16="http://schemas.microsoft.com/office/drawing/2014/main" id="{5AE2105E-AA19-1ED7-54B9-095052D3EF24}"/>
              </a:ext>
            </a:extLst>
          </p:cNvPr>
          <p:cNvSpPr>
            <a:spLocks noGrp="1"/>
          </p:cNvSpPr>
          <p:nvPr>
            <p:ph idx="1"/>
          </p:nvPr>
        </p:nvSpPr>
        <p:spPr/>
        <p:txBody>
          <a:bodyPr vert="horz" lIns="91440" tIns="45720" rIns="91440" bIns="45720" rtlCol="0" anchor="t">
            <a:normAutofit/>
          </a:bodyPr>
          <a:lstStyle/>
          <a:p>
            <a:r>
              <a:rPr lang="en-US" sz="1400" b="1" dirty="0">
                <a:solidFill>
                  <a:srgbClr val="3E4449"/>
                </a:solidFill>
                <a:latin typeface="Open Sans"/>
                <a:ea typeface="Open Sans"/>
                <a:cs typeface="Open Sans"/>
              </a:rPr>
              <a:t>Work conditions: </a:t>
            </a:r>
            <a:r>
              <a:rPr lang="en-US" sz="1400" dirty="0">
                <a:solidFill>
                  <a:srgbClr val="3E4449"/>
                </a:solidFill>
                <a:latin typeface="Open Sans"/>
                <a:ea typeface="Open Sans"/>
                <a:cs typeface="Open Sans"/>
              </a:rPr>
              <a:t>These relate to the physical conditions of the workplace, including safety standards, equipment quality, workspace environment, and compliance with health and safety regulations.</a:t>
            </a:r>
            <a:endParaRPr lang="en-US" sz="1400" dirty="0"/>
          </a:p>
          <a:p>
            <a:endParaRPr lang="en-US" sz="1400" dirty="0">
              <a:solidFill>
                <a:srgbClr val="3E4449"/>
              </a:solidFill>
              <a:latin typeface="Open Sans"/>
              <a:ea typeface="Open Sans"/>
              <a:cs typeface="Open Sans"/>
            </a:endParaRPr>
          </a:p>
          <a:p>
            <a:r>
              <a:rPr lang="en-US" sz="1400" b="1" dirty="0">
                <a:solidFill>
                  <a:srgbClr val="1EBBF0"/>
                </a:solidFill>
                <a:latin typeface="Open Sans"/>
                <a:ea typeface="Open Sans"/>
                <a:cs typeface="Open Sans"/>
                <a:hlinkClick r:id="rId2">
                  <a:extLst>
                    <a:ext uri="{A12FA001-AC4F-418D-AE19-62706E023703}">
                      <ahyp:hlinkClr xmlns:ahyp="http://schemas.microsoft.com/office/drawing/2018/hyperlinkcolor" val="tx"/>
                    </a:ext>
                  </a:extLst>
                </a:hlinkClick>
              </a:rPr>
              <a:t>Compensation and benefits</a:t>
            </a:r>
            <a:r>
              <a:rPr lang="en-US" sz="1400" b="1" dirty="0">
                <a:solidFill>
                  <a:srgbClr val="3E4449"/>
                </a:solidFill>
                <a:latin typeface="Open Sans"/>
                <a:ea typeface="Open Sans"/>
                <a:cs typeface="Open Sans"/>
              </a:rPr>
              <a:t>:</a:t>
            </a:r>
            <a:r>
              <a:rPr lang="en-US" sz="1400" dirty="0">
                <a:solidFill>
                  <a:srgbClr val="3E4449"/>
                </a:solidFill>
                <a:latin typeface="Open Sans"/>
                <a:ea typeface="Open Sans"/>
                <a:cs typeface="Open Sans"/>
              </a:rPr>
              <a:t> These grievances involve disputes over earnings, </a:t>
            </a:r>
            <a:r>
              <a:rPr lang="en-US" sz="1400" dirty="0">
                <a:solidFill>
                  <a:srgbClr val="1EBBF0"/>
                </a:solidFill>
                <a:latin typeface="Open Sans"/>
                <a:ea typeface="Open Sans"/>
                <a:cs typeface="Open Sans"/>
                <a:hlinkClick r:id="rId3"/>
              </a:rPr>
              <a:t>salary adjustments</a:t>
            </a:r>
            <a:r>
              <a:rPr lang="en-US" sz="1400" dirty="0">
                <a:solidFill>
                  <a:srgbClr val="3E4449"/>
                </a:solidFill>
                <a:latin typeface="Open Sans"/>
                <a:ea typeface="Open Sans"/>
                <a:cs typeface="Open Sans"/>
              </a:rPr>
              <a:t>, </a:t>
            </a:r>
            <a:r>
              <a:rPr lang="en-US" sz="1400" dirty="0">
                <a:solidFill>
                  <a:srgbClr val="1EBBF0"/>
                </a:solidFill>
                <a:latin typeface="Open Sans"/>
                <a:ea typeface="Open Sans"/>
                <a:cs typeface="Open Sans"/>
                <a:hlinkClick r:id="rId4"/>
              </a:rPr>
              <a:t>overtime pay</a:t>
            </a:r>
            <a:r>
              <a:rPr lang="en-US" sz="1400" dirty="0">
                <a:solidFill>
                  <a:srgbClr val="3E4449"/>
                </a:solidFill>
                <a:latin typeface="Open Sans"/>
                <a:ea typeface="Open Sans"/>
                <a:cs typeface="Open Sans"/>
              </a:rPr>
              <a:t>, bonuses, and other </a:t>
            </a:r>
            <a:r>
              <a:rPr lang="en-US" sz="1400" dirty="0">
                <a:solidFill>
                  <a:srgbClr val="1EBBF0"/>
                </a:solidFill>
                <a:latin typeface="Open Sans"/>
                <a:ea typeface="Open Sans"/>
                <a:cs typeface="Open Sans"/>
                <a:hlinkClick r:id="rId5"/>
              </a:rPr>
              <a:t>compensation issues</a:t>
            </a:r>
            <a:r>
              <a:rPr lang="en-US" sz="1400" dirty="0">
                <a:solidFill>
                  <a:srgbClr val="3E4449"/>
                </a:solidFill>
                <a:latin typeface="Open Sans"/>
                <a:ea typeface="Open Sans"/>
                <a:cs typeface="Open Sans"/>
              </a:rPr>
              <a:t>, as well as benefits like health insurance, retirement plans, and vacation entitlements.</a:t>
            </a:r>
            <a:endParaRPr lang="en-US" sz="1400" dirty="0"/>
          </a:p>
          <a:p>
            <a:endParaRPr lang="en-US" sz="1400" dirty="0">
              <a:solidFill>
                <a:srgbClr val="3E4449"/>
              </a:solidFill>
              <a:latin typeface="Open Sans"/>
              <a:ea typeface="Open Sans"/>
              <a:cs typeface="Open Sans"/>
            </a:endParaRPr>
          </a:p>
          <a:p>
            <a:r>
              <a:rPr lang="en-US" sz="1400" b="1" dirty="0">
                <a:solidFill>
                  <a:srgbClr val="3E4449"/>
                </a:solidFill>
                <a:latin typeface="Open Sans"/>
                <a:ea typeface="Open Sans"/>
                <a:cs typeface="Open Sans"/>
              </a:rPr>
              <a:t>Discrimination and harassment: </a:t>
            </a:r>
            <a:r>
              <a:rPr lang="en-US" sz="1400" dirty="0">
                <a:solidFill>
                  <a:srgbClr val="3E4449"/>
                </a:solidFill>
                <a:latin typeface="Open Sans"/>
                <a:ea typeface="Open Sans"/>
                <a:cs typeface="Open Sans"/>
              </a:rPr>
              <a:t>Complaints related to unfair treatment based on gender, race, age, religion, sexual orientation, disability, or any other protected characteristic fall into this category. It also includes all forms of harassment, whether sexual, verbal, or psychological.</a:t>
            </a:r>
            <a:endParaRPr lang="en-US" sz="1400" dirty="0"/>
          </a:p>
          <a:p>
            <a:r>
              <a:rPr lang="en-US" sz="1400" b="1" dirty="0">
                <a:solidFill>
                  <a:srgbClr val="3E4449"/>
                </a:solidFill>
                <a:latin typeface="Open Sans"/>
                <a:ea typeface="Open Sans"/>
                <a:cs typeface="Open Sans"/>
              </a:rPr>
              <a:t>Work-life balance: </a:t>
            </a:r>
            <a:r>
              <a:rPr lang="en-US" sz="1400" dirty="0">
                <a:solidFill>
                  <a:srgbClr val="3E4449"/>
                </a:solidFill>
                <a:latin typeface="Open Sans"/>
                <a:ea typeface="Open Sans"/>
                <a:cs typeface="Open Sans"/>
              </a:rPr>
              <a:t>This category involves concerns over excessive overtime, inflexible work schedules, insufficient breaks, and anything else that affects an employee’s ability to balance work with personal life.</a:t>
            </a:r>
            <a:endParaRPr lang="en-US" sz="1400" dirty="0"/>
          </a:p>
          <a:p>
            <a:r>
              <a:rPr lang="en-US" sz="1400" b="1" dirty="0">
                <a:solidFill>
                  <a:srgbClr val="3E4449"/>
                </a:solidFill>
                <a:latin typeface="Open Sans"/>
                <a:ea typeface="Open Sans"/>
                <a:cs typeface="Open Sans"/>
              </a:rPr>
              <a:t>Management and supervision: </a:t>
            </a:r>
            <a:r>
              <a:rPr lang="en-US" sz="1400" dirty="0">
                <a:solidFill>
                  <a:srgbClr val="3E4449"/>
                </a:solidFill>
                <a:latin typeface="Open Sans"/>
                <a:ea typeface="Open Sans"/>
                <a:cs typeface="Open Sans"/>
              </a:rPr>
              <a:t>Concerns related to management practices, including lack of communication, poor management style, </a:t>
            </a:r>
            <a:r>
              <a:rPr lang="en-US" sz="1400" dirty="0">
                <a:solidFill>
                  <a:srgbClr val="1EBBF0"/>
                </a:solidFill>
                <a:latin typeface="Open Sans"/>
                <a:ea typeface="Open Sans"/>
                <a:cs typeface="Open Sans"/>
                <a:hlinkClick r:id="rId6"/>
              </a:rPr>
              <a:t>favoritism</a:t>
            </a:r>
            <a:r>
              <a:rPr lang="en-US" sz="1400" dirty="0">
                <a:solidFill>
                  <a:srgbClr val="3E4449"/>
                </a:solidFill>
                <a:latin typeface="Open Sans"/>
                <a:ea typeface="Open Sans"/>
                <a:cs typeface="Open Sans"/>
              </a:rPr>
              <a:t>, lack of support, or abuse of authority. </a:t>
            </a:r>
            <a:endParaRPr lang="en-US" sz="1400" dirty="0"/>
          </a:p>
          <a:p>
            <a:r>
              <a:rPr lang="en-US" sz="1400" b="1" dirty="0">
                <a:solidFill>
                  <a:srgbClr val="3E4449"/>
                </a:solidFill>
                <a:latin typeface="Open Sans"/>
                <a:ea typeface="Open Sans"/>
                <a:cs typeface="Open Sans"/>
              </a:rPr>
              <a:t>Interpersonal conflicts: </a:t>
            </a:r>
            <a:r>
              <a:rPr lang="en-US" sz="1400" dirty="0">
                <a:solidFill>
                  <a:srgbClr val="3E4449"/>
                </a:solidFill>
                <a:latin typeface="Open Sans"/>
                <a:ea typeface="Open Sans"/>
                <a:cs typeface="Open Sans"/>
              </a:rPr>
              <a:t>Problems between colleagues or employees and management that affect the working environment. This can include personality clashes, communication problems, or disputes over responsibilities.</a:t>
            </a:r>
            <a:endParaRPr lang="en-US" sz="1400" dirty="0"/>
          </a:p>
          <a:p>
            <a:endParaRPr lang="en-US" sz="3200" dirty="0"/>
          </a:p>
        </p:txBody>
      </p:sp>
    </p:spTree>
    <p:extLst>
      <p:ext uri="{BB962C8B-B14F-4D97-AF65-F5344CB8AC3E}">
        <p14:creationId xmlns:p14="http://schemas.microsoft.com/office/powerpoint/2010/main" val="665680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B1D23-8545-DF8B-5DD0-5366EE620C36}"/>
              </a:ext>
            </a:extLst>
          </p:cNvPr>
          <p:cNvSpPr>
            <a:spLocks noGrp="1"/>
          </p:cNvSpPr>
          <p:nvPr>
            <p:ph type="title"/>
          </p:nvPr>
        </p:nvSpPr>
        <p:spPr/>
        <p:txBody>
          <a:bodyPr/>
          <a:lstStyle/>
          <a:p>
            <a:pPr algn="ctr"/>
            <a:r>
              <a:rPr lang="en-US" dirty="0">
                <a:latin typeface="Bookman Old Style"/>
              </a:rPr>
              <a:t>Grievance Handling</a:t>
            </a:r>
            <a:endParaRPr lang="en-US"/>
          </a:p>
        </p:txBody>
      </p:sp>
      <p:sp>
        <p:nvSpPr>
          <p:cNvPr id="3" name="Content Placeholder 2">
            <a:extLst>
              <a:ext uri="{FF2B5EF4-FFF2-40B4-BE49-F238E27FC236}">
                <a16:creationId xmlns:a16="http://schemas.microsoft.com/office/drawing/2014/main" id="{1AF697EA-EAEF-75CB-5393-653C26B9D0D6}"/>
              </a:ext>
            </a:extLst>
          </p:cNvPr>
          <p:cNvSpPr>
            <a:spLocks noGrp="1"/>
          </p:cNvSpPr>
          <p:nvPr>
            <p:ph idx="1"/>
          </p:nvPr>
        </p:nvSpPr>
        <p:spPr/>
        <p:txBody>
          <a:bodyPr vert="horz" lIns="91440" tIns="45720" rIns="91440" bIns="45720" rtlCol="0" anchor="t">
            <a:normAutofit/>
          </a:bodyPr>
          <a:lstStyle/>
          <a:p>
            <a:pPr marL="0" indent="0">
              <a:buNone/>
            </a:pPr>
            <a:endParaRPr lang="en-US" b="1" dirty="0"/>
          </a:p>
          <a:p>
            <a:r>
              <a:rPr lang="en-US" b="1" dirty="0">
                <a:ea typeface="+mn-lt"/>
                <a:cs typeface="+mn-lt"/>
              </a:rPr>
              <a:t>Grievance handling</a:t>
            </a:r>
            <a:r>
              <a:rPr lang="en-US" dirty="0">
                <a:ea typeface="+mn-lt"/>
                <a:cs typeface="+mn-lt"/>
              </a:rPr>
              <a:t> refers to the formal process an organization follows to address employee complaints or concerns related to work conditions, treatment, or policies. </a:t>
            </a:r>
          </a:p>
          <a:p>
            <a:r>
              <a:rPr lang="en-US" dirty="0">
                <a:ea typeface="+mn-lt"/>
                <a:cs typeface="+mn-lt"/>
              </a:rPr>
              <a:t>It ensures issues are resolved fairly, promptly, and respectfully, helping maintain a positive work environment and preventing escalation.</a:t>
            </a:r>
            <a:endParaRPr lang="en-US" dirty="0"/>
          </a:p>
          <a:p>
            <a:endParaRPr lang="en-US" dirty="0"/>
          </a:p>
        </p:txBody>
      </p:sp>
    </p:spTree>
    <p:extLst>
      <p:ext uri="{BB962C8B-B14F-4D97-AF65-F5344CB8AC3E}">
        <p14:creationId xmlns:p14="http://schemas.microsoft.com/office/powerpoint/2010/main" val="2978076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14E80-C552-29B9-357B-AB0CB2C26633}"/>
              </a:ext>
            </a:extLst>
          </p:cNvPr>
          <p:cNvSpPr>
            <a:spLocks noGrp="1"/>
          </p:cNvSpPr>
          <p:nvPr>
            <p:ph type="title"/>
          </p:nvPr>
        </p:nvSpPr>
        <p:spPr/>
        <p:txBody>
          <a:bodyPr/>
          <a:lstStyle/>
          <a:p>
            <a:pPr algn="ctr"/>
            <a:r>
              <a:rPr lang="en-US" dirty="0">
                <a:latin typeface="Bookman Old Style"/>
                <a:ea typeface="+mj-lt"/>
                <a:cs typeface="+mj-lt"/>
              </a:rPr>
              <a:t>Importance of Grievance Handling</a:t>
            </a:r>
            <a:endParaRPr lang="en-US" dirty="0">
              <a:latin typeface="Bookman Old Style"/>
            </a:endParaRPr>
          </a:p>
        </p:txBody>
      </p:sp>
      <p:sp>
        <p:nvSpPr>
          <p:cNvPr id="3" name="Content Placeholder 2">
            <a:extLst>
              <a:ext uri="{FF2B5EF4-FFF2-40B4-BE49-F238E27FC236}">
                <a16:creationId xmlns:a16="http://schemas.microsoft.com/office/drawing/2014/main" id="{3673CA22-C79A-5F6E-F737-CD3D2F704067}"/>
              </a:ext>
            </a:extLst>
          </p:cNvPr>
          <p:cNvSpPr>
            <a:spLocks noGrp="1"/>
          </p:cNvSpPr>
          <p:nvPr>
            <p:ph idx="1"/>
          </p:nvPr>
        </p:nvSpPr>
        <p:spPr/>
        <p:txBody>
          <a:bodyPr vert="horz" lIns="91440" tIns="45720" rIns="91440" bIns="45720" rtlCol="0" anchor="t">
            <a:normAutofit/>
          </a:bodyPr>
          <a:lstStyle/>
          <a:p>
            <a:r>
              <a:rPr lang="en-US" dirty="0">
                <a:ea typeface="+mn-lt"/>
                <a:cs typeface="+mn-lt"/>
              </a:rPr>
              <a:t>Maintains employee trust and morale</a:t>
            </a:r>
            <a:endParaRPr lang="en-US" dirty="0"/>
          </a:p>
          <a:p>
            <a:r>
              <a:rPr lang="en-US" dirty="0">
                <a:ea typeface="+mn-lt"/>
                <a:cs typeface="+mn-lt"/>
              </a:rPr>
              <a:t>Prevents conflicts from escalating</a:t>
            </a:r>
            <a:endParaRPr lang="en-US"/>
          </a:p>
          <a:p>
            <a:r>
              <a:rPr lang="en-US" dirty="0">
                <a:ea typeface="+mn-lt"/>
                <a:cs typeface="+mn-lt"/>
              </a:rPr>
              <a:t>Encourages open communication</a:t>
            </a:r>
            <a:endParaRPr lang="en-US" dirty="0"/>
          </a:p>
          <a:p>
            <a:r>
              <a:rPr lang="en-US" dirty="0">
                <a:ea typeface="+mn-lt"/>
                <a:cs typeface="+mn-lt"/>
              </a:rPr>
              <a:t>Strengthens organizational fairness and transparency</a:t>
            </a:r>
            <a:endParaRPr lang="en-US" dirty="0"/>
          </a:p>
          <a:p>
            <a:endParaRPr lang="en-US" dirty="0"/>
          </a:p>
        </p:txBody>
      </p:sp>
    </p:spTree>
    <p:extLst>
      <p:ext uri="{BB962C8B-B14F-4D97-AF65-F5344CB8AC3E}">
        <p14:creationId xmlns:p14="http://schemas.microsoft.com/office/powerpoint/2010/main" val="41962797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Grievance K ho ?</vt:lpstr>
      <vt:lpstr>PowerPoint Presentation</vt:lpstr>
      <vt:lpstr>Cause / Reasons of Grievance !</vt:lpstr>
      <vt:lpstr>PowerPoint Presentation</vt:lpstr>
      <vt:lpstr>Forms of Grievance !</vt:lpstr>
      <vt:lpstr>Grievance Handling</vt:lpstr>
      <vt:lpstr>Importance of Grievance Handling</vt:lpstr>
      <vt:lpstr>How to Prevent a Grievance</vt:lpstr>
      <vt:lpstr>Role of Managers to resolve grievances </vt:lpstr>
      <vt:lpstr>Conclusion</vt:lpstr>
      <vt:lpstr>Dhanayabaaad !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199</cp:revision>
  <dcterms:created xsi:type="dcterms:W3CDTF">2025-07-28T13:37:45Z</dcterms:created>
  <dcterms:modified xsi:type="dcterms:W3CDTF">2025-07-29T12:48:57Z</dcterms:modified>
</cp:coreProperties>
</file>