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3fbe38b6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3fbe38b6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3fbe38b6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3fbe38b6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014f1e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014f1e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4014f1e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4014f1e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4014f1e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4014f1e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4014f1e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4014f1e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4014f1e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4014f1e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4014f1e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4014f1e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014f1e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014f1e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3fbe38b6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3fbe38b6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3fbe38b6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3fbe38b6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fbe38b6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fbe38b6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3fbe38b6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3fbe38b6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fbe38b6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fbe38b6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3fbe38b6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3fbe38b6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fbe38b6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fbe38b6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3fbe38b6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3fbe38b6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atlassian.com/git/tutorials/git-log" TargetMode="External"/><Relationship Id="rId4" Type="http://schemas.openxmlformats.org/officeDocument/2006/relationships/hyperlink" Target="https://www.atlassian.com/git/tutorials/rewriting-history/git-reflo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it-scm.com/docs/git-ad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Cherry Pick </a:t>
            </a:r>
            <a:endParaRPr/>
          </a:p>
        </p:txBody>
      </p:sp>
      <p:sp>
        <p:nvSpPr>
          <p:cNvPr id="55" name="Google Shape;55;p13"/>
          <p:cNvSpPr txBox="1"/>
          <p:nvPr>
            <p:ph idx="1" type="body"/>
          </p:nvPr>
        </p:nvSpPr>
        <p:spPr>
          <a:xfrm>
            <a:off x="311700" y="1017725"/>
            <a:ext cx="8520600" cy="405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chemeClr val="dk1"/>
                </a:solidFill>
                <a:highlight>
                  <a:schemeClr val="lt1"/>
                </a:highlight>
                <a:latin typeface="Roboto"/>
                <a:ea typeface="Roboto"/>
                <a:cs typeface="Roboto"/>
                <a:sym typeface="Roboto"/>
              </a:rPr>
              <a:t>Cherry picking is the act of picking a commit from a branch and applying it to another.</a:t>
            </a:r>
            <a:endParaRPr>
              <a:solidFill>
                <a:schemeClr val="dk1"/>
              </a:solidFill>
              <a:highlight>
                <a:schemeClr val="lt1"/>
              </a:highlight>
            </a:endParaRPr>
          </a:p>
          <a:p>
            <a:pPr indent="0" lvl="0" marL="0" rtl="0" algn="l">
              <a:spcBef>
                <a:spcPts val="1200"/>
              </a:spcBef>
              <a:spcAft>
                <a:spcPts val="0"/>
              </a:spcAft>
              <a:buNone/>
            </a:pPr>
            <a:r>
              <a:rPr lang="en" sz="1300">
                <a:solidFill>
                  <a:schemeClr val="dk1"/>
                </a:solidFill>
                <a:highlight>
                  <a:schemeClr val="lt1"/>
                </a:highlight>
                <a:latin typeface="Courier New"/>
                <a:ea typeface="Courier New"/>
                <a:cs typeface="Courier New"/>
                <a:sym typeface="Courier New"/>
              </a:rPr>
              <a:t>git cherry-pick</a:t>
            </a:r>
            <a:r>
              <a:rPr lang="en" sz="1350">
                <a:solidFill>
                  <a:schemeClr val="dk1"/>
                </a:solidFill>
                <a:highlight>
                  <a:schemeClr val="lt1"/>
                </a:highlight>
                <a:latin typeface="Roboto"/>
                <a:ea typeface="Roboto"/>
                <a:cs typeface="Roboto"/>
                <a:sym typeface="Roboto"/>
              </a:rPr>
              <a:t> can be useful for undoing changes. For example, say a commit is accidently made to the wrong branch. You can switch to the correct branch and cherry-pick the commit to where it should belong.</a:t>
            </a:r>
            <a:endParaRPr sz="135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350">
                <a:solidFill>
                  <a:schemeClr val="dk1"/>
                </a:solidFill>
                <a:highlight>
                  <a:schemeClr val="lt1"/>
                </a:highlight>
                <a:latin typeface="Roboto"/>
                <a:ea typeface="Roboto"/>
                <a:cs typeface="Roboto"/>
                <a:sym typeface="Roboto"/>
              </a:rPr>
              <a:t>Benefits:</a:t>
            </a:r>
            <a:endParaRPr b="1" sz="1350">
              <a:solidFill>
                <a:schemeClr val="dk1"/>
              </a:solidFill>
              <a:highlight>
                <a:schemeClr val="lt1"/>
              </a:highlight>
              <a:latin typeface="Roboto"/>
              <a:ea typeface="Roboto"/>
              <a:cs typeface="Roboto"/>
              <a:sym typeface="Roboto"/>
            </a:endParaRPr>
          </a:p>
          <a:p>
            <a:pPr indent="-314325" lvl="0" marL="457200" rtl="0" algn="l">
              <a:spcBef>
                <a:spcPts val="1200"/>
              </a:spcBef>
              <a:spcAft>
                <a:spcPts val="0"/>
              </a:spcAft>
              <a:buClr>
                <a:schemeClr val="dk1"/>
              </a:buClr>
              <a:buSzPts val="1350"/>
              <a:buFont typeface="Roboto"/>
              <a:buChar char="●"/>
            </a:pPr>
            <a:r>
              <a:rPr b="1" lang="en" sz="1350" u="sng">
                <a:solidFill>
                  <a:schemeClr val="dk1"/>
                </a:solidFill>
                <a:highlight>
                  <a:schemeClr val="lt1"/>
                </a:highlight>
                <a:latin typeface="Roboto"/>
                <a:ea typeface="Roboto"/>
                <a:cs typeface="Roboto"/>
                <a:sym typeface="Roboto"/>
              </a:rPr>
              <a:t>Team Collaboration</a:t>
            </a:r>
            <a:r>
              <a:rPr b="1" lang="en" sz="1350">
                <a:solidFill>
                  <a:schemeClr val="dk1"/>
                </a:solidFill>
                <a:highlight>
                  <a:schemeClr val="lt1"/>
                </a:highlight>
                <a:latin typeface="Roboto"/>
                <a:ea typeface="Roboto"/>
                <a:cs typeface="Roboto"/>
                <a:sym typeface="Roboto"/>
              </a:rPr>
              <a:t>:</a:t>
            </a:r>
            <a:r>
              <a:rPr lang="en" sz="1350">
                <a:solidFill>
                  <a:schemeClr val="dk1"/>
                </a:solidFill>
                <a:highlight>
                  <a:schemeClr val="lt1"/>
                </a:highlight>
                <a:latin typeface="Roboto"/>
                <a:ea typeface="Roboto"/>
                <a:cs typeface="Roboto"/>
                <a:sym typeface="Roboto"/>
              </a:rPr>
              <a:t>There may be some shared code between to two product sectors. Maybe the backend developer creates a data structure that the frontend will also need to utilize. The frontend developer could use </a:t>
            </a:r>
            <a:r>
              <a:rPr lang="en" sz="1300">
                <a:solidFill>
                  <a:schemeClr val="dk1"/>
                </a:solidFill>
                <a:highlight>
                  <a:schemeClr val="lt1"/>
                </a:highlight>
                <a:latin typeface="Courier New"/>
                <a:ea typeface="Courier New"/>
                <a:cs typeface="Courier New"/>
                <a:sym typeface="Courier New"/>
              </a:rPr>
              <a:t>git cherry-pick</a:t>
            </a:r>
            <a:r>
              <a:rPr lang="en" sz="1350">
                <a:solidFill>
                  <a:schemeClr val="dk1"/>
                </a:solidFill>
                <a:highlight>
                  <a:schemeClr val="lt1"/>
                </a:highlight>
                <a:latin typeface="Roboto"/>
                <a:ea typeface="Roboto"/>
                <a:cs typeface="Roboto"/>
                <a:sym typeface="Roboto"/>
              </a:rPr>
              <a:t> to pick the commit in which this hypothetical data structure was created. This pick would enable the frontend developer to continue progress on their side of the project.</a:t>
            </a:r>
            <a:endParaRPr sz="1350">
              <a:solidFill>
                <a:schemeClr val="dk1"/>
              </a:solidFill>
              <a:highlight>
                <a:schemeClr val="lt1"/>
              </a:highlight>
              <a:latin typeface="Roboto"/>
              <a:ea typeface="Roboto"/>
              <a:cs typeface="Roboto"/>
              <a:sym typeface="Roboto"/>
            </a:endParaRPr>
          </a:p>
          <a:p>
            <a:pPr indent="-314325" lvl="0" marL="457200" rtl="0" algn="l">
              <a:spcBef>
                <a:spcPts val="0"/>
              </a:spcBef>
              <a:spcAft>
                <a:spcPts val="0"/>
              </a:spcAft>
              <a:buClr>
                <a:schemeClr val="dk1"/>
              </a:buClr>
              <a:buSzPts val="1350"/>
              <a:buFont typeface="Roboto"/>
              <a:buChar char="●"/>
            </a:pPr>
            <a:r>
              <a:rPr b="1" lang="en" sz="1350" u="sng">
                <a:solidFill>
                  <a:schemeClr val="dk1"/>
                </a:solidFill>
                <a:highlight>
                  <a:schemeClr val="lt1"/>
                </a:highlight>
                <a:latin typeface="Roboto"/>
                <a:ea typeface="Roboto"/>
                <a:cs typeface="Roboto"/>
                <a:sym typeface="Roboto"/>
              </a:rPr>
              <a:t>Bug Hotfixes</a:t>
            </a:r>
            <a:r>
              <a:rPr b="1" lang="en" sz="1350">
                <a:solidFill>
                  <a:schemeClr val="dk1"/>
                </a:solidFill>
                <a:highlight>
                  <a:schemeClr val="lt1"/>
                </a:highlight>
                <a:latin typeface="Roboto"/>
                <a:ea typeface="Roboto"/>
                <a:cs typeface="Roboto"/>
                <a:sym typeface="Roboto"/>
              </a:rPr>
              <a:t>:</a:t>
            </a:r>
            <a:r>
              <a:rPr lang="en" sz="1350">
                <a:solidFill>
                  <a:schemeClr val="dk1"/>
                </a:solidFill>
                <a:highlight>
                  <a:schemeClr val="lt1"/>
                </a:highlight>
                <a:latin typeface="Roboto"/>
                <a:ea typeface="Roboto"/>
                <a:cs typeface="Roboto"/>
                <a:sym typeface="Roboto"/>
              </a:rPr>
              <a:t>For an example scenario,say a developer has started work on a new feature. During that new feature development they identify a pre-existing bug. The developer creates an explicit commit patching this bug. This new patch commit can be cherry-picked directly to the </a:t>
            </a:r>
            <a:r>
              <a:rPr lang="en" sz="1300">
                <a:solidFill>
                  <a:schemeClr val="dk1"/>
                </a:solidFill>
                <a:highlight>
                  <a:schemeClr val="lt1"/>
                </a:highlight>
                <a:latin typeface="Courier New"/>
                <a:ea typeface="Courier New"/>
                <a:cs typeface="Courier New"/>
                <a:sym typeface="Courier New"/>
              </a:rPr>
              <a:t>main</a:t>
            </a:r>
            <a:r>
              <a:rPr lang="en" sz="1350">
                <a:solidFill>
                  <a:schemeClr val="dk1"/>
                </a:solidFill>
                <a:highlight>
                  <a:schemeClr val="lt1"/>
                </a:highlight>
                <a:latin typeface="Roboto"/>
                <a:ea typeface="Roboto"/>
                <a:cs typeface="Roboto"/>
                <a:sym typeface="Roboto"/>
              </a:rPr>
              <a:t> branch to fix the bug before it effects more users.</a:t>
            </a:r>
            <a:endParaRPr sz="1350">
              <a:solidFill>
                <a:schemeClr val="dk1"/>
              </a:solidFill>
              <a:highlight>
                <a:schemeClr val="lt1"/>
              </a:highlight>
              <a:latin typeface="Roboto"/>
              <a:ea typeface="Roboto"/>
              <a:cs typeface="Roboto"/>
              <a:sym typeface="Roboto"/>
            </a:endParaRPr>
          </a:p>
          <a:p>
            <a:pPr indent="-314325" lvl="0" marL="457200" rtl="0" algn="l">
              <a:spcBef>
                <a:spcPts val="0"/>
              </a:spcBef>
              <a:spcAft>
                <a:spcPts val="0"/>
              </a:spcAft>
              <a:buClr>
                <a:schemeClr val="dk1"/>
              </a:buClr>
              <a:buSzPts val="1350"/>
              <a:buFont typeface="Roboto"/>
              <a:buChar char="●"/>
            </a:pPr>
            <a:r>
              <a:rPr b="1" lang="en" sz="1350" u="sng">
                <a:solidFill>
                  <a:schemeClr val="dk1"/>
                </a:solidFill>
                <a:highlight>
                  <a:schemeClr val="lt1"/>
                </a:highlight>
                <a:latin typeface="Roboto"/>
                <a:ea typeface="Roboto"/>
                <a:cs typeface="Roboto"/>
                <a:sym typeface="Roboto"/>
              </a:rPr>
              <a:t>Undoing Changes</a:t>
            </a:r>
            <a:r>
              <a:rPr lang="en" sz="1350">
                <a:solidFill>
                  <a:schemeClr val="dk1"/>
                </a:solidFill>
                <a:highlight>
                  <a:schemeClr val="lt1"/>
                </a:highlight>
                <a:latin typeface="Roboto"/>
                <a:ea typeface="Roboto"/>
                <a:cs typeface="Roboto"/>
                <a:sym typeface="Roboto"/>
              </a:rPr>
              <a:t>:Sometimes a </a:t>
            </a:r>
            <a:r>
              <a:rPr lang="en" sz="1300">
                <a:solidFill>
                  <a:schemeClr val="dk1"/>
                </a:solidFill>
                <a:highlight>
                  <a:schemeClr val="lt1"/>
                </a:highlight>
                <a:latin typeface="Courier New"/>
                <a:ea typeface="Courier New"/>
                <a:cs typeface="Courier New"/>
                <a:sym typeface="Courier New"/>
              </a:rPr>
              <a:t>feature</a:t>
            </a:r>
            <a:r>
              <a:rPr lang="en" sz="1350">
                <a:solidFill>
                  <a:schemeClr val="dk1"/>
                </a:solidFill>
                <a:highlight>
                  <a:schemeClr val="lt1"/>
                </a:highlight>
                <a:latin typeface="Roboto"/>
                <a:ea typeface="Roboto"/>
                <a:cs typeface="Roboto"/>
                <a:sym typeface="Roboto"/>
              </a:rPr>
              <a:t> branch may go stale and not get merged into </a:t>
            </a:r>
            <a:r>
              <a:rPr lang="en" sz="1300">
                <a:solidFill>
                  <a:schemeClr val="dk1"/>
                </a:solidFill>
                <a:highlight>
                  <a:schemeClr val="lt1"/>
                </a:highlight>
                <a:latin typeface="Courier New"/>
                <a:ea typeface="Courier New"/>
                <a:cs typeface="Courier New"/>
                <a:sym typeface="Courier New"/>
              </a:rPr>
              <a:t>main</a:t>
            </a:r>
            <a:r>
              <a:rPr lang="en" sz="1350">
                <a:solidFill>
                  <a:schemeClr val="dk1"/>
                </a:solidFill>
                <a:highlight>
                  <a:schemeClr val="lt1"/>
                </a:highlight>
                <a:latin typeface="Roboto"/>
                <a:ea typeface="Roboto"/>
                <a:cs typeface="Roboto"/>
                <a:sym typeface="Roboto"/>
              </a:rPr>
              <a:t>. Sometimes a pull request might get closed without merging. Git never loses those commits and through commands like </a:t>
            </a:r>
            <a:r>
              <a:rPr lang="en" sz="1300" u="sng">
                <a:solidFill>
                  <a:schemeClr val="dk1"/>
                </a:solidFill>
                <a:highlight>
                  <a:schemeClr val="lt1"/>
                </a:highlight>
                <a:latin typeface="Roboto"/>
                <a:ea typeface="Roboto"/>
                <a:cs typeface="Roboto"/>
                <a:sym typeface="Roboto"/>
                <a:hlinkClick r:id="rId3">
                  <a:extLst>
                    <a:ext uri="{A12FA001-AC4F-418D-AE19-62706E023703}">
                      <ahyp:hlinkClr val="tx"/>
                    </a:ext>
                  </a:extLst>
                </a:hlinkClick>
              </a:rPr>
              <a:t>git log</a:t>
            </a:r>
            <a:r>
              <a:rPr lang="en" sz="1350">
                <a:solidFill>
                  <a:schemeClr val="dk1"/>
                </a:solidFill>
                <a:highlight>
                  <a:schemeClr val="lt1"/>
                </a:highlight>
                <a:latin typeface="Roboto"/>
                <a:ea typeface="Roboto"/>
                <a:cs typeface="Roboto"/>
                <a:sym typeface="Roboto"/>
              </a:rPr>
              <a:t> and </a:t>
            </a:r>
            <a:r>
              <a:rPr lang="en" sz="1300" u="sng">
                <a:solidFill>
                  <a:schemeClr val="dk1"/>
                </a:solidFill>
                <a:highlight>
                  <a:schemeClr val="lt1"/>
                </a:highlight>
                <a:latin typeface="Roboto"/>
                <a:ea typeface="Roboto"/>
                <a:cs typeface="Roboto"/>
                <a:sym typeface="Roboto"/>
                <a:hlinkClick r:id="rId4">
                  <a:extLst>
                    <a:ext uri="{A12FA001-AC4F-418D-AE19-62706E023703}">
                      <ahyp:hlinkClr val="tx"/>
                    </a:ext>
                  </a:extLst>
                </a:hlinkClick>
              </a:rPr>
              <a:t>git reflog</a:t>
            </a:r>
            <a:r>
              <a:rPr lang="en" sz="1350">
                <a:solidFill>
                  <a:schemeClr val="dk1"/>
                </a:solidFill>
                <a:highlight>
                  <a:schemeClr val="lt1"/>
                </a:highlight>
                <a:latin typeface="Roboto"/>
                <a:ea typeface="Roboto"/>
                <a:cs typeface="Roboto"/>
                <a:sym typeface="Roboto"/>
              </a:rPr>
              <a:t> they can be found and cherry picked back to life.</a:t>
            </a:r>
            <a:endParaRPr sz="1350">
              <a:solidFill>
                <a:schemeClr val="dk1"/>
              </a:solidFill>
              <a:highlight>
                <a:schemeClr val="lt1"/>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0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Stash</a:t>
            </a:r>
            <a:endParaRPr/>
          </a:p>
        </p:txBody>
      </p:sp>
      <p:sp>
        <p:nvSpPr>
          <p:cNvPr id="107" name="Google Shape;107;p22"/>
          <p:cNvSpPr txBox="1"/>
          <p:nvPr>
            <p:ph idx="1" type="body"/>
          </p:nvPr>
        </p:nvSpPr>
        <p:spPr>
          <a:xfrm>
            <a:off x="311700" y="676150"/>
            <a:ext cx="8520600" cy="43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62D3D"/>
                </a:solidFill>
                <a:highlight>
                  <a:srgbClr val="FFFFFF"/>
                </a:highlight>
                <a:latin typeface="Merriweather"/>
                <a:ea typeface="Merriweather"/>
                <a:cs typeface="Merriweather"/>
                <a:sym typeface="Merriweather"/>
              </a:rPr>
              <a:t>Git stash enables you to save your code without making a commit.</a:t>
            </a:r>
            <a:endParaRPr sz="1200">
              <a:solidFill>
                <a:srgbClr val="262D3D"/>
              </a:solidFill>
              <a:highlight>
                <a:srgbClr val="FFFFFF"/>
              </a:highlight>
              <a:latin typeface="Merriweather"/>
              <a:ea typeface="Merriweather"/>
              <a:cs typeface="Merriweather"/>
              <a:sym typeface="Merriweather"/>
            </a:endParaRPr>
          </a:p>
          <a:p>
            <a:pPr indent="0" lvl="0" marL="0" rtl="0" algn="l">
              <a:lnSpc>
                <a:spcPct val="204545"/>
              </a:lnSpc>
              <a:spcBef>
                <a:spcPts val="2400"/>
              </a:spcBef>
              <a:spcAft>
                <a:spcPts val="0"/>
              </a:spcAft>
              <a:buNone/>
            </a:pPr>
            <a:r>
              <a:rPr lang="en" sz="1100">
                <a:solidFill>
                  <a:srgbClr val="262D3D"/>
                </a:solidFill>
                <a:latin typeface="Merriweather"/>
                <a:ea typeface="Merriweather"/>
                <a:cs typeface="Merriweather"/>
                <a:sym typeface="Merriweather"/>
              </a:rPr>
              <a:t>When you run </a:t>
            </a:r>
            <a:r>
              <a:rPr lang="en" sz="1050">
                <a:solidFill>
                  <a:srgbClr val="455065"/>
                </a:solidFill>
                <a:highlight>
                  <a:srgbClr val="FBFBFB"/>
                </a:highlight>
                <a:latin typeface="Courier New"/>
                <a:ea typeface="Courier New"/>
                <a:cs typeface="Courier New"/>
                <a:sym typeface="Courier New"/>
              </a:rPr>
              <a:t>git stash</a:t>
            </a:r>
            <a:r>
              <a:rPr lang="en" sz="1100">
                <a:solidFill>
                  <a:srgbClr val="262D3D"/>
                </a:solidFill>
                <a:latin typeface="Merriweather"/>
                <a:ea typeface="Merriweather"/>
                <a:cs typeface="Merriweather"/>
                <a:sym typeface="Merriweather"/>
              </a:rPr>
              <a:t>, the uncommitted code disappears without being committed. Stashing is like saving a temporary local commit to your branch. It is not possible to push a stash to a remote repository, so a stash is just for your own personal use.</a:t>
            </a:r>
            <a:endParaRPr sz="1100">
              <a:solidFill>
                <a:srgbClr val="262D3D"/>
              </a:solidFill>
              <a:latin typeface="Merriweather"/>
              <a:ea typeface="Merriweather"/>
              <a:cs typeface="Merriweather"/>
              <a:sym typeface="Merriweather"/>
            </a:endParaRPr>
          </a:p>
          <a:p>
            <a:pPr indent="0" lvl="0" marL="0" rtl="0" algn="l">
              <a:lnSpc>
                <a:spcPct val="204545"/>
              </a:lnSpc>
              <a:spcBef>
                <a:spcPts val="2400"/>
              </a:spcBef>
              <a:spcAft>
                <a:spcPts val="0"/>
              </a:spcAft>
              <a:buClr>
                <a:schemeClr val="dk1"/>
              </a:buClr>
              <a:buSzPts val="1100"/>
              <a:buFont typeface="Arial"/>
              <a:buNone/>
            </a:pPr>
            <a:r>
              <a:rPr lang="en" sz="1200">
                <a:solidFill>
                  <a:srgbClr val="262D3D"/>
                </a:solidFill>
                <a:highlight>
                  <a:srgbClr val="FFFFFF"/>
                </a:highlight>
                <a:latin typeface="Merriweather"/>
                <a:ea typeface="Merriweather"/>
                <a:cs typeface="Merriweather"/>
                <a:sym typeface="Merriweather"/>
              </a:rPr>
              <a:t>Your branch now appears as it was when you made your last commit. Now, you can safely change branches without losing your code or having a messy commit. When you switch back to your branch and run </a:t>
            </a:r>
            <a:r>
              <a:rPr lang="en" sz="1050">
                <a:solidFill>
                  <a:srgbClr val="455065"/>
                </a:solidFill>
                <a:highlight>
                  <a:srgbClr val="FBFBFB"/>
                </a:highlight>
                <a:latin typeface="Courier New"/>
                <a:ea typeface="Courier New"/>
                <a:cs typeface="Courier New"/>
                <a:sym typeface="Courier New"/>
              </a:rPr>
              <a:t>git stash list</a:t>
            </a:r>
            <a:r>
              <a:rPr lang="en" sz="1200">
                <a:solidFill>
                  <a:srgbClr val="262D3D"/>
                </a:solidFill>
                <a:highlight>
                  <a:srgbClr val="FFFFFF"/>
                </a:highlight>
                <a:latin typeface="Merriweather"/>
                <a:ea typeface="Merriweather"/>
                <a:cs typeface="Merriweather"/>
                <a:sym typeface="Merriweather"/>
              </a:rPr>
              <a:t> you’ll see a list of stashes .</a:t>
            </a:r>
            <a:endParaRPr sz="1100">
              <a:solidFill>
                <a:srgbClr val="262D3D"/>
              </a:solidFill>
              <a:latin typeface="Merriweather"/>
              <a:ea typeface="Merriweather"/>
              <a:cs typeface="Merriweather"/>
              <a:sym typeface="Merriweather"/>
            </a:endParaRPr>
          </a:p>
          <a:p>
            <a:pPr indent="0" lvl="0" marL="0" rtl="0" algn="l">
              <a:spcBef>
                <a:spcPts val="2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200">
              <a:solidFill>
                <a:srgbClr val="262D3D"/>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sz="1200">
              <a:solidFill>
                <a:srgbClr val="262D3D"/>
              </a:solidFill>
              <a:highlight>
                <a:srgbClr val="FFFFFF"/>
              </a:highlight>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0" y="0"/>
            <a:ext cx="63489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git status</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On branch my-feature</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Changes not staged for commit:</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(use "git add &lt;file&gt;..." to update what will be committed)</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(use "git checkout -- &lt;file&gt;..." to discard changes in working directory)</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a:t>
            </a:r>
            <a:r>
              <a:rPr lang="en" sz="1050">
                <a:solidFill>
                  <a:srgbClr val="FF0000"/>
                </a:solidFill>
                <a:highlight>
                  <a:srgbClr val="FBFBFB"/>
                </a:highlight>
                <a:latin typeface="Courier New"/>
                <a:ea typeface="Courier New"/>
                <a:cs typeface="Courier New"/>
                <a:sym typeface="Courier New"/>
              </a:rPr>
              <a:t>modified:   css/common.scss</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455065"/>
              </a:solidFill>
              <a:highlight>
                <a:srgbClr val="FBFBFB"/>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no changes added to commit (use "git add" and/or "git commit -a")</a:t>
            </a:r>
            <a:endParaRPr sz="1050">
              <a:solidFill>
                <a:srgbClr val="455065"/>
              </a:solidFill>
              <a:highlight>
                <a:srgbClr val="FBFBFB"/>
              </a:highlight>
              <a:latin typeface="Courier New"/>
              <a:ea typeface="Courier New"/>
              <a:cs typeface="Courier New"/>
              <a:sym typeface="Courier New"/>
            </a:endParaRPr>
          </a:p>
        </p:txBody>
      </p:sp>
      <p:sp>
        <p:nvSpPr>
          <p:cNvPr id="113" name="Google Shape;113;p23"/>
          <p:cNvSpPr txBox="1"/>
          <p:nvPr/>
        </p:nvSpPr>
        <p:spPr>
          <a:xfrm>
            <a:off x="0" y="1748000"/>
            <a:ext cx="7815600" cy="22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git diff</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diff --git a/css/common.scss b/css/common.scss</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index 2090cc4..90fd457 100644</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i="1" lang="en" sz="1050">
                <a:solidFill>
                  <a:srgbClr val="999988"/>
                </a:solidFill>
                <a:highlight>
                  <a:srgbClr val="FBFBFB"/>
                </a:highlight>
                <a:latin typeface="Courier New"/>
                <a:ea typeface="Courier New"/>
                <a:cs typeface="Courier New"/>
                <a:sym typeface="Courier New"/>
              </a:rPr>
              <a:t>--- a/css/common.scss</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i="1" lang="en" sz="1050">
                <a:solidFill>
                  <a:srgbClr val="999988"/>
                </a:solidFill>
                <a:highlight>
                  <a:srgbClr val="FBFBFB"/>
                </a:highlight>
                <a:latin typeface="Courier New"/>
                <a:ea typeface="Courier New"/>
                <a:cs typeface="Courier New"/>
                <a:sym typeface="Courier New"/>
              </a:rPr>
              <a:t>+++ b/css/common.scss</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b="1" lang="en" sz="1050">
                <a:solidFill>
                  <a:srgbClr val="999999"/>
                </a:solidFill>
                <a:highlight>
                  <a:srgbClr val="FBFBFB"/>
                </a:highlight>
                <a:latin typeface="Courier New"/>
                <a:ea typeface="Courier New"/>
                <a:cs typeface="Courier New"/>
                <a:sym typeface="Courier New"/>
              </a:rPr>
              <a:t>@@ -13,6 +13,6 @@</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body {</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font-family: "Proxima Nova", Arial, sans-serif;</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font-size: 13px;</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FDDDD"/>
                </a:highlight>
                <a:latin typeface="Courier New"/>
                <a:ea typeface="Courier New"/>
                <a:cs typeface="Courier New"/>
                <a:sym typeface="Courier New"/>
              </a:rPr>
              <a:t>-    color: #333;</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DDFFDD"/>
                </a:highlight>
                <a:latin typeface="Courier New"/>
                <a:ea typeface="Courier New"/>
                <a:cs typeface="Courier New"/>
                <a:sym typeface="Courier New"/>
              </a:rPr>
              <a:t>+    color: red;</a:t>
            </a:r>
            <a:endParaRPr sz="1050">
              <a:solidFill>
                <a:srgbClr val="455065"/>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background-color: #f00;</a:t>
            </a:r>
            <a:endParaRPr sz="1050">
              <a:solidFill>
                <a:srgbClr val="455065"/>
              </a:solidFill>
              <a:highlight>
                <a:srgbClr val="FBFBFB"/>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 }</a:t>
            </a:r>
            <a:endParaRPr sz="1050">
              <a:solidFill>
                <a:srgbClr val="455065"/>
              </a:solidFill>
              <a:highlight>
                <a:srgbClr val="FBFBFB"/>
              </a:highlight>
              <a:latin typeface="Courier New"/>
              <a:ea typeface="Courier New"/>
              <a:cs typeface="Courier New"/>
              <a:sym typeface="Courier New"/>
            </a:endParaRPr>
          </a:p>
        </p:txBody>
      </p:sp>
      <p:pic>
        <p:nvPicPr>
          <p:cNvPr id="114" name="Google Shape;114;p23"/>
          <p:cNvPicPr preferRelativeResize="0"/>
          <p:nvPr/>
        </p:nvPicPr>
        <p:blipFill>
          <a:blip r:embed="rId3">
            <a:alphaModFix/>
          </a:blip>
          <a:stretch>
            <a:fillRect/>
          </a:stretch>
        </p:blipFill>
        <p:spPr>
          <a:xfrm>
            <a:off x="5067138" y="1639200"/>
            <a:ext cx="4229263" cy="329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12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Bisect</a:t>
            </a:r>
            <a:endParaRPr/>
          </a:p>
        </p:txBody>
      </p:sp>
      <p:sp>
        <p:nvSpPr>
          <p:cNvPr id="120" name="Google Shape;120;p24"/>
          <p:cNvSpPr txBox="1"/>
          <p:nvPr>
            <p:ph idx="1" type="body"/>
          </p:nvPr>
        </p:nvSpPr>
        <p:spPr>
          <a:xfrm>
            <a:off x="311700" y="696250"/>
            <a:ext cx="8520600" cy="43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455065"/>
                </a:solidFill>
                <a:highlight>
                  <a:srgbClr val="FBFBFB"/>
                </a:highlight>
                <a:latin typeface="Courier New"/>
                <a:ea typeface="Courier New"/>
                <a:cs typeface="Courier New"/>
                <a:sym typeface="Courier New"/>
              </a:rPr>
              <a:t>git bisect</a:t>
            </a:r>
            <a:r>
              <a:rPr lang="en" sz="1200">
                <a:solidFill>
                  <a:srgbClr val="262D3D"/>
                </a:solidFill>
                <a:highlight>
                  <a:srgbClr val="FFFFFF"/>
                </a:highlight>
                <a:latin typeface="Merriweather"/>
                <a:ea typeface="Merriweather"/>
                <a:cs typeface="Merriweather"/>
                <a:sym typeface="Merriweather"/>
              </a:rPr>
              <a:t> essentially performs a binary search between two given commits and then presents you with a specific commit’s details. You first need to give Git a good commit, where you know your functionality was working, and a bad commit. Note that as long as you have one good commit and one bad, the commits can be years apart.</a:t>
            </a:r>
            <a:endParaRPr sz="1200">
              <a:solidFill>
                <a:srgbClr val="262D3D"/>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sz="1200">
                <a:solidFill>
                  <a:srgbClr val="262D3D"/>
                </a:solidFill>
                <a:highlight>
                  <a:srgbClr val="FFFFFF"/>
                </a:highlight>
                <a:latin typeface="Merriweather"/>
                <a:ea typeface="Merriweather"/>
                <a:cs typeface="Merriweather"/>
                <a:sym typeface="Merriweather"/>
              </a:rPr>
              <a:t>If I open my webpage on the most recent commit hash, the text is red, so I know I have a problem.</a:t>
            </a:r>
            <a:endParaRPr sz="1200">
              <a:solidFill>
                <a:srgbClr val="262D3D"/>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sz="1200">
                <a:solidFill>
                  <a:srgbClr val="262D3D"/>
                </a:solidFill>
                <a:highlight>
                  <a:srgbClr val="FFFFFF"/>
                </a:highlight>
                <a:latin typeface="Merriweather"/>
                <a:ea typeface="Merriweather"/>
                <a:cs typeface="Merriweather"/>
                <a:sym typeface="Merriweather"/>
              </a:rPr>
              <a:t>The text is no longer red, so this is a good commit! The newer commit the commit- i.e., the closer to the bad commit, the better:</a:t>
            </a:r>
            <a:endParaRPr sz="1200">
              <a:solidFill>
                <a:srgbClr val="262D3D"/>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rPr lang="en" sz="1200">
                <a:solidFill>
                  <a:srgbClr val="262D3D"/>
                </a:solidFill>
                <a:highlight>
                  <a:srgbClr val="FFFFFF"/>
                </a:highlight>
                <a:latin typeface="Merriweather"/>
                <a:ea typeface="Merriweather"/>
                <a:cs typeface="Merriweather"/>
                <a:sym typeface="Merriweather"/>
              </a:rPr>
              <a:t>Git will now tell you how many commits it has to search before finding the right one. The number of commits Git will traverse depends on how many commits are in between the good and bad commit (the longer length of time, the more times Git needs to iterate).</a:t>
            </a:r>
            <a:endParaRPr sz="1200">
              <a:solidFill>
                <a:srgbClr val="262D3D"/>
              </a:solidFill>
              <a:highlight>
                <a:srgbClr val="FFFFFF"/>
              </a:highlight>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152400" y="152400"/>
            <a:ext cx="8598588"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18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Switch</a:t>
            </a:r>
            <a:endParaRPr/>
          </a:p>
        </p:txBody>
      </p:sp>
      <p:sp>
        <p:nvSpPr>
          <p:cNvPr id="131" name="Google Shape;131;p26"/>
          <p:cNvSpPr txBox="1"/>
          <p:nvPr>
            <p:ph idx="1" type="body"/>
          </p:nvPr>
        </p:nvSpPr>
        <p:spPr>
          <a:xfrm>
            <a:off x="311700" y="756525"/>
            <a:ext cx="8520600" cy="42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rgbClr val="4E443C"/>
                </a:solidFill>
                <a:highlight>
                  <a:schemeClr val="lt1"/>
                </a:highlight>
              </a:rPr>
              <a:t>git switch</a:t>
            </a:r>
            <a:r>
              <a:rPr lang="en" sz="1050">
                <a:solidFill>
                  <a:srgbClr val="4E443C"/>
                </a:solidFill>
                <a:highlight>
                  <a:schemeClr val="lt1"/>
                </a:highlight>
              </a:rPr>
              <a:t> [&lt;options&gt;] [--no-guess] &lt;branch&gt;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switch</a:t>
            </a:r>
            <a:r>
              <a:rPr lang="en" sz="1050">
                <a:solidFill>
                  <a:srgbClr val="4E443C"/>
                </a:solidFill>
                <a:highlight>
                  <a:schemeClr val="lt1"/>
                </a:highlight>
              </a:rPr>
              <a:t> [&lt;options&gt;] --detach [&lt;start-point&gt;]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switch</a:t>
            </a:r>
            <a:r>
              <a:rPr lang="en" sz="1050">
                <a:solidFill>
                  <a:srgbClr val="4E443C"/>
                </a:solidFill>
                <a:highlight>
                  <a:schemeClr val="lt1"/>
                </a:highlight>
              </a:rPr>
              <a:t> [&lt;options&gt;] (-c|-C) &lt;new-branch&gt; [&lt;start-point&gt;]</a:t>
            </a:r>
            <a:endParaRPr sz="1050">
              <a:solidFill>
                <a:srgbClr val="4E443C"/>
              </a:solidFill>
              <a:highlight>
                <a:schemeClr val="lt1"/>
              </a:highlight>
            </a:endParaRPr>
          </a:p>
          <a:p>
            <a:pPr indent="0" lvl="0" marL="0" marR="139700" rtl="0" algn="l">
              <a:lnSpc>
                <a:spcPct val="128571"/>
              </a:lnSpc>
              <a:spcBef>
                <a:spcPts val="1200"/>
              </a:spcBef>
              <a:spcAft>
                <a:spcPts val="0"/>
              </a:spcAft>
              <a:buClr>
                <a:schemeClr val="dk1"/>
              </a:buClr>
              <a:buSzPts val="1100"/>
              <a:buFont typeface="Arial"/>
              <a:buNone/>
            </a:pPr>
            <a:r>
              <a:rPr b="1" lang="en" sz="1050">
                <a:solidFill>
                  <a:srgbClr val="4E443C"/>
                </a:solidFill>
                <a:highlight>
                  <a:schemeClr val="lt1"/>
                </a:highlight>
              </a:rPr>
              <a:t>git switch</a:t>
            </a:r>
            <a:r>
              <a:rPr lang="en" sz="1050">
                <a:solidFill>
                  <a:srgbClr val="4E443C"/>
                </a:solidFill>
                <a:highlight>
                  <a:schemeClr val="lt1"/>
                </a:highlight>
              </a:rPr>
              <a:t> [&lt;options&gt;] --orphan &lt;new-branch&gt;</a:t>
            </a:r>
            <a:endParaRPr sz="1050">
              <a:solidFill>
                <a:srgbClr val="4E443C"/>
              </a:solidFill>
              <a:highlight>
                <a:schemeClr val="lt1"/>
              </a:highlight>
            </a:endParaRPr>
          </a:p>
          <a:p>
            <a:pPr indent="0" lvl="0" marL="0" rtl="0" algn="l">
              <a:spcBef>
                <a:spcPts val="1100"/>
              </a:spcBef>
              <a:spcAft>
                <a:spcPts val="0"/>
              </a:spcAft>
              <a:buNone/>
            </a:pPr>
            <a:r>
              <a:rPr lang="en" sz="1250">
                <a:solidFill>
                  <a:srgbClr val="4E443C"/>
                </a:solidFill>
                <a:highlight>
                  <a:srgbClr val="FCFCFA"/>
                </a:highlight>
                <a:latin typeface="Georgia"/>
                <a:ea typeface="Georgia"/>
                <a:cs typeface="Georgia"/>
                <a:sym typeface="Georgia"/>
              </a:rPr>
              <a:t>Switch to a specified branch. The working tree and the index are updated to match the branch. All new commits will be added to the tip of this branch</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0" rtl="0" algn="l">
              <a:spcBef>
                <a:spcPts val="1200"/>
              </a:spcBef>
              <a:spcAft>
                <a:spcPts val="1200"/>
              </a:spcAft>
              <a:buNone/>
            </a:pPr>
            <a:r>
              <a:t/>
            </a:r>
            <a:endParaRPr sz="105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152400" y="152400"/>
            <a:ext cx="8839201" cy="44972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Diff</a:t>
            </a:r>
            <a:endParaRPr/>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[&lt;commit&gt;] [--] [&lt;path&gt;…​]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--cached [--merge-base] [&lt;commit&gt;] [--] [&lt;path&gt;…​]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[--merge-base] &lt;commit&gt; [&lt;commit&gt;…​] &lt;commit&gt; [--] [&lt;path&gt;…​]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&lt;commit&gt;…​&lt;commit&gt; [--] [&lt;path&gt;…​]</a:t>
            </a:r>
            <a:endParaRPr sz="1050">
              <a:solidFill>
                <a:srgbClr val="4E443C"/>
              </a:solidFill>
              <a:highlight>
                <a:schemeClr val="lt1"/>
              </a:highlight>
            </a:endParaRPr>
          </a:p>
          <a:p>
            <a:pPr indent="0" lvl="0" marL="0" rtl="0" algn="l">
              <a:spcBef>
                <a:spcPts val="120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&lt;blob&gt; &lt;blob&gt;</a:t>
            </a:r>
            <a:endParaRPr sz="1050">
              <a:solidFill>
                <a:srgbClr val="4E443C"/>
              </a:solidFill>
              <a:highlight>
                <a:schemeClr val="lt1"/>
              </a:highlight>
            </a:endParaRPr>
          </a:p>
          <a:p>
            <a:pPr indent="0" lvl="0" marL="0" marR="139700" rtl="0" algn="l">
              <a:lnSpc>
                <a:spcPct val="128571"/>
              </a:lnSpc>
              <a:spcBef>
                <a:spcPts val="1200"/>
              </a:spcBef>
              <a:spcAft>
                <a:spcPts val="0"/>
              </a:spcAft>
              <a:buNone/>
            </a:pPr>
            <a:r>
              <a:rPr b="1" lang="en" sz="1050">
                <a:solidFill>
                  <a:srgbClr val="4E443C"/>
                </a:solidFill>
                <a:highlight>
                  <a:schemeClr val="lt1"/>
                </a:highlight>
              </a:rPr>
              <a:t>git diff</a:t>
            </a:r>
            <a:r>
              <a:rPr lang="en" sz="1050">
                <a:solidFill>
                  <a:srgbClr val="4E443C"/>
                </a:solidFill>
                <a:highlight>
                  <a:schemeClr val="lt1"/>
                </a:highlight>
              </a:rPr>
              <a:t> [&lt;options&gt;] --no-index [--] &lt;path&gt; &lt;path&gt;</a:t>
            </a:r>
            <a:endParaRPr sz="1050">
              <a:solidFill>
                <a:srgbClr val="4E443C"/>
              </a:solidFill>
              <a:highlight>
                <a:schemeClr val="lt1"/>
              </a:highlight>
            </a:endParaRPr>
          </a:p>
          <a:p>
            <a:pPr indent="0" lvl="0" marL="0" marR="139700" rtl="0" algn="l">
              <a:lnSpc>
                <a:spcPct val="128571"/>
              </a:lnSpc>
              <a:spcBef>
                <a:spcPts val="1100"/>
              </a:spcBef>
              <a:spcAft>
                <a:spcPts val="0"/>
              </a:spcAft>
              <a:buClr>
                <a:schemeClr val="dk1"/>
              </a:buClr>
              <a:buSzPts val="1100"/>
              <a:buFont typeface="Arial"/>
              <a:buNone/>
            </a:pPr>
            <a:r>
              <a:rPr lang="en" sz="1250">
                <a:solidFill>
                  <a:srgbClr val="4E443C"/>
                </a:solidFill>
                <a:highlight>
                  <a:srgbClr val="FCFCFA"/>
                </a:highlight>
                <a:latin typeface="Georgia"/>
                <a:ea typeface="Georgia"/>
                <a:cs typeface="Georgia"/>
                <a:sym typeface="Georgia"/>
              </a:rPr>
              <a:t>Show changes between the working tree and the index or a tree, changes between the index and a tree, changes between two trees, changes resulting from a merge, changes between two blob objects, or changes between two files on disk</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chemeClr val="lt1"/>
              </a:highlight>
            </a:endParaRPr>
          </a:p>
          <a:p>
            <a:pPr indent="0" lvl="0" marL="0" rtl="0" algn="l">
              <a:spcBef>
                <a:spcPts val="11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587850" y="457100"/>
            <a:ext cx="7968300" cy="4791900"/>
          </a:xfrm>
          <a:prstGeom prst="rect">
            <a:avLst/>
          </a:prstGeom>
        </p:spPr>
        <p:txBody>
          <a:bodyPr anchorCtr="0" anchor="ctr" bIns="91425" lIns="91425" spcFirstLastPara="1" rIns="91425" wrap="square" tIns="91425">
            <a:normAutofit fontScale="90000"/>
          </a:bodyPr>
          <a:lstStyle/>
          <a:p>
            <a:pPr indent="0" lvl="0" marL="0" rtl="0" algn="l">
              <a:lnSpc>
                <a:spcPct val="143181"/>
              </a:lnSpc>
              <a:spcBef>
                <a:spcPts val="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 [&lt;path&gt;…​]</a:t>
            </a:r>
            <a:endParaRPr b="1" sz="1050">
              <a:solidFill>
                <a:srgbClr val="4E443C"/>
              </a:solidFill>
              <a:highlight>
                <a:srgbClr val="FCFCFA"/>
              </a:highlight>
            </a:endParaRPr>
          </a:p>
          <a:p>
            <a:pPr indent="0" lvl="0" marL="101600" rtl="0" algn="l">
              <a:lnSpc>
                <a:spcPct val="157142"/>
              </a:lnSpc>
              <a:spcBef>
                <a:spcPts val="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form is to view the changes you made relative to the index (staging area for the next commit). In other words, the differences are what you </a:t>
            </a:r>
            <a:r>
              <a:rPr b="1" lang="en" sz="1050">
                <a:solidFill>
                  <a:srgbClr val="4E443C"/>
                </a:solidFill>
                <a:highlight>
                  <a:srgbClr val="FCFCFA"/>
                </a:highlight>
                <a:latin typeface="Georgia"/>
                <a:ea typeface="Georgia"/>
                <a:cs typeface="Georgia"/>
                <a:sym typeface="Georgia"/>
              </a:rPr>
              <a:t>could</a:t>
            </a:r>
            <a:r>
              <a:rPr lang="en" sz="1050">
                <a:solidFill>
                  <a:srgbClr val="4E443C"/>
                </a:solidFill>
                <a:highlight>
                  <a:srgbClr val="FCFCFA"/>
                </a:highlight>
                <a:latin typeface="Georgia"/>
                <a:ea typeface="Georgia"/>
                <a:cs typeface="Georgia"/>
                <a:sym typeface="Georgia"/>
              </a:rPr>
              <a:t> tell Git to further add to the index but you still haven’t. You can stage these changes by using </a:t>
            </a:r>
            <a:r>
              <a:rPr lang="en" sz="1050">
                <a:solidFill>
                  <a:srgbClr val="0388A6"/>
                </a:solidFill>
                <a:highlight>
                  <a:srgbClr val="FCFCFA"/>
                </a:highlight>
                <a:uFill>
                  <a:noFill/>
                </a:uFill>
                <a:latin typeface="Georgia"/>
                <a:ea typeface="Georgia"/>
                <a:cs typeface="Georgia"/>
                <a:sym typeface="Georgia"/>
                <a:hlinkClick r:id="rId3">
                  <a:extLst>
                    <a:ext uri="{A12FA001-AC4F-418D-AE19-62706E023703}">
                      <ahyp:hlinkClr val="tx"/>
                    </a:ext>
                  </a:extLst>
                </a:hlinkClick>
              </a:rPr>
              <a:t>git-add[1]</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0" rtl="0" algn="l">
              <a:lnSpc>
                <a:spcPct val="143181"/>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--no-index [--] &lt;path&gt; &lt;path&gt;</a:t>
            </a:r>
            <a:endParaRPr b="1" sz="1050">
              <a:solidFill>
                <a:srgbClr val="4E443C"/>
              </a:solidFill>
              <a:highlight>
                <a:srgbClr val="FCFCFA"/>
              </a:highlight>
            </a:endParaRPr>
          </a:p>
          <a:p>
            <a:pPr indent="0" lvl="0" marL="101600" rtl="0" algn="l">
              <a:lnSpc>
                <a:spcPct val="157142"/>
              </a:lnSpc>
              <a:spcBef>
                <a:spcPts val="0"/>
              </a:spcBef>
              <a:spcAft>
                <a:spcPts val="0"/>
              </a:spcAft>
              <a:buNone/>
            </a:pPr>
            <a:r>
              <a:rPr lang="en" sz="1050">
                <a:solidFill>
                  <a:srgbClr val="4E443C"/>
                </a:solidFill>
                <a:highlight>
                  <a:srgbClr val="FCFCFA"/>
                </a:highlight>
                <a:latin typeface="Georgia"/>
                <a:ea typeface="Georgia"/>
                <a:cs typeface="Georgia"/>
                <a:sym typeface="Georgia"/>
              </a:rPr>
              <a:t>This form is to compare the given two paths on the filesystem. </a:t>
            </a:r>
            <a:endParaRPr sz="1050">
              <a:solidFill>
                <a:srgbClr val="F14E32"/>
              </a:solidFill>
              <a:highlight>
                <a:srgbClr val="FFFFFF"/>
              </a:highlight>
              <a:latin typeface="Courier New"/>
              <a:ea typeface="Courier New"/>
              <a:cs typeface="Courier New"/>
              <a:sym typeface="Courier New"/>
            </a:endParaRPr>
          </a:p>
          <a:p>
            <a:pPr indent="0" lvl="0" marL="101600" rtl="0" algn="l">
              <a:lnSpc>
                <a:spcPct val="157142"/>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--cached [--merge-base] [&lt;commit&gt;] [--] [&lt;path&gt;…​]</a:t>
            </a:r>
            <a:endParaRPr b="1" sz="1050">
              <a:solidFill>
                <a:srgbClr val="4E443C"/>
              </a:solidFill>
              <a:highlight>
                <a:srgbClr val="FCFCFA"/>
              </a:highlight>
            </a:endParaRPr>
          </a:p>
          <a:p>
            <a:pPr indent="0" lvl="0" marL="101600" rtl="0" algn="l">
              <a:lnSpc>
                <a:spcPct val="157142"/>
              </a:lnSpc>
              <a:spcBef>
                <a:spcPts val="80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form is to view the changes you staged for the next commit relative to the named &lt;commit&gt;. Typically you would want comparison with the latest commit, so if you do not give &lt;commit&gt;, it defaults to HEAD. If HEAD does not exist (e.g. unborn branches) and &lt;commit&gt; is not given, it shows all staged changes. --staged is a synonym of --cached.</a:t>
            </a:r>
            <a:endParaRPr sz="1050">
              <a:solidFill>
                <a:srgbClr val="4E443C"/>
              </a:solidFill>
              <a:highlight>
                <a:srgbClr val="FCFCFA"/>
              </a:highlight>
              <a:latin typeface="Georgia"/>
              <a:ea typeface="Georgia"/>
              <a:cs typeface="Georgia"/>
              <a:sym typeface="Georgia"/>
            </a:endParaRPr>
          </a:p>
          <a:p>
            <a:pPr indent="0" lvl="0" marL="101600" rtl="0" algn="l">
              <a:lnSpc>
                <a:spcPct val="157142"/>
              </a:lnSpc>
              <a:spcBef>
                <a:spcPts val="800"/>
              </a:spcBef>
              <a:spcAft>
                <a:spcPts val="0"/>
              </a:spcAft>
              <a:buNone/>
            </a:pPr>
            <a:r>
              <a:rPr lang="en" sz="1050">
                <a:solidFill>
                  <a:srgbClr val="4E443C"/>
                </a:solidFill>
                <a:highlight>
                  <a:srgbClr val="FCFCFA"/>
                </a:highlight>
                <a:latin typeface="Georgia"/>
                <a:ea typeface="Georgia"/>
                <a:cs typeface="Georgia"/>
                <a:sym typeface="Georgia"/>
              </a:rPr>
              <a:t>If --merge-base is given, instead of using &lt;commit&gt;, use the merge base of &lt;commit&gt; and HEAD. </a:t>
            </a:r>
            <a:r>
              <a:rPr lang="en" sz="1050">
                <a:solidFill>
                  <a:srgbClr val="F14E32"/>
                </a:solidFill>
                <a:highlight>
                  <a:srgbClr val="FFFFFF"/>
                </a:highlight>
                <a:latin typeface="Courier New"/>
                <a:ea typeface="Courier New"/>
                <a:cs typeface="Courier New"/>
                <a:sym typeface="Courier New"/>
              </a:rPr>
              <a:t>git diff --cached --merge-base A</a:t>
            </a:r>
            <a:r>
              <a:rPr lang="en" sz="1050">
                <a:solidFill>
                  <a:srgbClr val="4E443C"/>
                </a:solidFill>
                <a:highlight>
                  <a:srgbClr val="FCFCFA"/>
                </a:highlight>
                <a:latin typeface="Georgia"/>
                <a:ea typeface="Georgia"/>
                <a:cs typeface="Georgia"/>
                <a:sym typeface="Georgia"/>
              </a:rPr>
              <a:t> is equivalent to </a:t>
            </a:r>
            <a:r>
              <a:rPr lang="en" sz="1050">
                <a:solidFill>
                  <a:srgbClr val="F14E32"/>
                </a:solidFill>
                <a:highlight>
                  <a:srgbClr val="FFFFFF"/>
                </a:highlight>
                <a:latin typeface="Courier New"/>
                <a:ea typeface="Courier New"/>
                <a:cs typeface="Courier New"/>
                <a:sym typeface="Courier New"/>
              </a:rPr>
              <a:t>git diff --cached $(git merge-base A HEAD)</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101600" rtl="0" algn="l">
              <a:lnSpc>
                <a:spcPct val="157142"/>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[--merge-base] &lt;commit&gt; [--] [&lt;path&gt;…​]</a:t>
            </a:r>
            <a:endParaRPr b="1" sz="1050">
              <a:solidFill>
                <a:srgbClr val="4E443C"/>
              </a:solidFill>
              <a:highlight>
                <a:srgbClr val="FCFCFA"/>
              </a:highlight>
            </a:endParaRPr>
          </a:p>
          <a:p>
            <a:pPr indent="0" lvl="0" marL="101600" rtl="0" algn="l">
              <a:lnSpc>
                <a:spcPct val="157142"/>
              </a:lnSpc>
              <a:spcBef>
                <a:spcPts val="80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form is to view the changes you have in your working tree relative to the named &lt;commit&gt;. You can use HEAD to compare it with the latest commit, or a branch name to compare with the tip of a different branch.</a:t>
            </a:r>
            <a:endParaRPr sz="1050">
              <a:solidFill>
                <a:srgbClr val="4E443C"/>
              </a:solidFill>
              <a:highlight>
                <a:srgbClr val="FCFCFA"/>
              </a:highlight>
              <a:latin typeface="Georgia"/>
              <a:ea typeface="Georgia"/>
              <a:cs typeface="Georgia"/>
              <a:sym typeface="Georgia"/>
            </a:endParaRPr>
          </a:p>
          <a:p>
            <a:pPr indent="0" lvl="0" marL="101600" rtl="0" algn="l">
              <a:lnSpc>
                <a:spcPct val="157142"/>
              </a:lnSpc>
              <a:spcBef>
                <a:spcPts val="80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If --merge-base is given, instead of using &lt;commit&gt;, use the merge base of &lt;commit&gt; and HEAD. </a:t>
            </a:r>
            <a:r>
              <a:rPr lang="en" sz="1050">
                <a:solidFill>
                  <a:srgbClr val="F14E32"/>
                </a:solidFill>
                <a:highlight>
                  <a:srgbClr val="FFFFFF"/>
                </a:highlight>
                <a:latin typeface="Courier New"/>
                <a:ea typeface="Courier New"/>
                <a:cs typeface="Courier New"/>
                <a:sym typeface="Courier New"/>
              </a:rPr>
              <a:t>git diff --merge-base A</a:t>
            </a:r>
            <a:r>
              <a:rPr lang="en" sz="1050">
                <a:solidFill>
                  <a:srgbClr val="4E443C"/>
                </a:solidFill>
                <a:highlight>
                  <a:srgbClr val="FCFCFA"/>
                </a:highlight>
                <a:latin typeface="Georgia"/>
                <a:ea typeface="Georgia"/>
                <a:cs typeface="Georgia"/>
                <a:sym typeface="Georgia"/>
              </a:rPr>
              <a:t> is equivalent to </a:t>
            </a:r>
            <a:r>
              <a:rPr lang="en" sz="1050">
                <a:solidFill>
                  <a:srgbClr val="F14E32"/>
                </a:solidFill>
                <a:highlight>
                  <a:srgbClr val="FFFFFF"/>
                </a:highlight>
                <a:latin typeface="Courier New"/>
                <a:ea typeface="Courier New"/>
                <a:cs typeface="Courier New"/>
                <a:sym typeface="Courier New"/>
              </a:rPr>
              <a:t>git diff $(git merge-base A HEAD)</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490250" y="450150"/>
            <a:ext cx="8088900" cy="4090800"/>
          </a:xfrm>
          <a:prstGeom prst="rect">
            <a:avLst/>
          </a:prstGeom>
        </p:spPr>
        <p:txBody>
          <a:bodyPr anchorCtr="0" anchor="ctr" bIns="91425" lIns="91425" spcFirstLastPara="1" rIns="91425" wrap="square" tIns="91425">
            <a:normAutofit fontScale="90000"/>
          </a:bodyPr>
          <a:lstStyle/>
          <a:p>
            <a:pPr indent="0" lvl="0" marL="0" rtl="0" algn="l">
              <a:lnSpc>
                <a:spcPct val="143181"/>
              </a:lnSpc>
              <a:spcBef>
                <a:spcPts val="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[--merge-base] &lt;commit&gt; &lt;commit&gt; [--] [&lt;path&gt;…​]</a:t>
            </a:r>
            <a:endParaRPr b="1" sz="1050">
              <a:solidFill>
                <a:srgbClr val="4E443C"/>
              </a:solidFill>
              <a:highlight>
                <a:srgbClr val="FCFCFA"/>
              </a:highlight>
            </a:endParaRPr>
          </a:p>
          <a:p>
            <a:pPr indent="0" lvl="0" marL="101600" rtl="0" algn="l">
              <a:lnSpc>
                <a:spcPct val="157142"/>
              </a:lnSpc>
              <a:spcBef>
                <a:spcPts val="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is to view the changes between two arbitrary &lt;commit&gt;.</a:t>
            </a:r>
            <a:endParaRPr sz="1050">
              <a:solidFill>
                <a:srgbClr val="4E443C"/>
              </a:solidFill>
              <a:highlight>
                <a:srgbClr val="FCFCFA"/>
              </a:highlight>
              <a:latin typeface="Georgia"/>
              <a:ea typeface="Georgia"/>
              <a:cs typeface="Georgia"/>
              <a:sym typeface="Georgia"/>
            </a:endParaRPr>
          </a:p>
          <a:p>
            <a:pPr indent="0" lvl="0" marL="101600" rtl="0" algn="l">
              <a:lnSpc>
                <a:spcPct val="157142"/>
              </a:lnSpc>
              <a:spcBef>
                <a:spcPts val="80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If --merge-base is given, use the merge base of the two commits for the "before" side. </a:t>
            </a:r>
            <a:r>
              <a:rPr lang="en" sz="1050">
                <a:solidFill>
                  <a:srgbClr val="F14E32"/>
                </a:solidFill>
                <a:highlight>
                  <a:srgbClr val="FFFFFF"/>
                </a:highlight>
                <a:latin typeface="Courier New"/>
                <a:ea typeface="Courier New"/>
                <a:cs typeface="Courier New"/>
                <a:sym typeface="Courier New"/>
              </a:rPr>
              <a:t>git diff --merge-base A B</a:t>
            </a:r>
            <a:r>
              <a:rPr lang="en" sz="1050">
                <a:solidFill>
                  <a:srgbClr val="4E443C"/>
                </a:solidFill>
                <a:highlight>
                  <a:srgbClr val="FCFCFA"/>
                </a:highlight>
                <a:latin typeface="Georgia"/>
                <a:ea typeface="Georgia"/>
                <a:cs typeface="Georgia"/>
                <a:sym typeface="Georgia"/>
              </a:rPr>
              <a:t> is equivalent to </a:t>
            </a:r>
            <a:r>
              <a:rPr lang="en" sz="1050">
                <a:solidFill>
                  <a:srgbClr val="F14E32"/>
                </a:solidFill>
                <a:highlight>
                  <a:srgbClr val="FFFFFF"/>
                </a:highlight>
                <a:latin typeface="Courier New"/>
                <a:ea typeface="Courier New"/>
                <a:cs typeface="Courier New"/>
                <a:sym typeface="Courier New"/>
              </a:rPr>
              <a:t>git diff $(git merge-base A B) B</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0" rtl="0" algn="ctr">
              <a:lnSpc>
                <a:spcPct val="143181"/>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&lt;commit&gt; &lt;commit&gt;…​ &lt;commit&gt; [--] [&lt;path&gt;…​]</a:t>
            </a:r>
            <a:endParaRPr b="1" sz="1050">
              <a:solidFill>
                <a:srgbClr val="4E443C"/>
              </a:solidFill>
              <a:highlight>
                <a:srgbClr val="FCFCFA"/>
              </a:highlight>
            </a:endParaRPr>
          </a:p>
          <a:p>
            <a:pPr indent="0" lvl="0" marL="101600" rtl="0" algn="l">
              <a:lnSpc>
                <a:spcPct val="157142"/>
              </a:lnSpc>
              <a:spcBef>
                <a:spcPts val="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form is to view the results of a merge commit. The first listed &lt;commit&gt; must be the merge itself; the remaining two or more commits should be its parents. A convenient way to produce the desired set of revisions is to use the </a:t>
            </a:r>
            <a:r>
              <a:rPr lang="en" sz="1050">
                <a:solidFill>
                  <a:srgbClr val="F14E32"/>
                </a:solidFill>
                <a:highlight>
                  <a:srgbClr val="FFFFFF"/>
                </a:highlight>
                <a:latin typeface="Courier New"/>
                <a:ea typeface="Courier New"/>
                <a:cs typeface="Courier New"/>
                <a:sym typeface="Courier New"/>
              </a:rPr>
              <a:t>^@</a:t>
            </a:r>
            <a:r>
              <a:rPr lang="en" sz="1050">
                <a:solidFill>
                  <a:srgbClr val="4E443C"/>
                </a:solidFill>
                <a:highlight>
                  <a:srgbClr val="FCFCFA"/>
                </a:highlight>
                <a:latin typeface="Georgia"/>
                <a:ea typeface="Georgia"/>
                <a:cs typeface="Georgia"/>
                <a:sym typeface="Georgia"/>
              </a:rPr>
              <a:t> suffix. For instance, if </a:t>
            </a:r>
            <a:r>
              <a:rPr lang="en" sz="1050">
                <a:solidFill>
                  <a:srgbClr val="F14E32"/>
                </a:solidFill>
                <a:highlight>
                  <a:srgbClr val="FFFFFF"/>
                </a:highlight>
                <a:latin typeface="Courier New"/>
                <a:ea typeface="Courier New"/>
                <a:cs typeface="Courier New"/>
                <a:sym typeface="Courier New"/>
              </a:rPr>
              <a:t>master</a:t>
            </a:r>
            <a:r>
              <a:rPr lang="en" sz="1050">
                <a:solidFill>
                  <a:srgbClr val="4E443C"/>
                </a:solidFill>
                <a:highlight>
                  <a:srgbClr val="FCFCFA"/>
                </a:highlight>
                <a:latin typeface="Georgia"/>
                <a:ea typeface="Georgia"/>
                <a:cs typeface="Georgia"/>
                <a:sym typeface="Georgia"/>
              </a:rPr>
              <a:t> names a merge commit, </a:t>
            </a:r>
            <a:r>
              <a:rPr lang="en" sz="1050">
                <a:solidFill>
                  <a:srgbClr val="F14E32"/>
                </a:solidFill>
                <a:highlight>
                  <a:srgbClr val="FFFFFF"/>
                </a:highlight>
                <a:latin typeface="Courier New"/>
                <a:ea typeface="Courier New"/>
                <a:cs typeface="Courier New"/>
                <a:sym typeface="Courier New"/>
              </a:rPr>
              <a:t>git diff master master^@</a:t>
            </a:r>
            <a:r>
              <a:rPr lang="en" sz="1050">
                <a:solidFill>
                  <a:srgbClr val="4E443C"/>
                </a:solidFill>
                <a:highlight>
                  <a:srgbClr val="FCFCFA"/>
                </a:highlight>
                <a:latin typeface="Georgia"/>
                <a:ea typeface="Georgia"/>
                <a:cs typeface="Georgia"/>
                <a:sym typeface="Georgia"/>
              </a:rPr>
              <a:t> gives the same combined diff as </a:t>
            </a:r>
            <a:r>
              <a:rPr lang="en" sz="1050">
                <a:solidFill>
                  <a:srgbClr val="F14E32"/>
                </a:solidFill>
                <a:highlight>
                  <a:srgbClr val="FFFFFF"/>
                </a:highlight>
                <a:latin typeface="Courier New"/>
                <a:ea typeface="Courier New"/>
                <a:cs typeface="Courier New"/>
                <a:sym typeface="Courier New"/>
              </a:rPr>
              <a:t>git show master</a:t>
            </a:r>
            <a:r>
              <a:rPr lang="en" sz="1050">
                <a:solidFill>
                  <a:srgbClr val="4E443C"/>
                </a:solidFill>
                <a:highlight>
                  <a:srgbClr val="FCFCFA"/>
                </a:highlight>
                <a:latin typeface="Georgia"/>
                <a:ea typeface="Georgia"/>
                <a:cs typeface="Georgia"/>
                <a:sym typeface="Georgia"/>
              </a:rPr>
              <a:t>.</a:t>
            </a:r>
            <a:endParaRPr sz="1050">
              <a:solidFill>
                <a:srgbClr val="4E443C"/>
              </a:solidFill>
              <a:highlight>
                <a:srgbClr val="FCFCFA"/>
              </a:highlight>
              <a:latin typeface="Georgia"/>
              <a:ea typeface="Georgia"/>
              <a:cs typeface="Georgia"/>
              <a:sym typeface="Georgia"/>
            </a:endParaRPr>
          </a:p>
          <a:p>
            <a:pPr indent="0" lvl="0" marL="0" rtl="0" algn="ctr">
              <a:lnSpc>
                <a:spcPct val="143181"/>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&lt;commit&gt;..&lt;commit&gt; [--] [&lt;path&gt;…​]</a:t>
            </a:r>
            <a:endParaRPr b="1" sz="1050">
              <a:solidFill>
                <a:srgbClr val="4E443C"/>
              </a:solidFill>
              <a:highlight>
                <a:srgbClr val="FCFCFA"/>
              </a:highlight>
            </a:endParaRPr>
          </a:p>
          <a:p>
            <a:pPr indent="0" lvl="0" marL="101600" rtl="0" algn="l">
              <a:lnSpc>
                <a:spcPct val="157142"/>
              </a:lnSpc>
              <a:spcBef>
                <a:spcPts val="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is synonymous to the earlier form (without the </a:t>
            </a:r>
            <a:r>
              <a:rPr lang="en" sz="1050">
                <a:solidFill>
                  <a:srgbClr val="F14E32"/>
                </a:solidFill>
                <a:highlight>
                  <a:srgbClr val="FFFFFF"/>
                </a:highlight>
                <a:latin typeface="Courier New"/>
                <a:ea typeface="Courier New"/>
                <a:cs typeface="Courier New"/>
                <a:sym typeface="Courier New"/>
              </a:rPr>
              <a:t>..</a:t>
            </a:r>
            <a:r>
              <a:rPr lang="en" sz="1050">
                <a:solidFill>
                  <a:srgbClr val="4E443C"/>
                </a:solidFill>
                <a:highlight>
                  <a:srgbClr val="FCFCFA"/>
                </a:highlight>
                <a:latin typeface="Georgia"/>
                <a:ea typeface="Georgia"/>
                <a:cs typeface="Georgia"/>
                <a:sym typeface="Georgia"/>
              </a:rPr>
              <a:t>) for viewing the changes between two arbitrary &lt;commit&gt;. If &lt;commit&gt; on one side is omitted, it will have the same effect as using HEAD instead.</a:t>
            </a:r>
            <a:endParaRPr sz="1050">
              <a:solidFill>
                <a:srgbClr val="4E443C"/>
              </a:solidFill>
              <a:highlight>
                <a:srgbClr val="FCFCFA"/>
              </a:highlight>
              <a:latin typeface="Georgia"/>
              <a:ea typeface="Georgia"/>
              <a:cs typeface="Georgia"/>
              <a:sym typeface="Georgia"/>
            </a:endParaRPr>
          </a:p>
          <a:p>
            <a:pPr indent="0" lvl="0" marL="0" rtl="0" algn="ctr">
              <a:lnSpc>
                <a:spcPct val="143181"/>
              </a:lnSpc>
              <a:spcBef>
                <a:spcPts val="800"/>
              </a:spcBef>
              <a:spcAft>
                <a:spcPts val="0"/>
              </a:spcAft>
              <a:buClr>
                <a:schemeClr val="dk1"/>
              </a:buClr>
              <a:buSzPct val="104761"/>
              <a:buFont typeface="Arial"/>
              <a:buNone/>
            </a:pPr>
            <a:r>
              <a:rPr b="1" i="1" lang="en" sz="1050">
                <a:solidFill>
                  <a:srgbClr val="4E443C"/>
                </a:solidFill>
                <a:highlight>
                  <a:srgbClr val="FCFCFA"/>
                </a:highlight>
              </a:rPr>
              <a:t>git diff</a:t>
            </a:r>
            <a:r>
              <a:rPr b="1" lang="en" sz="1050">
                <a:solidFill>
                  <a:srgbClr val="4E443C"/>
                </a:solidFill>
                <a:highlight>
                  <a:srgbClr val="FCFCFA"/>
                </a:highlight>
              </a:rPr>
              <a:t> [&lt;options&gt;] &lt;commit&gt;...&lt;commit&gt; [--] [&lt;path&gt;…​]</a:t>
            </a:r>
            <a:endParaRPr b="1" sz="1050">
              <a:solidFill>
                <a:srgbClr val="4E443C"/>
              </a:solidFill>
              <a:highlight>
                <a:srgbClr val="FCFCFA"/>
              </a:highlight>
            </a:endParaRPr>
          </a:p>
          <a:p>
            <a:pPr indent="0" lvl="0" marL="101600" rtl="0" algn="l">
              <a:lnSpc>
                <a:spcPct val="157142"/>
              </a:lnSpc>
              <a:spcBef>
                <a:spcPts val="0"/>
              </a:spcBef>
              <a:spcAft>
                <a:spcPts val="0"/>
              </a:spcAft>
              <a:buClr>
                <a:schemeClr val="dk1"/>
              </a:buClr>
              <a:buSzPct val="104761"/>
              <a:buFont typeface="Arial"/>
              <a:buNone/>
            </a:pPr>
            <a:r>
              <a:rPr lang="en" sz="1050">
                <a:solidFill>
                  <a:srgbClr val="4E443C"/>
                </a:solidFill>
                <a:highlight>
                  <a:srgbClr val="FCFCFA"/>
                </a:highlight>
                <a:latin typeface="Georgia"/>
                <a:ea typeface="Georgia"/>
                <a:cs typeface="Georgia"/>
                <a:sym typeface="Georgia"/>
              </a:rPr>
              <a:t>This form is to view the changes on the branch containing and up to the second &lt;commit&gt;, starting at a common ancestor of both &lt;commit&gt;. </a:t>
            </a:r>
            <a:r>
              <a:rPr lang="en" sz="1050">
                <a:solidFill>
                  <a:srgbClr val="F14E32"/>
                </a:solidFill>
                <a:highlight>
                  <a:srgbClr val="FFFFFF"/>
                </a:highlight>
                <a:latin typeface="Courier New"/>
                <a:ea typeface="Courier New"/>
                <a:cs typeface="Courier New"/>
                <a:sym typeface="Courier New"/>
              </a:rPr>
              <a:t>git diff A...B</a:t>
            </a:r>
            <a:r>
              <a:rPr lang="en" sz="1050">
                <a:solidFill>
                  <a:srgbClr val="4E443C"/>
                </a:solidFill>
                <a:highlight>
                  <a:srgbClr val="FCFCFA"/>
                </a:highlight>
                <a:latin typeface="Georgia"/>
                <a:ea typeface="Georgia"/>
                <a:cs typeface="Georgia"/>
                <a:sym typeface="Georgia"/>
              </a:rPr>
              <a:t> is equivalent to </a:t>
            </a:r>
            <a:r>
              <a:rPr lang="en" sz="1050">
                <a:solidFill>
                  <a:srgbClr val="F14E32"/>
                </a:solidFill>
                <a:highlight>
                  <a:srgbClr val="FFFFFF"/>
                </a:highlight>
                <a:latin typeface="Courier New"/>
                <a:ea typeface="Courier New"/>
                <a:cs typeface="Courier New"/>
                <a:sym typeface="Courier New"/>
              </a:rPr>
              <a:t>git diff $(git merge-base A B) B</a:t>
            </a:r>
            <a:r>
              <a:rPr lang="en" sz="1050">
                <a:solidFill>
                  <a:srgbClr val="4E443C"/>
                </a:solidFill>
                <a:highlight>
                  <a:srgbClr val="FCFCFA"/>
                </a:highlight>
                <a:latin typeface="Georgia"/>
                <a:ea typeface="Georgia"/>
                <a:cs typeface="Georgia"/>
                <a:sym typeface="Georgia"/>
              </a:rPr>
              <a:t>. You can omit any one of &lt;commit&gt;, which has the same effect as using HEAD instead.</a:t>
            </a:r>
            <a:endParaRPr sz="1050">
              <a:solidFill>
                <a:srgbClr val="4E443C"/>
              </a:solidFill>
              <a:highlight>
                <a:srgbClr val="FCFCFA"/>
              </a:highlight>
              <a:latin typeface="Georgia"/>
              <a:ea typeface="Georgia"/>
              <a:cs typeface="Georgia"/>
              <a:sym typeface="Georgia"/>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839200" cy="44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3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How to use cherry-pick</a:t>
            </a:r>
            <a:endParaRPr sz="2120"/>
          </a:p>
        </p:txBody>
      </p:sp>
      <p:sp>
        <p:nvSpPr>
          <p:cNvPr id="66" name="Google Shape;66;p15"/>
          <p:cNvSpPr txBox="1"/>
          <p:nvPr>
            <p:ph idx="1" type="body"/>
          </p:nvPr>
        </p:nvSpPr>
        <p:spPr>
          <a:xfrm>
            <a:off x="311700" y="460650"/>
            <a:ext cx="8520600" cy="468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rgbClr val="4D4D4D"/>
                </a:solidFill>
                <a:highlight>
                  <a:schemeClr val="lt1"/>
                </a:highlight>
                <a:latin typeface="Roboto"/>
                <a:ea typeface="Roboto"/>
                <a:cs typeface="Roboto"/>
                <a:sym typeface="Roboto"/>
              </a:rPr>
              <a:t>To demonstrate how to use </a:t>
            </a:r>
            <a:r>
              <a:rPr lang="en" sz="1300">
                <a:solidFill>
                  <a:srgbClr val="333333"/>
                </a:solidFill>
                <a:highlight>
                  <a:schemeClr val="lt1"/>
                </a:highlight>
                <a:latin typeface="Courier New"/>
                <a:ea typeface="Courier New"/>
                <a:cs typeface="Courier New"/>
                <a:sym typeface="Courier New"/>
              </a:rPr>
              <a:t>git cherry-pick</a:t>
            </a:r>
            <a:r>
              <a:rPr lang="en" sz="1350">
                <a:solidFill>
                  <a:srgbClr val="4D4D4D"/>
                </a:solidFill>
                <a:highlight>
                  <a:schemeClr val="lt1"/>
                </a:highlight>
                <a:latin typeface="Roboto"/>
                <a:ea typeface="Roboto"/>
                <a:cs typeface="Roboto"/>
                <a:sym typeface="Roboto"/>
              </a:rPr>
              <a:t> let us assume we have a repository with the following branch state:</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a— b—c—d        Main</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e</a:t>
            </a:r>
            <a:r>
              <a:rPr b="1" lang="en" sz="1350">
                <a:solidFill>
                  <a:srgbClr val="4D4D4D"/>
                </a:solidFill>
                <a:highlight>
                  <a:schemeClr val="lt1"/>
                </a:highlight>
                <a:latin typeface="Roboto"/>
                <a:ea typeface="Roboto"/>
                <a:cs typeface="Roboto"/>
                <a:sym typeface="Roboto"/>
              </a:rPr>
              <a:t>—f—g   Feature</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00">
                <a:solidFill>
                  <a:srgbClr val="333333"/>
                </a:solidFill>
                <a:highlight>
                  <a:schemeClr val="lt1"/>
                </a:highlight>
                <a:latin typeface="Courier New"/>
                <a:ea typeface="Courier New"/>
                <a:cs typeface="Courier New"/>
                <a:sym typeface="Courier New"/>
              </a:rPr>
              <a:t>git cherry-pick</a:t>
            </a:r>
            <a:r>
              <a:rPr lang="en" sz="1350">
                <a:solidFill>
                  <a:srgbClr val="4D4D4D"/>
                </a:solidFill>
                <a:highlight>
                  <a:schemeClr val="lt1"/>
                </a:highlight>
                <a:latin typeface="Roboto"/>
                <a:ea typeface="Roboto"/>
                <a:cs typeface="Roboto"/>
                <a:sym typeface="Roboto"/>
              </a:rPr>
              <a:t> usage is </a:t>
            </a:r>
            <a:r>
              <a:rPr lang="en" sz="1350">
                <a:solidFill>
                  <a:srgbClr val="4D4D4D"/>
                </a:solidFill>
                <a:highlight>
                  <a:schemeClr val="lt1"/>
                </a:highlight>
                <a:latin typeface="Roboto"/>
                <a:ea typeface="Roboto"/>
                <a:cs typeface="Roboto"/>
                <a:sym typeface="Roboto"/>
              </a:rPr>
              <a:t>straightforward</a:t>
            </a:r>
            <a:r>
              <a:rPr lang="en" sz="1350">
                <a:solidFill>
                  <a:srgbClr val="4D4D4D"/>
                </a:solidFill>
                <a:highlight>
                  <a:schemeClr val="lt1"/>
                </a:highlight>
                <a:latin typeface="Roboto"/>
                <a:ea typeface="Roboto"/>
                <a:cs typeface="Roboto"/>
                <a:sym typeface="Roboto"/>
              </a:rPr>
              <a:t> and can be executed like:</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g</a:t>
            </a:r>
            <a:r>
              <a:rPr b="1" lang="en" sz="1350">
                <a:solidFill>
                  <a:srgbClr val="4D4D4D"/>
                </a:solidFill>
                <a:highlight>
                  <a:schemeClr val="lt1"/>
                </a:highlight>
                <a:latin typeface="Roboto"/>
                <a:ea typeface="Roboto"/>
                <a:cs typeface="Roboto"/>
                <a:sym typeface="Roboto"/>
              </a:rPr>
              <a:t>it cherry-pick commitSha</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In this example </a:t>
            </a:r>
            <a:r>
              <a:rPr lang="en" sz="1300">
                <a:solidFill>
                  <a:srgbClr val="333333"/>
                </a:solidFill>
                <a:highlight>
                  <a:schemeClr val="lt1"/>
                </a:highlight>
                <a:latin typeface="Courier New"/>
                <a:ea typeface="Courier New"/>
                <a:cs typeface="Courier New"/>
                <a:sym typeface="Courier New"/>
              </a:rPr>
              <a:t>commit</a:t>
            </a:r>
            <a:r>
              <a:rPr lang="en" sz="1350">
                <a:solidFill>
                  <a:srgbClr val="4D4D4D"/>
                </a:solidFill>
                <a:highlight>
                  <a:schemeClr val="lt1"/>
                </a:highlight>
                <a:latin typeface="Roboto"/>
                <a:ea typeface="Roboto"/>
                <a:cs typeface="Roboto"/>
                <a:sym typeface="Roboto"/>
              </a:rPr>
              <a:t>Sha is a commit reference. In this example we have constructed lets say we wanted to use commit `f` in </a:t>
            </a:r>
            <a:r>
              <a:rPr lang="en" sz="1300">
                <a:solidFill>
                  <a:srgbClr val="333333"/>
                </a:solidFill>
                <a:highlight>
                  <a:schemeClr val="lt1"/>
                </a:highlight>
                <a:latin typeface="Courier New"/>
                <a:ea typeface="Courier New"/>
                <a:cs typeface="Courier New"/>
                <a:sym typeface="Courier New"/>
              </a:rPr>
              <a:t>main</a:t>
            </a:r>
            <a:r>
              <a:rPr lang="en" sz="1350">
                <a:solidFill>
                  <a:srgbClr val="4D4D4D"/>
                </a:solidFill>
                <a:highlight>
                  <a:schemeClr val="lt1"/>
                </a:highlight>
                <a:latin typeface="Roboto"/>
                <a:ea typeface="Roboto"/>
                <a:cs typeface="Roboto"/>
                <a:sym typeface="Roboto"/>
              </a:rPr>
              <a:t>. First we ensure that we are working on the </a:t>
            </a:r>
            <a:r>
              <a:rPr lang="en" sz="1300">
                <a:solidFill>
                  <a:srgbClr val="333333"/>
                </a:solidFill>
                <a:highlight>
                  <a:schemeClr val="lt1"/>
                </a:highlight>
                <a:latin typeface="Courier New"/>
                <a:ea typeface="Courier New"/>
                <a:cs typeface="Courier New"/>
                <a:sym typeface="Courier New"/>
              </a:rPr>
              <a:t>main</a:t>
            </a:r>
            <a:r>
              <a:rPr lang="en" sz="1350">
                <a:solidFill>
                  <a:srgbClr val="4D4D4D"/>
                </a:solidFill>
                <a:highlight>
                  <a:schemeClr val="lt1"/>
                </a:highlight>
                <a:latin typeface="Roboto"/>
                <a:ea typeface="Roboto"/>
                <a:cs typeface="Roboto"/>
                <a:sym typeface="Roboto"/>
              </a:rPr>
              <a:t> branch.</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g</a:t>
            </a:r>
            <a:r>
              <a:rPr b="1" lang="en" sz="1350">
                <a:solidFill>
                  <a:srgbClr val="4D4D4D"/>
                </a:solidFill>
                <a:highlight>
                  <a:schemeClr val="lt1"/>
                </a:highlight>
                <a:latin typeface="Roboto"/>
                <a:ea typeface="Roboto"/>
                <a:cs typeface="Roboto"/>
                <a:sym typeface="Roboto"/>
              </a:rPr>
              <a:t>it  checkout main </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Then we execute the cherry-pick with the following command:</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g</a:t>
            </a:r>
            <a:r>
              <a:rPr b="1" lang="en" sz="1350">
                <a:solidFill>
                  <a:srgbClr val="4D4D4D"/>
                </a:solidFill>
                <a:highlight>
                  <a:schemeClr val="lt1"/>
                </a:highlight>
                <a:latin typeface="Roboto"/>
                <a:ea typeface="Roboto"/>
                <a:cs typeface="Roboto"/>
                <a:sym typeface="Roboto"/>
              </a:rPr>
              <a:t>it cherry-pick f</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 Git history looks like:                           </a:t>
            </a:r>
            <a:r>
              <a:rPr b="1" lang="en" sz="1350">
                <a:solidFill>
                  <a:srgbClr val="4D4D4D"/>
                </a:solidFill>
                <a:highlight>
                  <a:schemeClr val="lt1"/>
                </a:highlight>
                <a:latin typeface="Roboto"/>
                <a:ea typeface="Roboto"/>
                <a:cs typeface="Roboto"/>
                <a:sym typeface="Roboto"/>
              </a:rPr>
              <a:t>   </a:t>
            </a:r>
            <a:r>
              <a:rPr b="1" lang="en" sz="1350">
                <a:solidFill>
                  <a:srgbClr val="4D4D4D"/>
                </a:solidFill>
                <a:highlight>
                  <a:schemeClr val="lt1"/>
                </a:highlight>
                <a:latin typeface="Roboto"/>
                <a:ea typeface="Roboto"/>
                <a:cs typeface="Roboto"/>
                <a:sym typeface="Roboto"/>
              </a:rPr>
              <a:t>a— b—c—d —f      Main</a:t>
            </a:r>
            <a:endParaRPr b="1" sz="1350">
              <a:solidFill>
                <a:srgbClr val="4D4D4D"/>
              </a:solidFill>
              <a:highlight>
                <a:schemeClr val="lt1"/>
              </a:highlight>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b="1" lang="en" sz="1350">
                <a:solidFill>
                  <a:srgbClr val="4D4D4D"/>
                </a:solidFill>
                <a:highlight>
                  <a:schemeClr val="lt1"/>
                </a:highlight>
                <a:latin typeface="Roboto"/>
                <a:ea typeface="Roboto"/>
                <a:cs typeface="Roboto"/>
                <a:sym typeface="Roboto"/>
              </a:rPr>
              <a:t>                                                                              e—f—g   Feature</a:t>
            </a:r>
            <a:endParaRPr b="1" sz="1350">
              <a:solidFill>
                <a:srgbClr val="4D4D4D"/>
              </a:solidFill>
              <a:highlight>
                <a:schemeClr val="lt1"/>
              </a:highlight>
              <a:latin typeface="Roboto"/>
              <a:ea typeface="Roboto"/>
              <a:cs typeface="Roboto"/>
              <a:sym typeface="Roboto"/>
            </a:endParaRPr>
          </a:p>
        </p:txBody>
      </p:sp>
      <p:cxnSp>
        <p:nvCxnSpPr>
          <p:cNvPr id="67" name="Google Shape;67;p15"/>
          <p:cNvCxnSpPr/>
          <p:nvPr/>
        </p:nvCxnSpPr>
        <p:spPr>
          <a:xfrm>
            <a:off x="2320625" y="1386350"/>
            <a:ext cx="231000" cy="2010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5"/>
          <p:cNvCxnSpPr/>
          <p:nvPr/>
        </p:nvCxnSpPr>
        <p:spPr>
          <a:xfrm>
            <a:off x="3586375" y="4490500"/>
            <a:ext cx="160800" cy="20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9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Reflog</a:t>
            </a:r>
            <a:endParaRPr/>
          </a:p>
        </p:txBody>
      </p:sp>
      <p:sp>
        <p:nvSpPr>
          <p:cNvPr id="74" name="Google Shape;74;p16"/>
          <p:cNvSpPr txBox="1"/>
          <p:nvPr>
            <p:ph idx="1" type="body"/>
          </p:nvPr>
        </p:nvSpPr>
        <p:spPr>
          <a:xfrm>
            <a:off x="311700" y="670275"/>
            <a:ext cx="8520600" cy="44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4D4D4D"/>
                </a:solidFill>
                <a:highlight>
                  <a:schemeClr val="lt1"/>
                </a:highlight>
                <a:latin typeface="Roboto"/>
                <a:ea typeface="Roboto"/>
                <a:cs typeface="Roboto"/>
                <a:sym typeface="Roboto"/>
              </a:rPr>
              <a:t>The reflog is Git’s safety net. It records almost every change you make in your repository, regardless of whether you committed a snapshot or not. You can think of it as a chronological history of everything you’ve done in your local repo. To view the reflog, run the </a:t>
            </a:r>
            <a:r>
              <a:rPr lang="en" sz="1300">
                <a:solidFill>
                  <a:srgbClr val="333333"/>
                </a:solidFill>
                <a:highlight>
                  <a:schemeClr val="lt1"/>
                </a:highlight>
                <a:latin typeface="Courier New"/>
                <a:ea typeface="Courier New"/>
                <a:cs typeface="Courier New"/>
                <a:sym typeface="Courier New"/>
              </a:rPr>
              <a:t>git reflog</a:t>
            </a:r>
            <a:r>
              <a:rPr lang="en" sz="1350">
                <a:solidFill>
                  <a:srgbClr val="4D4D4D"/>
                </a:solidFill>
                <a:highlight>
                  <a:schemeClr val="lt1"/>
                </a:highlight>
                <a:latin typeface="Roboto"/>
                <a:ea typeface="Roboto"/>
                <a:cs typeface="Roboto"/>
                <a:sym typeface="Roboto"/>
              </a:rPr>
              <a:t> command. It should output something that looks like the following:</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150">
                <a:solidFill>
                  <a:schemeClr val="dk1"/>
                </a:solidFill>
                <a:highlight>
                  <a:schemeClr val="lt1"/>
                </a:highlight>
                <a:latin typeface="Times New Roman"/>
                <a:ea typeface="Times New Roman"/>
                <a:cs typeface="Times New Roman"/>
                <a:sym typeface="Times New Roman"/>
              </a:rPr>
              <a:t>400e4b7 HEAD@{0}: checkout: moving from main to HEAD~2 0e25143 HEAD@{1}: commit (amend): Integrate some awesome feature into `main` 00f5425 HEAD@{2}: commit (merge): Merge branch ';feature'; ad8621a HEAD@{3}: commit: Finish the feature</a:t>
            </a:r>
            <a:endParaRPr b="1" sz="11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This can be translated as follows</a:t>
            </a:r>
            <a:endParaRPr b="1" sz="1150">
              <a:solidFill>
                <a:schemeClr val="dk1"/>
              </a:solidFill>
              <a:highlight>
                <a:schemeClr val="lt1"/>
              </a:highlight>
              <a:latin typeface="Times New Roman"/>
              <a:ea typeface="Times New Roman"/>
              <a:cs typeface="Times New Roman"/>
              <a:sym typeface="Times New Roman"/>
            </a:endParaRPr>
          </a:p>
          <a:p>
            <a:pPr indent="-314325" lvl="0" marL="457200" rtl="0" algn="l">
              <a:spcBef>
                <a:spcPts val="1200"/>
              </a:spcBef>
              <a:spcAft>
                <a:spcPts val="0"/>
              </a:spcAft>
              <a:buClr>
                <a:srgbClr val="4D4D4D"/>
              </a:buClr>
              <a:buSzPts val="1350"/>
              <a:buFont typeface="Roboto"/>
              <a:buChar char="●"/>
            </a:pPr>
            <a:r>
              <a:rPr lang="en" sz="1350">
                <a:solidFill>
                  <a:srgbClr val="4D4D4D"/>
                </a:solidFill>
                <a:highlight>
                  <a:schemeClr val="lt1"/>
                </a:highlight>
                <a:latin typeface="Roboto"/>
                <a:ea typeface="Roboto"/>
                <a:cs typeface="Roboto"/>
                <a:sym typeface="Roboto"/>
              </a:rPr>
              <a:t>You just checked out </a:t>
            </a:r>
            <a:r>
              <a:rPr lang="en" sz="1300">
                <a:solidFill>
                  <a:srgbClr val="333333"/>
                </a:solidFill>
                <a:highlight>
                  <a:schemeClr val="lt1"/>
                </a:highlight>
                <a:latin typeface="Courier New"/>
                <a:ea typeface="Courier New"/>
                <a:cs typeface="Courier New"/>
                <a:sym typeface="Courier New"/>
              </a:rPr>
              <a:t>HEAD~2</a:t>
            </a:r>
            <a:endParaRPr sz="1300">
              <a:solidFill>
                <a:srgbClr val="333333"/>
              </a:solidFill>
              <a:highlight>
                <a:schemeClr val="lt1"/>
              </a:highlight>
              <a:latin typeface="Courier New"/>
              <a:ea typeface="Courier New"/>
              <a:cs typeface="Courier New"/>
              <a:sym typeface="Courier New"/>
            </a:endParaRPr>
          </a:p>
          <a:p>
            <a:pPr indent="-314325" lvl="0" marL="457200" rtl="0" algn="l">
              <a:spcBef>
                <a:spcPts val="0"/>
              </a:spcBef>
              <a:spcAft>
                <a:spcPts val="0"/>
              </a:spcAft>
              <a:buClr>
                <a:srgbClr val="4D4D4D"/>
              </a:buClr>
              <a:buSzPts val="1350"/>
              <a:buFont typeface="Roboto"/>
              <a:buChar char="●"/>
            </a:pPr>
            <a:r>
              <a:rPr lang="en" sz="1350">
                <a:solidFill>
                  <a:srgbClr val="4D4D4D"/>
                </a:solidFill>
                <a:highlight>
                  <a:schemeClr val="lt1"/>
                </a:highlight>
                <a:latin typeface="Roboto"/>
                <a:ea typeface="Roboto"/>
                <a:cs typeface="Roboto"/>
                <a:sym typeface="Roboto"/>
              </a:rPr>
              <a:t>Before that you amended a commit message</a:t>
            </a:r>
            <a:endParaRPr sz="1350">
              <a:solidFill>
                <a:srgbClr val="4D4D4D"/>
              </a:solidFill>
              <a:highlight>
                <a:schemeClr val="lt1"/>
              </a:highlight>
              <a:latin typeface="Roboto"/>
              <a:ea typeface="Roboto"/>
              <a:cs typeface="Roboto"/>
              <a:sym typeface="Roboto"/>
            </a:endParaRPr>
          </a:p>
          <a:p>
            <a:pPr indent="-314325" lvl="0" marL="457200" rtl="0" algn="l">
              <a:spcBef>
                <a:spcPts val="0"/>
              </a:spcBef>
              <a:spcAft>
                <a:spcPts val="0"/>
              </a:spcAft>
              <a:buClr>
                <a:srgbClr val="4D4D4D"/>
              </a:buClr>
              <a:buSzPts val="1350"/>
              <a:buFont typeface="Roboto"/>
              <a:buChar char="●"/>
            </a:pPr>
            <a:r>
              <a:rPr lang="en" sz="1350">
                <a:solidFill>
                  <a:srgbClr val="4D4D4D"/>
                </a:solidFill>
                <a:highlight>
                  <a:schemeClr val="lt1"/>
                </a:highlight>
                <a:latin typeface="Roboto"/>
                <a:ea typeface="Roboto"/>
                <a:cs typeface="Roboto"/>
                <a:sym typeface="Roboto"/>
              </a:rPr>
              <a:t>Before that you merged the </a:t>
            </a:r>
            <a:r>
              <a:rPr lang="en" sz="1300">
                <a:solidFill>
                  <a:srgbClr val="333333"/>
                </a:solidFill>
                <a:highlight>
                  <a:schemeClr val="lt1"/>
                </a:highlight>
                <a:latin typeface="Courier New"/>
                <a:ea typeface="Courier New"/>
                <a:cs typeface="Courier New"/>
                <a:sym typeface="Courier New"/>
              </a:rPr>
              <a:t>feature</a:t>
            </a:r>
            <a:r>
              <a:rPr lang="en" sz="1350">
                <a:solidFill>
                  <a:srgbClr val="4D4D4D"/>
                </a:solidFill>
                <a:highlight>
                  <a:schemeClr val="lt1"/>
                </a:highlight>
                <a:latin typeface="Roboto"/>
                <a:ea typeface="Roboto"/>
                <a:cs typeface="Roboto"/>
                <a:sym typeface="Roboto"/>
              </a:rPr>
              <a:t> branch into </a:t>
            </a:r>
            <a:r>
              <a:rPr lang="en" sz="1300">
                <a:solidFill>
                  <a:srgbClr val="333333"/>
                </a:solidFill>
                <a:highlight>
                  <a:schemeClr val="lt1"/>
                </a:highlight>
                <a:latin typeface="Courier New"/>
                <a:ea typeface="Courier New"/>
                <a:cs typeface="Courier New"/>
                <a:sym typeface="Courier New"/>
              </a:rPr>
              <a:t>main</a:t>
            </a:r>
            <a:endParaRPr sz="1300">
              <a:solidFill>
                <a:srgbClr val="333333"/>
              </a:solidFill>
              <a:highlight>
                <a:schemeClr val="lt1"/>
              </a:highlight>
              <a:latin typeface="Courier New"/>
              <a:ea typeface="Courier New"/>
              <a:cs typeface="Courier New"/>
              <a:sym typeface="Courier New"/>
            </a:endParaRPr>
          </a:p>
          <a:p>
            <a:pPr indent="-314325" lvl="0" marL="457200" rtl="0" algn="l">
              <a:spcBef>
                <a:spcPts val="0"/>
              </a:spcBef>
              <a:spcAft>
                <a:spcPts val="0"/>
              </a:spcAft>
              <a:buClr>
                <a:srgbClr val="4D4D4D"/>
              </a:buClr>
              <a:buSzPts val="1350"/>
              <a:buFont typeface="Roboto"/>
              <a:buChar char="●"/>
            </a:pPr>
            <a:r>
              <a:rPr lang="en" sz="1350">
                <a:solidFill>
                  <a:srgbClr val="4D4D4D"/>
                </a:solidFill>
                <a:highlight>
                  <a:schemeClr val="lt1"/>
                </a:highlight>
                <a:latin typeface="Roboto"/>
                <a:ea typeface="Roboto"/>
                <a:cs typeface="Roboto"/>
                <a:sym typeface="Roboto"/>
              </a:rPr>
              <a:t>Before that you committed a snapshot</a:t>
            </a:r>
            <a:endParaRPr sz="1350">
              <a:solidFill>
                <a:srgbClr val="4D4D4D"/>
              </a:solidFill>
              <a:highlight>
                <a:schemeClr val="lt1"/>
              </a:highlight>
              <a:latin typeface="Roboto"/>
              <a:ea typeface="Roboto"/>
              <a:cs typeface="Roboto"/>
              <a:sym typeface="Roboto"/>
            </a:endParaRPr>
          </a:p>
          <a:p>
            <a:pPr indent="0" lvl="0" marL="0" rtl="0" algn="l">
              <a:spcBef>
                <a:spcPts val="6100"/>
              </a:spcBef>
              <a:spcAft>
                <a:spcPts val="1200"/>
              </a:spcAft>
              <a:buNone/>
            </a:pPr>
            <a:r>
              <a:t/>
            </a:r>
            <a:endParaRPr b="1" sz="115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604838" y="401650"/>
            <a:ext cx="7934325"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4294967295" type="body"/>
          </p:nvPr>
        </p:nvSpPr>
        <p:spPr>
          <a:xfrm>
            <a:off x="311700" y="650175"/>
            <a:ext cx="8520600" cy="44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highlight>
                  <a:schemeClr val="lt1"/>
                </a:highlight>
                <a:latin typeface="Roboto"/>
                <a:ea typeface="Roboto"/>
                <a:cs typeface="Roboto"/>
                <a:sym typeface="Roboto"/>
              </a:rPr>
              <a:t>The </a:t>
            </a:r>
            <a:r>
              <a:rPr lang="en" sz="1300">
                <a:solidFill>
                  <a:schemeClr val="dk1"/>
                </a:solidFill>
                <a:highlight>
                  <a:schemeClr val="lt1"/>
                </a:highlight>
                <a:latin typeface="Courier New"/>
                <a:ea typeface="Courier New"/>
                <a:cs typeface="Courier New"/>
                <a:sym typeface="Courier New"/>
              </a:rPr>
              <a:t>HEAD{}</a:t>
            </a:r>
            <a:r>
              <a:rPr lang="en" sz="1350">
                <a:solidFill>
                  <a:schemeClr val="dk1"/>
                </a:solidFill>
                <a:highlight>
                  <a:schemeClr val="lt1"/>
                </a:highlight>
                <a:latin typeface="Roboto"/>
                <a:ea typeface="Roboto"/>
                <a:cs typeface="Roboto"/>
                <a:sym typeface="Roboto"/>
              </a:rPr>
              <a:t> syntax lets you reference commits stored in the reflog.</a:t>
            </a:r>
            <a:endParaRPr sz="135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 sz="1350">
                <a:solidFill>
                  <a:schemeClr val="dk1"/>
                </a:solidFill>
                <a:highlight>
                  <a:schemeClr val="lt1"/>
                </a:highlight>
                <a:latin typeface="Roboto"/>
                <a:ea typeface="Roboto"/>
                <a:cs typeface="Roboto"/>
                <a:sym typeface="Roboto"/>
              </a:rPr>
              <a:t>You can use this to revert to a state that would otherwise be lost. For example, lets say you just scrapped a new feature with </a:t>
            </a:r>
            <a:r>
              <a:rPr lang="en" sz="1300">
                <a:solidFill>
                  <a:schemeClr val="dk1"/>
                </a:solidFill>
                <a:highlight>
                  <a:schemeClr val="lt1"/>
                </a:highlight>
                <a:latin typeface="Courier New"/>
                <a:ea typeface="Courier New"/>
                <a:cs typeface="Courier New"/>
                <a:sym typeface="Courier New"/>
              </a:rPr>
              <a:t>git reset</a:t>
            </a:r>
            <a:r>
              <a:rPr lang="en" sz="1350">
                <a:solidFill>
                  <a:schemeClr val="dk1"/>
                </a:solidFill>
                <a:highlight>
                  <a:schemeClr val="lt1"/>
                </a:highlight>
                <a:latin typeface="Roboto"/>
                <a:ea typeface="Roboto"/>
                <a:cs typeface="Roboto"/>
                <a:sym typeface="Roboto"/>
              </a:rPr>
              <a:t>. Your reflog might look something like this:</a:t>
            </a:r>
            <a:endParaRPr sz="135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150">
                <a:solidFill>
                  <a:schemeClr val="dk1"/>
                </a:solidFill>
                <a:highlight>
                  <a:schemeClr val="lt1"/>
                </a:highlight>
                <a:latin typeface="Times New Roman"/>
                <a:ea typeface="Times New Roman"/>
                <a:cs typeface="Times New Roman"/>
                <a:sym typeface="Times New Roman"/>
              </a:rPr>
              <a:t>ad8621a HEAD@{0}: reset: moving to HEAD~3 298eb9f HEAD@{1}: commit: Some other commit message bbe9012 HEAD@{2}: commit: Continue the feature 9cb79fa HEAD@{3}: commit: Start a new feature</a:t>
            </a:r>
            <a:endParaRPr b="1" sz="11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The three commits before the </a:t>
            </a:r>
            <a:r>
              <a:rPr lang="en" sz="1300">
                <a:solidFill>
                  <a:srgbClr val="333333"/>
                </a:solidFill>
                <a:highlight>
                  <a:schemeClr val="lt1"/>
                </a:highlight>
                <a:latin typeface="Courier New"/>
                <a:ea typeface="Courier New"/>
                <a:cs typeface="Courier New"/>
                <a:sym typeface="Courier New"/>
              </a:rPr>
              <a:t>git reset</a:t>
            </a:r>
            <a:r>
              <a:rPr lang="en" sz="1350">
                <a:solidFill>
                  <a:srgbClr val="4D4D4D"/>
                </a:solidFill>
                <a:highlight>
                  <a:schemeClr val="lt1"/>
                </a:highlight>
                <a:latin typeface="Roboto"/>
                <a:ea typeface="Roboto"/>
                <a:cs typeface="Roboto"/>
                <a:sym typeface="Roboto"/>
              </a:rPr>
              <a:t> are now dangling, which means that there is no way to reference them—except through the reflog. Now, let’s say you realize that you shouldn’t have thrown away all of your work. All you have to do is check out the </a:t>
            </a:r>
            <a:r>
              <a:rPr lang="en" sz="1300">
                <a:solidFill>
                  <a:srgbClr val="333333"/>
                </a:solidFill>
                <a:highlight>
                  <a:schemeClr val="lt1"/>
                </a:highlight>
                <a:latin typeface="Courier New"/>
                <a:ea typeface="Courier New"/>
                <a:cs typeface="Courier New"/>
                <a:sym typeface="Courier New"/>
              </a:rPr>
              <a:t>HEAD@{1}</a:t>
            </a:r>
            <a:r>
              <a:rPr lang="en" sz="1350">
                <a:solidFill>
                  <a:srgbClr val="4D4D4D"/>
                </a:solidFill>
                <a:highlight>
                  <a:schemeClr val="lt1"/>
                </a:highlight>
                <a:latin typeface="Roboto"/>
                <a:ea typeface="Roboto"/>
                <a:cs typeface="Roboto"/>
                <a:sym typeface="Roboto"/>
              </a:rPr>
              <a:t> commit to get back to the state of your repository before you ran </a:t>
            </a:r>
            <a:r>
              <a:rPr lang="en" sz="1300">
                <a:solidFill>
                  <a:srgbClr val="333333"/>
                </a:solidFill>
                <a:highlight>
                  <a:schemeClr val="lt1"/>
                </a:highlight>
                <a:latin typeface="Courier New"/>
                <a:ea typeface="Courier New"/>
                <a:cs typeface="Courier New"/>
                <a:sym typeface="Courier New"/>
              </a:rPr>
              <a:t>git reset</a:t>
            </a:r>
            <a:r>
              <a:rPr lang="en" sz="1350">
                <a:solidFill>
                  <a:srgbClr val="4D4D4D"/>
                </a:solidFill>
                <a:highlight>
                  <a:schemeClr val="lt1"/>
                </a:highlight>
                <a:latin typeface="Roboto"/>
                <a:ea typeface="Roboto"/>
                <a:cs typeface="Roboto"/>
                <a:sym typeface="Roboto"/>
              </a:rPr>
              <a:t>.</a:t>
            </a:r>
            <a:endParaRPr sz="1350">
              <a:solidFill>
                <a:srgbClr val="4D4D4D"/>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150">
                <a:solidFill>
                  <a:schemeClr val="dk1"/>
                </a:solidFill>
                <a:highlight>
                  <a:schemeClr val="lt1"/>
                </a:highlight>
                <a:latin typeface="Times New Roman"/>
                <a:ea typeface="Times New Roman"/>
                <a:cs typeface="Times New Roman"/>
                <a:sym typeface="Times New Roman"/>
              </a:rPr>
              <a:t>git checkout HEAD@{1}</a:t>
            </a:r>
            <a:endParaRPr b="1" sz="11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350">
                <a:solidFill>
                  <a:srgbClr val="4D4D4D"/>
                </a:solidFill>
                <a:highlight>
                  <a:schemeClr val="lt1"/>
                </a:highlight>
                <a:latin typeface="Roboto"/>
                <a:ea typeface="Roboto"/>
                <a:cs typeface="Roboto"/>
                <a:sym typeface="Roboto"/>
              </a:rPr>
              <a:t>This puts you in a detached </a:t>
            </a:r>
            <a:r>
              <a:rPr lang="en" sz="1300">
                <a:solidFill>
                  <a:srgbClr val="333333"/>
                </a:solidFill>
                <a:highlight>
                  <a:schemeClr val="lt1"/>
                </a:highlight>
                <a:latin typeface="Courier New"/>
                <a:ea typeface="Courier New"/>
                <a:cs typeface="Courier New"/>
                <a:sym typeface="Courier New"/>
              </a:rPr>
              <a:t>HEAD</a:t>
            </a:r>
            <a:r>
              <a:rPr lang="en" sz="1350">
                <a:solidFill>
                  <a:srgbClr val="4D4D4D"/>
                </a:solidFill>
                <a:highlight>
                  <a:schemeClr val="lt1"/>
                </a:highlight>
                <a:latin typeface="Roboto"/>
                <a:ea typeface="Roboto"/>
                <a:cs typeface="Roboto"/>
                <a:sym typeface="Roboto"/>
              </a:rPr>
              <a:t> state. From here, you can create a new branch and continue working on your feature.</a:t>
            </a:r>
            <a:endParaRPr b="1" sz="11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15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18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Rebase</a:t>
            </a:r>
            <a:endParaRPr/>
          </a:p>
        </p:txBody>
      </p:sp>
      <p:sp>
        <p:nvSpPr>
          <p:cNvPr id="90" name="Google Shape;90;p19"/>
          <p:cNvSpPr txBox="1"/>
          <p:nvPr>
            <p:ph idx="1" type="body"/>
          </p:nvPr>
        </p:nvSpPr>
        <p:spPr>
          <a:xfrm>
            <a:off x="311700" y="75652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5556"/>
              </a:lnSpc>
              <a:spcBef>
                <a:spcPts val="0"/>
              </a:spcBef>
              <a:spcAft>
                <a:spcPts val="0"/>
              </a:spcAft>
              <a:buClr>
                <a:schemeClr val="dk1"/>
              </a:buClr>
              <a:buSzPts val="1100"/>
              <a:buFont typeface="Arial"/>
              <a:buNone/>
            </a:pPr>
            <a:r>
              <a:rPr lang="en" sz="1350">
                <a:solidFill>
                  <a:schemeClr val="dk1"/>
                </a:solidFill>
                <a:highlight>
                  <a:schemeClr val="lt1"/>
                </a:highlight>
                <a:latin typeface="Roboto"/>
                <a:ea typeface="Roboto"/>
                <a:cs typeface="Roboto"/>
                <a:sym typeface="Roboto"/>
              </a:rPr>
              <a:t>As an alternative to merging, you can rebase the </a:t>
            </a:r>
            <a:r>
              <a:rPr lang="en" sz="1300">
                <a:solidFill>
                  <a:schemeClr val="dk1"/>
                </a:solidFill>
                <a:highlight>
                  <a:schemeClr val="lt1"/>
                </a:highlight>
                <a:latin typeface="Courier New"/>
                <a:ea typeface="Courier New"/>
                <a:cs typeface="Courier New"/>
                <a:sym typeface="Courier New"/>
              </a:rPr>
              <a:t>feature</a:t>
            </a:r>
            <a:r>
              <a:rPr lang="en" sz="1350">
                <a:solidFill>
                  <a:schemeClr val="dk1"/>
                </a:solidFill>
                <a:highlight>
                  <a:schemeClr val="lt1"/>
                </a:highlight>
                <a:latin typeface="Roboto"/>
                <a:ea typeface="Roboto"/>
                <a:cs typeface="Roboto"/>
                <a:sym typeface="Roboto"/>
              </a:rPr>
              <a:t> branch onto </a:t>
            </a:r>
            <a:r>
              <a:rPr lang="en" sz="1300">
                <a:solidFill>
                  <a:schemeClr val="dk1"/>
                </a:solidFill>
                <a:highlight>
                  <a:schemeClr val="lt1"/>
                </a:highlight>
                <a:latin typeface="Courier New"/>
                <a:ea typeface="Courier New"/>
                <a:cs typeface="Courier New"/>
                <a:sym typeface="Courier New"/>
              </a:rPr>
              <a:t>main</a:t>
            </a:r>
            <a:r>
              <a:rPr lang="en" sz="1350">
                <a:solidFill>
                  <a:schemeClr val="dk1"/>
                </a:solidFill>
                <a:highlight>
                  <a:schemeClr val="lt1"/>
                </a:highlight>
                <a:latin typeface="Roboto"/>
                <a:ea typeface="Roboto"/>
                <a:cs typeface="Roboto"/>
                <a:sym typeface="Roboto"/>
              </a:rPr>
              <a:t> branch using the following commands:</a:t>
            </a:r>
            <a:endParaRPr sz="1350">
              <a:solidFill>
                <a:schemeClr val="dk1"/>
              </a:solidFill>
              <a:highlight>
                <a:schemeClr val="lt1"/>
              </a:highlight>
              <a:latin typeface="Roboto"/>
              <a:ea typeface="Roboto"/>
              <a:cs typeface="Roboto"/>
              <a:sym typeface="Roboto"/>
            </a:endParaRPr>
          </a:p>
          <a:p>
            <a:pPr indent="0" lvl="0" marL="381000" marR="381000" rtl="0" algn="l">
              <a:lnSpc>
                <a:spcPct val="116667"/>
              </a:lnSpc>
              <a:spcBef>
                <a:spcPts val="2200"/>
              </a:spcBef>
              <a:spcAft>
                <a:spcPts val="0"/>
              </a:spcAft>
              <a:buClr>
                <a:schemeClr val="dk1"/>
              </a:buClr>
              <a:buSzPts val="1100"/>
              <a:buFont typeface="Arial"/>
              <a:buNone/>
            </a:pPr>
            <a:r>
              <a:rPr b="1" lang="en" sz="1350">
                <a:solidFill>
                  <a:schemeClr val="dk1"/>
                </a:solidFill>
                <a:highlight>
                  <a:schemeClr val="lt1"/>
                </a:highlight>
                <a:latin typeface="Times New Roman"/>
                <a:ea typeface="Times New Roman"/>
                <a:cs typeface="Times New Roman"/>
                <a:sym typeface="Times New Roman"/>
              </a:rPr>
              <a:t>git checkout feature</a:t>
            </a:r>
            <a:endParaRPr b="1" sz="1350">
              <a:solidFill>
                <a:schemeClr val="dk1"/>
              </a:solidFill>
              <a:highlight>
                <a:schemeClr val="lt1"/>
              </a:highlight>
              <a:latin typeface="Times New Roman"/>
              <a:ea typeface="Times New Roman"/>
              <a:cs typeface="Times New Roman"/>
              <a:sym typeface="Times New Roman"/>
            </a:endParaRPr>
          </a:p>
          <a:p>
            <a:pPr indent="0" lvl="0" marL="381000" marR="381000" rtl="0" algn="l">
              <a:lnSpc>
                <a:spcPct val="116667"/>
              </a:lnSpc>
              <a:spcBef>
                <a:spcPts val="2200"/>
              </a:spcBef>
              <a:spcAft>
                <a:spcPts val="0"/>
              </a:spcAft>
              <a:buClr>
                <a:schemeClr val="dk1"/>
              </a:buClr>
              <a:buSzPts val="1100"/>
              <a:buFont typeface="Arial"/>
              <a:buNone/>
            </a:pPr>
            <a:r>
              <a:rPr b="1" lang="en" sz="1350">
                <a:solidFill>
                  <a:schemeClr val="dk1"/>
                </a:solidFill>
                <a:highlight>
                  <a:schemeClr val="lt1"/>
                </a:highlight>
                <a:latin typeface="Times New Roman"/>
                <a:ea typeface="Times New Roman"/>
                <a:cs typeface="Times New Roman"/>
                <a:sym typeface="Times New Roman"/>
              </a:rPr>
              <a:t>git rebase main</a:t>
            </a:r>
            <a:endParaRPr b="1" sz="1350">
              <a:solidFill>
                <a:schemeClr val="dk1"/>
              </a:solidFill>
              <a:highlight>
                <a:schemeClr val="lt1"/>
              </a:highlight>
              <a:latin typeface="Times New Roman"/>
              <a:ea typeface="Times New Roman"/>
              <a:cs typeface="Times New Roman"/>
              <a:sym typeface="Times New Roman"/>
            </a:endParaRPr>
          </a:p>
          <a:p>
            <a:pPr indent="0" lvl="0" marL="0" rtl="0" algn="l">
              <a:lnSpc>
                <a:spcPct val="155556"/>
              </a:lnSpc>
              <a:spcBef>
                <a:spcPts val="2200"/>
              </a:spcBef>
              <a:spcAft>
                <a:spcPts val="0"/>
              </a:spcAft>
              <a:buClr>
                <a:schemeClr val="dk1"/>
              </a:buClr>
              <a:buSzPts val="1100"/>
              <a:buFont typeface="Arial"/>
              <a:buNone/>
            </a:pPr>
            <a:r>
              <a:rPr lang="en" sz="1350">
                <a:solidFill>
                  <a:schemeClr val="dk1"/>
                </a:solidFill>
                <a:highlight>
                  <a:schemeClr val="lt1"/>
                </a:highlight>
                <a:latin typeface="Roboto"/>
                <a:ea typeface="Roboto"/>
                <a:cs typeface="Roboto"/>
                <a:sym typeface="Roboto"/>
              </a:rPr>
              <a:t>This moves the entire </a:t>
            </a:r>
            <a:r>
              <a:rPr lang="en" sz="1300">
                <a:solidFill>
                  <a:schemeClr val="dk1"/>
                </a:solidFill>
                <a:highlight>
                  <a:schemeClr val="lt1"/>
                </a:highlight>
                <a:latin typeface="Courier New"/>
                <a:ea typeface="Courier New"/>
                <a:cs typeface="Courier New"/>
                <a:sym typeface="Courier New"/>
              </a:rPr>
              <a:t>feature</a:t>
            </a:r>
            <a:r>
              <a:rPr lang="en" sz="1350">
                <a:solidFill>
                  <a:schemeClr val="dk1"/>
                </a:solidFill>
                <a:highlight>
                  <a:schemeClr val="lt1"/>
                </a:highlight>
                <a:latin typeface="Roboto"/>
                <a:ea typeface="Roboto"/>
                <a:cs typeface="Roboto"/>
                <a:sym typeface="Roboto"/>
              </a:rPr>
              <a:t> branch to begin on the tip of the </a:t>
            </a:r>
            <a:r>
              <a:rPr lang="en" sz="1300">
                <a:solidFill>
                  <a:schemeClr val="dk1"/>
                </a:solidFill>
                <a:highlight>
                  <a:schemeClr val="lt1"/>
                </a:highlight>
                <a:latin typeface="Courier New"/>
                <a:ea typeface="Courier New"/>
                <a:cs typeface="Courier New"/>
                <a:sym typeface="Courier New"/>
              </a:rPr>
              <a:t>main</a:t>
            </a:r>
            <a:r>
              <a:rPr lang="en" sz="1350">
                <a:solidFill>
                  <a:schemeClr val="dk1"/>
                </a:solidFill>
                <a:highlight>
                  <a:schemeClr val="lt1"/>
                </a:highlight>
                <a:latin typeface="Roboto"/>
                <a:ea typeface="Roboto"/>
                <a:cs typeface="Roboto"/>
                <a:sym typeface="Roboto"/>
              </a:rPr>
              <a:t> branch, effectively incorporating all of the new commits in </a:t>
            </a:r>
            <a:r>
              <a:rPr lang="en" sz="1300">
                <a:solidFill>
                  <a:schemeClr val="dk1"/>
                </a:solidFill>
                <a:highlight>
                  <a:schemeClr val="lt1"/>
                </a:highlight>
                <a:latin typeface="Courier New"/>
                <a:ea typeface="Courier New"/>
                <a:cs typeface="Courier New"/>
                <a:sym typeface="Courier New"/>
              </a:rPr>
              <a:t>main</a:t>
            </a:r>
            <a:r>
              <a:rPr lang="en" sz="1350">
                <a:solidFill>
                  <a:schemeClr val="dk1"/>
                </a:solidFill>
                <a:highlight>
                  <a:schemeClr val="lt1"/>
                </a:highlight>
                <a:latin typeface="Roboto"/>
                <a:ea typeface="Roboto"/>
                <a:cs typeface="Roboto"/>
                <a:sym typeface="Roboto"/>
              </a:rPr>
              <a:t>. But, instead of using a merge commit, rebasing </a:t>
            </a:r>
            <a:r>
              <a:rPr i="1" lang="en" sz="1350">
                <a:solidFill>
                  <a:schemeClr val="dk1"/>
                </a:solidFill>
                <a:highlight>
                  <a:schemeClr val="lt1"/>
                </a:highlight>
                <a:latin typeface="Roboto"/>
                <a:ea typeface="Roboto"/>
                <a:cs typeface="Roboto"/>
                <a:sym typeface="Roboto"/>
              </a:rPr>
              <a:t>re-writes</a:t>
            </a:r>
            <a:r>
              <a:rPr lang="en" sz="1350">
                <a:solidFill>
                  <a:schemeClr val="dk1"/>
                </a:solidFill>
                <a:highlight>
                  <a:schemeClr val="lt1"/>
                </a:highlight>
                <a:latin typeface="Roboto"/>
                <a:ea typeface="Roboto"/>
                <a:cs typeface="Roboto"/>
                <a:sym typeface="Roboto"/>
              </a:rPr>
              <a:t> the project history by creating brand new commits for each commit in the original branch.</a:t>
            </a:r>
            <a:endParaRPr sz="1350">
              <a:solidFill>
                <a:schemeClr val="dk1"/>
              </a:solidFill>
              <a:highlight>
                <a:schemeClr val="lt1"/>
              </a:highlight>
              <a:latin typeface="Roboto"/>
              <a:ea typeface="Roboto"/>
              <a:cs typeface="Roboto"/>
              <a:sym typeface="Roboto"/>
            </a:endParaRPr>
          </a:p>
          <a:p>
            <a:pPr indent="0" lvl="0" marL="0" rtl="0" algn="l">
              <a:spcBef>
                <a:spcPts val="2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115788" y="152400"/>
            <a:ext cx="6912430"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4D4D4D"/>
                </a:solidFill>
                <a:highlight>
                  <a:schemeClr val="lt1"/>
                </a:highlight>
                <a:latin typeface="Roboto"/>
                <a:ea typeface="Roboto"/>
                <a:cs typeface="Roboto"/>
                <a:sym typeface="Roboto"/>
              </a:rPr>
              <a:t>The major benefit of rebasing is that you get a much cleaner project history. First, it eliminates the unnecessary merge commits required by </a:t>
            </a:r>
            <a:r>
              <a:rPr lang="en" sz="1400">
                <a:solidFill>
                  <a:srgbClr val="333333"/>
                </a:solidFill>
                <a:highlight>
                  <a:schemeClr val="lt1"/>
                </a:highlight>
                <a:latin typeface="Courier New"/>
                <a:ea typeface="Courier New"/>
                <a:cs typeface="Courier New"/>
                <a:sym typeface="Courier New"/>
              </a:rPr>
              <a:t>git merge</a:t>
            </a:r>
            <a:r>
              <a:rPr lang="en" sz="1450">
                <a:solidFill>
                  <a:srgbClr val="4D4D4D"/>
                </a:solidFill>
                <a:highlight>
                  <a:schemeClr val="lt1"/>
                </a:highlight>
                <a:latin typeface="Roboto"/>
                <a:ea typeface="Roboto"/>
                <a:cs typeface="Roboto"/>
                <a:sym typeface="Roboto"/>
              </a:rPr>
              <a:t>. Second, as you can see in the above diagram, rebasing also results in a perfectly linear project history—you can follow the tip of </a:t>
            </a:r>
            <a:r>
              <a:rPr lang="en" sz="1400">
                <a:solidFill>
                  <a:srgbClr val="333333"/>
                </a:solidFill>
                <a:highlight>
                  <a:schemeClr val="lt1"/>
                </a:highlight>
                <a:latin typeface="Courier New"/>
                <a:ea typeface="Courier New"/>
                <a:cs typeface="Courier New"/>
                <a:sym typeface="Courier New"/>
              </a:rPr>
              <a:t>feature</a:t>
            </a:r>
            <a:r>
              <a:rPr lang="en" sz="1450">
                <a:solidFill>
                  <a:srgbClr val="4D4D4D"/>
                </a:solidFill>
                <a:highlight>
                  <a:schemeClr val="lt1"/>
                </a:highlight>
                <a:latin typeface="Roboto"/>
                <a:ea typeface="Roboto"/>
                <a:cs typeface="Roboto"/>
                <a:sym typeface="Roboto"/>
              </a:rPr>
              <a:t> all the way to the beginning of the project without any forks. This makes it easier to navigate your project with commands like </a:t>
            </a:r>
            <a:r>
              <a:rPr lang="en" sz="1400">
                <a:solidFill>
                  <a:srgbClr val="333333"/>
                </a:solidFill>
                <a:highlight>
                  <a:schemeClr val="lt1"/>
                </a:highlight>
                <a:latin typeface="Courier New"/>
                <a:ea typeface="Courier New"/>
                <a:cs typeface="Courier New"/>
                <a:sym typeface="Courier New"/>
              </a:rPr>
              <a:t>git log</a:t>
            </a:r>
            <a:r>
              <a:rPr lang="en" sz="1450">
                <a:solidFill>
                  <a:srgbClr val="4D4D4D"/>
                </a:solidFill>
                <a:highlight>
                  <a:schemeClr val="lt1"/>
                </a:highlight>
                <a:latin typeface="Roboto"/>
                <a:ea typeface="Roboto"/>
                <a:cs typeface="Roboto"/>
                <a:sym typeface="Roboto"/>
              </a:rPr>
              <a:t>, </a:t>
            </a:r>
            <a:r>
              <a:rPr lang="en" sz="1400">
                <a:solidFill>
                  <a:srgbClr val="333333"/>
                </a:solidFill>
                <a:highlight>
                  <a:schemeClr val="lt1"/>
                </a:highlight>
                <a:latin typeface="Courier New"/>
                <a:ea typeface="Courier New"/>
                <a:cs typeface="Courier New"/>
                <a:sym typeface="Courier New"/>
              </a:rPr>
              <a:t>git bisect</a:t>
            </a:r>
            <a:r>
              <a:rPr lang="en" sz="1450">
                <a:solidFill>
                  <a:srgbClr val="4D4D4D"/>
                </a:solidFill>
                <a:highlight>
                  <a:schemeClr val="lt1"/>
                </a:highlight>
                <a:latin typeface="Roboto"/>
                <a:ea typeface="Roboto"/>
                <a:cs typeface="Roboto"/>
                <a:sym typeface="Roboto"/>
              </a:rPr>
              <a:t>, and </a:t>
            </a:r>
            <a:r>
              <a:rPr lang="en" sz="1400">
                <a:solidFill>
                  <a:srgbClr val="333333"/>
                </a:solidFill>
                <a:highlight>
                  <a:schemeClr val="lt1"/>
                </a:highlight>
                <a:latin typeface="Courier New"/>
                <a:ea typeface="Courier New"/>
                <a:cs typeface="Courier New"/>
                <a:sym typeface="Courier New"/>
              </a:rPr>
              <a:t>gitk</a:t>
            </a:r>
            <a:r>
              <a:rPr lang="en" sz="1450">
                <a:solidFill>
                  <a:srgbClr val="4D4D4D"/>
                </a:solidFill>
                <a:highlight>
                  <a:schemeClr val="lt1"/>
                </a:highlight>
                <a:latin typeface="Roboto"/>
                <a:ea typeface="Roboto"/>
                <a:cs typeface="Roboto"/>
                <a:sym typeface="Roboto"/>
              </a:rPr>
              <a:t>.</a:t>
            </a:r>
            <a:endParaRPr sz="19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