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7373600" cy="3566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Pereira" initials="FP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174" autoAdjust="0"/>
    <p:restoredTop sz="94660"/>
  </p:normalViewPr>
  <p:slideViewPr>
    <p:cSldViewPr snapToGrid="0">
      <p:cViewPr>
        <p:scale>
          <a:sx n="147" d="100"/>
          <a:sy n="147" d="100"/>
        </p:scale>
        <p:origin x="-59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5836288"/>
            <a:ext cx="14767560" cy="12415520"/>
          </a:xfrm>
        </p:spPr>
        <p:txBody>
          <a:bodyPr anchor="b"/>
          <a:lstStyle>
            <a:lvl1pPr algn="ctr">
              <a:defRPr sz="1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18730598"/>
            <a:ext cx="13030200" cy="8609962"/>
          </a:xfrm>
        </p:spPr>
        <p:txBody>
          <a:bodyPr/>
          <a:lstStyle>
            <a:lvl1pPr marL="0" indent="0" algn="ctr">
              <a:buNone/>
              <a:defRPr sz="4560"/>
            </a:lvl1pPr>
            <a:lvl2pPr marL="868680" indent="0" algn="ctr">
              <a:buNone/>
              <a:defRPr sz="3800"/>
            </a:lvl2pPr>
            <a:lvl3pPr marL="1737360" indent="0" algn="ctr">
              <a:buNone/>
              <a:defRPr sz="3420"/>
            </a:lvl3pPr>
            <a:lvl4pPr marL="2606040" indent="0" algn="ctr">
              <a:buNone/>
              <a:defRPr sz="3040"/>
            </a:lvl4pPr>
            <a:lvl5pPr marL="3474720" indent="0" algn="ctr">
              <a:buNone/>
              <a:defRPr sz="3040"/>
            </a:lvl5pPr>
            <a:lvl6pPr marL="4343400" indent="0" algn="ctr">
              <a:buNone/>
              <a:defRPr sz="3040"/>
            </a:lvl6pPr>
            <a:lvl7pPr marL="5212080" indent="0" algn="ctr">
              <a:buNone/>
              <a:defRPr sz="3040"/>
            </a:lvl7pPr>
            <a:lvl8pPr marL="6080760" indent="0" algn="ctr">
              <a:buNone/>
              <a:defRPr sz="3040"/>
            </a:lvl8pPr>
            <a:lvl9pPr marL="6949440" indent="0" algn="ctr">
              <a:buNone/>
              <a:defRPr sz="3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0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3" y="1898650"/>
            <a:ext cx="3746183" cy="302215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6" y="1898650"/>
            <a:ext cx="11021378" cy="302215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3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7" y="8890646"/>
            <a:ext cx="14984730" cy="14834232"/>
          </a:xfrm>
        </p:spPr>
        <p:txBody>
          <a:bodyPr anchor="b"/>
          <a:lstStyle>
            <a:lvl1pPr>
              <a:defRPr sz="1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7" y="23865216"/>
            <a:ext cx="14984730" cy="7800972"/>
          </a:xfrm>
        </p:spPr>
        <p:txBody>
          <a:bodyPr/>
          <a:lstStyle>
            <a:lvl1pPr marL="0" indent="0">
              <a:buNone/>
              <a:defRPr sz="4560">
                <a:solidFill>
                  <a:schemeClr val="tx1"/>
                </a:solidFill>
              </a:defRPr>
            </a:lvl1pPr>
            <a:lvl2pPr marL="8686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737360" indent="0">
              <a:buNone/>
              <a:defRPr sz="3420">
                <a:solidFill>
                  <a:schemeClr val="tx1">
                    <a:tint val="75000"/>
                  </a:schemeClr>
                </a:solidFill>
              </a:defRPr>
            </a:lvl3pPr>
            <a:lvl4pPr marL="26060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4pPr>
            <a:lvl5pPr marL="347472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5pPr>
            <a:lvl6pPr marL="434340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6pPr>
            <a:lvl7pPr marL="521208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7pPr>
            <a:lvl8pPr marL="608076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8pPr>
            <a:lvl9pPr marL="69494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9493250"/>
            <a:ext cx="7383780" cy="226269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9493250"/>
            <a:ext cx="7383780" cy="226269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1898658"/>
            <a:ext cx="14984730" cy="68929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00" y="8742048"/>
            <a:ext cx="7349846" cy="4284342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00" y="13026390"/>
            <a:ext cx="7349846" cy="19159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6" y="8742048"/>
            <a:ext cx="7386043" cy="4284342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6" y="13026390"/>
            <a:ext cx="7386043" cy="19159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5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2377440"/>
            <a:ext cx="5603438" cy="832104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5134618"/>
            <a:ext cx="8795385" cy="25342850"/>
          </a:xfrm>
        </p:spPr>
        <p:txBody>
          <a:bodyPr/>
          <a:lstStyle>
            <a:lvl1pPr>
              <a:defRPr sz="6080"/>
            </a:lvl1pPr>
            <a:lvl2pPr>
              <a:defRPr sz="5320"/>
            </a:lvl2pPr>
            <a:lvl3pPr>
              <a:defRPr sz="456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10698480"/>
            <a:ext cx="5603438" cy="19820258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5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2377440"/>
            <a:ext cx="5603438" cy="832104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5134618"/>
            <a:ext cx="8795385" cy="25342850"/>
          </a:xfrm>
        </p:spPr>
        <p:txBody>
          <a:bodyPr anchor="t"/>
          <a:lstStyle>
            <a:lvl1pPr marL="0" indent="0">
              <a:buNone/>
              <a:defRPr sz="6080"/>
            </a:lvl1pPr>
            <a:lvl2pPr marL="868680" indent="0">
              <a:buNone/>
              <a:defRPr sz="5320"/>
            </a:lvl2pPr>
            <a:lvl3pPr marL="1737360" indent="0">
              <a:buNone/>
              <a:defRPr sz="4560"/>
            </a:lvl3pPr>
            <a:lvl4pPr marL="2606040" indent="0">
              <a:buNone/>
              <a:defRPr sz="3800"/>
            </a:lvl4pPr>
            <a:lvl5pPr marL="3474720" indent="0">
              <a:buNone/>
              <a:defRPr sz="3800"/>
            </a:lvl5pPr>
            <a:lvl6pPr marL="4343400" indent="0">
              <a:buNone/>
              <a:defRPr sz="3800"/>
            </a:lvl6pPr>
            <a:lvl7pPr marL="5212080" indent="0">
              <a:buNone/>
              <a:defRPr sz="3800"/>
            </a:lvl7pPr>
            <a:lvl8pPr marL="6080760" indent="0">
              <a:buNone/>
              <a:defRPr sz="3800"/>
            </a:lvl8pPr>
            <a:lvl9pPr marL="6949440" indent="0">
              <a:buNone/>
              <a:defRPr sz="3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10698480"/>
            <a:ext cx="5603438" cy="19820258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6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1898658"/>
            <a:ext cx="14984730" cy="6892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9493250"/>
            <a:ext cx="14984730" cy="2262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33053028"/>
            <a:ext cx="390906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33053028"/>
            <a:ext cx="586359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33053028"/>
            <a:ext cx="390906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37360" rtl="0" eaLnBrk="1" latinLnBrk="0" hangingPunct="1">
        <a:lnSpc>
          <a:spcPct val="90000"/>
        </a:lnSpc>
        <a:spcBef>
          <a:spcPct val="0"/>
        </a:spcBef>
        <a:buNone/>
        <a:defRPr sz="8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340" indent="-434340" algn="l" defTabSz="173736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5320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1717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30403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90906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77774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6464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5151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73837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2pPr>
      <a:lvl3pPr marL="17373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3pPr>
      <a:lvl4pPr marL="26060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47472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34340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0807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69494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dc.gov/nchs/nhanes.htm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hyperlink" Target="http://www.nimhgenetic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map&#10;&#10;Description automatically generated">
            <a:extLst>
              <a:ext uri="{FF2B5EF4-FFF2-40B4-BE49-F238E27FC236}">
                <a16:creationId xmlns:a16="http://schemas.microsoft.com/office/drawing/2014/main" id="{CF1EAC7E-5E2F-E648-B16E-275ABF25B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84" y="19021210"/>
            <a:ext cx="7271253" cy="7271253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5D6E3F-889B-0043-B277-FE06F7BF5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0" y="14729480"/>
            <a:ext cx="7872409" cy="78724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BF5C00-A52D-446B-A0DC-55E6274FAA83}"/>
              </a:ext>
            </a:extLst>
          </p:cNvPr>
          <p:cNvSpPr/>
          <p:nvPr/>
        </p:nvSpPr>
        <p:spPr>
          <a:xfrm>
            <a:off x="457200" y="654278"/>
            <a:ext cx="164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cs typeface="Times New Roman" panose="02020603050405020304" pitchFamily="18" charset="0"/>
              </a:rPr>
              <a:t>Identifying Data Sharing and Data Reuse in Full-text NIMH-funded papers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39ED96-7D65-4E3D-8D92-BB3E109F1622}"/>
              </a:ext>
            </a:extLst>
          </p:cNvPr>
          <p:cNvSpPr/>
          <p:nvPr/>
        </p:nvSpPr>
        <p:spPr>
          <a:xfrm>
            <a:off x="457200" y="2137338"/>
            <a:ext cx="16459200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969"/>
              </a:spcAft>
            </a:pPr>
            <a:r>
              <a:rPr 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Travis Riddle</a:t>
            </a:r>
            <a:r>
              <a:rPr lang="en-US" sz="320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, Francisco Pereira</a:t>
            </a:r>
            <a:r>
              <a:rPr lang="en-US" sz="320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, Adam Thomas</a:t>
            </a:r>
            <a:r>
              <a:rPr lang="en-US" sz="320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endParaRPr lang="en-US" sz="3200" dirty="0">
              <a:cs typeface="Times New Roman" panose="02020603050405020304" pitchFamily="18" charset="0"/>
            </a:endParaRPr>
          </a:p>
          <a:p>
            <a:pPr algn="ctr"/>
            <a:r>
              <a:rPr lang="en-US" sz="280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Data Science and Sharing Team, National Institute of Mental Health, Bethesda, MD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82768-EEB6-4575-B683-B2AE01D6BF20}"/>
              </a:ext>
            </a:extLst>
          </p:cNvPr>
          <p:cNvSpPr txBox="1"/>
          <p:nvPr/>
        </p:nvSpPr>
        <p:spPr>
          <a:xfrm>
            <a:off x="491585" y="32316624"/>
            <a:ext cx="16459200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txBody>
          <a:bodyPr wrap="square" lIns="274320" tIns="182880" rIns="274320" bIns="182880" rtlCol="0" anchor="ctr">
            <a:spAutoFit/>
          </a:bodyPr>
          <a:lstStyle/>
          <a:p>
            <a:pPr marL="274638" indent="-274638">
              <a:buFontTx/>
              <a:buAutoNum type="arabicPeriod"/>
            </a:pPr>
            <a:r>
              <a:rPr lang="en-US" dirty="0"/>
              <a:t>Majumder, M.A. et al (2017). Sharing data under the 21</a:t>
            </a:r>
            <a:r>
              <a:rPr lang="en-US" baseline="30000" dirty="0"/>
              <a:t>st</a:t>
            </a:r>
            <a:r>
              <a:rPr lang="en-US" dirty="0"/>
              <a:t> century Cures act. </a:t>
            </a:r>
            <a:r>
              <a:rPr lang="en-US" i="1" dirty="0"/>
              <a:t>Genetics in Medicine, 19, </a:t>
            </a:r>
            <a:r>
              <a:rPr lang="en-US" dirty="0"/>
              <a:t>1289-1294</a:t>
            </a:r>
            <a:endParaRPr lang="en-US" sz="2000" baseline="30000" dirty="0"/>
          </a:p>
          <a:p>
            <a:pPr marL="274638" indent="-274638">
              <a:buAutoNum type="arabicPeriod"/>
            </a:pPr>
            <a:r>
              <a:rPr lang="en-US" dirty="0"/>
              <a:t>X. Y. Liu, J. Wu and Z. H. Zhou, (2009) Exploratory </a:t>
            </a:r>
            <a:r>
              <a:rPr lang="en-US" dirty="0" err="1"/>
              <a:t>Undersampling</a:t>
            </a:r>
            <a:r>
              <a:rPr lang="en-US" dirty="0"/>
              <a:t> for Class-Imbalance Learning. </a:t>
            </a:r>
            <a:r>
              <a:rPr lang="en-US" i="1" dirty="0"/>
              <a:t>IEEE Transactions on Systems, Man, and Cybernetics, Part B, </a:t>
            </a:r>
            <a:r>
              <a:rPr lang="en-US" dirty="0"/>
              <a:t>39(2), 539-550</a:t>
            </a:r>
            <a:endParaRPr lang="en-US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AD851E-CAF1-41ED-8EAC-8782B9389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99" y="33556532"/>
            <a:ext cx="2057763" cy="137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EED18E-CC9F-434C-8D77-F213FD162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78" y="33604897"/>
            <a:ext cx="1379045" cy="136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F62BAB-AE03-4C35-8BAB-1ED7D9FD7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791" y="33604895"/>
            <a:ext cx="1379046" cy="136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F705EA7-E2B4-4665-B1CF-F4F78AAD2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34" y="33630209"/>
            <a:ext cx="4332295" cy="128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DE17590-410F-4881-B0D8-2E9E59251538}"/>
              </a:ext>
            </a:extLst>
          </p:cNvPr>
          <p:cNvSpPr/>
          <p:nvPr/>
        </p:nvSpPr>
        <p:spPr>
          <a:xfrm>
            <a:off x="0" y="0"/>
            <a:ext cx="17373600" cy="32064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EB5515-4D04-44D4-91DC-E0DD9D3C69A1}"/>
              </a:ext>
            </a:extLst>
          </p:cNvPr>
          <p:cNvSpPr/>
          <p:nvPr/>
        </p:nvSpPr>
        <p:spPr>
          <a:xfrm>
            <a:off x="0" y="315330"/>
            <a:ext cx="17373600" cy="32064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02E47EE-9541-4CE7-88E0-1D89D1ED2FB7}"/>
              </a:ext>
            </a:extLst>
          </p:cNvPr>
          <p:cNvGrpSpPr/>
          <p:nvPr/>
        </p:nvGrpSpPr>
        <p:grpSpPr>
          <a:xfrm rot="10800000">
            <a:off x="0" y="35025628"/>
            <a:ext cx="17373600" cy="635972"/>
            <a:chOff x="19755203" y="27684961"/>
            <a:chExt cx="17373600" cy="63597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BE13ECD-DFD6-4B5A-A7CB-AA24F5FF374A}"/>
                </a:ext>
              </a:extLst>
            </p:cNvPr>
            <p:cNvSpPr/>
            <p:nvPr/>
          </p:nvSpPr>
          <p:spPr>
            <a:xfrm>
              <a:off x="19755203" y="27684961"/>
              <a:ext cx="17373600" cy="32064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A8521A-FD6A-4856-8026-EDEA483D19CA}"/>
                </a:ext>
              </a:extLst>
            </p:cNvPr>
            <p:cNvSpPr/>
            <p:nvPr/>
          </p:nvSpPr>
          <p:spPr>
            <a:xfrm>
              <a:off x="19755203" y="28000291"/>
              <a:ext cx="17373600" cy="32064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96C951F-3618-3949-9D64-551417B7333F}"/>
              </a:ext>
            </a:extLst>
          </p:cNvPr>
          <p:cNvGrpSpPr/>
          <p:nvPr/>
        </p:nvGrpSpPr>
        <p:grpSpPr>
          <a:xfrm>
            <a:off x="457200" y="3615889"/>
            <a:ext cx="16459200" cy="3234193"/>
            <a:chOff x="457200" y="3892334"/>
            <a:chExt cx="16459200" cy="32341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E686A89-32AD-44E1-8918-2B8C1E157628}"/>
                </a:ext>
              </a:extLst>
            </p:cNvPr>
            <p:cNvGrpSpPr/>
            <p:nvPr/>
          </p:nvGrpSpPr>
          <p:grpSpPr>
            <a:xfrm>
              <a:off x="457200" y="3892334"/>
              <a:ext cx="16459200" cy="3234193"/>
              <a:chOff x="694386" y="3724391"/>
              <a:chExt cx="14569188" cy="344332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9891BD-D629-45CC-A4E4-57359873E15C}"/>
                  </a:ext>
                </a:extLst>
              </p:cNvPr>
              <p:cNvSpPr txBox="1"/>
              <p:nvPr/>
            </p:nvSpPr>
            <p:spPr>
              <a:xfrm>
                <a:off x="694386" y="4016779"/>
                <a:ext cx="14569188" cy="315093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AF8C9A-7570-4E0B-B237-B90607578B05}"/>
                  </a:ext>
                </a:extLst>
              </p:cNvPr>
              <p:cNvSpPr txBox="1"/>
              <p:nvPr/>
            </p:nvSpPr>
            <p:spPr>
              <a:xfrm>
                <a:off x="955178" y="3724391"/>
                <a:ext cx="2315072" cy="58477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FF0000"/>
                    </a:solidFill>
                  </a:rPr>
                  <a:t>Key Points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4C4777-7A83-42BE-AB6F-3E85A2FA3848}"/>
                </a:ext>
              </a:extLst>
            </p:cNvPr>
            <p:cNvSpPr txBox="1"/>
            <p:nvPr/>
          </p:nvSpPr>
          <p:spPr>
            <a:xfrm>
              <a:off x="983368" y="4650044"/>
              <a:ext cx="15406865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000" dirty="0"/>
                <a:t>We developed a series of classification systems to identify data sharing/</a:t>
              </a:r>
              <a:r>
                <a:rPr lang="en-US" sz="3000"/>
                <a:t>reuse statements</a:t>
              </a:r>
              <a:endParaRPr lang="en-US" sz="3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000" dirty="0"/>
                <a:t>Applying the top-performing classifier to a corpus of 57k NIMH funded papers published since 2008, we extrapolate that 4.5% are predicted to contain data sharing/reuse statements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000" dirty="0"/>
                <a:t>By our predictions, a large majority of data statements come from a small handful of investigators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CF44D48-46C2-4213-A68B-B179399F2662}"/>
              </a:ext>
            </a:extLst>
          </p:cNvPr>
          <p:cNvSpPr txBox="1"/>
          <p:nvPr/>
        </p:nvSpPr>
        <p:spPr>
          <a:xfrm>
            <a:off x="12465314" y="33971809"/>
            <a:ext cx="392491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 err="1"/>
              <a:t>Github</a:t>
            </a:r>
            <a:r>
              <a:rPr lang="en-US" sz="2000" b="1" i="1" dirty="0"/>
              <a:t> Repo link goes here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853E317-B20B-8148-B079-128C44804359}"/>
              </a:ext>
            </a:extLst>
          </p:cNvPr>
          <p:cNvGrpSpPr/>
          <p:nvPr/>
        </p:nvGrpSpPr>
        <p:grpSpPr>
          <a:xfrm>
            <a:off x="457200" y="7011685"/>
            <a:ext cx="16459202" cy="11542383"/>
            <a:chOff x="457200" y="7181805"/>
            <a:chExt cx="16459202" cy="115423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6A0DE8-A35A-4A81-B855-28A8AF52D67D}"/>
                </a:ext>
              </a:extLst>
            </p:cNvPr>
            <p:cNvGrpSpPr/>
            <p:nvPr/>
          </p:nvGrpSpPr>
          <p:grpSpPr>
            <a:xfrm>
              <a:off x="457200" y="7181805"/>
              <a:ext cx="8001000" cy="7315200"/>
              <a:chOff x="694386" y="3757055"/>
              <a:chExt cx="7082244" cy="848932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503AA3-D64C-4A2E-BE38-C81ADA5E1D0A}"/>
                  </a:ext>
                </a:extLst>
              </p:cNvPr>
              <p:cNvSpPr txBox="1"/>
              <p:nvPr/>
            </p:nvSpPr>
            <p:spPr>
              <a:xfrm>
                <a:off x="694386" y="4016778"/>
                <a:ext cx="7082244" cy="822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48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E44070-78AA-4096-AD54-CE0DD734EBF7}"/>
                  </a:ext>
                </a:extLst>
              </p:cNvPr>
              <p:cNvSpPr txBox="1"/>
              <p:nvPr/>
            </p:nvSpPr>
            <p:spPr>
              <a:xfrm>
                <a:off x="955178" y="3757055"/>
                <a:ext cx="2315072" cy="8427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Introduction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2235E6-63B7-4869-B611-F09C11A43BC7}"/>
                </a:ext>
              </a:extLst>
            </p:cNvPr>
            <p:cNvGrpSpPr/>
            <p:nvPr/>
          </p:nvGrpSpPr>
          <p:grpSpPr>
            <a:xfrm>
              <a:off x="8915402" y="7202748"/>
              <a:ext cx="8001000" cy="11521440"/>
              <a:chOff x="694386" y="3860923"/>
              <a:chExt cx="7082244" cy="374345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26AC49-3277-4C65-AA59-13738EA49AA0}"/>
                  </a:ext>
                </a:extLst>
              </p:cNvPr>
              <p:cNvSpPr txBox="1"/>
              <p:nvPr/>
            </p:nvSpPr>
            <p:spPr>
              <a:xfrm>
                <a:off x="694386" y="3946776"/>
                <a:ext cx="7082244" cy="3657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48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738381-74D6-478E-82CA-BB7FFF9F061C}"/>
                  </a:ext>
                </a:extLst>
              </p:cNvPr>
              <p:cNvSpPr txBox="1"/>
              <p:nvPr/>
            </p:nvSpPr>
            <p:spPr>
              <a:xfrm>
                <a:off x="951380" y="3860923"/>
                <a:ext cx="3691180" cy="2019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Materials &amp; Methods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84D82E-928A-4EE4-8A77-9A715AE2B5C5}"/>
                </a:ext>
              </a:extLst>
            </p:cNvPr>
            <p:cNvSpPr txBox="1"/>
            <p:nvPr/>
          </p:nvSpPr>
          <p:spPr>
            <a:xfrm>
              <a:off x="728486" y="7823938"/>
              <a:ext cx="7530144" cy="6675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The 2017 Cures Act authorizes NIH Director to require award recipients to share data in a manner consistent with applicable laws and regulations</a:t>
              </a:r>
              <a:r>
                <a:rPr lang="en-US" sz="2400" baseline="30000" dirty="0"/>
                <a:t>1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Identifying and measuring data sharing and data reuse serves a number of goals that are important for scientists, funding agencies, and the public more generally.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The unmet objective of an efficient and accurate system for identification and tracking of datasets is a conspicuous shortcoming of the larger open science community.</a:t>
              </a:r>
              <a:endParaRPr lang="en-US" sz="2400" baseline="300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We sought to develop a classification system to automate labeling of data statements in full-text NIMH-funded papers from PubMed Central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We used our top-performing classifier to predict the presence of data statements and examined the distribution of these predictions as a function of paper meta-data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A4854D-A11D-45B1-AA42-406697A3F70A}"/>
                </a:ext>
              </a:extLst>
            </p:cNvPr>
            <p:cNvSpPr txBox="1"/>
            <p:nvPr/>
          </p:nvSpPr>
          <p:spPr>
            <a:xfrm>
              <a:off x="9210024" y="7725801"/>
              <a:ext cx="7706376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The population of papers is any paper on PubMed Central found to have been listed as a paper produced from an NIMH funded grant on FederalReporter (total = 57,692)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Labeled data consist of 3,355 sentences from 1,559 papers. Samples were drawn through a mixture of random samples, regex searches, and active learning.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Of these, 375 sentences from 314 papers were found to contain data statements.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Paper metadata was obtained through FederalReporter, PubMed Central, and </a:t>
              </a:r>
              <a:r>
                <a:rPr lang="en-US" sz="2400" dirty="0" err="1"/>
                <a:t>iCite</a:t>
              </a:r>
              <a:r>
                <a:rPr lang="en-US" sz="2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Analysis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We tested two classification approaches using 3-fold cross validation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Easy Ensemble</a:t>
              </a:r>
              <a:r>
                <a:rPr lang="en-US" sz="2400" baseline="30000" dirty="0"/>
                <a:t>2</a:t>
              </a:r>
              <a:endParaRPr lang="en-US" sz="2400" dirty="0"/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Two stage classifier with SVM and Random Forest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8702B92-80BE-7245-8869-1F9A78794381}"/>
                </a:ext>
              </a:extLst>
            </p:cNvPr>
            <p:cNvGrpSpPr/>
            <p:nvPr/>
          </p:nvGrpSpPr>
          <p:grpSpPr>
            <a:xfrm>
              <a:off x="9252835" y="14023977"/>
              <a:ext cx="7317037" cy="4523969"/>
              <a:chOff x="9314135" y="13237344"/>
              <a:chExt cx="7317037" cy="452396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67A244D-056F-3849-8EB3-ED8A1BDB6389}"/>
                  </a:ext>
                </a:extLst>
              </p:cNvPr>
              <p:cNvSpPr/>
              <p:nvPr/>
            </p:nvSpPr>
            <p:spPr>
              <a:xfrm>
                <a:off x="9765183" y="13237344"/>
                <a:ext cx="5432138" cy="5921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Unigrams, paper section, journal, year published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D63D0A7-0659-4B42-ABE9-A345F5208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7490" y="13655020"/>
                <a:ext cx="0" cy="43323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EDCC1CA-A715-3348-B869-7FF3FBD89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49662" y="13655020"/>
                <a:ext cx="0" cy="454496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311B37C-D228-274E-929A-1CE17722356C}"/>
                  </a:ext>
                </a:extLst>
              </p:cNvPr>
              <p:cNvSpPr/>
              <p:nvPr/>
            </p:nvSpPr>
            <p:spPr>
              <a:xfrm>
                <a:off x="9408091" y="15382965"/>
                <a:ext cx="2422866" cy="83704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Easy Ensemble Predictions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2CAE95A-DFD6-514B-B2B4-D9E0C0623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7690" y="14961387"/>
                <a:ext cx="0" cy="42403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78B4FA52-74C2-A04A-845E-538920F65489}"/>
                  </a:ext>
                </a:extLst>
              </p:cNvPr>
              <p:cNvSpPr/>
              <p:nvPr/>
            </p:nvSpPr>
            <p:spPr>
              <a:xfrm>
                <a:off x="9314135" y="14088251"/>
                <a:ext cx="2569074" cy="877038"/>
              </a:xfrm>
              <a:prstGeom prst="triangl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EZ Ensemble</a:t>
                </a:r>
              </a:p>
              <a:p>
                <a:pPr algn="ctr"/>
                <a:endParaRPr lang="en-US" sz="2000" dirty="0"/>
              </a:p>
            </p:txBody>
          </p:sp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BAEFDFBE-8E31-EF42-80C4-3D99D027D06A}"/>
                  </a:ext>
                </a:extLst>
              </p:cNvPr>
              <p:cNvSpPr/>
              <p:nvPr/>
            </p:nvSpPr>
            <p:spPr>
              <a:xfrm>
                <a:off x="13132969" y="14094757"/>
                <a:ext cx="2505762" cy="877038"/>
              </a:xfrm>
              <a:prstGeom prst="triangl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SVM</a:t>
                </a:r>
              </a:p>
              <a:p>
                <a:pPr algn="ctr"/>
                <a:endParaRPr lang="en-US" sz="2000" dirty="0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6B7AC64-337A-8E42-ACED-0EF0E1384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49662" y="15004284"/>
                <a:ext cx="0" cy="423668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10478B5-49FD-3745-B36A-F17F53A7850A}"/>
                  </a:ext>
                </a:extLst>
              </p:cNvPr>
              <p:cNvSpPr/>
              <p:nvPr/>
            </p:nvSpPr>
            <p:spPr>
              <a:xfrm>
                <a:off x="12465314" y="15446144"/>
                <a:ext cx="3924909" cy="10331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SVC predicted Probabilities, code/data keywords, repository mention, parentheses, URL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8ED7B8F4-FA82-ED47-9BB7-FDCE72CFE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49662" y="16484170"/>
                <a:ext cx="0" cy="454496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riangle 73">
                <a:extLst>
                  <a:ext uri="{FF2B5EF4-FFF2-40B4-BE49-F238E27FC236}">
                    <a16:creationId xmlns:a16="http://schemas.microsoft.com/office/drawing/2014/main" id="{75991065-C088-F54A-8086-B591AD72414B}"/>
                  </a:ext>
                </a:extLst>
              </p:cNvPr>
              <p:cNvSpPr/>
              <p:nvPr/>
            </p:nvSpPr>
            <p:spPr>
              <a:xfrm>
                <a:off x="13044398" y="16884275"/>
                <a:ext cx="2585460" cy="877038"/>
              </a:xfrm>
              <a:prstGeom prst="triangl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Random Forest</a:t>
                </a:r>
              </a:p>
              <a:p>
                <a:pPr algn="ctr"/>
                <a:endParaRPr lang="en-US" sz="2000" dirty="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94C5DD3-C056-4B4B-A330-FBD1B9FA49F4}"/>
                  </a:ext>
                </a:extLst>
              </p:cNvPr>
              <p:cNvCxnSpPr>
                <a:cxnSpLocks/>
                <a:stCxn id="74" idx="1"/>
              </p:cNvCxnSpPr>
              <p:nvPr/>
            </p:nvCxnSpPr>
            <p:spPr>
              <a:xfrm flipH="1">
                <a:off x="11700802" y="17322794"/>
                <a:ext cx="1989961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3C66E7-45E9-FD48-BCED-695484172A98}"/>
                  </a:ext>
                </a:extLst>
              </p:cNvPr>
              <p:cNvSpPr txBox="1"/>
              <p:nvPr/>
            </p:nvSpPr>
            <p:spPr>
              <a:xfrm>
                <a:off x="15468609" y="13269797"/>
                <a:ext cx="10989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Features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F5AC27-90CC-E34A-9A60-BB752C5D4B16}"/>
                  </a:ext>
                </a:extLst>
              </p:cNvPr>
              <p:cNvSpPr txBox="1"/>
              <p:nvPr/>
            </p:nvSpPr>
            <p:spPr>
              <a:xfrm>
                <a:off x="15487910" y="14279745"/>
                <a:ext cx="1143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3"/>
                    </a:solidFill>
                  </a:rPr>
                  <a:t>Classifier</a:t>
                </a:r>
              </a:p>
            </p:txBody>
          </p:sp>
        </p:grpSp>
      </p:grpSp>
      <p:sp>
        <p:nvSpPr>
          <p:cNvPr id="89" name="L-Shape 88">
            <a:extLst>
              <a:ext uri="{FF2B5EF4-FFF2-40B4-BE49-F238E27FC236}">
                <a16:creationId xmlns:a16="http://schemas.microsoft.com/office/drawing/2014/main" id="{500E9CAB-B779-7D44-B25D-102866AD37D7}"/>
              </a:ext>
            </a:extLst>
          </p:cNvPr>
          <p:cNvSpPr/>
          <p:nvPr/>
        </p:nvSpPr>
        <p:spPr>
          <a:xfrm>
            <a:off x="491585" y="14662418"/>
            <a:ext cx="16390429" cy="11612880"/>
          </a:xfrm>
          <a:prstGeom prst="corner">
            <a:avLst>
              <a:gd name="adj1" fmla="val 63038"/>
              <a:gd name="adj2" fmla="val 7040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15A6E9-90C4-CA43-A424-A2EF57E55177}"/>
              </a:ext>
            </a:extLst>
          </p:cNvPr>
          <p:cNvSpPr txBox="1"/>
          <p:nvPr/>
        </p:nvSpPr>
        <p:spPr>
          <a:xfrm>
            <a:off x="728486" y="14394519"/>
            <a:ext cx="193912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Results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3AD371C-4EF3-9E41-8B79-BF86706828E8}"/>
              </a:ext>
            </a:extLst>
          </p:cNvPr>
          <p:cNvGrpSpPr/>
          <p:nvPr/>
        </p:nvGrpSpPr>
        <p:grpSpPr>
          <a:xfrm>
            <a:off x="457200" y="26368895"/>
            <a:ext cx="16459200" cy="5798731"/>
            <a:chOff x="457200" y="26590567"/>
            <a:chExt cx="16459200" cy="579873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02757CE-EBD0-604D-A4A2-7AAEBF2957BA}"/>
                </a:ext>
              </a:extLst>
            </p:cNvPr>
            <p:cNvGrpSpPr/>
            <p:nvPr/>
          </p:nvGrpSpPr>
          <p:grpSpPr>
            <a:xfrm>
              <a:off x="457200" y="26590567"/>
              <a:ext cx="16459200" cy="5798731"/>
              <a:chOff x="457200" y="25336669"/>
              <a:chExt cx="16459200" cy="579873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C6FBD9-79BF-44D0-80A4-824945CD16BB}"/>
                  </a:ext>
                </a:extLst>
              </p:cNvPr>
              <p:cNvSpPr txBox="1"/>
              <p:nvPr/>
            </p:nvSpPr>
            <p:spPr>
              <a:xfrm>
                <a:off x="457200" y="25554991"/>
                <a:ext cx="8001000" cy="55778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48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7012DD6-B77E-4B1A-8A7F-D9F5E45C401A}"/>
                  </a:ext>
                </a:extLst>
              </p:cNvPr>
              <p:cNvSpPr txBox="1"/>
              <p:nvPr/>
            </p:nvSpPr>
            <p:spPr>
              <a:xfrm>
                <a:off x="751825" y="25336669"/>
                <a:ext cx="2925705" cy="58477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Error Examples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9B7CA3-4CA2-4421-BB8E-142345E90D30}"/>
                  </a:ext>
                </a:extLst>
              </p:cNvPr>
              <p:cNvSpPr txBox="1"/>
              <p:nvPr/>
            </p:nvSpPr>
            <p:spPr>
              <a:xfrm>
                <a:off x="8915400" y="25557560"/>
                <a:ext cx="8001000" cy="55778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48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CC159B-4D18-4BC5-AF0E-1925E89D121E}"/>
                  </a:ext>
                </a:extLst>
              </p:cNvPr>
              <p:cNvSpPr txBox="1"/>
              <p:nvPr/>
            </p:nvSpPr>
            <p:spPr>
              <a:xfrm>
                <a:off x="9189382" y="25337550"/>
                <a:ext cx="2353326" cy="58477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Conclusion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6E0BA08-F220-7445-97F0-3CE08647294E}"/>
                  </a:ext>
                </a:extLst>
              </p:cNvPr>
              <p:cNvSpPr txBox="1"/>
              <p:nvPr/>
            </p:nvSpPr>
            <p:spPr>
              <a:xfrm>
                <a:off x="640370" y="25968485"/>
                <a:ext cx="7706376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2"/>
                    </a:solidFill>
                  </a:rPr>
                  <a:t>False Alarms</a:t>
                </a:r>
              </a:p>
              <a:p>
                <a:pPr lvl="1"/>
                <a:endParaRPr lang="en-US" sz="2200" i="1" dirty="0"/>
              </a:p>
              <a:p>
                <a:pPr lvl="1"/>
                <a:endParaRPr lang="en-US" sz="2200" i="1" dirty="0"/>
              </a:p>
              <a:p>
                <a:pPr lvl="1"/>
                <a:r>
                  <a:rPr lang="en-US" sz="2200" i="1" dirty="0"/>
                  <a:t>-----</a:t>
                </a:r>
              </a:p>
              <a:p>
                <a:pPr lvl="1"/>
                <a:endParaRPr lang="en-US" sz="2200" i="1" dirty="0"/>
              </a:p>
              <a:p>
                <a:pPr lvl="1"/>
                <a:endParaRPr lang="en-US" sz="22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Misses</a:t>
                </a:r>
              </a:p>
              <a:p>
                <a:endParaRPr lang="en-US" sz="2400" b="1" dirty="0">
                  <a:solidFill>
                    <a:schemeClr val="accent1"/>
                  </a:solidFill>
                </a:endParaRPr>
              </a:p>
              <a:p>
                <a:endParaRPr lang="en-US" sz="2400" b="1" dirty="0">
                  <a:solidFill>
                    <a:schemeClr val="accent1"/>
                  </a:solidFill>
                </a:endParaRPr>
              </a:p>
              <a:p>
                <a:endParaRPr lang="en-US" sz="2400" b="1" dirty="0">
                  <a:solidFill>
                    <a:schemeClr val="accent1"/>
                  </a:solidFill>
                </a:endParaRPr>
              </a:p>
              <a:p>
                <a:endParaRPr lang="en-US" sz="2400" b="1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200" i="1" dirty="0"/>
                  <a:t>---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5232F3F-F210-E148-A382-5B4DBD8077E8}"/>
                  </a:ext>
                </a:extLst>
              </p:cNvPr>
              <p:cNvSpPr txBox="1"/>
              <p:nvPr/>
            </p:nvSpPr>
            <p:spPr>
              <a:xfrm>
                <a:off x="9051221" y="25906610"/>
                <a:ext cx="7709315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Though data sharing is expected for those with NIMH funding, these results suggest that rates of data sharing are likely very low.</a:t>
                </a:r>
                <a:endParaRPr lang="en-US" sz="2400" baseline="30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Of the 4,139 PIs with at least 3 publications represented in our data, we extrapolate that just 210 (5%) have data statements in more than a third of their papers.</a:t>
                </a:r>
                <a:endParaRPr lang="en-US" sz="2400" baseline="30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Our classifier could be improved by more consistent handling of software tools and other data resources (e.g. manuals), or by using features derived from parsing sentences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Future directions could capitalize on list of data DOIs (e.g. datacite), though a rough perusal of our data suggests that DOIs are not consistently cited.</a:t>
                </a:r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88AB61A-94EE-5243-A74C-6FA179192B15}"/>
                </a:ext>
              </a:extLst>
            </p:cNvPr>
            <p:cNvSpPr/>
            <p:nvPr/>
          </p:nvSpPr>
          <p:spPr>
            <a:xfrm>
              <a:off x="640080" y="27686126"/>
              <a:ext cx="7680960" cy="7017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0" lvl="1"/>
              <a:r>
                <a:rPr lang="en-US" sz="2200" i="1" dirty="0">
                  <a:solidFill>
                    <a:schemeClr val="tx1"/>
                  </a:solidFill>
                </a:rPr>
                <a:t>Detailed NHANES survey operations manuals are available on the NHANES Web site (</a:t>
              </a:r>
              <a:r>
                <a:rPr lang="en-US" sz="2200" i="1" dirty="0">
                  <a:solidFill>
                    <a:schemeClr val="tx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http://www.cdc.gov/nchs/nhanes.htm</a:t>
              </a:r>
              <a:r>
                <a:rPr lang="en-US" sz="2200" i="1" dirty="0">
                  <a:solidFill>
                    <a:schemeClr val="tx1"/>
                  </a:solidFill>
                </a:rPr>
                <a:t>).</a:t>
              </a:r>
              <a:endParaRPr lang="en-US" sz="2200" i="1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D608C84-F3ED-2E49-81AE-D5831B3B7AC0}"/>
                </a:ext>
              </a:extLst>
            </p:cNvPr>
            <p:cNvSpPr/>
            <p:nvPr/>
          </p:nvSpPr>
          <p:spPr>
            <a:xfrm>
              <a:off x="640370" y="28622936"/>
              <a:ext cx="7680960" cy="7017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0" lvl="1"/>
              <a:r>
                <a:rPr lang="en-US" sz="2200" i="1" dirty="0">
                  <a:solidFill>
                    <a:schemeClr val="tx1"/>
                  </a:solidFill>
                </a:rPr>
                <a:t>Sequence data were aligned and variants called by the Picard (http://picard.sourceforge.net) zBWA GATK pipeline.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5D6B45-61BE-AE48-892F-452D01F74A2F}"/>
                </a:ext>
              </a:extLst>
            </p:cNvPr>
            <p:cNvSpPr/>
            <p:nvPr/>
          </p:nvSpPr>
          <p:spPr>
            <a:xfrm>
              <a:off x="640080" y="29714424"/>
              <a:ext cx="7680960" cy="14346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0" lvl="1"/>
              <a:r>
                <a:rPr lang="en-US" sz="2200" i="1" dirty="0">
                  <a:solidFill>
                    <a:prstClr val="black"/>
                  </a:solidFill>
                </a:rPr>
                <a:t>European and African-American participants from the Clinical Antipsychotic Trials of Intervention Effectiveness (CATIE) project were obtained from the National Institutes of Mental Health repository (</a:t>
              </a:r>
              <a:r>
                <a:rPr lang="en-US" sz="2200" i="1" dirty="0">
                  <a:solidFill>
                    <a:prstClr val="black"/>
                  </a:solidFill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http://www.nimhgenetics.org</a:t>
              </a:r>
              <a:r>
                <a:rPr lang="en-US" sz="2200" i="1" dirty="0">
                  <a:solidFill>
                    <a:prstClr val="black"/>
                  </a:solidFill>
                </a:rPr>
                <a:t>).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6AB6699-9825-E340-AC3E-A34B9594C251}"/>
                </a:ext>
              </a:extLst>
            </p:cNvPr>
            <p:cNvSpPr/>
            <p:nvPr/>
          </p:nvSpPr>
          <p:spPr>
            <a:xfrm>
              <a:off x="640080" y="31400066"/>
              <a:ext cx="7680960" cy="7017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3500" lvl="1"/>
              <a:r>
                <a:rPr lang="en-US" sz="2200" i="1" dirty="0">
                  <a:solidFill>
                    <a:prstClr val="black"/>
                  </a:solidFill>
                </a:rPr>
                <a:t>Note: Any Supplementary Information and Source Data files are available in the online version of the paper.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C42A3820-75C3-5042-B101-0E3835519878}"/>
              </a:ext>
            </a:extLst>
          </p:cNvPr>
          <p:cNvSpPr/>
          <p:nvPr/>
        </p:nvSpPr>
        <p:spPr>
          <a:xfrm>
            <a:off x="9207447" y="17544636"/>
            <a:ext cx="2424823" cy="8370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Two Stage Predictions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417C07-A3ED-4247-9003-F896366E61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6" y="22770726"/>
            <a:ext cx="8714387" cy="348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8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8744-0990-504C-A248-08A80AD8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8A1032-1AC1-754D-B73D-86A6AF54D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66543"/>
              </p:ext>
            </p:extLst>
          </p:nvPr>
        </p:nvGraphicFramePr>
        <p:xfrm>
          <a:off x="9244225" y="12472337"/>
          <a:ext cx="7421220" cy="40613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2950">
                  <a:extLst>
                    <a:ext uri="{9D8B030D-6E8A-4147-A177-3AD203B41FA5}">
                      <a16:colId xmlns:a16="http://schemas.microsoft.com/office/drawing/2014/main" val="132889742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85643522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160284505"/>
                    </a:ext>
                  </a:extLst>
                </a:gridCol>
                <a:gridCol w="1692145">
                  <a:extLst>
                    <a:ext uri="{9D8B030D-6E8A-4147-A177-3AD203B41FA5}">
                      <a16:colId xmlns:a16="http://schemas.microsoft.com/office/drawing/2014/main" val="3437655855"/>
                    </a:ext>
                  </a:extLst>
                </a:gridCol>
              </a:tblGrid>
              <a:tr h="360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</a:rPr>
                        <a:t> </a:t>
                      </a:r>
                      <a:endParaRPr lang="en-US" sz="1800" b="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</a:rPr>
                        <a:t>Original Study</a:t>
                      </a:r>
                      <a:endParaRPr lang="en-US" sz="18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</a:rPr>
                        <a:t>HCP500</a:t>
                      </a:r>
                      <a:endParaRPr lang="en-US" sz="18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</a:rPr>
                        <a:t>HCP1200</a:t>
                      </a:r>
                      <a:endParaRPr lang="en-US" sz="18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extLst>
                  <a:ext uri="{0D108BD9-81ED-4DB2-BD59-A6C34878D82A}">
                    <a16:rowId xmlns:a16="http://schemas.microsoft.com/office/drawing/2014/main" val="3627807484"/>
                  </a:ext>
                </a:extLst>
              </a:tr>
              <a:tr h="3604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</a:rPr>
                        <a:t>Permutations</a:t>
                      </a:r>
                      <a:endParaRPr lang="en-US" sz="18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100,000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10,000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10,000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extLst>
                  <a:ext uri="{0D108BD9-81ED-4DB2-BD59-A6C34878D82A}">
                    <a16:rowId xmlns:a16="http://schemas.microsoft.com/office/drawing/2014/main" val="875502060"/>
                  </a:ext>
                </a:extLst>
              </a:tr>
              <a:tr h="6506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</a:rPr>
                        <a:t>Correlation of Mode 1 weights</a:t>
                      </a:r>
                      <a:endParaRPr lang="en-US" sz="18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r=0.87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p&lt;10</a:t>
                      </a:r>
                      <a:r>
                        <a:rPr lang="en-US" sz="1800" baseline="30000" dirty="0">
                          <a:effectLst/>
                        </a:rPr>
                        <a:t>-5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r=0.8715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p&lt;10</a:t>
                      </a:r>
                      <a:r>
                        <a:rPr lang="en-US" sz="1800" baseline="30000" dirty="0">
                          <a:effectLst/>
                        </a:rPr>
                        <a:t>-4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r=0.7432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p&lt;10</a:t>
                      </a:r>
                      <a:r>
                        <a:rPr lang="en-US" sz="1800" baseline="30000">
                          <a:effectLst/>
                        </a:rPr>
                        <a:t>-4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extLst>
                  <a:ext uri="{0D108BD9-81ED-4DB2-BD59-A6C34878D82A}">
                    <a16:rowId xmlns:a16="http://schemas.microsoft.com/office/drawing/2014/main" val="799643519"/>
                  </a:ext>
                </a:extLst>
              </a:tr>
              <a:tr h="6506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</a:rPr>
                        <a:t>% Variance Explained (Z-score)</a:t>
                      </a:r>
                      <a:endParaRPr lang="en-US" sz="18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745947"/>
                  </a:ext>
                </a:extLst>
              </a:tr>
              <a:tr h="36048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</a:rPr>
                        <a:t>Connectome</a:t>
                      </a:r>
                      <a:endParaRPr lang="en-US" sz="1800" b="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0.53% (7.7)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0.526% (7.428)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0.366% (5.796)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extLst>
                  <a:ext uri="{0D108BD9-81ED-4DB2-BD59-A6C34878D82A}">
                    <a16:rowId xmlns:a16="http://schemas.microsoft.com/office/drawing/2014/main" val="1646889052"/>
                  </a:ext>
                </a:extLst>
              </a:tr>
              <a:tr h="36048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</a:rPr>
                        <a:t>SMs</a:t>
                      </a:r>
                      <a:endParaRPr lang="en-US" sz="1800" b="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1.7% (9.2)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1.749% (9.307)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1.963% (10.708)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extLst>
                  <a:ext uri="{0D108BD9-81ED-4DB2-BD59-A6C34878D82A}">
                    <a16:rowId xmlns:a16="http://schemas.microsoft.com/office/drawing/2014/main" val="1674140132"/>
                  </a:ext>
                </a:extLst>
              </a:tr>
              <a:tr h="3604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</a:rPr>
                        <a:t>Next highest Z-scores</a:t>
                      </a:r>
                      <a:endParaRPr lang="en-US" sz="18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82715"/>
                  </a:ext>
                </a:extLst>
              </a:tr>
              <a:tr h="36048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</a:rPr>
                        <a:t>Connectome</a:t>
                      </a:r>
                      <a:endParaRPr lang="en-US" sz="1800" b="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2.7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2.8101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3.424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extLst>
                  <a:ext uri="{0D108BD9-81ED-4DB2-BD59-A6C34878D82A}">
                    <a16:rowId xmlns:a16="http://schemas.microsoft.com/office/drawing/2014/main" val="3454949227"/>
                  </a:ext>
                </a:extLst>
              </a:tr>
              <a:tr h="36048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</a:rPr>
                        <a:t>SMs</a:t>
                      </a:r>
                      <a:endParaRPr lang="en-US" sz="1800" b="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2.7275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6.672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extLst>
                  <a:ext uri="{0D108BD9-81ED-4DB2-BD59-A6C34878D82A}">
                    <a16:rowId xmlns:a16="http://schemas.microsoft.com/office/drawing/2014/main" val="6858030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64EDAA-CCD3-9449-BDE6-D98B75216B67}"/>
              </a:ext>
            </a:extLst>
          </p:cNvPr>
          <p:cNvSpPr txBox="1"/>
          <p:nvPr/>
        </p:nvSpPr>
        <p:spPr>
          <a:xfrm>
            <a:off x="9244225" y="11737387"/>
            <a:ext cx="1595615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638441-C65F-6F44-ADBD-04C29BE67C66}"/>
              </a:ext>
            </a:extLst>
          </p:cNvPr>
          <p:cNvSpPr/>
          <p:nvPr/>
        </p:nvSpPr>
        <p:spPr>
          <a:xfrm>
            <a:off x="9210024" y="16534926"/>
            <a:ext cx="7435092" cy="77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i="1" dirty="0">
                <a:ea typeface="Times New Roman" panose="02020603050405020304" pitchFamily="18" charset="0"/>
              </a:rPr>
              <a:t>TABLE 1: </a:t>
            </a:r>
            <a:r>
              <a:rPr lang="en-US" sz="2000" i="1" dirty="0">
                <a:ea typeface="Times New Roman" panose="02020603050405020304" pitchFamily="18" charset="0"/>
              </a:rPr>
              <a:t>Results of the computational replications using the HCP 500 and HCP 1200 datasets, compared to the original study results.</a:t>
            </a:r>
            <a:endParaRPr lang="en-US" sz="2000" dirty="0"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6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7877</TotalTime>
  <Words>784</Words>
  <Application>Microsoft Macintosh PowerPoint</Application>
  <PresentationFormat>Custom</PresentationFormat>
  <Paragraphs>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Goyal</dc:creator>
  <cp:lastModifiedBy>Riddle, Travis (NIH/NIMH) [C]</cp:lastModifiedBy>
  <cp:revision>281</cp:revision>
  <dcterms:created xsi:type="dcterms:W3CDTF">2020-05-27T15:20:48Z</dcterms:created>
  <dcterms:modified xsi:type="dcterms:W3CDTF">2020-06-15T15:02:32Z</dcterms:modified>
</cp:coreProperties>
</file>