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62" r:id="rId1"/>
    <p:sldMasterId id="2147483763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216" autoAdjust="0"/>
    <p:restoredTop sz="94660"/>
  </p:normalViewPr>
  <p:slideViewPr>
    <p:cSldViewPr snapToGrid="0">
      <p:cViewPr>
        <p:scale>
          <a:sx n="83" d="100"/>
          <a:sy n="83" d="100"/>
        </p:scale>
        <p:origin x="942" y="7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presProps" Target="presProps.xml"  /><Relationship Id="rId46" Type="http://schemas.openxmlformats.org/officeDocument/2006/relationships/viewProps" Target="viewProps.xml"  /><Relationship Id="rId47" Type="http://schemas.openxmlformats.org/officeDocument/2006/relationships/theme" Target="theme/theme1.xml"  /><Relationship Id="rId48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.xlsx" 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 </c:v>
                </c:pt>
              </c:strCache>
            </c:strRef>
          </c:tx>
          <c:spPr>
            <a:noFill/>
          </c:spPr>
          <c:dPt>
            <c:idx val="0"/>
            <c:bubble3D val="0"/>
            <c:spPr>
              <a:ln w="19050" cap="flat" cmpd="sng" algn="ctr">
                <a:solidFill>
                  <a:srgbClr val="F8E9E8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1-0527-450B-BE76-DBE9ABC19AE4}"/>
              </c:ext>
            </c:extLst>
          </c:dPt>
          <c:dPt>
            <c:idx val="1"/>
            <c:bubble3D val="0"/>
            <c:spPr>
              <a:ln w="19050" cap="flat" cmpd="sng" algn="ctr">
                <a:solidFill>
                  <a:srgbClr val="FF8080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3-0527-450B-BE76-DBE9ABC19AE4}"/>
              </c:ext>
            </c:extLst>
          </c:dPt>
          <c:dPt>
            <c:idx val="2"/>
            <c:bubble3D val="0"/>
            <c:spPr>
              <a:ln w="19050" cap="flat" cmpd="sng" algn="ctr">
                <a:solidFill>
                  <a:srgbClr val="B3ACB3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5-0527-450B-BE76-DBE9ABC19AE4}"/>
              </c:ext>
            </c:extLst>
          </c:dPt>
          <c:dPt>
            <c:idx val="3"/>
            <c:bubble3D val="0"/>
            <c:spPr>
              <a:ln w="19050" cap="flat" cmpd="sng" algn="ctr">
                <a:solidFill>
                  <a:srgbClr val="EFCCCA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7-0527-450B-BE76-DBE9ABC19AE4}"/>
              </c:ext>
            </c:extLst>
          </c:dPt>
          <c:dPt>
            <c:idx val="4"/>
            <c:bubble3D val="0"/>
            <c:spPr>
              <a:ln w="19050" cap="flat" cmpd="sng" algn="ctr">
                <a:solidFill>
                  <a:srgbClr val="F4C3C3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9-0527-450B-BE76-DBE9ABC19A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1400" b="0" i="0" u="none"/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10대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  <c:pt idx="4">
                  <c:v>50대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25</c:v>
                </c:pt>
                <c:pt idx="2">
                  <c:v>30</c:v>
                </c:pt>
                <c:pt idx="3">
                  <c:v>20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527-450B-BE76-DBE9ABC19A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40"/>
      </c:doughnutChart>
      <c:spPr>
        <a:noFill/>
        <a:ln w="9525" cap="flat" cmpd="sng" algn="ctr">
          <a:noFill/>
          <a:prstDash val="solid"/>
          <a:round/>
        </a:ln>
      </c:spPr>
    </c:plotArea>
    <c:plotVisOnly val="1"/>
    <c:dispBlanksAs val="gap"/>
    <c:showDLblsOverMax val="1"/>
  </c:chart>
  <c:txPr>
    <a:bodyPr rot="0" vert="horz" wrap="none" lIns="0" tIns="0" rIns="0" bIns="0" anchor="ctr" anchorCtr="1"/>
    <a:lstStyle/>
    <a:p>
      <a:pPr algn="l">
        <a:defRPr sz="1200" b="0" i="0" u="none">
          <a:latin typeface="함초롬돋움" panose="00000000000000000000"/>
          <a:ea typeface="함초롬돋움" panose="00000000000000000000"/>
          <a:cs typeface="함초롬돋움" panose="00000000000000000000"/>
          <a:sym typeface="함초롬돋움" panose="00000000000000000000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0" styleIndex="1"/>
    </c:ext>
  </c:extLst>
</c:chartSpace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5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0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87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32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87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210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6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360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381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9565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95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27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20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271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68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74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6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9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08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19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45790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03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0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7.jpe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0.jpeg"  /><Relationship Id="rId3" Type="http://schemas.openxmlformats.org/officeDocument/2006/relationships/image" Target="../media/image11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2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3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4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5.jpeg"  /><Relationship Id="rId3" Type="http://schemas.openxmlformats.org/officeDocument/2006/relationships/image" Target="../media/image1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7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3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4.jpe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5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chart" Target="../charts/chart1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s://www.wellsclinic.co.kr/" TargetMode="External" /><Relationship Id="rId3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s://www.idskin.co.kr/" TargetMode="External" /><Relationship Id="rId3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://gn.branch.mimimi.co.kr/" TargetMode="External" /><Relationship Id="rId3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://www.toxnfill3.com/" TargetMode="External" /><Relationship Id="rId3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s://4-ever.co.kr/" TargetMode="External"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493462" y="995667"/>
            <a:ext cx="3240000" cy="3240000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>
                <a:solidFill>
                  <a:srgbClr val="E9B7B5"/>
                </a:solidFill>
              </a:rPr>
              <a:t>The Care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2400">
                <a:solidFill>
                  <a:srgbClr val="E9B7B5"/>
                </a:solidFill>
              </a:rPr>
              <a:t>기획안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04480" y="4444509"/>
            <a:ext cx="3620010" cy="145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19100297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김가율 </a:t>
            </a: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(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팀장</a:t>
            </a: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19100324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봉하늘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19100355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조혜은</a:t>
            </a:r>
            <a:endParaRPr lang="en-US" altLang="ko-KR" sz="2000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29518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메인화면 레이아웃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33423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124575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1" name="부제목 2"/>
          <p:cNvSpPr>
            <a:spLocks noGrp="1"/>
          </p:cNvSpPr>
          <p:nvPr/>
        </p:nvSpPr>
        <p:spPr>
          <a:xfrm>
            <a:off x="2305049" y="1625954"/>
            <a:ext cx="1900390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메인페이지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검색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돋보기 호버시 검색어 입력하는 창 표시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대메뉴 호버시 하위메뉴 표시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 배너 이미지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슬라이더 형식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DOCTORS - 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이미지 클릭시 의료진 페이지로 이동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호버시 이미지 확대 및 텍스트 강조 효과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BEFORE &amp;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AFTER - 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클릭시 전후사진 페이지로 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이동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화살표 클릭시 이미지 전환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EVENT - 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클릭시 해당 이벤트 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오시는 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지도 삽입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45526" y="1370538"/>
            <a:ext cx="1604440" cy="662562"/>
          </a:xfrm>
          <a:prstGeom prst="rect">
            <a:avLst/>
          </a:prstGeom>
        </p:spPr>
      </p:pic>
      <p:pic>
        <p:nvPicPr>
          <p:cNvPr id="7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9581" y="2194055"/>
            <a:ext cx="2278379" cy="4122420"/>
          </a:xfrm>
          <a:prstGeom prst="rect">
            <a:avLst/>
          </a:prstGeom>
        </p:spPr>
      </p:pic>
      <p:pic>
        <p:nvPicPr>
          <p:cNvPr id="7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96567" y="2219807"/>
            <a:ext cx="2500369" cy="40175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2338540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회사소개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더케어란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?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배너이미지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배경 영상 삽입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THE CARE - 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배경 영상 삽입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5FF114-55A7-4892-972F-7F446ADF5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23" y="1909534"/>
            <a:ext cx="3290659" cy="4382692"/>
          </a:xfrm>
          <a:prstGeom prst="rect">
            <a:avLst/>
          </a:prstGeom>
        </p:spPr>
      </p:pic>
      <p:pic>
        <p:nvPicPr>
          <p:cNvPr id="12" name="그림 11" descr="텍스트, 명함이(가) 표시된 사진&#10;&#10;자동 생성된 설명">
            <a:extLst>
              <a:ext uri="{FF2B5EF4-FFF2-40B4-BE49-F238E27FC236}">
                <a16:creationId xmlns:a16="http://schemas.microsoft.com/office/drawing/2014/main" id="{86044FA7-1BD5-47AC-A775-CD1347586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976" y="1916384"/>
            <a:ext cx="2064622" cy="4443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271001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회사소개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더케어 의료진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의료진 이미지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팝업창으로 의료진 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정보 표시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호버시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확대 및 텍스트 강조 효과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1997B4-1DF2-455E-A15C-AF45F39F0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620" y="1933040"/>
            <a:ext cx="3852667" cy="43785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회사소개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더케어 오시는 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 둘러보기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슬라이더 형식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페이지 이동한만큼 색 채워지는 효과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오시는 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지도 삽입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116C97-3CC8-42CD-935E-FD5EE6D9A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671" y="1950851"/>
            <a:ext cx="2707472" cy="43579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안내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카테고리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메뉴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하위 메뉴 시술 표시 및 선택된 메뉴 글씨 색 변환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하위메뉴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시술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호버시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배경색 변환 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32CE5EA-E8BC-4E9E-90BC-C38EECF52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24" y="1948736"/>
            <a:ext cx="4798893" cy="4433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시술예약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시술 추가 버튼 클릭시 시술 안내 페이지로 이동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선택한 시술 표시 및 삭제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 가능한 날짜와 시간이 표시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원하는 날짜와 시간 선택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고객정보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고객 정보 입력 후 예약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 descr="테이블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15170" y="2048149"/>
            <a:ext cx="2780828" cy="4271430"/>
          </a:xfrm>
          <a:prstGeom prst="rect">
            <a:avLst/>
          </a:prstGeom>
        </p:spPr>
      </p:pic>
      <p:pic>
        <p:nvPicPr>
          <p:cNvPr id="7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7379" y="1992009"/>
            <a:ext cx="2843244" cy="4341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예약확인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변경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취소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부분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전체 예약취소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예약폼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예약 가능한 날짜와 시간이 표시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원하는 날짜와 시간 변경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고객정보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고객 정보 입력 후 예약 변경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74AAA40-348A-4065-A44D-60855B836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15" y="2214942"/>
            <a:ext cx="4767413" cy="393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2037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최근 본 시술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00775" y="2283179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최근 본 시술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상세보기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시술 상세페이지로 이동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상세보기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호버시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버튼 색상 변경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E0923C-1107-412B-90AD-DF46F66EB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78" y="1948736"/>
            <a:ext cx="4222836" cy="4433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전후사진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00775" y="2283179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전후 사진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박스 호버시 선명한 이미지 표시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E0A0BF-6E54-419D-802D-E5F05042C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00291"/>
            <a:ext cx="3095325" cy="44413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공지사항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공지사항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알리고자 하는 게시물들을 게시판 형식</a:t>
            </a: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으로 표현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확인하고자 하는 게시물에 마우스 호버</a:t>
            </a: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 배경색이 변함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8824A6-8BF5-4D0D-A523-ABB016D16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8" y="2047608"/>
            <a:ext cx="5119536" cy="415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582027"/>
            <a:ext cx="10885496" cy="757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400" b="1" i="1">
                <a:solidFill>
                  <a:srgbClr val="FF9999"/>
                </a:solidFill>
              </a:rPr>
              <a:t>목차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61999" y="1392238"/>
            <a:ext cx="10744199" cy="494188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더케어의 목표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더케어의 타겟층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벤치마킹 사이트 분석 및 비교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메인화면 레이아웃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주요 메뉴별 서브페이지 구성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사이트맵 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모든 메뉴별 소개 및 설명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DB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구성</a:t>
            </a: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및 설명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팀원별 주요 역할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웹사이트 구축을 위한 세부 추진일정표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알리고자 하는 게시물들을 게시판 형식</a:t>
            </a: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으로 표현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확인하고자 하는 게시물에 마우스 호버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 배경색이 변함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문의하기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버튼 클릭시 문의 작성페이지로 이동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문의내역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버튼 클릭시 자신이 작성한 문의 글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답변 확인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BE02C9-31E2-4DDC-BA78-165CE583C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55" y="1923514"/>
            <a:ext cx="5112368" cy="4339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이벤트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이벤트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이미지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글 클릭시 이벤트 상세설명에 관한 페이지 이동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9982BF-2BCE-473C-A436-D30E14CB1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09" y="1828068"/>
            <a:ext cx="3886833" cy="45144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227295" y="1625954"/>
            <a:ext cx="4053374" cy="307086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로그인화면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아이디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비밀번호찾기 화면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 버튼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아이디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비밀번호 입력 후 로그인 버튼 클릭시 메인페이지로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회원가입 버튼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회원가입 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아이디 찾기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비밀번호 찾기 기능 구현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0290" y="2197130"/>
            <a:ext cx="4825938" cy="41880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227295" y="1625954"/>
            <a:ext cx="4053374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마이페이지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등록 버튼 클릭시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 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5383" y="2162410"/>
            <a:ext cx="4067985" cy="4194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7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5990" y="1002030"/>
            <a:ext cx="7780020" cy="4853940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사이트맵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1736597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1913216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마이페이지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1778353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자신의 정보를 확인하고 수정할 수 있으며 쿠폰과 적립금 확인이 가능한   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7" name=""/>
          <p:cNvSpPr/>
          <p:nvPr/>
        </p:nvSpPr>
        <p:spPr>
          <a:xfrm>
            <a:off x="1034886" y="2715148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1277214" y="2891767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회원가입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9" name="부제목 2"/>
          <p:cNvSpPr>
            <a:spLocks noGrp="1"/>
          </p:cNvSpPr>
          <p:nvPr/>
        </p:nvSpPr>
        <p:spPr>
          <a:xfrm>
            <a:off x="2970548" y="2861680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회원이 되기위해 작성하는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2" name=""/>
          <p:cNvSpPr/>
          <p:nvPr/>
        </p:nvSpPr>
        <p:spPr>
          <a:xfrm>
            <a:off x="1051215" y="3668858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3" name="부제목 2"/>
          <p:cNvSpPr>
            <a:spLocks noGrp="1"/>
          </p:cNvSpPr>
          <p:nvPr/>
        </p:nvSpPr>
        <p:spPr>
          <a:xfrm>
            <a:off x="903018" y="3845477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4" name="부제목 2"/>
          <p:cNvSpPr>
            <a:spLocks noGrp="1"/>
          </p:cNvSpPr>
          <p:nvPr/>
        </p:nvSpPr>
        <p:spPr>
          <a:xfrm>
            <a:off x="2986876" y="3815389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사이트를 이용하기 위해 입력하는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"/>
          <p:cNvSpPr/>
          <p:nvPr/>
        </p:nvSpPr>
        <p:spPr>
          <a:xfrm>
            <a:off x="1064044" y="4600706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부제목 2"/>
          <p:cNvSpPr>
            <a:spLocks noGrp="1"/>
          </p:cNvSpPr>
          <p:nvPr/>
        </p:nvSpPr>
        <p:spPr>
          <a:xfrm>
            <a:off x="1337084" y="4767606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장바구니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부제목 2"/>
          <p:cNvSpPr>
            <a:spLocks noGrp="1"/>
          </p:cNvSpPr>
          <p:nvPr/>
        </p:nvSpPr>
        <p:spPr>
          <a:xfrm>
            <a:off x="3003204" y="4764779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원하는 시술을 담겨있는 페이지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2774822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295144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더케어란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?</a:t>
            </a: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2816579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‘The Care’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소개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7" name=""/>
          <p:cNvSpPr/>
          <p:nvPr/>
        </p:nvSpPr>
        <p:spPr>
          <a:xfrm>
            <a:off x="1034886" y="3753373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1119825" y="3945112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의료진 소개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9" name="부제목 2"/>
          <p:cNvSpPr>
            <a:spLocks noGrp="1"/>
          </p:cNvSpPr>
          <p:nvPr/>
        </p:nvSpPr>
        <p:spPr>
          <a:xfrm>
            <a:off x="2970548" y="3899905"/>
            <a:ext cx="8740279" cy="80816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고객들이 신뢰할 수 있도록 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‘The Care’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의 의료진들을 소개하는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2" name=""/>
          <p:cNvSpPr/>
          <p:nvPr/>
        </p:nvSpPr>
        <p:spPr>
          <a:xfrm>
            <a:off x="1051215" y="4707083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3" name="부제목 2"/>
          <p:cNvSpPr>
            <a:spLocks noGrp="1"/>
          </p:cNvSpPr>
          <p:nvPr/>
        </p:nvSpPr>
        <p:spPr>
          <a:xfrm>
            <a:off x="903018" y="4883702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오시는 길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4" name="부제목 2"/>
          <p:cNvSpPr>
            <a:spLocks noGrp="1"/>
          </p:cNvSpPr>
          <p:nvPr/>
        </p:nvSpPr>
        <p:spPr>
          <a:xfrm>
            <a:off x="2986876" y="4853615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‘The Care’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의 정확한 위치 설명과 실내 내부를 소개하는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922672" y="185515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4516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회사소개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901925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989400" y="3024449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85240" y="3199862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시술안내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25061" y="3113831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시술을 카테고리별로 나눠서 원하는 항목을 클릭시 그 항목에 관련된 시술이 나열 되어 있는 페이지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896753" y="1797923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4516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시술안내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882487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3" name=""/>
          <p:cNvSpPr/>
          <p:nvPr/>
        </p:nvSpPr>
        <p:spPr>
          <a:xfrm>
            <a:off x="1018558" y="4002744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4" name="부제목 2"/>
          <p:cNvSpPr>
            <a:spLocks noGrp="1"/>
          </p:cNvSpPr>
          <p:nvPr/>
        </p:nvSpPr>
        <p:spPr>
          <a:xfrm>
            <a:off x="1184685" y="4179363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5" name="부제목 2"/>
          <p:cNvSpPr>
            <a:spLocks noGrp="1"/>
          </p:cNvSpPr>
          <p:nvPr/>
        </p:nvSpPr>
        <p:spPr>
          <a:xfrm>
            <a:off x="2954219" y="4111176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전 사진과 시술 후 사진을 비교하여 보여주는 페이지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6" name="부제목 2"/>
          <p:cNvSpPr>
            <a:spLocks noGrp="1"/>
          </p:cNvSpPr>
          <p:nvPr/>
        </p:nvSpPr>
        <p:spPr>
          <a:xfrm>
            <a:off x="880922" y="4187170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전후사진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2774822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295144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2816579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시술을 원하는 날짜 시간을 선택하여 예약할 수 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922672" y="185515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4516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901925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1233347" y="2970724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"/>
          <p:cNvSpPr/>
          <p:nvPr/>
        </p:nvSpPr>
        <p:spPr>
          <a:xfrm>
            <a:off x="1034886" y="369100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부제목 2"/>
          <p:cNvSpPr>
            <a:spLocks noGrp="1"/>
          </p:cNvSpPr>
          <p:nvPr/>
        </p:nvSpPr>
        <p:spPr>
          <a:xfrm>
            <a:off x="870554" y="3905295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예약확인</a:t>
            </a:r>
            <a:r>
              <a:rPr kumimoji="0" lang="en-US" altLang="ko-KR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변경</a:t>
            </a:r>
            <a:r>
              <a:rPr kumimoji="0" lang="en-US" altLang="ko-KR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취소</a:t>
            </a:r>
            <a:endParaRPr kumimoji="0" lang="ko-KR" altLang="en-US" sz="1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0" name="부제목 2"/>
          <p:cNvSpPr>
            <a:spLocks noGrp="1"/>
          </p:cNvSpPr>
          <p:nvPr/>
        </p:nvSpPr>
        <p:spPr>
          <a:xfrm>
            <a:off x="2970547" y="382801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예약한 시술자명과 시술명 등 정보 확인 및 변경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취소가 가능한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1" name=""/>
          <p:cNvSpPr/>
          <p:nvPr/>
        </p:nvSpPr>
        <p:spPr>
          <a:xfrm>
            <a:off x="1025167" y="461434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" name="부제목 2"/>
          <p:cNvSpPr>
            <a:spLocks noGrp="1"/>
          </p:cNvSpPr>
          <p:nvPr/>
        </p:nvSpPr>
        <p:spPr>
          <a:xfrm>
            <a:off x="880273" y="476021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최근본시술</a:t>
            </a: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3" name="부제목 2"/>
          <p:cNvSpPr>
            <a:spLocks noGrp="1"/>
          </p:cNvSpPr>
          <p:nvPr/>
        </p:nvSpPr>
        <p:spPr>
          <a:xfrm>
            <a:off x="2960827" y="4760877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최근 본 시술들이 나열 되어 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2774822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295144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2768954"/>
            <a:ext cx="10125948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맞춤 테스트로 자신에게 필요한 시술이 무엇인지 추천해주는 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 페이지 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922672" y="185515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4516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맞춤시술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901925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880922" y="2970724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맞춤시술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The Care</a:t>
            </a:r>
            <a:r>
              <a:rPr lang="ko-KR" altLang="en-US" sz="4200" b="1" i="1">
                <a:solidFill>
                  <a:srgbClr val="ff9999"/>
                </a:solidFill>
              </a:rPr>
              <a:t>의 목표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61999" y="2549881"/>
            <a:ext cx="10744199" cy="276066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피부나 체형</a:t>
            </a: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등 본인의 콤플렉스를 비수술적 방법으로 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자연스럽게 아름다워질 수 있도록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관련 정보를 제공하고 원하는 시술을 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예약할 수 있는 웹사이트 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2774822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295144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2816579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사이트를 이용하는 고객들에게 알리고자 하는 사항들을 보여주는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922672" y="185515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4516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901925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863720" y="2970724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공지사항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"/>
          <p:cNvSpPr/>
          <p:nvPr/>
        </p:nvSpPr>
        <p:spPr>
          <a:xfrm>
            <a:off x="1034886" y="369100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부제목 2"/>
          <p:cNvSpPr>
            <a:spLocks noGrp="1"/>
          </p:cNvSpPr>
          <p:nvPr/>
        </p:nvSpPr>
        <p:spPr>
          <a:xfrm>
            <a:off x="861223" y="387535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문의</a:t>
            </a:r>
            <a:endParaRPr kumimoji="0" lang="ko-KR" altLang="en-US" sz="1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0" name="부제목 2"/>
          <p:cNvSpPr>
            <a:spLocks noGrp="1"/>
          </p:cNvSpPr>
          <p:nvPr/>
        </p:nvSpPr>
        <p:spPr>
          <a:xfrm>
            <a:off x="2970547" y="382801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고객이 문의를 남길 수 있고 남긴 문의의 답변을 확인할 수 있는 페이지 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1" name=""/>
          <p:cNvSpPr/>
          <p:nvPr/>
        </p:nvSpPr>
        <p:spPr>
          <a:xfrm>
            <a:off x="1025167" y="461434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" name="부제목 2"/>
          <p:cNvSpPr>
            <a:spLocks noGrp="1"/>
          </p:cNvSpPr>
          <p:nvPr/>
        </p:nvSpPr>
        <p:spPr>
          <a:xfrm>
            <a:off x="841396" y="481736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이벤트</a:t>
            </a: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3" name="부제목 2"/>
          <p:cNvSpPr>
            <a:spLocks noGrp="1"/>
          </p:cNvSpPr>
          <p:nvPr/>
        </p:nvSpPr>
        <p:spPr>
          <a:xfrm>
            <a:off x="3041158" y="474940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이벤트를 확인 할 수 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065512" y="1668430"/>
            <a:ext cx="10258211" cy="29350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&lt;manager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관리자 아이디가 저장되어 있음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manager(</a:t>
            </a:r>
            <a:endParaRPr kumimoji="0" lang="en-US" altLang="ko-KR" sz="24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managerId		char(10)	primary Key,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관리자 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managerPw	char(10)			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관리자 비밀번호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1173951" y="4692252"/>
            <a:ext cx="10258211" cy="986038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관리자 아이디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kjb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			관리자 비밀번호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1234</a:t>
            </a:r>
            <a:endParaRPr kumimoji="0" lang="en-US" altLang="ko-KR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458880"/>
            <a:ext cx="9217787" cy="58364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&lt;user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일반 사용자 아이디들을 저장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관리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member (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uId		char(10)	not null	primary Key,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일반 사용자 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uPw		char(15)	not null,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비밀번호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uName		char(15)	not null,			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사용자 이름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uJoomin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char(13)	not null,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주민등록번호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uBirth		datetime,				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생년월일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uSolar		char(5),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양력 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음력여부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uEmail		char(30),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이메일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uPhone		char(20),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휴대폰번호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uSex		char(3),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성별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uZipcode		char(10),				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우편번호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uAddress1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char(30),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주소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uAddress2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char(30),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주소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Coupon		char(10),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쿠폰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Point		int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포인트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		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56781" y="1693341"/>
            <a:ext cx="9217787" cy="58364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&lt;cl_zipcodet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우편번호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cl_zipcodet(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zipcode	varchar(7)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sido		varchar(4)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gugun		varchar(13)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dong		varchar(43)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bunji		varchar(17)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seq		varchar(5)	not null	primary key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&lt;cart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장바구니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cart 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ctNo		char(40),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장바구니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char(10),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상품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ctQty		int	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주문 수량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&lt;tempcart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임시 장바구니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tempcart 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ctNo		char(40),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장바구니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char(10),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상품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ctQty		int	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주문 수량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&lt;surgery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모든 시술 정보 관리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surgery (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ctgType		char(15),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카테고리 타입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		not null		primary key,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prdName	char(20)		not null,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이름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prdPrice		int		not null,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가격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prdMemo	char(100)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시술 설명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634726"/>
            <a:ext cx="10964527" cy="539684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&lt;rezInfo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시술 예약 정보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rezInfo (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rezNo		char(10)		primary key,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 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uId		char(10)	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예약자 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ordDate		char(30)	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예약일시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ordCustomer	char(30)	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 고객명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ordPhone	char(20),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예약자 휴대폰번호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ordPay		char(20),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전체시술총액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ordBank		char(10), 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결제은행명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ordCardNo	char(16),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결제 카드번호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ordCardPass	char(10)					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결제카드비밀번호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634726"/>
            <a:ext cx="10964527" cy="370139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&lt;rezState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예약 현황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rezState 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rNo	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char(30),	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예약현황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rName	char(30)	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예약자 이름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4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414918"/>
            <a:ext cx="10964527" cy="576758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&lt;board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게시판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board (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idx		int		primary key,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no		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subject		char(50),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name		char(20),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email		char(30),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content		text,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ymd		char(30),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readcount	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pwd		char(20),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masterid	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replynum	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step 		int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2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31754" y="2051611"/>
            <a:ext cx="5510911" cy="271095"/>
          </a:xfrm>
          <a:prstGeom prst="rect">
            <a:avLst/>
          </a:prstGeom>
          <a:gradFill>
            <a:gsLst>
              <a:gs pos="40120">
                <a:schemeClr val="bg1">
                  <a:lumMod val="85000"/>
                  <a:alpha val="100000"/>
                </a:schemeClr>
              </a:gs>
              <a:gs pos="100000">
                <a:srgbClr val="FF9999">
                  <a:alpha val="100000"/>
                </a:srgbClr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r">
              <a:buNone/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50%                                                                                                           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131756" y="1485927"/>
            <a:ext cx="57395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>
                <a:solidFill>
                  <a:srgbClr val="FF9999"/>
                </a:solidFill>
              </a:rPr>
              <a:t>여성</a:t>
            </a:r>
            <a:r>
              <a:rPr lang="ko-KR" altLang="en-US" sz="1400" b="1">
                <a:solidFill>
                  <a:srgbClr val="7AB9DF"/>
                </a:solidFill>
              </a:rPr>
              <a:t>                                            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남성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50066" y="2068790"/>
            <a:ext cx="499124" cy="262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10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31754" y="2632636"/>
            <a:ext cx="5510911" cy="271095"/>
          </a:xfrm>
          <a:prstGeom prst="rect">
            <a:avLst/>
          </a:prstGeom>
          <a:gradFill>
            <a:gsLst>
              <a:gs pos="24110">
                <a:schemeClr val="bg1">
                  <a:lumMod val="85000"/>
                  <a:alpha val="100000"/>
                </a:schemeClr>
              </a:gs>
              <a:gs pos="100000">
                <a:srgbClr val="FF9999">
                  <a:alpha val="100000"/>
                </a:srgbClr>
              </a:gs>
              <a:gs pos="17320">
                <a:schemeClr val="bg1">
                  <a:lumMod val="85000"/>
                  <a:alpha val="100000"/>
                </a:schemeClr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36%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450065" y="2649815"/>
            <a:ext cx="499125" cy="262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20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31754" y="3213661"/>
            <a:ext cx="5510911" cy="271095"/>
          </a:xfrm>
          <a:prstGeom prst="rect">
            <a:avLst/>
          </a:prstGeom>
          <a:gradFill>
            <a:gsLst>
              <a:gs pos="9480">
                <a:schemeClr val="bg1">
                  <a:lumMod val="85000"/>
                  <a:alpha val="100000"/>
                </a:schemeClr>
              </a:gs>
              <a:gs pos="100000">
                <a:srgbClr val="FF9999">
                  <a:alpha val="100000"/>
                </a:srgbClr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22%                                                                                                   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450065" y="3230840"/>
            <a:ext cx="499125" cy="262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30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31754" y="3794686"/>
            <a:ext cx="5510911" cy="271095"/>
          </a:xfrm>
          <a:prstGeom prst="rect">
            <a:avLst/>
          </a:prstGeom>
          <a:gradFill>
            <a:gsLst>
              <a:gs pos="1640">
                <a:schemeClr val="bg1">
                  <a:lumMod val="85000"/>
                  <a:alpha val="100000"/>
                </a:schemeClr>
              </a:gs>
              <a:gs pos="90120">
                <a:srgbClr val="FF9999">
                  <a:alpha val="100000"/>
                </a:srgbClr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14%                                                                                                     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450065" y="3811865"/>
            <a:ext cx="499125" cy="262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40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31754" y="4375711"/>
            <a:ext cx="5510911" cy="271095"/>
          </a:xfrm>
          <a:prstGeom prst="rect">
            <a:avLst/>
          </a:prstGeom>
          <a:gradFill>
            <a:gsLst>
              <a:gs pos="15000">
                <a:schemeClr val="bg1">
                  <a:lumMod val="85000"/>
                </a:schemeClr>
              </a:gs>
              <a:gs pos="15000">
                <a:srgbClr val="FF9999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15%                                                                                                     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450065" y="4392890"/>
            <a:ext cx="499125" cy="262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50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87404" y="4997872"/>
            <a:ext cx="6545145" cy="1100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>
                <a:solidFill>
                  <a:srgbClr val="FF9999"/>
                </a:solidFill>
              </a:rPr>
              <a:t>20~40</a:t>
            </a:r>
            <a:r>
              <a:rPr lang="ko-KR" altLang="en-US" sz="2000" b="1">
                <a:solidFill>
                  <a:srgbClr val="FF9999"/>
                </a:solidFill>
              </a:rPr>
              <a:t>대 여성</a:t>
            </a:r>
            <a:endParaRPr lang="ko-KR" altLang="en-US" sz="1400" b="1">
              <a:solidFill>
                <a:srgbClr val="FF999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수분, 피부 재생력을 유지하고 싶어하는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20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대와 피부 노화를 방지하고 싶은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30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피부 노화로 탄력을 되찾고 싶어하는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40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 여성이 주고객층이다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278852" y="2530703"/>
            <a:ext cx="6621046" cy="1698362"/>
          </a:xfrm>
          <a:prstGeom prst="rect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" name="직사각형 55"/>
          <p:cNvSpPr/>
          <p:nvPr/>
        </p:nvSpPr>
        <p:spPr>
          <a:xfrm>
            <a:off x="653251" y="610602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The Care</a:t>
            </a:r>
            <a:r>
              <a:rPr lang="ko-KR" altLang="en-US" sz="4200" b="1" i="1">
                <a:solidFill>
                  <a:srgbClr val="FF9999"/>
                </a:solidFill>
              </a:rPr>
              <a:t>의 타겟층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07305" y="2058352"/>
            <a:ext cx="548640" cy="264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50% </a:t>
            </a:r>
            <a:endParaRPr lang="en-US" altLang="ko-KR"/>
          </a:p>
        </p:txBody>
      </p:sp>
      <p:sp>
        <p:nvSpPr>
          <p:cNvPr id="23" name="TextBox 22"/>
          <p:cNvSpPr txBox="1"/>
          <p:nvPr/>
        </p:nvSpPr>
        <p:spPr>
          <a:xfrm>
            <a:off x="5112067" y="2639377"/>
            <a:ext cx="503873" cy="264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64%</a:t>
            </a: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5104923" y="3215640"/>
            <a:ext cx="549117" cy="2686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78% </a:t>
            </a:r>
            <a:endParaRPr lang="en-US" altLang="ko-KR"/>
          </a:p>
        </p:txBody>
      </p:sp>
      <p:sp>
        <p:nvSpPr>
          <p:cNvPr id="25" name="TextBox 24"/>
          <p:cNvSpPr txBox="1"/>
          <p:nvPr/>
        </p:nvSpPr>
        <p:spPr>
          <a:xfrm>
            <a:off x="5120099" y="3799590"/>
            <a:ext cx="505366" cy="265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86%</a:t>
            </a:r>
            <a:endParaRPr lang="en-US" altLang="ko-KR"/>
          </a:p>
        </p:txBody>
      </p:sp>
      <p:sp>
        <p:nvSpPr>
          <p:cNvPr id="26" name="TextBox 25"/>
          <p:cNvSpPr txBox="1"/>
          <p:nvPr/>
        </p:nvSpPr>
        <p:spPr>
          <a:xfrm>
            <a:off x="5104033" y="4382450"/>
            <a:ext cx="502382" cy="2716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85%</a:t>
            </a:r>
          </a:p>
        </p:txBody>
      </p:sp>
      <p:graphicFrame>
        <p:nvGraphicFramePr>
          <p:cNvPr id="28" name="차트 27"/>
          <p:cNvGraphicFramePr/>
          <p:nvPr/>
        </p:nvGraphicFramePr>
        <p:xfrm>
          <a:off x="602585" y="1898057"/>
          <a:ext cx="3799635" cy="3061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24" name="Group 4"/>
          <p:cNvGrpSpPr>
            <a:grpSpLocks noChangeAspect="1"/>
          </p:cNvGrpSpPr>
          <p:nvPr/>
        </p:nvGrpSpPr>
        <p:grpSpPr bwMode="auto">
          <a:xfrm>
            <a:off x="2126116" y="2354832"/>
            <a:ext cx="191548" cy="227022"/>
            <a:chOff x="1227" y="337"/>
            <a:chExt cx="2608" cy="3091"/>
          </a:xfrm>
          <a:solidFill>
            <a:srgbClr val="FF9999"/>
          </a:solidFill>
        </p:grpSpPr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7" name="Group 9"/>
          <p:cNvGrpSpPr>
            <a:grpSpLocks noChangeAspect="1"/>
          </p:cNvGrpSpPr>
          <p:nvPr/>
        </p:nvGrpSpPr>
        <p:grpSpPr bwMode="auto">
          <a:xfrm>
            <a:off x="2128200" y="2821453"/>
            <a:ext cx="177796" cy="207573"/>
            <a:chOff x="4789" y="306"/>
            <a:chExt cx="2675" cy="3123"/>
          </a:xfrm>
          <a:solidFill>
            <a:srgbClr val="FF9999"/>
          </a:solidFill>
        </p:grpSpPr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0" name="모서리가 둥근 직사각형 29"/>
          <p:cNvSpPr/>
          <p:nvPr/>
        </p:nvSpPr>
        <p:spPr>
          <a:xfrm>
            <a:off x="25785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214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2643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6072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9501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2930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6359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978895" y="2387600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AD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321795" y="2387600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AD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664695" y="2387600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AD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5785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9214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2643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6072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9501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42930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46359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49788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3217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5664695" y="2766650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AD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041391" y="2168863"/>
            <a:ext cx="41195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6007595" y="2168863"/>
            <a:ext cx="55015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FF9999"/>
                </a:solidFill>
              </a:rPr>
              <a:t>70%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FF9999"/>
                </a:solidFill>
              </a:rPr>
              <a:t>90%</a:t>
            </a:r>
            <a:endParaRPr lang="ko-KR" altLang="en-US" dirty="0">
              <a:solidFill>
                <a:srgbClr val="FF9999"/>
              </a:solidFill>
            </a:endParaRPr>
          </a:p>
        </p:txBody>
      </p:sp>
      <p:grpSp>
        <p:nvGrpSpPr>
          <p:cNvPr id="73" name="Group 4"/>
          <p:cNvGrpSpPr>
            <a:grpSpLocks noChangeAspect="1"/>
          </p:cNvGrpSpPr>
          <p:nvPr/>
        </p:nvGrpSpPr>
        <p:grpSpPr bwMode="auto">
          <a:xfrm>
            <a:off x="2126116" y="4370391"/>
            <a:ext cx="191548" cy="227022"/>
            <a:chOff x="1227" y="337"/>
            <a:chExt cx="2608" cy="3091"/>
          </a:xfrm>
          <a:solidFill>
            <a:schemeClr val="bg1">
              <a:lumMod val="85000"/>
            </a:schemeClr>
          </a:solidFill>
        </p:grpSpPr>
        <p:sp>
          <p:nvSpPr>
            <p:cNvPr id="74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6" name="Group 9"/>
          <p:cNvGrpSpPr>
            <a:grpSpLocks noChangeAspect="1"/>
          </p:cNvGrpSpPr>
          <p:nvPr/>
        </p:nvGrpSpPr>
        <p:grpSpPr bwMode="auto">
          <a:xfrm>
            <a:off x="2128200" y="4837012"/>
            <a:ext cx="177796" cy="207573"/>
            <a:chOff x="4789" y="306"/>
            <a:chExt cx="2675" cy="3123"/>
          </a:xfrm>
          <a:solidFill>
            <a:schemeClr val="bg1">
              <a:lumMod val="85000"/>
            </a:schemeClr>
          </a:solidFill>
        </p:grpSpPr>
        <p:sp>
          <p:nvSpPr>
            <p:cNvPr id="77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9" name="모서리가 둥근 직사각형 78"/>
          <p:cNvSpPr/>
          <p:nvPr/>
        </p:nvSpPr>
        <p:spPr>
          <a:xfrm>
            <a:off x="25785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9214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643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6072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9501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42930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46359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978895" y="440315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5321795" y="440315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5664695" y="440315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25785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9214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32643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36072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9501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42930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46359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49788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53217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5664695" y="478220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7041391" y="4184422"/>
            <a:ext cx="41195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6007595" y="4184422"/>
            <a:ext cx="55015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70%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90%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3489837" y="3270279"/>
            <a:ext cx="720001" cy="995000"/>
            <a:chOff x="2904540" y="3566266"/>
            <a:chExt cx="720001" cy="995000"/>
          </a:xfrm>
          <a:solidFill>
            <a:schemeClr val="bg1">
              <a:lumMod val="85000"/>
            </a:schemeClr>
          </a:solidFill>
        </p:grpSpPr>
        <p:cxnSp>
          <p:nvCxnSpPr>
            <p:cNvPr id="102" name="직선 연결선 101"/>
            <p:cNvCxnSpPr>
              <a:stCxn id="104" idx="6"/>
            </p:cNvCxnSpPr>
            <p:nvPr/>
          </p:nvCxnSpPr>
          <p:spPr>
            <a:xfrm>
              <a:off x="3624540" y="3926266"/>
              <a:ext cx="1" cy="635000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그룹 102"/>
            <p:cNvGrpSpPr/>
            <p:nvPr/>
          </p:nvGrpSpPr>
          <p:grpSpPr>
            <a:xfrm>
              <a:off x="2904540" y="3566266"/>
              <a:ext cx="720000" cy="720000"/>
              <a:chOff x="3309291" y="1253671"/>
              <a:chExt cx="720000" cy="720000"/>
            </a:xfrm>
            <a:grpFill/>
          </p:grpSpPr>
          <p:sp>
            <p:nvSpPr>
              <p:cNvPr id="104" name="눈물 방울 103"/>
              <p:cNvSpPr/>
              <p:nvPr/>
            </p:nvSpPr>
            <p:spPr>
              <a:xfrm rot="5400000">
                <a:off x="3309291" y="1253671"/>
                <a:ext cx="720000" cy="720000"/>
              </a:xfrm>
              <a:prstGeom prst="teardrop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3389841" y="1397732"/>
                <a:ext cx="577637" cy="446276"/>
              </a:xfrm>
              <a:prstGeom prst="rect">
                <a:avLst/>
              </a:prstGeom>
              <a:noFill/>
              <a:effectLst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white"/>
                    </a:solidFill>
                  </a:rPr>
                  <a:t>50%</a:t>
                </a:r>
              </a:p>
              <a:p>
                <a:pPr algn="ctr"/>
                <a:r>
                  <a:rPr lang="en-US" altLang="ko-KR" sz="900" dirty="0">
                    <a:solidFill>
                      <a:prstClr val="white"/>
                    </a:solidFill>
                  </a:rPr>
                  <a:t>(20</a:t>
                </a:r>
                <a:r>
                  <a:rPr lang="ko-KR" altLang="en-US" sz="900" dirty="0">
                    <a:solidFill>
                      <a:prstClr val="white"/>
                    </a:solidFill>
                  </a:rPr>
                  <a:t>대</a:t>
                </a:r>
                <a:r>
                  <a:rPr lang="en-US" altLang="ko-KR" sz="900" dirty="0">
                    <a:solidFill>
                      <a:prstClr val="white"/>
                    </a:solidFill>
                  </a:rPr>
                  <a:t>)</a:t>
                </a:r>
              </a:p>
            </p:txBody>
          </p:sp>
        </p:grpSp>
      </p:grpSp>
      <p:grpSp>
        <p:nvGrpSpPr>
          <p:cNvPr id="106" name="그룹 105"/>
          <p:cNvGrpSpPr/>
          <p:nvPr/>
        </p:nvGrpSpPr>
        <p:grpSpPr>
          <a:xfrm>
            <a:off x="4500065" y="3091068"/>
            <a:ext cx="720000" cy="1036653"/>
            <a:chOff x="2904540" y="3249613"/>
            <a:chExt cx="720000" cy="1036653"/>
          </a:xfrm>
          <a:solidFill>
            <a:srgbClr val="FF9999"/>
          </a:solidFill>
        </p:grpSpPr>
        <p:cxnSp>
          <p:nvCxnSpPr>
            <p:cNvPr id="107" name="직선 연결선 106"/>
            <p:cNvCxnSpPr>
              <a:stCxn id="109" idx="7"/>
            </p:cNvCxnSpPr>
            <p:nvPr/>
          </p:nvCxnSpPr>
          <p:spPr>
            <a:xfrm flipV="1">
              <a:off x="3624540" y="3249613"/>
              <a:ext cx="0" cy="316653"/>
            </a:xfrm>
            <a:prstGeom prst="line">
              <a:avLst/>
            </a:prstGeom>
            <a:grpFill/>
            <a:ln w="12700">
              <a:solidFill>
                <a:srgbClr val="FF99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그룹 107"/>
            <p:cNvGrpSpPr/>
            <p:nvPr/>
          </p:nvGrpSpPr>
          <p:grpSpPr>
            <a:xfrm>
              <a:off x="2904540" y="3566266"/>
              <a:ext cx="720000" cy="720000"/>
              <a:chOff x="3309291" y="1253671"/>
              <a:chExt cx="720000" cy="720000"/>
            </a:xfrm>
            <a:grpFill/>
          </p:grpSpPr>
          <p:sp>
            <p:nvSpPr>
              <p:cNvPr id="109" name="눈물 방울 108"/>
              <p:cNvSpPr/>
              <p:nvPr/>
            </p:nvSpPr>
            <p:spPr>
              <a:xfrm>
                <a:off x="3309291" y="1253671"/>
                <a:ext cx="720000" cy="720000"/>
              </a:xfrm>
              <a:prstGeom prst="teardrop">
                <a:avLst/>
              </a:prstGeom>
              <a:grpFill/>
              <a:ln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3388252" y="1383443"/>
                <a:ext cx="577637" cy="44627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white"/>
                    </a:solidFill>
                  </a:rPr>
                  <a:t>80%</a:t>
                </a:r>
              </a:p>
              <a:p>
                <a:pPr algn="ctr"/>
                <a:r>
                  <a:rPr lang="en-US" altLang="ko-KR" sz="900" dirty="0">
                    <a:solidFill>
                      <a:prstClr val="white"/>
                    </a:solidFill>
                  </a:rPr>
                  <a:t>(30</a:t>
                </a:r>
                <a:r>
                  <a:rPr lang="ko-KR" altLang="en-US" sz="900" dirty="0">
                    <a:solidFill>
                      <a:prstClr val="white"/>
                    </a:solidFill>
                  </a:rPr>
                  <a:t>대</a:t>
                </a:r>
                <a:r>
                  <a:rPr lang="en-US" altLang="ko-KR" sz="900" dirty="0">
                    <a:solidFill>
                      <a:prstClr val="white"/>
                    </a:solidFill>
                  </a:rPr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32315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39" name="원형 138"/>
          <p:cNvSpPr/>
          <p:nvPr/>
        </p:nvSpPr>
        <p:spPr>
          <a:xfrm>
            <a:off x="5012755" y="1717168"/>
            <a:ext cx="2366972" cy="2366972"/>
          </a:xfrm>
          <a:prstGeom prst="pie">
            <a:avLst>
              <a:gd name="adj1" fmla="val 1137"/>
              <a:gd name="adj2" fmla="val 16200000"/>
            </a:avLst>
          </a:prstGeom>
          <a:gradFill>
            <a:gsLst>
              <a:gs pos="50000">
                <a:schemeClr val="bg1">
                  <a:lumMod val="75000"/>
                </a:schemeClr>
              </a:gs>
              <a:gs pos="50000">
                <a:srgbClr val="FF9999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0" name="자유형 139"/>
          <p:cNvSpPr/>
          <p:nvPr/>
        </p:nvSpPr>
        <p:spPr>
          <a:xfrm>
            <a:off x="4905664" y="1667951"/>
            <a:ext cx="2581155" cy="2465407"/>
          </a:xfrm>
          <a:custGeom>
            <a:avLst/>
            <a:gdLst>
              <a:gd name="connsiteX0" fmla="*/ 1290574 w 2581155"/>
              <a:gd name="connsiteY0" fmla="*/ 292667 h 2465407"/>
              <a:gd name="connsiteX1" fmla="*/ 1426373 w 2581155"/>
              <a:gd name="connsiteY1" fmla="*/ 348916 h 2465407"/>
              <a:gd name="connsiteX2" fmla="*/ 2174360 w 2581155"/>
              <a:gd name="connsiteY2" fmla="*/ 1096903 h 2465407"/>
              <a:gd name="connsiteX3" fmla="*/ 2174360 w 2581155"/>
              <a:gd name="connsiteY3" fmla="*/ 1368500 h 2465407"/>
              <a:gd name="connsiteX4" fmla="*/ 1426373 w 2581155"/>
              <a:gd name="connsiteY4" fmla="*/ 2116488 h 2465407"/>
              <a:gd name="connsiteX5" fmla="*/ 1154776 w 2581155"/>
              <a:gd name="connsiteY5" fmla="*/ 2116488 h 2465407"/>
              <a:gd name="connsiteX6" fmla="*/ 406788 w 2581155"/>
              <a:gd name="connsiteY6" fmla="*/ 1368500 h 2465407"/>
              <a:gd name="connsiteX7" fmla="*/ 406788 w 2581155"/>
              <a:gd name="connsiteY7" fmla="*/ 1096903 h 2465407"/>
              <a:gd name="connsiteX8" fmla="*/ 1154776 w 2581155"/>
              <a:gd name="connsiteY8" fmla="*/ 348916 h 2465407"/>
              <a:gd name="connsiteX9" fmla="*/ 1290574 w 2581155"/>
              <a:gd name="connsiteY9" fmla="*/ 292667 h 2465407"/>
              <a:gd name="connsiteX10" fmla="*/ 1290576 w 2581155"/>
              <a:gd name="connsiteY10" fmla="*/ 203826 h 2465407"/>
              <a:gd name="connsiteX11" fmla="*/ 1100539 w 2581155"/>
              <a:gd name="connsiteY11" fmla="*/ 282542 h 2465407"/>
              <a:gd name="connsiteX12" fmla="*/ 340415 w 2581155"/>
              <a:gd name="connsiteY12" fmla="*/ 1042666 h 2465407"/>
              <a:gd name="connsiteX13" fmla="*/ 340415 w 2581155"/>
              <a:gd name="connsiteY13" fmla="*/ 1422740 h 2465407"/>
              <a:gd name="connsiteX14" fmla="*/ 1100539 w 2581155"/>
              <a:gd name="connsiteY14" fmla="*/ 2182863 h 2465407"/>
              <a:gd name="connsiteX15" fmla="*/ 1480613 w 2581155"/>
              <a:gd name="connsiteY15" fmla="*/ 2182863 h 2465407"/>
              <a:gd name="connsiteX16" fmla="*/ 2240736 w 2581155"/>
              <a:gd name="connsiteY16" fmla="*/ 1422740 h 2465407"/>
              <a:gd name="connsiteX17" fmla="*/ 2240736 w 2581155"/>
              <a:gd name="connsiteY17" fmla="*/ 1042666 h 2465407"/>
              <a:gd name="connsiteX18" fmla="*/ 1480613 w 2581155"/>
              <a:gd name="connsiteY18" fmla="*/ 282542 h 2465407"/>
              <a:gd name="connsiteX19" fmla="*/ 1290576 w 2581155"/>
              <a:gd name="connsiteY19" fmla="*/ 203826 h 2465407"/>
              <a:gd name="connsiteX20" fmla="*/ 0 w 2581155"/>
              <a:gd name="connsiteY20" fmla="*/ 0 h 2465407"/>
              <a:gd name="connsiteX21" fmla="*/ 2581155 w 2581155"/>
              <a:gd name="connsiteY21" fmla="*/ 0 h 2465407"/>
              <a:gd name="connsiteX22" fmla="*/ 2581155 w 2581155"/>
              <a:gd name="connsiteY22" fmla="*/ 2465407 h 2465407"/>
              <a:gd name="connsiteX23" fmla="*/ 0 w 2581155"/>
              <a:gd name="connsiteY23" fmla="*/ 2465407 h 246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581155" h="2465407">
                <a:moveTo>
                  <a:pt x="1290574" y="292667"/>
                </a:moveTo>
                <a:cubicBezTo>
                  <a:pt x="1339724" y="292667"/>
                  <a:pt x="1388873" y="311417"/>
                  <a:pt x="1426373" y="348916"/>
                </a:cubicBezTo>
                <a:lnTo>
                  <a:pt x="2174360" y="1096903"/>
                </a:lnTo>
                <a:cubicBezTo>
                  <a:pt x="2249360" y="1171903"/>
                  <a:pt x="2249360" y="1293501"/>
                  <a:pt x="2174360" y="1368500"/>
                </a:cubicBezTo>
                <a:lnTo>
                  <a:pt x="1426373" y="2116488"/>
                </a:lnTo>
                <a:cubicBezTo>
                  <a:pt x="1351373" y="2191487"/>
                  <a:pt x="1229775" y="2191487"/>
                  <a:pt x="1154776" y="2116488"/>
                </a:cubicBezTo>
                <a:lnTo>
                  <a:pt x="406788" y="1368500"/>
                </a:lnTo>
                <a:cubicBezTo>
                  <a:pt x="331789" y="1293501"/>
                  <a:pt x="331789" y="1171903"/>
                  <a:pt x="406788" y="1096903"/>
                </a:cubicBezTo>
                <a:lnTo>
                  <a:pt x="1154776" y="348916"/>
                </a:lnTo>
                <a:cubicBezTo>
                  <a:pt x="1192276" y="311416"/>
                  <a:pt x="1241425" y="292667"/>
                  <a:pt x="1290574" y="292667"/>
                </a:cubicBezTo>
                <a:close/>
                <a:moveTo>
                  <a:pt x="1290576" y="203826"/>
                </a:moveTo>
                <a:cubicBezTo>
                  <a:pt x="1221795" y="203826"/>
                  <a:pt x="1153016" y="230065"/>
                  <a:pt x="1100539" y="282542"/>
                </a:cubicBezTo>
                <a:lnTo>
                  <a:pt x="340415" y="1042666"/>
                </a:lnTo>
                <a:cubicBezTo>
                  <a:pt x="235461" y="1147620"/>
                  <a:pt x="235461" y="1317785"/>
                  <a:pt x="340415" y="1422740"/>
                </a:cubicBezTo>
                <a:lnTo>
                  <a:pt x="1100539" y="2182863"/>
                </a:lnTo>
                <a:cubicBezTo>
                  <a:pt x="1205493" y="2287818"/>
                  <a:pt x="1375658" y="2287818"/>
                  <a:pt x="1480613" y="2182863"/>
                </a:cubicBezTo>
                <a:lnTo>
                  <a:pt x="2240736" y="1422740"/>
                </a:lnTo>
                <a:cubicBezTo>
                  <a:pt x="2345691" y="1317785"/>
                  <a:pt x="2345691" y="1147620"/>
                  <a:pt x="2240736" y="1042666"/>
                </a:cubicBezTo>
                <a:lnTo>
                  <a:pt x="1480613" y="282542"/>
                </a:lnTo>
                <a:cubicBezTo>
                  <a:pt x="1428136" y="230065"/>
                  <a:pt x="1359356" y="203826"/>
                  <a:pt x="1290576" y="203826"/>
                </a:cubicBezTo>
                <a:close/>
                <a:moveTo>
                  <a:pt x="0" y="0"/>
                </a:moveTo>
                <a:lnTo>
                  <a:pt x="2581155" y="0"/>
                </a:lnTo>
                <a:lnTo>
                  <a:pt x="2581155" y="2465407"/>
                </a:lnTo>
                <a:lnTo>
                  <a:pt x="0" y="24654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5169485" y="4669370"/>
            <a:ext cx="22630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5532356" y="4269949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753937" y="2639044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4" name="원형 143"/>
          <p:cNvSpPr/>
          <p:nvPr/>
        </p:nvSpPr>
        <p:spPr>
          <a:xfrm>
            <a:off x="1680388" y="1721925"/>
            <a:ext cx="2366972" cy="2366972"/>
          </a:xfrm>
          <a:prstGeom prst="pie">
            <a:avLst>
              <a:gd name="adj1" fmla="val 8734524"/>
              <a:gd name="adj2" fmla="val 16200000"/>
            </a:avLst>
          </a:prstGeom>
          <a:gradFill>
            <a:gsLst>
              <a:gs pos="50000">
                <a:schemeClr val="bg1">
                  <a:lumMod val="75000"/>
                </a:schemeClr>
              </a:gs>
              <a:gs pos="50000">
                <a:srgbClr val="FF9999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5" name="자유형 144"/>
          <p:cNvSpPr/>
          <p:nvPr/>
        </p:nvSpPr>
        <p:spPr>
          <a:xfrm>
            <a:off x="1573297" y="1672708"/>
            <a:ext cx="2581155" cy="2465407"/>
          </a:xfrm>
          <a:custGeom>
            <a:avLst/>
            <a:gdLst>
              <a:gd name="connsiteX0" fmla="*/ 1290574 w 2581155"/>
              <a:gd name="connsiteY0" fmla="*/ 292667 h 2465407"/>
              <a:gd name="connsiteX1" fmla="*/ 1426373 w 2581155"/>
              <a:gd name="connsiteY1" fmla="*/ 348916 h 2465407"/>
              <a:gd name="connsiteX2" fmla="*/ 2174360 w 2581155"/>
              <a:gd name="connsiteY2" fmla="*/ 1096903 h 2465407"/>
              <a:gd name="connsiteX3" fmla="*/ 2174360 w 2581155"/>
              <a:gd name="connsiteY3" fmla="*/ 1368500 h 2465407"/>
              <a:gd name="connsiteX4" fmla="*/ 1426373 w 2581155"/>
              <a:gd name="connsiteY4" fmla="*/ 2116488 h 2465407"/>
              <a:gd name="connsiteX5" fmla="*/ 1154776 w 2581155"/>
              <a:gd name="connsiteY5" fmla="*/ 2116488 h 2465407"/>
              <a:gd name="connsiteX6" fmla="*/ 406788 w 2581155"/>
              <a:gd name="connsiteY6" fmla="*/ 1368500 h 2465407"/>
              <a:gd name="connsiteX7" fmla="*/ 406788 w 2581155"/>
              <a:gd name="connsiteY7" fmla="*/ 1096903 h 2465407"/>
              <a:gd name="connsiteX8" fmla="*/ 1154776 w 2581155"/>
              <a:gd name="connsiteY8" fmla="*/ 348916 h 2465407"/>
              <a:gd name="connsiteX9" fmla="*/ 1290574 w 2581155"/>
              <a:gd name="connsiteY9" fmla="*/ 292667 h 2465407"/>
              <a:gd name="connsiteX10" fmla="*/ 1290576 w 2581155"/>
              <a:gd name="connsiteY10" fmla="*/ 203826 h 2465407"/>
              <a:gd name="connsiteX11" fmla="*/ 1100539 w 2581155"/>
              <a:gd name="connsiteY11" fmla="*/ 282542 h 2465407"/>
              <a:gd name="connsiteX12" fmla="*/ 340415 w 2581155"/>
              <a:gd name="connsiteY12" fmla="*/ 1042666 h 2465407"/>
              <a:gd name="connsiteX13" fmla="*/ 340415 w 2581155"/>
              <a:gd name="connsiteY13" fmla="*/ 1422740 h 2465407"/>
              <a:gd name="connsiteX14" fmla="*/ 1100539 w 2581155"/>
              <a:gd name="connsiteY14" fmla="*/ 2182863 h 2465407"/>
              <a:gd name="connsiteX15" fmla="*/ 1480613 w 2581155"/>
              <a:gd name="connsiteY15" fmla="*/ 2182863 h 2465407"/>
              <a:gd name="connsiteX16" fmla="*/ 2240736 w 2581155"/>
              <a:gd name="connsiteY16" fmla="*/ 1422740 h 2465407"/>
              <a:gd name="connsiteX17" fmla="*/ 2240736 w 2581155"/>
              <a:gd name="connsiteY17" fmla="*/ 1042666 h 2465407"/>
              <a:gd name="connsiteX18" fmla="*/ 1480613 w 2581155"/>
              <a:gd name="connsiteY18" fmla="*/ 282542 h 2465407"/>
              <a:gd name="connsiteX19" fmla="*/ 1290576 w 2581155"/>
              <a:gd name="connsiteY19" fmla="*/ 203826 h 2465407"/>
              <a:gd name="connsiteX20" fmla="*/ 0 w 2581155"/>
              <a:gd name="connsiteY20" fmla="*/ 0 h 2465407"/>
              <a:gd name="connsiteX21" fmla="*/ 2581155 w 2581155"/>
              <a:gd name="connsiteY21" fmla="*/ 0 h 2465407"/>
              <a:gd name="connsiteX22" fmla="*/ 2581155 w 2581155"/>
              <a:gd name="connsiteY22" fmla="*/ 2465407 h 2465407"/>
              <a:gd name="connsiteX23" fmla="*/ 0 w 2581155"/>
              <a:gd name="connsiteY23" fmla="*/ 2465407 h 246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581155" h="2465407">
                <a:moveTo>
                  <a:pt x="1290574" y="292667"/>
                </a:moveTo>
                <a:cubicBezTo>
                  <a:pt x="1339724" y="292667"/>
                  <a:pt x="1388873" y="311417"/>
                  <a:pt x="1426373" y="348916"/>
                </a:cubicBezTo>
                <a:lnTo>
                  <a:pt x="2174360" y="1096903"/>
                </a:lnTo>
                <a:cubicBezTo>
                  <a:pt x="2249360" y="1171903"/>
                  <a:pt x="2249360" y="1293501"/>
                  <a:pt x="2174360" y="1368500"/>
                </a:cubicBezTo>
                <a:lnTo>
                  <a:pt x="1426373" y="2116488"/>
                </a:lnTo>
                <a:cubicBezTo>
                  <a:pt x="1351373" y="2191487"/>
                  <a:pt x="1229775" y="2191487"/>
                  <a:pt x="1154776" y="2116488"/>
                </a:cubicBezTo>
                <a:lnTo>
                  <a:pt x="406788" y="1368500"/>
                </a:lnTo>
                <a:cubicBezTo>
                  <a:pt x="331789" y="1293501"/>
                  <a:pt x="331789" y="1171903"/>
                  <a:pt x="406788" y="1096903"/>
                </a:cubicBezTo>
                <a:lnTo>
                  <a:pt x="1154776" y="348916"/>
                </a:lnTo>
                <a:cubicBezTo>
                  <a:pt x="1192276" y="311416"/>
                  <a:pt x="1241425" y="292667"/>
                  <a:pt x="1290574" y="292667"/>
                </a:cubicBezTo>
                <a:close/>
                <a:moveTo>
                  <a:pt x="1290576" y="203826"/>
                </a:moveTo>
                <a:cubicBezTo>
                  <a:pt x="1221795" y="203826"/>
                  <a:pt x="1153016" y="230065"/>
                  <a:pt x="1100539" y="282542"/>
                </a:cubicBezTo>
                <a:lnTo>
                  <a:pt x="340415" y="1042666"/>
                </a:lnTo>
                <a:cubicBezTo>
                  <a:pt x="235461" y="1147620"/>
                  <a:pt x="235461" y="1317785"/>
                  <a:pt x="340415" y="1422740"/>
                </a:cubicBezTo>
                <a:lnTo>
                  <a:pt x="1100539" y="2182863"/>
                </a:lnTo>
                <a:cubicBezTo>
                  <a:pt x="1205493" y="2287818"/>
                  <a:pt x="1375658" y="2287818"/>
                  <a:pt x="1480613" y="2182863"/>
                </a:cubicBezTo>
                <a:lnTo>
                  <a:pt x="2240736" y="1422740"/>
                </a:lnTo>
                <a:cubicBezTo>
                  <a:pt x="2345691" y="1317785"/>
                  <a:pt x="2345691" y="1147620"/>
                  <a:pt x="2240736" y="1042666"/>
                </a:cubicBezTo>
                <a:lnTo>
                  <a:pt x="1480613" y="282542"/>
                </a:lnTo>
                <a:cubicBezTo>
                  <a:pt x="1428136" y="230065"/>
                  <a:pt x="1359356" y="203826"/>
                  <a:pt x="1290576" y="203826"/>
                </a:cubicBezTo>
                <a:close/>
                <a:moveTo>
                  <a:pt x="0" y="0"/>
                </a:moveTo>
                <a:lnTo>
                  <a:pt x="2581155" y="0"/>
                </a:lnTo>
                <a:lnTo>
                  <a:pt x="2581155" y="2465407"/>
                </a:lnTo>
                <a:lnTo>
                  <a:pt x="0" y="24654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1837118" y="4674127"/>
            <a:ext cx="22630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2199989" y="4274706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421570" y="2643801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30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9" name="원형 148"/>
          <p:cNvSpPr/>
          <p:nvPr/>
        </p:nvSpPr>
        <p:spPr>
          <a:xfrm>
            <a:off x="8295369" y="1717168"/>
            <a:ext cx="2366972" cy="2366972"/>
          </a:xfrm>
          <a:prstGeom prst="pie">
            <a:avLst>
              <a:gd name="adj1" fmla="val 3930616"/>
              <a:gd name="adj2" fmla="val 16200000"/>
            </a:avLst>
          </a:prstGeom>
          <a:gradFill>
            <a:gsLst>
              <a:gs pos="50000">
                <a:schemeClr val="bg1">
                  <a:lumMod val="75000"/>
                </a:schemeClr>
              </a:gs>
              <a:gs pos="50000">
                <a:srgbClr val="FF9999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0" name="자유형 149"/>
          <p:cNvSpPr/>
          <p:nvPr/>
        </p:nvSpPr>
        <p:spPr>
          <a:xfrm>
            <a:off x="8188278" y="1667951"/>
            <a:ext cx="2581155" cy="2465407"/>
          </a:xfrm>
          <a:custGeom>
            <a:avLst/>
            <a:gdLst>
              <a:gd name="connsiteX0" fmla="*/ 1290574 w 2581155"/>
              <a:gd name="connsiteY0" fmla="*/ 292667 h 2465407"/>
              <a:gd name="connsiteX1" fmla="*/ 1426373 w 2581155"/>
              <a:gd name="connsiteY1" fmla="*/ 348916 h 2465407"/>
              <a:gd name="connsiteX2" fmla="*/ 2174360 w 2581155"/>
              <a:gd name="connsiteY2" fmla="*/ 1096903 h 2465407"/>
              <a:gd name="connsiteX3" fmla="*/ 2174360 w 2581155"/>
              <a:gd name="connsiteY3" fmla="*/ 1368500 h 2465407"/>
              <a:gd name="connsiteX4" fmla="*/ 1426373 w 2581155"/>
              <a:gd name="connsiteY4" fmla="*/ 2116488 h 2465407"/>
              <a:gd name="connsiteX5" fmla="*/ 1154776 w 2581155"/>
              <a:gd name="connsiteY5" fmla="*/ 2116488 h 2465407"/>
              <a:gd name="connsiteX6" fmla="*/ 406788 w 2581155"/>
              <a:gd name="connsiteY6" fmla="*/ 1368500 h 2465407"/>
              <a:gd name="connsiteX7" fmla="*/ 406788 w 2581155"/>
              <a:gd name="connsiteY7" fmla="*/ 1096903 h 2465407"/>
              <a:gd name="connsiteX8" fmla="*/ 1154776 w 2581155"/>
              <a:gd name="connsiteY8" fmla="*/ 348916 h 2465407"/>
              <a:gd name="connsiteX9" fmla="*/ 1290574 w 2581155"/>
              <a:gd name="connsiteY9" fmla="*/ 292667 h 2465407"/>
              <a:gd name="connsiteX10" fmla="*/ 1290576 w 2581155"/>
              <a:gd name="connsiteY10" fmla="*/ 203826 h 2465407"/>
              <a:gd name="connsiteX11" fmla="*/ 1100539 w 2581155"/>
              <a:gd name="connsiteY11" fmla="*/ 282542 h 2465407"/>
              <a:gd name="connsiteX12" fmla="*/ 340415 w 2581155"/>
              <a:gd name="connsiteY12" fmla="*/ 1042666 h 2465407"/>
              <a:gd name="connsiteX13" fmla="*/ 340415 w 2581155"/>
              <a:gd name="connsiteY13" fmla="*/ 1422740 h 2465407"/>
              <a:gd name="connsiteX14" fmla="*/ 1100539 w 2581155"/>
              <a:gd name="connsiteY14" fmla="*/ 2182863 h 2465407"/>
              <a:gd name="connsiteX15" fmla="*/ 1480613 w 2581155"/>
              <a:gd name="connsiteY15" fmla="*/ 2182863 h 2465407"/>
              <a:gd name="connsiteX16" fmla="*/ 2240736 w 2581155"/>
              <a:gd name="connsiteY16" fmla="*/ 1422740 h 2465407"/>
              <a:gd name="connsiteX17" fmla="*/ 2240736 w 2581155"/>
              <a:gd name="connsiteY17" fmla="*/ 1042666 h 2465407"/>
              <a:gd name="connsiteX18" fmla="*/ 1480613 w 2581155"/>
              <a:gd name="connsiteY18" fmla="*/ 282542 h 2465407"/>
              <a:gd name="connsiteX19" fmla="*/ 1290576 w 2581155"/>
              <a:gd name="connsiteY19" fmla="*/ 203826 h 2465407"/>
              <a:gd name="connsiteX20" fmla="*/ 0 w 2581155"/>
              <a:gd name="connsiteY20" fmla="*/ 0 h 2465407"/>
              <a:gd name="connsiteX21" fmla="*/ 2581155 w 2581155"/>
              <a:gd name="connsiteY21" fmla="*/ 0 h 2465407"/>
              <a:gd name="connsiteX22" fmla="*/ 2581155 w 2581155"/>
              <a:gd name="connsiteY22" fmla="*/ 2465407 h 2465407"/>
              <a:gd name="connsiteX23" fmla="*/ 0 w 2581155"/>
              <a:gd name="connsiteY23" fmla="*/ 2465407 h 246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581155" h="2465407">
                <a:moveTo>
                  <a:pt x="1290574" y="292667"/>
                </a:moveTo>
                <a:cubicBezTo>
                  <a:pt x="1339724" y="292667"/>
                  <a:pt x="1388873" y="311417"/>
                  <a:pt x="1426373" y="348916"/>
                </a:cubicBezTo>
                <a:lnTo>
                  <a:pt x="2174360" y="1096903"/>
                </a:lnTo>
                <a:cubicBezTo>
                  <a:pt x="2249360" y="1171903"/>
                  <a:pt x="2249360" y="1293501"/>
                  <a:pt x="2174360" y="1368500"/>
                </a:cubicBezTo>
                <a:lnTo>
                  <a:pt x="1426373" y="2116488"/>
                </a:lnTo>
                <a:cubicBezTo>
                  <a:pt x="1351373" y="2191487"/>
                  <a:pt x="1229775" y="2191487"/>
                  <a:pt x="1154776" y="2116488"/>
                </a:cubicBezTo>
                <a:lnTo>
                  <a:pt x="406788" y="1368500"/>
                </a:lnTo>
                <a:cubicBezTo>
                  <a:pt x="331789" y="1293501"/>
                  <a:pt x="331789" y="1171903"/>
                  <a:pt x="406788" y="1096903"/>
                </a:cubicBezTo>
                <a:lnTo>
                  <a:pt x="1154776" y="348916"/>
                </a:lnTo>
                <a:cubicBezTo>
                  <a:pt x="1192276" y="311416"/>
                  <a:pt x="1241425" y="292667"/>
                  <a:pt x="1290574" y="292667"/>
                </a:cubicBezTo>
                <a:close/>
                <a:moveTo>
                  <a:pt x="1290576" y="203826"/>
                </a:moveTo>
                <a:cubicBezTo>
                  <a:pt x="1221795" y="203826"/>
                  <a:pt x="1153016" y="230065"/>
                  <a:pt x="1100539" y="282542"/>
                </a:cubicBezTo>
                <a:lnTo>
                  <a:pt x="340415" y="1042666"/>
                </a:lnTo>
                <a:cubicBezTo>
                  <a:pt x="235461" y="1147620"/>
                  <a:pt x="235461" y="1317785"/>
                  <a:pt x="340415" y="1422740"/>
                </a:cubicBezTo>
                <a:lnTo>
                  <a:pt x="1100539" y="2182863"/>
                </a:lnTo>
                <a:cubicBezTo>
                  <a:pt x="1205493" y="2287818"/>
                  <a:pt x="1375658" y="2287818"/>
                  <a:pt x="1480613" y="2182863"/>
                </a:cubicBezTo>
                <a:lnTo>
                  <a:pt x="2240736" y="1422740"/>
                </a:lnTo>
                <a:cubicBezTo>
                  <a:pt x="2345691" y="1317785"/>
                  <a:pt x="2345691" y="1147620"/>
                  <a:pt x="2240736" y="1042666"/>
                </a:cubicBezTo>
                <a:lnTo>
                  <a:pt x="1480613" y="282542"/>
                </a:lnTo>
                <a:cubicBezTo>
                  <a:pt x="1428136" y="230065"/>
                  <a:pt x="1359356" y="203826"/>
                  <a:pt x="1290576" y="203826"/>
                </a:cubicBezTo>
                <a:close/>
                <a:moveTo>
                  <a:pt x="0" y="0"/>
                </a:moveTo>
                <a:lnTo>
                  <a:pt x="2581155" y="0"/>
                </a:lnTo>
                <a:lnTo>
                  <a:pt x="2581155" y="2465407"/>
                </a:lnTo>
                <a:lnTo>
                  <a:pt x="0" y="24654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8452099" y="4669370"/>
            <a:ext cx="22630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8814970" y="4269949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9036551" y="2639044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2109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727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22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편하구요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893761" y="2464231"/>
            <a:ext cx="2008163" cy="2008163"/>
          </a:xfrm>
          <a:prstGeom prst="ellipse">
            <a:avLst/>
          </a:prstGeom>
          <a:solidFill>
            <a:srgbClr val="EF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R 239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G 204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B 202</a:t>
            </a:r>
          </a:p>
        </p:txBody>
      </p:sp>
      <p:sp>
        <p:nvSpPr>
          <p:cNvPr id="8" name="타원 7"/>
          <p:cNvSpPr/>
          <p:nvPr/>
        </p:nvSpPr>
        <p:spPr>
          <a:xfrm>
            <a:off x="6404485" y="2464231"/>
            <a:ext cx="2008163" cy="2008163"/>
          </a:xfrm>
          <a:prstGeom prst="ellipse">
            <a:avLst/>
          </a:prstGeom>
          <a:solidFill>
            <a:srgbClr val="B3A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R 255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G 153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B 153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>
                <a:solidFill>
                  <a:prstClr val="white"/>
                </a:solidFill>
              </a:rPr>
              <a:t>※</a:t>
            </a:r>
            <a:r>
              <a:rPr lang="ko-KR" altLang="en-US" sz="1400">
                <a:solidFill>
                  <a:prstClr val="white"/>
                </a:solidFill>
              </a:rPr>
              <a:t>표준색상</a:t>
            </a:r>
            <a:endParaRPr lang="en-US" altLang="ko-KR" sz="140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383037" y="2464231"/>
            <a:ext cx="2008163" cy="2008163"/>
          </a:xfrm>
          <a:prstGeom prst="ellipse">
            <a:avLst/>
          </a:prstGeom>
          <a:solidFill>
            <a:srgbClr val="F8E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R 248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G 233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B 232</a:t>
            </a:r>
          </a:p>
        </p:txBody>
      </p:sp>
      <p:sp>
        <p:nvSpPr>
          <p:cNvPr id="12" name="타원 11"/>
          <p:cNvSpPr/>
          <p:nvPr/>
        </p:nvSpPr>
        <p:spPr>
          <a:xfrm>
            <a:off x="8915209" y="2464231"/>
            <a:ext cx="2008163" cy="2008163"/>
          </a:xfrm>
          <a:prstGeom prst="ellipse">
            <a:avLst/>
          </a:prstGeom>
          <a:solidFill>
            <a:srgbClr val="B3A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R 179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G 172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B 179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웰스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https://www.wellsclinic.co.kr/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6897" y="1948134"/>
            <a:ext cx="4773332" cy="2208106"/>
          </a:xfrm>
          <a:prstGeom prst="rect">
            <a:avLst/>
          </a:prstGeom>
        </p:spPr>
      </p:pic>
      <p:cxnSp>
        <p:nvCxnSpPr>
          <p:cNvPr id="70" name="직선 연결선 69"/>
          <p:cNvCxnSpPr/>
          <p:nvPr/>
        </p:nvCxnSpPr>
        <p:spPr>
          <a:xfrm>
            <a:off x="6321040" y="3021833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4706921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1740152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6" y="2228649"/>
            <a:ext cx="4275575" cy="65154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레이아웃이 깔끔하다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 페이지에 여러 콘텐츠들이 담겨있다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3172585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18842" y="3484370"/>
            <a:ext cx="4275574" cy="76344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메인화면에 의료진이 소개되어 있어서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피부과에 대한 안정감과 신뢰감을 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24702" y="4134269"/>
            <a:ext cx="4275574" cy="45990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탑바의 메뉴가 많아 한눈에 보기 어렵다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4879864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9" name="부제목 2"/>
          <p:cNvSpPr>
            <a:spLocks noGrp="1"/>
          </p:cNvSpPr>
          <p:nvPr/>
        </p:nvSpPr>
        <p:spPr>
          <a:xfrm>
            <a:off x="6348463" y="5305949"/>
            <a:ext cx="4275574" cy="63784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탑바메뉴들을 간략하게 줄여서 한눈에 알아보기 쉽도록 하였다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아이디 피부과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https://www.idskin.co.kr/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2555526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4773596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1740152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7" y="2238174"/>
            <a:ext cx="5730493" cy="2493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안에서 제공하는 정보들이 많다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2662527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00734" y="3151947"/>
            <a:ext cx="4777990" cy="5541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시술정보를 자세하게 나열하여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어떤시술인지 정확하게 파악할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24701" y="3831667"/>
            <a:ext cx="4484914" cy="5541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 안에 예약버튼이 따로 없어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불편하다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4879864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9" name="부제목 2"/>
          <p:cNvSpPr>
            <a:spLocks noGrp="1"/>
          </p:cNvSpPr>
          <p:nvPr/>
        </p:nvSpPr>
        <p:spPr>
          <a:xfrm>
            <a:off x="6348463" y="5334524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상세페이지에서 원하는 부위의 시술을 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예약할 수 있도록 예약폼을 만든다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8571" y="2065924"/>
            <a:ext cx="4812075" cy="2380737"/>
          </a:xfrm>
          <a:prstGeom prst="rect">
            <a:avLst/>
          </a:prstGeom>
        </p:spPr>
      </p:pic>
      <p:sp>
        <p:nvSpPr>
          <p:cNvPr id="84" name="부제목 2"/>
          <p:cNvSpPr>
            <a:spLocks noGrp="1"/>
          </p:cNvSpPr>
          <p:nvPr/>
        </p:nvSpPr>
        <p:spPr>
          <a:xfrm>
            <a:off x="6312455" y="4426717"/>
            <a:ext cx="4149970" cy="30289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대메뉴 이름이 생소해 시술을 찾기 어렵다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미앤미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http://gn.branch.mimimi.co.kr/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2536476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3792521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1721102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7" y="2238174"/>
            <a:ext cx="5730493" cy="2493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예약폼에서 날짜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시간 선택이 용이하다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2643477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00734" y="3132897"/>
            <a:ext cx="4777990" cy="27705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카테고리별로 시술들이 잘 정리되어있다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15176" y="3488767"/>
            <a:ext cx="4484914" cy="5541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각 시술의 정보가 빈약하다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3908314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5848" y="2244507"/>
            <a:ext cx="4815962" cy="2045134"/>
          </a:xfrm>
          <a:prstGeom prst="rect">
            <a:avLst/>
          </a:prstGeom>
        </p:spPr>
      </p:pic>
      <p:sp>
        <p:nvSpPr>
          <p:cNvPr id="86" name="부제목 2"/>
          <p:cNvSpPr>
            <a:spLocks noGrp="1"/>
          </p:cNvSpPr>
          <p:nvPr/>
        </p:nvSpPr>
        <p:spPr>
          <a:xfrm>
            <a:off x="6357988" y="4382024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GIF</a:t>
            </a: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 시술효과를 보여줘 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어떤 시술인지 파악하기 쉽도록 하였다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6348463" y="4982099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부위나 용량을 선택할 수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있도록 옵션을 추가하였다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부제목 2"/>
          <p:cNvSpPr>
            <a:spLocks noGrp="1"/>
          </p:cNvSpPr>
          <p:nvPr/>
        </p:nvSpPr>
        <p:spPr>
          <a:xfrm>
            <a:off x="6357988" y="5563124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각 시술별로 특징과 과정을 상세페이지에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제공하였다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톡스앤필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http://www.toxnfill3.com/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3091914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4567034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1968371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7" y="2485443"/>
            <a:ext cx="5730493" cy="7446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영상에 시술약품을 보여줌으로써 부작용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알레르기 등을 확인할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3181730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00733" y="3628644"/>
            <a:ext cx="3854064" cy="47707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여러 시술을 장바구니에 담아 한 번에 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15176" y="4215655"/>
            <a:ext cx="4484914" cy="41123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시술과정에 대한 정보가 부족하다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4682827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부제목 2"/>
          <p:cNvSpPr>
            <a:spLocks noGrp="1"/>
          </p:cNvSpPr>
          <p:nvPr/>
        </p:nvSpPr>
        <p:spPr>
          <a:xfrm>
            <a:off x="6357988" y="5127962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시술과정 영상을 넣어 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시술에 대한 이해도를 높인다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5825" y="2301924"/>
            <a:ext cx="5057776" cy="19877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포에버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https://4-ever.co.kr/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3063339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4614659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313922" y="1968371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315912" y="2485443"/>
            <a:ext cx="3882642" cy="7446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사용되는 기구의 소개와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효과가 잘 명시되어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330251" y="3143630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29308" y="3962019"/>
            <a:ext cx="3854064" cy="46755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소개페이지에 회사소개와 관련없는 이벤트 내용이 포함되어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43751" y="3625105"/>
            <a:ext cx="4484914" cy="41123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탑바가 알아보기 쉽게 정렬되어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4730452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부제목 2"/>
          <p:cNvSpPr>
            <a:spLocks noGrp="1"/>
          </p:cNvSpPr>
          <p:nvPr/>
        </p:nvSpPr>
        <p:spPr>
          <a:xfrm>
            <a:off x="6357988" y="5185112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탑바메뉴 호버시 하위메뉴들이 표시된다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0075" y="1976337"/>
            <a:ext cx="5495924" cy="728044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2475" y="2872415"/>
            <a:ext cx="5238749" cy="1738889"/>
          </a:xfrm>
          <a:prstGeom prst="rect">
            <a:avLst/>
          </a:prstGeom>
        </p:spPr>
      </p:pic>
      <p:sp>
        <p:nvSpPr>
          <p:cNvPr id="92" name="부제목 2"/>
          <p:cNvSpPr>
            <a:spLocks noGrp="1"/>
          </p:cNvSpPr>
          <p:nvPr/>
        </p:nvSpPr>
        <p:spPr>
          <a:xfrm>
            <a:off x="6348463" y="5508962"/>
            <a:ext cx="4780399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검색 아이콘 호버시 검색어 입력창이 표시된다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1788</ep:Words>
  <ep:PresentationFormat>와이드스크린</ep:PresentationFormat>
  <ep:Paragraphs>614</ep:Paragraphs>
  <ep:Slides>42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42</vt:i4>
      </vt:variant>
    </vt:vector>
  </ep:HeadingPairs>
  <ep:TitlesOfParts>
    <vt:vector size="44" baseType="lpstr">
      <vt:lpstr>7_Office 테마</vt:lpstr>
      <vt:lpstr>18_Office 테마</vt:lpstr>
      <vt:lpstr>PowerPoint 프레젠테이션</vt:lpstr>
      <vt:lpstr>PowerPoint 프레젠테이션</vt:lpstr>
      <vt:lpstr>슬라이드 3</vt:lpstr>
      <vt:lpstr>PowerPoint 프레젠테이션</vt:lpstr>
      <vt:lpstr>PowerPoint 프레젠테이션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2021-03-15T01:16:55.000</dcterms:created>
  <dc:creator>조현석</dc:creator>
  <cp:lastModifiedBy>gayul</cp:lastModifiedBy>
  <dcterms:modified xsi:type="dcterms:W3CDTF">2022-02-14T08:35:34.074</dcterms:modified>
  <cp:revision>218</cp:revision>
  <dc:title>PowerPoint 프레젠테이션</dc:title>
  <cp:version>1000.0000.01</cp:version>
</cp:coreProperties>
</file>