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7772400" cy="10058400"/>
  <p:notesSz cx="7772400" cy="10058400"/>
  <p:defaultTextStyle>
    <a:defPPr>
      <a:defRPr lang="de-D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notesMaster" Target="notesMasters/notesMaster1.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Notes Placeholder">
            <a:extLst>
              <a:ext uri="{FF2B5EF4-FFF2-40B4-BE49-F238E27FC236}">
                <a16:creationId xmlns:a16="http://schemas.microsoft.com/office/drawing/2014/main" id="{8BE79800-E4A5-3222-4ACA-53397EAA170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Notes Placeholder">
            <a:extLst>
              <a:ext uri="{FF2B5EF4-FFF2-40B4-BE49-F238E27FC236}">
                <a16:creationId xmlns:a16="http://schemas.microsoft.com/office/drawing/2014/main" id="{190BF0ED-A54E-78D6-1DB4-78E04C6951F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F524B1A0-81CC-1038-CA2D-67C796FD768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Notes Placeholder">
            <a:extLst>
              <a:ext uri="{FF2B5EF4-FFF2-40B4-BE49-F238E27FC236}">
                <a16:creationId xmlns:a16="http://schemas.microsoft.com/office/drawing/2014/main" id="{95668373-CE4C-9322-CFBF-28A129E6192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3"/>
          </a:xfrm>
          <a:prstGeom prst="rect">
            <a:avLst/>
          </a:prstGeom>
        </p:spPr>
        <p:txBody>
          <a:bodyPr/>
          <a:lstStyle>
            <a:lvl1pPr>
              <a:defRPr/>
            </a:lvl1pPr>
          </a:lstStyle>
          <a:p>
            <a:endParaRPr/>
          </a:p>
        </p:txBody>
      </p:sp>
      <p:sp>
        <p:nvSpPr>
          <p:cNvPr id="3" name="Holder 3"/>
          <p:cNvSpPr>
            <a:spLocks noGrp="1"/>
          </p:cNvSpPr>
          <p:nvPr>
            <p:ph type="subTitle" idx="4"/>
          </p:nvPr>
        </p:nvSpPr>
        <p:spPr>
          <a:xfrm>
            <a:off x="1165860" y="5632704"/>
            <a:ext cx="5440679" cy="25146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A4F683D5-16EF-E587-6661-A3E14ABFB672}"/>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91E42DFE-F092-5367-76AA-65DC8146244B}"/>
              </a:ext>
            </a:extLst>
          </p:cNvPr>
          <p:cNvSpPr>
            <a:spLocks noGrp="1"/>
          </p:cNvSpPr>
          <p:nvPr>
            <p:ph type="dt" sz="half" idx="11"/>
          </p:nvPr>
        </p:nvSpPr>
        <p:spPr/>
        <p:txBody>
          <a:bodyPr/>
          <a:lstStyle>
            <a:lvl1pPr>
              <a:defRPr/>
            </a:lvl1pPr>
          </a:lstStyle>
          <a:p>
            <a:pPr>
              <a:defRPr/>
            </a:pPr>
            <a:fld id="{37AE5673-656D-4453-8596-A003BDA4333B}" type="datetimeFigureOut">
              <a:rPr lang="en-US"/>
              <a:pPr>
                <a:defRPr/>
              </a:pPr>
              <a:t>10/16/2023</a:t>
            </a:fld>
            <a:endParaRPr lang="en-US"/>
          </a:p>
        </p:txBody>
      </p:sp>
      <p:sp>
        <p:nvSpPr>
          <p:cNvPr id="6" name="Holder 6">
            <a:extLst>
              <a:ext uri="{FF2B5EF4-FFF2-40B4-BE49-F238E27FC236}">
                <a16:creationId xmlns:a16="http://schemas.microsoft.com/office/drawing/2014/main" id="{D59EA193-5197-8672-8EAB-87327EE7FFCB}"/>
              </a:ext>
            </a:extLst>
          </p:cNvPr>
          <p:cNvSpPr>
            <a:spLocks noGrp="1"/>
          </p:cNvSpPr>
          <p:nvPr>
            <p:ph type="sldNum" sz="quarter" idx="12"/>
          </p:nvPr>
        </p:nvSpPr>
        <p:spPr/>
        <p:txBody>
          <a:bodyPr/>
          <a:lstStyle>
            <a:lvl1pPr>
              <a:defRPr/>
            </a:lvl1pPr>
          </a:lstStyle>
          <a:p>
            <a:fld id="{99A2012C-00ED-46D1-8D2C-8D35BA825536}" type="slidenum">
              <a:rPr lang="en-US" altLang="en-US"/>
              <a:pPr/>
              <a:t>‹#›</a:t>
            </a:fld>
            <a:endParaRPr lang="en-US" altLang="en-US"/>
          </a:p>
        </p:txBody>
      </p:sp>
    </p:spTree>
    <p:extLst>
      <p:ext uri="{BB962C8B-B14F-4D97-AF65-F5344CB8AC3E}">
        <p14:creationId xmlns:p14="http://schemas.microsoft.com/office/powerpoint/2010/main" val="418207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638F1EAA-BC66-047B-89A1-EFCC109FBF14}"/>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913BF5B7-001C-A0E5-898D-BC86A1B88F58}"/>
              </a:ext>
            </a:extLst>
          </p:cNvPr>
          <p:cNvSpPr>
            <a:spLocks noGrp="1"/>
          </p:cNvSpPr>
          <p:nvPr>
            <p:ph type="dt" sz="half" idx="11"/>
          </p:nvPr>
        </p:nvSpPr>
        <p:spPr/>
        <p:txBody>
          <a:bodyPr/>
          <a:lstStyle>
            <a:lvl1pPr>
              <a:defRPr/>
            </a:lvl1pPr>
          </a:lstStyle>
          <a:p>
            <a:pPr>
              <a:defRPr/>
            </a:pPr>
            <a:fld id="{0DFC9731-23B8-4E58-AE8D-4516CA57BEB9}" type="datetimeFigureOut">
              <a:rPr lang="en-US"/>
              <a:pPr>
                <a:defRPr/>
              </a:pPr>
              <a:t>10/16/2023</a:t>
            </a:fld>
            <a:endParaRPr lang="en-US"/>
          </a:p>
        </p:txBody>
      </p:sp>
      <p:sp>
        <p:nvSpPr>
          <p:cNvPr id="6" name="Holder 6">
            <a:extLst>
              <a:ext uri="{FF2B5EF4-FFF2-40B4-BE49-F238E27FC236}">
                <a16:creationId xmlns:a16="http://schemas.microsoft.com/office/drawing/2014/main" id="{2A302D8D-04ED-A437-3960-71CAAF601242}"/>
              </a:ext>
            </a:extLst>
          </p:cNvPr>
          <p:cNvSpPr>
            <a:spLocks noGrp="1"/>
          </p:cNvSpPr>
          <p:nvPr>
            <p:ph type="sldNum" sz="quarter" idx="12"/>
          </p:nvPr>
        </p:nvSpPr>
        <p:spPr/>
        <p:txBody>
          <a:bodyPr/>
          <a:lstStyle>
            <a:lvl1pPr>
              <a:defRPr/>
            </a:lvl1pPr>
          </a:lstStyle>
          <a:p>
            <a:fld id="{219D05D0-D813-49AC-B3E1-F8837F920BDA}" type="slidenum">
              <a:rPr lang="en-US" altLang="en-US"/>
              <a:pPr/>
              <a:t>‹#›</a:t>
            </a:fld>
            <a:endParaRPr lang="en-US" altLang="en-US"/>
          </a:p>
        </p:txBody>
      </p:sp>
    </p:spTree>
    <p:extLst>
      <p:ext uri="{BB962C8B-B14F-4D97-AF65-F5344CB8AC3E}">
        <p14:creationId xmlns:p14="http://schemas.microsoft.com/office/powerpoint/2010/main" val="188631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a:lstStyle>
            <a:lvl1pPr>
              <a:defRPr/>
            </a:lvl1pPr>
          </a:lstStyle>
          <a:p>
            <a:endParaRPr/>
          </a:p>
        </p:txBody>
      </p:sp>
      <p:sp>
        <p:nvSpPr>
          <p:cNvPr id="4" name="Holder 4"/>
          <p:cNvSpPr>
            <a:spLocks noGrp="1"/>
          </p:cNvSpPr>
          <p:nvPr>
            <p:ph sz="half" idx="3"/>
          </p:nvPr>
        </p:nvSpPr>
        <p:spPr>
          <a:xfrm>
            <a:off x="4002785" y="2313432"/>
            <a:ext cx="3380994" cy="6638544"/>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9C72B5D0-3D70-FC71-E7C4-EC5455C01032}"/>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A0D03909-3581-7E09-E6B1-4E66063777D8}"/>
              </a:ext>
            </a:extLst>
          </p:cNvPr>
          <p:cNvSpPr>
            <a:spLocks noGrp="1"/>
          </p:cNvSpPr>
          <p:nvPr>
            <p:ph type="dt" sz="half" idx="11"/>
          </p:nvPr>
        </p:nvSpPr>
        <p:spPr/>
        <p:txBody>
          <a:bodyPr/>
          <a:lstStyle>
            <a:lvl1pPr>
              <a:defRPr/>
            </a:lvl1pPr>
          </a:lstStyle>
          <a:p>
            <a:pPr>
              <a:defRPr/>
            </a:pPr>
            <a:fld id="{3D2619D6-903A-4391-9515-DD50EFC21E48}" type="datetimeFigureOut">
              <a:rPr lang="en-US"/>
              <a:pPr>
                <a:defRPr/>
              </a:pPr>
              <a:t>10/16/2023</a:t>
            </a:fld>
            <a:endParaRPr lang="en-US"/>
          </a:p>
        </p:txBody>
      </p:sp>
      <p:sp>
        <p:nvSpPr>
          <p:cNvPr id="7" name="Holder 6">
            <a:extLst>
              <a:ext uri="{FF2B5EF4-FFF2-40B4-BE49-F238E27FC236}">
                <a16:creationId xmlns:a16="http://schemas.microsoft.com/office/drawing/2014/main" id="{24C321E3-322F-31AF-CD57-E2F1B12BB223}"/>
              </a:ext>
            </a:extLst>
          </p:cNvPr>
          <p:cNvSpPr>
            <a:spLocks noGrp="1"/>
          </p:cNvSpPr>
          <p:nvPr>
            <p:ph type="sldNum" sz="quarter" idx="12"/>
          </p:nvPr>
        </p:nvSpPr>
        <p:spPr/>
        <p:txBody>
          <a:bodyPr/>
          <a:lstStyle>
            <a:lvl1pPr>
              <a:defRPr/>
            </a:lvl1pPr>
          </a:lstStyle>
          <a:p>
            <a:fld id="{BE82B17A-0F39-443F-A2D5-504863C5E937}" type="slidenum">
              <a:rPr lang="en-US" altLang="en-US"/>
              <a:pPr/>
              <a:t>‹#›</a:t>
            </a:fld>
            <a:endParaRPr lang="en-US" altLang="en-US"/>
          </a:p>
        </p:txBody>
      </p:sp>
    </p:spTree>
    <p:extLst>
      <p:ext uri="{BB962C8B-B14F-4D97-AF65-F5344CB8AC3E}">
        <p14:creationId xmlns:p14="http://schemas.microsoft.com/office/powerpoint/2010/main" val="72183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a:extLst>
              <a:ext uri="{FF2B5EF4-FFF2-40B4-BE49-F238E27FC236}">
                <a16:creationId xmlns:a16="http://schemas.microsoft.com/office/drawing/2014/main" id="{9645BE61-A2EB-5987-872C-12279A473904}"/>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89B78209-9DFE-4637-A77D-475DB7163BB3}"/>
              </a:ext>
            </a:extLst>
          </p:cNvPr>
          <p:cNvSpPr>
            <a:spLocks noGrp="1"/>
          </p:cNvSpPr>
          <p:nvPr>
            <p:ph type="dt" sz="half" idx="11"/>
          </p:nvPr>
        </p:nvSpPr>
        <p:spPr/>
        <p:txBody>
          <a:bodyPr/>
          <a:lstStyle>
            <a:lvl1pPr>
              <a:defRPr/>
            </a:lvl1pPr>
          </a:lstStyle>
          <a:p>
            <a:pPr>
              <a:defRPr/>
            </a:pPr>
            <a:fld id="{FE173307-B087-46DE-B91C-02708061A628}" type="datetimeFigureOut">
              <a:rPr lang="en-US"/>
              <a:pPr>
                <a:defRPr/>
              </a:pPr>
              <a:t>10/16/2023</a:t>
            </a:fld>
            <a:endParaRPr lang="en-US"/>
          </a:p>
        </p:txBody>
      </p:sp>
      <p:sp>
        <p:nvSpPr>
          <p:cNvPr id="5" name="Holder 6">
            <a:extLst>
              <a:ext uri="{FF2B5EF4-FFF2-40B4-BE49-F238E27FC236}">
                <a16:creationId xmlns:a16="http://schemas.microsoft.com/office/drawing/2014/main" id="{79436783-09FD-6E8A-7C47-EFDA9978EB6D}"/>
              </a:ext>
            </a:extLst>
          </p:cNvPr>
          <p:cNvSpPr>
            <a:spLocks noGrp="1"/>
          </p:cNvSpPr>
          <p:nvPr>
            <p:ph type="sldNum" sz="quarter" idx="12"/>
          </p:nvPr>
        </p:nvSpPr>
        <p:spPr/>
        <p:txBody>
          <a:bodyPr/>
          <a:lstStyle>
            <a:lvl1pPr>
              <a:defRPr/>
            </a:lvl1pPr>
          </a:lstStyle>
          <a:p>
            <a:fld id="{84D7D2AC-DB78-4337-8A20-8C0096704D85}" type="slidenum">
              <a:rPr lang="en-US" altLang="en-US"/>
              <a:pPr/>
              <a:t>‹#›</a:t>
            </a:fld>
            <a:endParaRPr lang="en-US" altLang="en-US"/>
          </a:p>
        </p:txBody>
      </p:sp>
    </p:spTree>
    <p:extLst>
      <p:ext uri="{BB962C8B-B14F-4D97-AF65-F5344CB8AC3E}">
        <p14:creationId xmlns:p14="http://schemas.microsoft.com/office/powerpoint/2010/main" val="76760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B92209C8-99FA-E660-43F4-62C1467E59D9}"/>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5B4B4AA6-FA25-000C-4BCA-F7F4083ED1E7}"/>
              </a:ext>
            </a:extLst>
          </p:cNvPr>
          <p:cNvSpPr>
            <a:spLocks noGrp="1"/>
          </p:cNvSpPr>
          <p:nvPr>
            <p:ph type="dt" sz="half" idx="11"/>
          </p:nvPr>
        </p:nvSpPr>
        <p:spPr/>
        <p:txBody>
          <a:bodyPr/>
          <a:lstStyle>
            <a:lvl1pPr>
              <a:defRPr/>
            </a:lvl1pPr>
          </a:lstStyle>
          <a:p>
            <a:pPr>
              <a:defRPr/>
            </a:pPr>
            <a:fld id="{883D71B2-2B91-469D-A9B5-9D10D51D5EB2}" type="datetimeFigureOut">
              <a:rPr lang="en-US"/>
              <a:pPr>
                <a:defRPr/>
              </a:pPr>
              <a:t>10/16/2023</a:t>
            </a:fld>
            <a:endParaRPr lang="en-US"/>
          </a:p>
        </p:txBody>
      </p:sp>
      <p:sp>
        <p:nvSpPr>
          <p:cNvPr id="4" name="Holder 6">
            <a:extLst>
              <a:ext uri="{FF2B5EF4-FFF2-40B4-BE49-F238E27FC236}">
                <a16:creationId xmlns:a16="http://schemas.microsoft.com/office/drawing/2014/main" id="{8BCCD254-1CDD-E0F1-1EE9-29332EFF388A}"/>
              </a:ext>
            </a:extLst>
          </p:cNvPr>
          <p:cNvSpPr>
            <a:spLocks noGrp="1"/>
          </p:cNvSpPr>
          <p:nvPr>
            <p:ph type="sldNum" sz="quarter" idx="12"/>
          </p:nvPr>
        </p:nvSpPr>
        <p:spPr/>
        <p:txBody>
          <a:bodyPr/>
          <a:lstStyle>
            <a:lvl1pPr>
              <a:defRPr/>
            </a:lvl1pPr>
          </a:lstStyle>
          <a:p>
            <a:fld id="{C8BB4DB7-6F8D-4A66-B1B5-D1537E4BB46D}" type="slidenum">
              <a:rPr lang="en-US" altLang="en-US"/>
              <a:pPr/>
              <a:t>‹#›</a:t>
            </a:fld>
            <a:endParaRPr lang="en-US" altLang="en-US"/>
          </a:p>
        </p:txBody>
      </p:sp>
    </p:spTree>
    <p:extLst>
      <p:ext uri="{BB962C8B-B14F-4D97-AF65-F5344CB8AC3E}">
        <p14:creationId xmlns:p14="http://schemas.microsoft.com/office/powerpoint/2010/main" val="24581956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a:extLst>
              <a:ext uri="{FF2B5EF4-FFF2-40B4-BE49-F238E27FC236}">
                <a16:creationId xmlns:a16="http://schemas.microsoft.com/office/drawing/2014/main" id="{9DE33A49-F8F7-71E2-212C-2255809CC423}"/>
              </a:ext>
            </a:extLst>
          </p:cNvPr>
          <p:cNvSpPr>
            <a:spLocks noGrp="1"/>
          </p:cNvSpPr>
          <p:nvPr>
            <p:ph type="title"/>
          </p:nvPr>
        </p:nvSpPr>
        <p:spPr bwMode="auto">
          <a:xfrm>
            <a:off x="388938" y="401638"/>
            <a:ext cx="69945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7" name="Holder 3">
            <a:extLst>
              <a:ext uri="{FF2B5EF4-FFF2-40B4-BE49-F238E27FC236}">
                <a16:creationId xmlns:a16="http://schemas.microsoft.com/office/drawing/2014/main" id="{6966A712-1FB6-553B-C5CD-014B3F41D439}"/>
              </a:ext>
            </a:extLst>
          </p:cNvPr>
          <p:cNvSpPr>
            <a:spLocks noGrp="1"/>
          </p:cNvSpPr>
          <p:nvPr>
            <p:ph type="body" idx="1"/>
          </p:nvPr>
        </p:nvSpPr>
        <p:spPr bwMode="auto">
          <a:xfrm>
            <a:off x="388938" y="2312988"/>
            <a:ext cx="6994525" cy="663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A0C90DA8-DAE7-7569-EE9E-6562E502FF94}"/>
              </a:ext>
            </a:extLst>
          </p:cNvPr>
          <p:cNvSpPr>
            <a:spLocks noGrp="1"/>
          </p:cNvSpPr>
          <p:nvPr>
            <p:ph type="ftr" sz="quarter" idx="5"/>
          </p:nvPr>
        </p:nvSpPr>
        <p:spPr>
          <a:xfrm>
            <a:off x="2643188" y="9353550"/>
            <a:ext cx="2486025" cy="503238"/>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101C484F-70F5-3553-6569-67F1D79C8E49}"/>
              </a:ext>
            </a:extLst>
          </p:cNvPr>
          <p:cNvSpPr>
            <a:spLocks noGrp="1"/>
          </p:cNvSpPr>
          <p:nvPr>
            <p:ph type="dt" sz="half" idx="6"/>
          </p:nvPr>
        </p:nvSpPr>
        <p:spPr>
          <a:xfrm>
            <a:off x="388938" y="9353550"/>
            <a:ext cx="1787525" cy="503238"/>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CB7757D5-EE28-4CB8-BA59-F0B563A1D90B}" type="datetimeFigureOut">
              <a:rPr lang="en-US"/>
              <a:pPr>
                <a:defRPr/>
              </a:pPr>
              <a:t>10/16/2023</a:t>
            </a:fld>
            <a:endParaRPr lang="en-US"/>
          </a:p>
        </p:txBody>
      </p:sp>
      <p:sp>
        <p:nvSpPr>
          <p:cNvPr id="6" name="Holder 6">
            <a:extLst>
              <a:ext uri="{FF2B5EF4-FFF2-40B4-BE49-F238E27FC236}">
                <a16:creationId xmlns:a16="http://schemas.microsoft.com/office/drawing/2014/main" id="{AB93B815-9AF9-4B75-A035-BE6C8C5A1988}"/>
              </a:ext>
            </a:extLst>
          </p:cNvPr>
          <p:cNvSpPr>
            <a:spLocks noGrp="1"/>
          </p:cNvSpPr>
          <p:nvPr>
            <p:ph type="sldNum" sz="quarter" idx="7"/>
          </p:nvPr>
        </p:nvSpPr>
        <p:spPr>
          <a:xfrm>
            <a:off x="5595938" y="9353550"/>
            <a:ext cx="1787525" cy="503238"/>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fld id="{6935400C-4E27-4215-8092-EFC0EBA9BEE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2ED2498-9850-691A-FC05-560D3D5369CC}"/>
              </a:ext>
            </a:extLst>
          </p:cNvPr>
          <p:cNvSpPr txBox="1"/>
          <p:nvPr/>
        </p:nvSpPr>
        <p:spPr>
          <a:xfrm>
            <a:off x="901700" y="942975"/>
            <a:ext cx="5821363" cy="6499225"/>
          </a:xfrm>
          <a:prstGeom prst="rect">
            <a:avLst/>
          </a:prstGeom>
        </p:spPr>
        <p:txBody>
          <a:bodyPr lIns="0" tIns="0" rIns="0" bIns="0">
            <a:spAutoFit/>
          </a:bodyPr>
          <a:lstStyle>
            <a:lvl1pPr marL="12700" indent="6254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latin typeface="Times New Roman" panose="02020603050405020304" pitchFamily="18" charset="0"/>
                <a:cs typeface="Times New Roman" panose="02020603050405020304" pitchFamily="18" charset="0"/>
              </a:rPr>
              <a:t>SENTIMENT ANALYSIS OF MARKETING</a:t>
            </a:r>
          </a:p>
          <a:p>
            <a:endParaRPr lang="en-US" altLang="en-US" sz="2000">
              <a:latin typeface="Times New Roman" panose="02020603050405020304" pitchFamily="18" charset="0"/>
              <a:cs typeface="Times New Roman" panose="02020603050405020304" pitchFamily="18" charset="0"/>
            </a:endParaRPr>
          </a:p>
          <a:p>
            <a:pPr>
              <a:spcBef>
                <a:spcPts val="25"/>
              </a:spcBef>
            </a:pPr>
            <a:endParaRPr lang="en-US" altLang="en-US" sz="1600">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NIMMI HASSAN. P (411521104075)</a:t>
            </a:r>
          </a:p>
          <a:p>
            <a:pPr>
              <a:spcBef>
                <a:spcPts val="900"/>
              </a:spcBef>
            </a:pPr>
            <a:r>
              <a:rPr lang="en-US" altLang="en-US" b="1">
                <a:latin typeface="Times New Roman" panose="02020603050405020304" pitchFamily="18" charset="0"/>
                <a:cs typeface="Times New Roman" panose="02020603050405020304" pitchFamily="18" charset="0"/>
              </a:rPr>
              <a:t>ABSTRACT :</a:t>
            </a:r>
            <a:endParaRPr lang="en-US" altLang="en-US">
              <a:latin typeface="Times New Roman" panose="02020603050405020304" pitchFamily="18" charset="0"/>
              <a:cs typeface="Times New Roman" panose="02020603050405020304" pitchFamily="18" charset="0"/>
            </a:endParaRPr>
          </a:p>
          <a:p>
            <a:pPr>
              <a:lnSpc>
                <a:spcPct val="104000"/>
              </a:lnSpc>
              <a:spcBef>
                <a:spcPts val="788"/>
              </a:spcBef>
            </a:pPr>
            <a:r>
              <a:rPr lang="en-US" altLang="en-US" sz="1600">
                <a:latin typeface="Times New Roman" panose="02020603050405020304" pitchFamily="18" charset="0"/>
                <a:cs typeface="Times New Roman" panose="02020603050405020304" pitchFamily="18" charset="0"/>
              </a:rPr>
              <a:t>Sentiment analysis or opinion mining is the computational study of people’s opinions, sentiments, attitudes, and emotions expressed in written language. It is one of the most active research areas in natural language processing and text mining in recent years.</a:t>
            </a:r>
          </a:p>
          <a:p>
            <a:pPr>
              <a:spcBef>
                <a:spcPts val="863"/>
              </a:spcBef>
            </a:pPr>
            <a:r>
              <a:rPr lang="en-US" altLang="en-US" b="1">
                <a:latin typeface="Times New Roman" panose="02020603050405020304" pitchFamily="18" charset="0"/>
                <a:cs typeface="Times New Roman" panose="02020603050405020304" pitchFamily="18" charset="0"/>
              </a:rPr>
              <a:t>MODULE</a:t>
            </a:r>
            <a:r>
              <a:rPr lang="en-US" altLang="en-US" sz="1600" b="1">
                <a:latin typeface="Times New Roman" panose="02020603050405020304" pitchFamily="18" charset="0"/>
                <a:cs typeface="Times New Roman" panose="02020603050405020304" pitchFamily="18" charset="0"/>
              </a:rPr>
              <a:t>:</a:t>
            </a:r>
            <a:endParaRPr lang="en-US" altLang="en-US" sz="1600">
              <a:latin typeface="Times New Roman" panose="02020603050405020304" pitchFamily="18" charset="0"/>
              <a:cs typeface="Times New Roman" panose="02020603050405020304" pitchFamily="18" charset="0"/>
            </a:endParaRPr>
          </a:p>
          <a:p>
            <a:pPr>
              <a:lnSpc>
                <a:spcPct val="104000"/>
              </a:lnSpc>
              <a:spcBef>
                <a:spcPts val="813"/>
              </a:spcBef>
            </a:pPr>
            <a:r>
              <a:rPr lang="en-US" altLang="en-US" sz="1600" b="1">
                <a:latin typeface="Times New Roman" panose="02020603050405020304" pitchFamily="18" charset="0"/>
                <a:cs typeface="Times New Roman" panose="02020603050405020304" pitchFamily="18" charset="0"/>
              </a:rPr>
              <a:t>Creating a sentiment analysis project for marketing typically involves several steps:</a:t>
            </a:r>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pPr>
              <a:spcBef>
                <a:spcPts val="38"/>
              </a:spcBef>
            </a:pPr>
            <a:endParaRPr lang="en-US" altLang="en-US" sz="1400">
              <a:latin typeface="Times New Roman" panose="02020603050405020304" pitchFamily="18" charset="0"/>
              <a:cs typeface="Times New Roman" panose="02020603050405020304" pitchFamily="18" charset="0"/>
            </a:endParaRPr>
          </a:p>
          <a:p>
            <a:pPr>
              <a:lnSpc>
                <a:spcPct val="103000"/>
              </a:lnSpc>
              <a:buFont typeface="Times New Roman" panose="02020603050405020304" pitchFamily="18" charset="0"/>
              <a:buAutoNum type="arabicPeriod"/>
            </a:pPr>
            <a:r>
              <a:rPr lang="en-US" altLang="en-US" sz="1600">
                <a:latin typeface="Times New Roman" panose="02020603050405020304" pitchFamily="18" charset="0"/>
                <a:cs typeface="Times New Roman" panose="02020603050405020304" pitchFamily="18" charset="0"/>
              </a:rPr>
              <a:t>**Define Objectives:** Clearly define the goals of your project. What specific marketing aspect do you want to analyze sentiment for? Is it customer feedback, social media mentions, product reviews, or something else?</a:t>
            </a:r>
          </a:p>
          <a:p>
            <a:pPr>
              <a:buFont typeface="Times New Roman" panose="02020603050405020304" pitchFamily="18" charset="0"/>
              <a:buAutoNum type="arabicPeriod"/>
            </a:pPr>
            <a:endParaRPr lang="en-US" altLang="en-US" sz="1600">
              <a:latin typeface="Times New Roman" panose="02020603050405020304" pitchFamily="18" charset="0"/>
              <a:cs typeface="Times New Roman" panose="02020603050405020304" pitchFamily="18" charset="0"/>
            </a:endParaRPr>
          </a:p>
          <a:p>
            <a:pPr>
              <a:spcBef>
                <a:spcPts val="25"/>
              </a:spcBef>
              <a:buFont typeface="Times New Roman" panose="02020603050405020304" pitchFamily="18" charset="0"/>
              <a:buAutoNum type="arabicPeriod"/>
            </a:pPr>
            <a:endParaRPr lang="en-US" altLang="en-US" sz="1500">
              <a:latin typeface="Times New Roman" panose="02020603050405020304" pitchFamily="18" charset="0"/>
              <a:cs typeface="Times New Roman" panose="02020603050405020304" pitchFamily="18" charset="0"/>
            </a:endParaRPr>
          </a:p>
          <a:p>
            <a:pPr>
              <a:lnSpc>
                <a:spcPct val="103000"/>
              </a:lnSpc>
              <a:buFont typeface="Times New Roman" panose="02020603050405020304" pitchFamily="18" charset="0"/>
              <a:buAutoNum type="arabicPeriod"/>
            </a:pPr>
            <a:r>
              <a:rPr lang="en-US" altLang="en-US" sz="1600">
                <a:latin typeface="Times New Roman" panose="02020603050405020304" pitchFamily="18" charset="0"/>
                <a:cs typeface="Times New Roman" panose="02020603050405020304" pitchFamily="18" charset="0"/>
              </a:rPr>
              <a:t>**Data Collection:** Gather the data you’ll analyze. Thiscan include customer reviews, social media mentions, survey responses, or any relevant textual data. Ensure that the data is representative of your target audience.</a:t>
            </a:r>
          </a:p>
        </p:txBody>
      </p:sp>
      <p:sp>
        <p:nvSpPr>
          <p:cNvPr id="3" name="object 3">
            <a:extLst>
              <a:ext uri="{FF2B5EF4-FFF2-40B4-BE49-F238E27FC236}">
                <a16:creationId xmlns:a16="http://schemas.microsoft.com/office/drawing/2014/main" id="{3F9FB9F2-068C-C82A-26B2-8981ACA92D9E}"/>
              </a:ext>
            </a:extLst>
          </p:cNvPr>
          <p:cNvSpPr txBox="1"/>
          <p:nvPr/>
        </p:nvSpPr>
        <p:spPr>
          <a:xfrm>
            <a:off x="1130300" y="8172450"/>
            <a:ext cx="5472113" cy="228600"/>
          </a:xfrm>
          <a:prstGeom prst="rect">
            <a:avLst/>
          </a:prstGeom>
        </p:spPr>
        <p:txBody>
          <a:bodyPr lIns="0" tIns="0" rIns="0" bIns="0">
            <a:spAutoFit/>
          </a:bodyPr>
          <a:lstStyle/>
          <a:p>
            <a:pPr marL="12700" fontAlgn="auto">
              <a:spcBef>
                <a:spcPts val="0"/>
              </a:spcBef>
              <a:spcAft>
                <a:spcPts val="0"/>
              </a:spcAft>
              <a:defRPr/>
            </a:pPr>
            <a:r>
              <a:rPr sz="1600" spc="-5" dirty="0">
                <a:latin typeface="Times New Roman"/>
                <a:cs typeface="Times New Roman"/>
              </a:rPr>
              <a:t>3.</a:t>
            </a:r>
            <a:r>
              <a:rPr sz="1600" spc="195" dirty="0">
                <a:latin typeface="Times New Roman"/>
                <a:cs typeface="Times New Roman"/>
              </a:rPr>
              <a:t> </a:t>
            </a:r>
            <a:r>
              <a:rPr sz="1600" spc="-10" dirty="0">
                <a:latin typeface="Times New Roman"/>
                <a:cs typeface="Times New Roman"/>
              </a:rPr>
              <a:t>**Data</a:t>
            </a:r>
            <a:r>
              <a:rPr sz="1600" spc="-5" dirty="0">
                <a:latin typeface="Times New Roman"/>
                <a:cs typeface="Times New Roman"/>
              </a:rPr>
              <a:t> </a:t>
            </a:r>
            <a:r>
              <a:rPr sz="1600" spc="-10" dirty="0">
                <a:latin typeface="Times New Roman"/>
                <a:cs typeface="Times New Roman"/>
              </a:rPr>
              <a:t>P</a:t>
            </a:r>
            <a:r>
              <a:rPr sz="1600" spc="-20" dirty="0">
                <a:latin typeface="Times New Roman"/>
                <a:cs typeface="Times New Roman"/>
              </a:rPr>
              <a:t>r</a:t>
            </a:r>
            <a:r>
              <a:rPr sz="1600" spc="-10" dirty="0">
                <a:latin typeface="Times New Roman"/>
                <a:cs typeface="Times New Roman"/>
              </a:rPr>
              <a:t>eproces</a:t>
            </a:r>
            <a:r>
              <a:rPr sz="1600" dirty="0">
                <a:latin typeface="Times New Roman"/>
                <a:cs typeface="Times New Roman"/>
              </a:rPr>
              <a:t>s</a:t>
            </a:r>
            <a:r>
              <a:rPr sz="1600" spc="-10" dirty="0">
                <a:latin typeface="Times New Roman"/>
                <a:cs typeface="Times New Roman"/>
              </a:rPr>
              <a:t>ing:**</a:t>
            </a:r>
            <a:r>
              <a:rPr sz="1600" dirty="0">
                <a:latin typeface="Times New Roman"/>
                <a:cs typeface="Times New Roman"/>
              </a:rPr>
              <a:t> </a:t>
            </a:r>
            <a:r>
              <a:rPr sz="1600" spc="-10" dirty="0">
                <a:latin typeface="Times New Roman"/>
                <a:cs typeface="Times New Roman"/>
              </a:rPr>
              <a:t>Clean</a:t>
            </a:r>
            <a:r>
              <a:rPr sz="1600" dirty="0">
                <a:latin typeface="Times New Roman"/>
                <a:cs typeface="Times New Roman"/>
              </a:rPr>
              <a:t> </a:t>
            </a:r>
            <a:r>
              <a:rPr sz="1600" spc="-10" dirty="0">
                <a:latin typeface="Times New Roman"/>
                <a:cs typeface="Times New Roman"/>
              </a:rPr>
              <a:t>and</a:t>
            </a:r>
            <a:r>
              <a:rPr sz="1600" spc="5" dirty="0">
                <a:latin typeface="Times New Roman"/>
                <a:cs typeface="Times New Roman"/>
              </a:rPr>
              <a:t> </a:t>
            </a:r>
            <a:r>
              <a:rPr sz="1600" spc="-20" dirty="0">
                <a:latin typeface="Times New Roman"/>
                <a:cs typeface="Times New Roman"/>
              </a:rPr>
              <a:t>p</a:t>
            </a:r>
            <a:r>
              <a:rPr sz="1600" spc="-10" dirty="0">
                <a:latin typeface="Times New Roman"/>
                <a:cs typeface="Times New Roman"/>
              </a:rPr>
              <a:t>repare</a:t>
            </a:r>
            <a:r>
              <a:rPr sz="1600" dirty="0">
                <a:latin typeface="Times New Roman"/>
                <a:cs typeface="Times New Roman"/>
              </a:rPr>
              <a:t> </a:t>
            </a:r>
            <a:r>
              <a:rPr sz="1600" spc="-20" dirty="0">
                <a:latin typeface="Times New Roman"/>
                <a:cs typeface="Times New Roman"/>
              </a:rPr>
              <a:t>y</a:t>
            </a:r>
            <a:r>
              <a:rPr sz="1600" spc="-10" dirty="0">
                <a:latin typeface="Times New Roman"/>
                <a:cs typeface="Times New Roman"/>
              </a:rPr>
              <a:t>our dat</a:t>
            </a:r>
            <a:r>
              <a:rPr sz="1600" spc="-5" dirty="0">
                <a:latin typeface="Times New Roman"/>
                <a:cs typeface="Times New Roman"/>
              </a:rPr>
              <a:t>a.</a:t>
            </a:r>
            <a:r>
              <a:rPr sz="1600" spc="-10" dirty="0">
                <a:latin typeface="Times New Roman"/>
                <a:cs typeface="Times New Roman"/>
              </a:rPr>
              <a:t> </a:t>
            </a:r>
            <a:r>
              <a:rPr sz="1600" spc="-5" dirty="0">
                <a:latin typeface="Times New Roman"/>
                <a:cs typeface="Times New Roman"/>
              </a:rPr>
              <a:t>T</a:t>
            </a:r>
            <a:r>
              <a:rPr sz="1600" spc="-10" dirty="0">
                <a:latin typeface="Times New Roman"/>
                <a:cs typeface="Times New Roman"/>
              </a:rPr>
              <a:t>his</a:t>
            </a:r>
            <a:r>
              <a:rPr sz="1600" spc="-160" dirty="0">
                <a:latin typeface="Times New Roman"/>
                <a:cs typeface="Times New Roman"/>
              </a:rPr>
              <a:t> </a:t>
            </a:r>
            <a:r>
              <a:rPr sz="1600" spc="-35" dirty="0">
                <a:latin typeface="Times New Roman"/>
                <a:cs typeface="Times New Roman"/>
              </a:rPr>
              <a:t>m</a:t>
            </a:r>
            <a:r>
              <a:rPr sz="1600" spc="-5" dirty="0">
                <a:latin typeface="Times New Roman"/>
                <a:cs typeface="Times New Roman"/>
              </a:rPr>
              <a:t>a</a:t>
            </a:r>
            <a:r>
              <a:rPr sz="1600" spc="-10" dirty="0">
                <a:latin typeface="Times New Roman"/>
                <a:cs typeface="Times New Roman"/>
              </a:rPr>
              <a:t>y</a:t>
            </a:r>
            <a:endParaRPr sz="1600">
              <a:latin typeface="Times New Roman"/>
              <a:cs typeface="Times New Roman"/>
            </a:endParaRPr>
          </a:p>
        </p:txBody>
      </p:sp>
      <p:sp>
        <p:nvSpPr>
          <p:cNvPr id="4" name="object 4">
            <a:extLst>
              <a:ext uri="{FF2B5EF4-FFF2-40B4-BE49-F238E27FC236}">
                <a16:creationId xmlns:a16="http://schemas.microsoft.com/office/drawing/2014/main" id="{9003ADFC-FABB-32E9-9A60-D2F4B0B02CF8}"/>
              </a:ext>
            </a:extLst>
          </p:cNvPr>
          <p:cNvSpPr txBox="1"/>
          <p:nvPr/>
        </p:nvSpPr>
        <p:spPr>
          <a:xfrm>
            <a:off x="1358900" y="8424863"/>
            <a:ext cx="5067300" cy="228600"/>
          </a:xfrm>
          <a:prstGeom prst="rect">
            <a:avLst/>
          </a:prstGeom>
        </p:spPr>
        <p:txBody>
          <a:bodyPr lIns="0" tIns="0" rIns="0" bIns="0">
            <a:spAutoFit/>
          </a:bodyPr>
          <a:lstStyle/>
          <a:p>
            <a:pPr marL="12700" fontAlgn="auto">
              <a:spcBef>
                <a:spcPts val="0"/>
              </a:spcBef>
              <a:spcAft>
                <a:spcPts val="0"/>
              </a:spcAft>
              <a:defRPr/>
            </a:pPr>
            <a:r>
              <a:rPr sz="1600" spc="-10" dirty="0">
                <a:latin typeface="Times New Roman"/>
                <a:cs typeface="Times New Roman"/>
              </a:rPr>
              <a:t>involve</a:t>
            </a:r>
            <a:r>
              <a:rPr sz="1600" spc="-5" dirty="0">
                <a:latin typeface="Times New Roman"/>
                <a:cs typeface="Times New Roman"/>
              </a:rPr>
              <a:t> </a:t>
            </a:r>
            <a:r>
              <a:rPr sz="1600" spc="-20" dirty="0">
                <a:latin typeface="Times New Roman"/>
                <a:cs typeface="Times New Roman"/>
              </a:rPr>
              <a:t>r</a:t>
            </a:r>
            <a:r>
              <a:rPr sz="1600" spc="-5" dirty="0">
                <a:latin typeface="Times New Roman"/>
                <a:cs typeface="Times New Roman"/>
              </a:rPr>
              <a:t>e</a:t>
            </a:r>
            <a:r>
              <a:rPr sz="1600" spc="-50" dirty="0">
                <a:latin typeface="Times New Roman"/>
                <a:cs typeface="Times New Roman"/>
              </a:rPr>
              <a:t>m</a:t>
            </a:r>
            <a:r>
              <a:rPr sz="1600" spc="-10" dirty="0">
                <a:latin typeface="Times New Roman"/>
                <a:cs typeface="Times New Roman"/>
              </a:rPr>
              <a:t>oving</a:t>
            </a:r>
            <a:r>
              <a:rPr sz="1600" spc="10" dirty="0">
                <a:latin typeface="Times New Roman"/>
                <a:cs typeface="Times New Roman"/>
              </a:rPr>
              <a:t> </a:t>
            </a:r>
            <a:r>
              <a:rPr sz="1600" spc="-10" dirty="0">
                <a:latin typeface="Times New Roman"/>
                <a:cs typeface="Times New Roman"/>
              </a:rPr>
              <a:t>noise</a:t>
            </a:r>
            <a:r>
              <a:rPr sz="1600" spc="-5" dirty="0">
                <a:latin typeface="Times New Roman"/>
                <a:cs typeface="Times New Roman"/>
              </a:rPr>
              <a:t> </a:t>
            </a:r>
            <a:r>
              <a:rPr sz="1600" spc="-10" dirty="0">
                <a:latin typeface="Times New Roman"/>
                <a:cs typeface="Times New Roman"/>
              </a:rPr>
              <a:t>(e</a:t>
            </a:r>
            <a:r>
              <a:rPr sz="1600" spc="-15" dirty="0">
                <a:latin typeface="Times New Roman"/>
                <a:cs typeface="Times New Roman"/>
              </a:rPr>
              <a:t>.</a:t>
            </a:r>
            <a:r>
              <a:rPr sz="1600" spc="-10" dirty="0">
                <a:latin typeface="Times New Roman"/>
                <a:cs typeface="Times New Roman"/>
              </a:rPr>
              <a:t>g., </a:t>
            </a:r>
            <a:r>
              <a:rPr sz="1600" dirty="0">
                <a:latin typeface="Times New Roman"/>
                <a:cs typeface="Times New Roman"/>
              </a:rPr>
              <a:t>i</a:t>
            </a:r>
            <a:r>
              <a:rPr sz="1600" spc="-10" dirty="0">
                <a:latin typeface="Times New Roman"/>
                <a:cs typeface="Times New Roman"/>
              </a:rPr>
              <a:t>r</a:t>
            </a:r>
            <a:r>
              <a:rPr sz="1600" spc="-20" dirty="0">
                <a:latin typeface="Times New Roman"/>
                <a:cs typeface="Times New Roman"/>
              </a:rPr>
              <a:t>r</a:t>
            </a:r>
            <a:r>
              <a:rPr sz="1600" spc="-10" dirty="0">
                <a:latin typeface="Times New Roman"/>
                <a:cs typeface="Times New Roman"/>
              </a:rPr>
              <a:t>e</a:t>
            </a:r>
            <a:r>
              <a:rPr sz="1600" dirty="0">
                <a:latin typeface="Times New Roman"/>
                <a:cs typeface="Times New Roman"/>
              </a:rPr>
              <a:t>l</a:t>
            </a:r>
            <a:r>
              <a:rPr sz="1600" spc="-10" dirty="0">
                <a:latin typeface="Times New Roman"/>
                <a:cs typeface="Times New Roman"/>
              </a:rPr>
              <a:t>evant</a:t>
            </a:r>
            <a:r>
              <a:rPr sz="1600" spc="-5" dirty="0">
                <a:latin typeface="Times New Roman"/>
                <a:cs typeface="Times New Roman"/>
              </a:rPr>
              <a:t> </a:t>
            </a:r>
            <a:r>
              <a:rPr sz="1600" spc="-10" dirty="0">
                <a:latin typeface="Times New Roman"/>
                <a:cs typeface="Times New Roman"/>
              </a:rPr>
              <a:t>in</a:t>
            </a:r>
            <a:r>
              <a:rPr sz="1600" dirty="0">
                <a:latin typeface="Times New Roman"/>
                <a:cs typeface="Times New Roman"/>
              </a:rPr>
              <a:t>f</a:t>
            </a:r>
            <a:r>
              <a:rPr sz="1600" spc="-10" dirty="0">
                <a:latin typeface="Times New Roman"/>
                <a:cs typeface="Times New Roman"/>
              </a:rPr>
              <a:t>o</a:t>
            </a:r>
            <a:r>
              <a:rPr sz="1600" spc="-5" dirty="0">
                <a:latin typeface="Times New Roman"/>
                <a:cs typeface="Times New Roman"/>
              </a:rPr>
              <a:t>r</a:t>
            </a:r>
            <a:r>
              <a:rPr sz="1600" spc="-50" dirty="0">
                <a:latin typeface="Times New Roman"/>
                <a:cs typeface="Times New Roman"/>
              </a:rPr>
              <a:t>m</a:t>
            </a:r>
            <a:r>
              <a:rPr sz="1600" spc="-10" dirty="0">
                <a:latin typeface="Times New Roman"/>
                <a:cs typeface="Times New Roman"/>
              </a:rPr>
              <a:t>ation</a:t>
            </a:r>
            <a:r>
              <a:rPr sz="1600" dirty="0">
                <a:latin typeface="Times New Roman"/>
                <a:cs typeface="Times New Roman"/>
              </a:rPr>
              <a:t> </a:t>
            </a:r>
            <a:r>
              <a:rPr sz="1600" spc="-10" dirty="0">
                <a:latin typeface="Times New Roman"/>
                <a:cs typeface="Times New Roman"/>
              </a:rPr>
              <a:t>or</a:t>
            </a:r>
            <a:r>
              <a:rPr sz="1600" spc="-75" dirty="0">
                <a:latin typeface="Times New Roman"/>
                <a:cs typeface="Times New Roman"/>
              </a:rPr>
              <a:t> </a:t>
            </a:r>
            <a:r>
              <a:rPr sz="1600" spc="-10" dirty="0">
                <a:latin typeface="Times New Roman"/>
                <a:cs typeface="Times New Roman"/>
              </a:rPr>
              <a:t>s</a:t>
            </a:r>
            <a:r>
              <a:rPr sz="1600" spc="-5" dirty="0">
                <a:latin typeface="Times New Roman"/>
                <a:cs typeface="Times New Roman"/>
              </a:rPr>
              <a:t>p</a:t>
            </a:r>
            <a:r>
              <a:rPr sz="1600" spc="-10" dirty="0">
                <a:latin typeface="Times New Roman"/>
                <a:cs typeface="Times New Roman"/>
              </a:rPr>
              <a:t>ecial</a:t>
            </a:r>
            <a:endParaRPr sz="16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5D4583FE-D878-F200-AB28-CB28198C60A6}"/>
              </a:ext>
            </a:extLst>
          </p:cNvPr>
          <p:cNvSpPr txBox="1"/>
          <p:nvPr/>
        </p:nvSpPr>
        <p:spPr>
          <a:xfrm>
            <a:off x="1358900" y="8247063"/>
            <a:ext cx="2592388" cy="228600"/>
          </a:xfrm>
          <a:prstGeom prst="rect">
            <a:avLst/>
          </a:prstGeom>
        </p:spPr>
        <p:txBody>
          <a:bodyPr lIns="0" tIns="0" rIns="0" bIns="0">
            <a:spAutoFit/>
          </a:bodyPr>
          <a:lstStyle/>
          <a:p>
            <a:pPr marL="12700" fontAlgn="auto">
              <a:spcBef>
                <a:spcPts val="0"/>
              </a:spcBef>
              <a:spcAft>
                <a:spcPts val="0"/>
              </a:spcAft>
              <a:defRPr/>
            </a:pPr>
            <a:r>
              <a:rPr sz="1600" spc="-10" dirty="0">
                <a:latin typeface="Times New Roman"/>
                <a:cs typeface="Times New Roman"/>
              </a:rPr>
              <a:t>Adjust</a:t>
            </a:r>
            <a:r>
              <a:rPr sz="1600" spc="-5" dirty="0">
                <a:latin typeface="Times New Roman"/>
                <a:cs typeface="Times New Roman"/>
              </a:rPr>
              <a:t> </a:t>
            </a:r>
            <a:r>
              <a:rPr sz="1600" spc="-15" dirty="0">
                <a:latin typeface="Times New Roman"/>
                <a:cs typeface="Times New Roman"/>
              </a:rPr>
              <a:t>y</a:t>
            </a:r>
            <a:r>
              <a:rPr sz="1600" spc="-10" dirty="0">
                <a:latin typeface="Times New Roman"/>
                <a:cs typeface="Times New Roman"/>
              </a:rPr>
              <a:t>our</a:t>
            </a:r>
            <a:r>
              <a:rPr sz="1600" dirty="0">
                <a:latin typeface="Times New Roman"/>
                <a:cs typeface="Times New Roman"/>
              </a:rPr>
              <a:t> </a:t>
            </a:r>
            <a:r>
              <a:rPr sz="1600" spc="-35" dirty="0">
                <a:latin typeface="Times New Roman"/>
                <a:cs typeface="Times New Roman"/>
              </a:rPr>
              <a:t>m</a:t>
            </a:r>
            <a:r>
              <a:rPr sz="1600" spc="-10" dirty="0">
                <a:latin typeface="Times New Roman"/>
                <a:cs typeface="Times New Roman"/>
              </a:rPr>
              <a:t>odel</a:t>
            </a:r>
            <a:r>
              <a:rPr sz="1600" spc="5" dirty="0">
                <a:latin typeface="Times New Roman"/>
                <a:cs typeface="Times New Roman"/>
              </a:rPr>
              <a:t> </a:t>
            </a:r>
            <a:r>
              <a:rPr sz="1600" spc="-5" dirty="0">
                <a:latin typeface="Times New Roman"/>
                <a:cs typeface="Times New Roman"/>
              </a:rPr>
              <a:t>if</a:t>
            </a:r>
            <a:r>
              <a:rPr sz="1600" dirty="0">
                <a:latin typeface="Times New Roman"/>
                <a:cs typeface="Times New Roman"/>
              </a:rPr>
              <a:t> </a:t>
            </a:r>
            <a:r>
              <a:rPr sz="1600" spc="-30" dirty="0">
                <a:latin typeface="Times New Roman"/>
                <a:cs typeface="Times New Roman"/>
              </a:rPr>
              <a:t>n</a:t>
            </a:r>
            <a:r>
              <a:rPr sz="1600" spc="-35" dirty="0">
                <a:latin typeface="Times New Roman"/>
                <a:cs typeface="Times New Roman"/>
              </a:rPr>
              <a:t>ec</a:t>
            </a:r>
            <a:r>
              <a:rPr sz="1600" spc="-25" dirty="0">
                <a:latin typeface="Times New Roman"/>
                <a:cs typeface="Times New Roman"/>
              </a:rPr>
              <a:t>e</a:t>
            </a:r>
            <a:r>
              <a:rPr sz="1600" spc="-35" dirty="0">
                <a:latin typeface="Times New Roman"/>
                <a:cs typeface="Times New Roman"/>
              </a:rPr>
              <a:t>ss</a:t>
            </a:r>
            <a:r>
              <a:rPr sz="1600" spc="-25" dirty="0">
                <a:latin typeface="Times New Roman"/>
                <a:cs typeface="Times New Roman"/>
              </a:rPr>
              <a:t>a</a:t>
            </a:r>
            <a:r>
              <a:rPr sz="1600" spc="-30" dirty="0">
                <a:latin typeface="Times New Roman"/>
                <a:cs typeface="Times New Roman"/>
              </a:rPr>
              <a:t>ry</a:t>
            </a:r>
            <a:r>
              <a:rPr sz="1600" spc="-5" dirty="0">
                <a:latin typeface="Times New Roman"/>
                <a:cs typeface="Times New Roman"/>
              </a:rPr>
              <a:t>.</a:t>
            </a:r>
            <a:endParaRPr sz="1600">
              <a:latin typeface="Times New Roman"/>
              <a:cs typeface="Times New Roman"/>
            </a:endParaRPr>
          </a:p>
        </p:txBody>
      </p:sp>
      <p:sp>
        <p:nvSpPr>
          <p:cNvPr id="2" name="object 2">
            <a:extLst>
              <a:ext uri="{FF2B5EF4-FFF2-40B4-BE49-F238E27FC236}">
                <a16:creationId xmlns:a16="http://schemas.microsoft.com/office/drawing/2014/main" id="{71A23925-54DE-DB10-44E7-5C6DB933A390}"/>
              </a:ext>
            </a:extLst>
          </p:cNvPr>
          <p:cNvSpPr txBox="1"/>
          <p:nvPr/>
        </p:nvSpPr>
        <p:spPr>
          <a:xfrm>
            <a:off x="1130300" y="933450"/>
            <a:ext cx="5638800" cy="1690688"/>
          </a:xfrm>
          <a:prstGeom prst="rect">
            <a:avLst/>
          </a:prstGeom>
        </p:spPr>
        <p:txBody>
          <a:bodyPr lIns="0" tIns="0" rIns="0" bIns="0">
            <a:spAutoFit/>
          </a:bodyPr>
          <a:lstStyle>
            <a:lvl1pPr marL="2397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2000"/>
              </a:lnSpc>
            </a:pPr>
            <a:r>
              <a:rPr lang="en-US" altLang="en-US" sz="1600">
                <a:latin typeface="Times New Roman" panose="02020603050405020304" pitchFamily="18" charset="0"/>
                <a:cs typeface="Times New Roman" panose="02020603050405020304" pitchFamily="18" charset="0"/>
              </a:rPr>
              <a:t>characters), tokenizing text, and handling missing or duplicate entries.</a:t>
            </a:r>
          </a:p>
          <a:p>
            <a:endParaRPr lang="en-US" altLang="en-US" sz="1600">
              <a:latin typeface="Times New Roman" panose="02020603050405020304" pitchFamily="18" charset="0"/>
              <a:cs typeface="Times New Roman" panose="02020603050405020304" pitchFamily="18" charset="0"/>
            </a:endParaRPr>
          </a:p>
          <a:p>
            <a:pPr>
              <a:spcBef>
                <a:spcPts val="25"/>
              </a:spcBef>
            </a:pPr>
            <a:endParaRPr lang="en-US" altLang="en-US" sz="1500">
              <a:latin typeface="Times New Roman" panose="02020603050405020304" pitchFamily="18" charset="0"/>
              <a:cs typeface="Times New Roman" panose="02020603050405020304" pitchFamily="18" charset="0"/>
            </a:endParaRPr>
          </a:p>
          <a:p>
            <a:pPr>
              <a:lnSpc>
                <a:spcPct val="103000"/>
              </a:lnSpc>
            </a:pPr>
            <a:r>
              <a:rPr lang="en-US" altLang="en-US" sz="1600">
                <a:latin typeface="Times New Roman" panose="02020603050405020304" pitchFamily="18" charset="0"/>
                <a:cs typeface="Times New Roman" panose="02020603050405020304" pitchFamily="18" charset="0"/>
              </a:rPr>
              <a:t>4. **Sentiment Analysis Model:** Choose a sentiment analysis model. You can use pre-trained models like BERT, GPT-3, or train your own machine learning model using labeled data.</a:t>
            </a:r>
          </a:p>
        </p:txBody>
      </p:sp>
      <p:sp>
        <p:nvSpPr>
          <p:cNvPr id="3" name="object 3">
            <a:extLst>
              <a:ext uri="{FF2B5EF4-FFF2-40B4-BE49-F238E27FC236}">
                <a16:creationId xmlns:a16="http://schemas.microsoft.com/office/drawing/2014/main" id="{755FD00D-8F3C-AA4A-8FCD-BD6C99936224}"/>
              </a:ext>
            </a:extLst>
          </p:cNvPr>
          <p:cNvSpPr txBox="1"/>
          <p:nvPr/>
        </p:nvSpPr>
        <p:spPr>
          <a:xfrm>
            <a:off x="1130300" y="3344863"/>
            <a:ext cx="5707063" cy="2208212"/>
          </a:xfrm>
          <a:prstGeom prst="rect">
            <a:avLst/>
          </a:prstGeom>
        </p:spPr>
        <p:txBody>
          <a:bodyPr lIns="0" tIns="0" rIns="0" bIns="0">
            <a:spAutoFit/>
          </a:bodyPr>
          <a:lstStyle>
            <a:lvl1pPr marL="239713" indent="-227013">
              <a:tabLst>
                <a:tab pos="241300" algn="l"/>
              </a:tabLst>
              <a:defRPr>
                <a:solidFill>
                  <a:schemeClr val="tx1"/>
                </a:solidFill>
                <a:latin typeface="Calibri" panose="020F0502020204030204" pitchFamily="34" charset="0"/>
              </a:defRPr>
            </a:lvl1pPr>
            <a:lvl2pPr marL="742950" indent="-285750">
              <a:tabLst>
                <a:tab pos="241300" algn="l"/>
              </a:tabLst>
              <a:defRPr>
                <a:solidFill>
                  <a:schemeClr val="tx1"/>
                </a:solidFill>
                <a:latin typeface="Calibri" panose="020F0502020204030204" pitchFamily="34" charset="0"/>
              </a:defRPr>
            </a:lvl2pPr>
            <a:lvl3pPr marL="1143000" indent="-228600">
              <a:tabLst>
                <a:tab pos="241300" algn="l"/>
              </a:tabLst>
              <a:defRPr>
                <a:solidFill>
                  <a:schemeClr val="tx1"/>
                </a:solidFill>
                <a:latin typeface="Calibri" panose="020F0502020204030204" pitchFamily="34" charset="0"/>
              </a:defRPr>
            </a:lvl3pPr>
            <a:lvl4pPr marL="1600200" indent="-228600">
              <a:tabLst>
                <a:tab pos="241300" algn="l"/>
              </a:tabLst>
              <a:defRPr>
                <a:solidFill>
                  <a:schemeClr val="tx1"/>
                </a:solidFill>
                <a:latin typeface="Calibri" panose="020F0502020204030204" pitchFamily="34" charset="0"/>
              </a:defRPr>
            </a:lvl4pPr>
            <a:lvl5pPr marL="2057400" indent="-228600">
              <a:tabLst>
                <a:tab pos="241300" algn="l"/>
              </a:tabLst>
              <a:defRPr>
                <a:solidFill>
                  <a:schemeClr val="tx1"/>
                </a:solidFill>
                <a:latin typeface="Calibri" panose="020F0502020204030204" pitchFamily="34" charset="0"/>
              </a:defRPr>
            </a:lvl5pPr>
            <a:lvl6pPr marL="2514600" indent="-228600" fontAlgn="base">
              <a:spcBef>
                <a:spcPct val="0"/>
              </a:spcBef>
              <a:spcAft>
                <a:spcPct val="0"/>
              </a:spcAft>
              <a:tabLst>
                <a:tab pos="241300" algn="l"/>
              </a:tabLst>
              <a:defRPr>
                <a:solidFill>
                  <a:schemeClr val="tx1"/>
                </a:solidFill>
                <a:latin typeface="Calibri" panose="020F0502020204030204" pitchFamily="34" charset="0"/>
              </a:defRPr>
            </a:lvl6pPr>
            <a:lvl7pPr marL="2971800" indent="-228600" fontAlgn="base">
              <a:spcBef>
                <a:spcPct val="0"/>
              </a:spcBef>
              <a:spcAft>
                <a:spcPct val="0"/>
              </a:spcAft>
              <a:tabLst>
                <a:tab pos="241300" algn="l"/>
              </a:tabLst>
              <a:defRPr>
                <a:solidFill>
                  <a:schemeClr val="tx1"/>
                </a:solidFill>
                <a:latin typeface="Calibri" panose="020F0502020204030204" pitchFamily="34" charset="0"/>
              </a:defRPr>
            </a:lvl7pPr>
            <a:lvl8pPr marL="3429000" indent="-228600" fontAlgn="base">
              <a:spcBef>
                <a:spcPct val="0"/>
              </a:spcBef>
              <a:spcAft>
                <a:spcPct val="0"/>
              </a:spcAft>
              <a:tabLst>
                <a:tab pos="241300" algn="l"/>
              </a:tabLst>
              <a:defRPr>
                <a:solidFill>
                  <a:schemeClr val="tx1"/>
                </a:solidFill>
                <a:latin typeface="Calibri" panose="020F0502020204030204" pitchFamily="34" charset="0"/>
              </a:defRPr>
            </a:lvl8pPr>
            <a:lvl9pPr marL="3886200" indent="-228600" fontAlgn="base">
              <a:spcBef>
                <a:spcPct val="0"/>
              </a:spcBef>
              <a:spcAft>
                <a:spcPct val="0"/>
              </a:spcAft>
              <a:tabLst>
                <a:tab pos="241300" algn="l"/>
              </a:tabLst>
              <a:defRPr>
                <a:solidFill>
                  <a:schemeClr val="tx1"/>
                </a:solidFill>
                <a:latin typeface="Calibri" panose="020F0502020204030204" pitchFamily="34" charset="0"/>
              </a:defRPr>
            </a:lvl9pPr>
          </a:lstStyle>
          <a:p>
            <a:pPr>
              <a:lnSpc>
                <a:spcPct val="103000"/>
              </a:lnSpc>
              <a:buFont typeface="Times New Roman" panose="02020603050405020304" pitchFamily="18" charset="0"/>
              <a:buAutoNum type="arabicPeriod" startAt="5"/>
            </a:pPr>
            <a:r>
              <a:rPr lang="en-US" altLang="en-US" sz="1600">
                <a:latin typeface="Times New Roman" panose="02020603050405020304" pitchFamily="18" charset="0"/>
                <a:cs typeface="Times New Roman" panose="02020603050405020304" pitchFamily="18" charset="0"/>
              </a:rPr>
              <a:t>**Labeling Data:** If you’re training your own model, you’ll need labeled data for training and testing. Label the data as positive, negative, or neutral sentiment.</a:t>
            </a:r>
          </a:p>
          <a:p>
            <a:pPr>
              <a:buFont typeface="Times New Roman" panose="02020603050405020304" pitchFamily="18" charset="0"/>
              <a:buAutoNum type="arabicPeriod" startAt="5"/>
            </a:pPr>
            <a:endParaRPr lang="en-US" altLang="en-US" sz="1600">
              <a:latin typeface="Times New Roman" panose="02020603050405020304" pitchFamily="18" charset="0"/>
              <a:cs typeface="Times New Roman" panose="02020603050405020304" pitchFamily="18" charset="0"/>
            </a:endParaRPr>
          </a:p>
          <a:p>
            <a:pPr>
              <a:spcBef>
                <a:spcPts val="25"/>
              </a:spcBef>
              <a:buFont typeface="Times New Roman" panose="02020603050405020304" pitchFamily="18" charset="0"/>
              <a:buAutoNum type="arabicPeriod" startAt="5"/>
            </a:pPr>
            <a:endParaRPr lang="en-US" altLang="en-US" sz="1500">
              <a:latin typeface="Times New Roman" panose="02020603050405020304" pitchFamily="18" charset="0"/>
              <a:cs typeface="Times New Roman" panose="02020603050405020304" pitchFamily="18" charset="0"/>
            </a:endParaRPr>
          </a:p>
          <a:p>
            <a:pPr>
              <a:lnSpc>
                <a:spcPct val="104000"/>
              </a:lnSpc>
              <a:buFont typeface="Times New Roman" panose="02020603050405020304" pitchFamily="18" charset="0"/>
              <a:buAutoNum type="arabicPeriod" startAt="5"/>
            </a:pPr>
            <a:r>
              <a:rPr lang="en-US" altLang="en-US" sz="1600">
                <a:latin typeface="Times New Roman" panose="02020603050405020304" pitchFamily="18" charset="0"/>
                <a:cs typeface="Times New Roman" panose="02020603050405020304" pitchFamily="18" charset="0"/>
              </a:rPr>
              <a:t>**Feature Extraction:** Extract relevant features from your text data. Common techniques include TF-IDF (Term Frequency- Inverse Document Frequency) and word embeddings like Word2Vec or GloVe.</a:t>
            </a:r>
          </a:p>
        </p:txBody>
      </p:sp>
      <p:sp>
        <p:nvSpPr>
          <p:cNvPr id="4" name="object 4">
            <a:extLst>
              <a:ext uri="{FF2B5EF4-FFF2-40B4-BE49-F238E27FC236}">
                <a16:creationId xmlns:a16="http://schemas.microsoft.com/office/drawing/2014/main" id="{0CA5AF8B-6E59-9614-91A7-C2F274067A61}"/>
              </a:ext>
            </a:extLst>
          </p:cNvPr>
          <p:cNvSpPr txBox="1"/>
          <p:nvPr/>
        </p:nvSpPr>
        <p:spPr>
          <a:xfrm>
            <a:off x="1130300" y="6284913"/>
            <a:ext cx="5683250" cy="1941512"/>
          </a:xfrm>
          <a:prstGeom prst="rect">
            <a:avLst/>
          </a:prstGeom>
        </p:spPr>
        <p:txBody>
          <a:bodyPr lIns="0" tIns="0" rIns="0" bIns="0">
            <a:spAutoFit/>
          </a:bodyPr>
          <a:lstStyle>
            <a:lvl1pPr marL="239713" indent="-227013">
              <a:tabLst>
                <a:tab pos="241300" algn="l"/>
              </a:tabLst>
              <a:defRPr>
                <a:solidFill>
                  <a:schemeClr val="tx1"/>
                </a:solidFill>
                <a:latin typeface="Calibri" panose="020F0502020204030204" pitchFamily="34" charset="0"/>
              </a:defRPr>
            </a:lvl1pPr>
            <a:lvl2pPr marL="742950" indent="-285750">
              <a:tabLst>
                <a:tab pos="241300" algn="l"/>
              </a:tabLst>
              <a:defRPr>
                <a:solidFill>
                  <a:schemeClr val="tx1"/>
                </a:solidFill>
                <a:latin typeface="Calibri" panose="020F0502020204030204" pitchFamily="34" charset="0"/>
              </a:defRPr>
            </a:lvl2pPr>
            <a:lvl3pPr marL="1143000" indent="-228600">
              <a:tabLst>
                <a:tab pos="241300" algn="l"/>
              </a:tabLst>
              <a:defRPr>
                <a:solidFill>
                  <a:schemeClr val="tx1"/>
                </a:solidFill>
                <a:latin typeface="Calibri" panose="020F0502020204030204" pitchFamily="34" charset="0"/>
              </a:defRPr>
            </a:lvl3pPr>
            <a:lvl4pPr marL="1600200" indent="-228600">
              <a:tabLst>
                <a:tab pos="241300" algn="l"/>
              </a:tabLst>
              <a:defRPr>
                <a:solidFill>
                  <a:schemeClr val="tx1"/>
                </a:solidFill>
                <a:latin typeface="Calibri" panose="020F0502020204030204" pitchFamily="34" charset="0"/>
              </a:defRPr>
            </a:lvl4pPr>
            <a:lvl5pPr marL="2057400" indent="-228600">
              <a:tabLst>
                <a:tab pos="241300" algn="l"/>
              </a:tabLst>
              <a:defRPr>
                <a:solidFill>
                  <a:schemeClr val="tx1"/>
                </a:solidFill>
                <a:latin typeface="Calibri" panose="020F0502020204030204" pitchFamily="34" charset="0"/>
              </a:defRPr>
            </a:lvl5pPr>
            <a:lvl6pPr marL="2514600" indent="-228600" fontAlgn="base">
              <a:spcBef>
                <a:spcPct val="0"/>
              </a:spcBef>
              <a:spcAft>
                <a:spcPct val="0"/>
              </a:spcAft>
              <a:tabLst>
                <a:tab pos="241300" algn="l"/>
              </a:tabLst>
              <a:defRPr>
                <a:solidFill>
                  <a:schemeClr val="tx1"/>
                </a:solidFill>
                <a:latin typeface="Calibri" panose="020F0502020204030204" pitchFamily="34" charset="0"/>
              </a:defRPr>
            </a:lvl6pPr>
            <a:lvl7pPr marL="2971800" indent="-228600" fontAlgn="base">
              <a:spcBef>
                <a:spcPct val="0"/>
              </a:spcBef>
              <a:spcAft>
                <a:spcPct val="0"/>
              </a:spcAft>
              <a:tabLst>
                <a:tab pos="241300" algn="l"/>
              </a:tabLst>
              <a:defRPr>
                <a:solidFill>
                  <a:schemeClr val="tx1"/>
                </a:solidFill>
                <a:latin typeface="Calibri" panose="020F0502020204030204" pitchFamily="34" charset="0"/>
              </a:defRPr>
            </a:lvl7pPr>
            <a:lvl8pPr marL="3429000" indent="-228600" fontAlgn="base">
              <a:spcBef>
                <a:spcPct val="0"/>
              </a:spcBef>
              <a:spcAft>
                <a:spcPct val="0"/>
              </a:spcAft>
              <a:tabLst>
                <a:tab pos="241300" algn="l"/>
              </a:tabLst>
              <a:defRPr>
                <a:solidFill>
                  <a:schemeClr val="tx1"/>
                </a:solidFill>
                <a:latin typeface="Calibri" panose="020F0502020204030204" pitchFamily="34" charset="0"/>
              </a:defRPr>
            </a:lvl8pPr>
            <a:lvl9pPr marL="3886200" indent="-228600" fontAlgn="base">
              <a:spcBef>
                <a:spcPct val="0"/>
              </a:spcBef>
              <a:spcAft>
                <a:spcPct val="0"/>
              </a:spcAft>
              <a:tabLst>
                <a:tab pos="241300" algn="l"/>
              </a:tabLst>
              <a:defRPr>
                <a:solidFill>
                  <a:schemeClr val="tx1"/>
                </a:solidFill>
                <a:latin typeface="Calibri" panose="020F0502020204030204" pitchFamily="34" charset="0"/>
              </a:defRPr>
            </a:lvl9pPr>
          </a:lstStyle>
          <a:p>
            <a:pPr>
              <a:lnSpc>
                <a:spcPct val="103000"/>
              </a:lnSpc>
              <a:buFont typeface="Times New Roman" panose="02020603050405020304" pitchFamily="18" charset="0"/>
              <a:buAutoNum type="arabicPeriod" startAt="7"/>
            </a:pPr>
            <a:r>
              <a:rPr lang="en-US" altLang="en-US" sz="1600">
                <a:latin typeface="Times New Roman" panose="02020603050405020304" pitchFamily="18" charset="0"/>
                <a:cs typeface="Times New Roman" panose="02020603050405020304" pitchFamily="18" charset="0"/>
              </a:rPr>
              <a:t>**Model Training:** Train your sentiment analysis model using the labeled data. This involves feeding your model the featuresand associated sentiment labels and optimizing its parameters for accuracy.</a:t>
            </a:r>
          </a:p>
          <a:p>
            <a:pPr>
              <a:buFont typeface="Times New Roman" panose="02020603050405020304" pitchFamily="18" charset="0"/>
              <a:buAutoNum type="arabicPeriod" startAt="7"/>
            </a:pPr>
            <a:endParaRPr lang="en-US" altLang="en-US" sz="1600">
              <a:latin typeface="Times New Roman" panose="02020603050405020304" pitchFamily="18" charset="0"/>
              <a:cs typeface="Times New Roman" panose="02020603050405020304" pitchFamily="18" charset="0"/>
            </a:endParaRPr>
          </a:p>
          <a:p>
            <a:pPr>
              <a:spcBef>
                <a:spcPts val="38"/>
              </a:spcBef>
              <a:buFont typeface="Times New Roman" panose="02020603050405020304" pitchFamily="18" charset="0"/>
              <a:buAutoNum type="arabicPeriod" startAt="7"/>
            </a:pPr>
            <a:endParaRPr lang="en-US" altLang="en-US" sz="1500">
              <a:latin typeface="Times New Roman" panose="02020603050405020304" pitchFamily="18" charset="0"/>
              <a:cs typeface="Times New Roman" panose="02020603050405020304" pitchFamily="18" charset="0"/>
            </a:endParaRPr>
          </a:p>
          <a:p>
            <a:pPr>
              <a:lnSpc>
                <a:spcPct val="102000"/>
              </a:lnSpc>
              <a:buFont typeface="Times New Roman" panose="02020603050405020304" pitchFamily="18" charset="0"/>
              <a:buAutoNum type="arabicPeriod" startAt="7"/>
            </a:pPr>
            <a:r>
              <a:rPr lang="en-US" altLang="en-US" sz="1600">
                <a:latin typeface="Times New Roman" panose="02020603050405020304" pitchFamily="18" charset="0"/>
                <a:cs typeface="Times New Roman" panose="02020603050405020304" pitchFamily="18" charset="0"/>
              </a:rPr>
              <a:t>**Evaluation:** Assess the performance of your model using evaluation metrics like accuracy, precision, recall, and F1-score.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4A72F58-FFAC-E098-ADB0-625CA5B918C5}"/>
              </a:ext>
            </a:extLst>
          </p:cNvPr>
          <p:cNvSpPr txBox="1"/>
          <p:nvPr/>
        </p:nvSpPr>
        <p:spPr>
          <a:xfrm>
            <a:off x="1130300" y="933450"/>
            <a:ext cx="5453063" cy="733425"/>
          </a:xfrm>
          <a:prstGeom prst="rect">
            <a:avLst/>
          </a:prstGeom>
        </p:spPr>
        <p:txBody>
          <a:bodyPr lIns="0" tIns="0" rIns="0" bIns="0">
            <a:spAutoFit/>
          </a:bodyPr>
          <a:lstStyle>
            <a:lvl1pPr marL="239713"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3000"/>
              </a:lnSpc>
            </a:pPr>
            <a:r>
              <a:rPr lang="en-US" altLang="en-US" sz="1600">
                <a:latin typeface="Times New Roman" panose="02020603050405020304" pitchFamily="18" charset="0"/>
                <a:cs typeface="Times New Roman" panose="02020603050405020304" pitchFamily="18" charset="0"/>
              </a:rPr>
              <a:t>9. **Deployment:** Deploy your sentiment analysis model to process new data in real-time or batch processing, depending on your requirements.</a:t>
            </a:r>
          </a:p>
        </p:txBody>
      </p:sp>
      <p:sp>
        <p:nvSpPr>
          <p:cNvPr id="3" name="object 3">
            <a:extLst>
              <a:ext uri="{FF2B5EF4-FFF2-40B4-BE49-F238E27FC236}">
                <a16:creationId xmlns:a16="http://schemas.microsoft.com/office/drawing/2014/main" id="{1AAF4AD0-37CF-BA07-50B6-F36EA5A614ED}"/>
              </a:ext>
            </a:extLst>
          </p:cNvPr>
          <p:cNvSpPr txBox="1"/>
          <p:nvPr/>
        </p:nvSpPr>
        <p:spPr>
          <a:xfrm>
            <a:off x="1130300" y="2146300"/>
            <a:ext cx="280988" cy="228600"/>
          </a:xfrm>
          <a:prstGeom prst="rect">
            <a:avLst/>
          </a:prstGeom>
        </p:spPr>
        <p:txBody>
          <a:bodyPr lIns="0" tIns="0" rIns="0" bIns="0">
            <a:spAutoFit/>
          </a:bodyPr>
          <a:lstStyle/>
          <a:p>
            <a:pPr marL="12700" fontAlgn="auto">
              <a:spcBef>
                <a:spcPts val="0"/>
              </a:spcBef>
              <a:spcAft>
                <a:spcPts val="0"/>
              </a:spcAft>
              <a:defRPr/>
            </a:pPr>
            <a:r>
              <a:rPr sz="1600" spc="-5" dirty="0">
                <a:latin typeface="Times New Roman"/>
                <a:cs typeface="Times New Roman"/>
              </a:rPr>
              <a:t>10.</a:t>
            </a:r>
            <a:endParaRPr sz="1600">
              <a:latin typeface="Times New Roman"/>
              <a:cs typeface="Times New Roman"/>
            </a:endParaRPr>
          </a:p>
        </p:txBody>
      </p:sp>
      <p:sp>
        <p:nvSpPr>
          <p:cNvPr id="4" name="object 4">
            <a:extLst>
              <a:ext uri="{FF2B5EF4-FFF2-40B4-BE49-F238E27FC236}">
                <a16:creationId xmlns:a16="http://schemas.microsoft.com/office/drawing/2014/main" id="{AE1E65D1-EAE9-2D0B-665C-4BC54D04F2E8}"/>
              </a:ext>
            </a:extLst>
          </p:cNvPr>
          <p:cNvSpPr txBox="1"/>
          <p:nvPr/>
        </p:nvSpPr>
        <p:spPr>
          <a:xfrm>
            <a:off x="1816100" y="2146300"/>
            <a:ext cx="4765675" cy="228600"/>
          </a:xfrm>
          <a:prstGeom prst="rect">
            <a:avLst/>
          </a:prstGeom>
        </p:spPr>
        <p:txBody>
          <a:bodyPr lIns="0" tIns="0" rIns="0" bIns="0">
            <a:spAutoFit/>
          </a:bodyPr>
          <a:lstStyle/>
          <a:p>
            <a:pPr marL="12700" fontAlgn="auto">
              <a:spcBef>
                <a:spcPts val="0"/>
              </a:spcBef>
              <a:spcAft>
                <a:spcPts val="0"/>
              </a:spcAft>
              <a:defRPr/>
            </a:pPr>
            <a:r>
              <a:rPr sz="1600" spc="-10" dirty="0">
                <a:latin typeface="Times New Roman"/>
                <a:cs typeface="Times New Roman"/>
              </a:rPr>
              <a:t>**Vis</a:t>
            </a:r>
            <a:r>
              <a:rPr sz="1600" spc="-5" dirty="0">
                <a:latin typeface="Times New Roman"/>
                <a:cs typeface="Times New Roman"/>
              </a:rPr>
              <a:t>u</a:t>
            </a:r>
            <a:r>
              <a:rPr sz="1600" spc="-10" dirty="0">
                <a:latin typeface="Times New Roman"/>
                <a:cs typeface="Times New Roman"/>
              </a:rPr>
              <a:t>alization:**</a:t>
            </a:r>
            <a:r>
              <a:rPr sz="1600" dirty="0">
                <a:latin typeface="Times New Roman"/>
                <a:cs typeface="Times New Roman"/>
              </a:rPr>
              <a:t> </a:t>
            </a:r>
            <a:r>
              <a:rPr sz="1600" spc="-40" dirty="0">
                <a:latin typeface="Times New Roman"/>
                <a:cs typeface="Times New Roman"/>
              </a:rPr>
              <a:t>V</a:t>
            </a:r>
            <a:r>
              <a:rPr sz="1600" spc="-20" dirty="0">
                <a:latin typeface="Times New Roman"/>
                <a:cs typeface="Times New Roman"/>
              </a:rPr>
              <a:t>i</a:t>
            </a:r>
            <a:r>
              <a:rPr sz="1600" spc="-35" dirty="0">
                <a:latin typeface="Times New Roman"/>
                <a:cs typeface="Times New Roman"/>
              </a:rPr>
              <a:t>s</a:t>
            </a:r>
            <a:r>
              <a:rPr sz="1600" spc="-30" dirty="0">
                <a:latin typeface="Times New Roman"/>
                <a:cs typeface="Times New Roman"/>
              </a:rPr>
              <a:t>u</a:t>
            </a:r>
            <a:r>
              <a:rPr sz="1600" spc="-35" dirty="0">
                <a:latin typeface="Times New Roman"/>
                <a:cs typeface="Times New Roman"/>
              </a:rPr>
              <a:t>a</a:t>
            </a:r>
            <a:r>
              <a:rPr sz="1600" spc="-20" dirty="0">
                <a:latin typeface="Times New Roman"/>
                <a:cs typeface="Times New Roman"/>
              </a:rPr>
              <a:t>l</a:t>
            </a:r>
            <a:r>
              <a:rPr sz="1600" spc="-30" dirty="0">
                <a:latin typeface="Times New Roman"/>
                <a:cs typeface="Times New Roman"/>
              </a:rPr>
              <a:t>i</a:t>
            </a:r>
            <a:r>
              <a:rPr sz="1600" spc="-25" dirty="0">
                <a:latin typeface="Times New Roman"/>
                <a:cs typeface="Times New Roman"/>
              </a:rPr>
              <a:t>z</a:t>
            </a:r>
            <a:r>
              <a:rPr sz="1600" spc="-10" dirty="0">
                <a:latin typeface="Times New Roman"/>
                <a:cs typeface="Times New Roman"/>
              </a:rPr>
              <a:t>e</a:t>
            </a:r>
            <a:r>
              <a:rPr sz="1600" spc="-45" dirty="0">
                <a:latin typeface="Times New Roman"/>
                <a:cs typeface="Times New Roman"/>
              </a:rPr>
              <a:t> </a:t>
            </a:r>
            <a:r>
              <a:rPr sz="1600" spc="-10" dirty="0">
                <a:latin typeface="Times New Roman"/>
                <a:cs typeface="Times New Roman"/>
              </a:rPr>
              <a:t>the</a:t>
            </a:r>
            <a:r>
              <a:rPr sz="1600" spc="-5" dirty="0">
                <a:latin typeface="Times New Roman"/>
                <a:cs typeface="Times New Roman"/>
              </a:rPr>
              <a:t> </a:t>
            </a:r>
            <a:r>
              <a:rPr sz="1600" spc="-10" dirty="0">
                <a:latin typeface="Times New Roman"/>
                <a:cs typeface="Times New Roman"/>
              </a:rPr>
              <a:t>sent</a:t>
            </a:r>
            <a:r>
              <a:rPr sz="1600" dirty="0">
                <a:latin typeface="Times New Roman"/>
                <a:cs typeface="Times New Roman"/>
              </a:rPr>
              <a:t>i</a:t>
            </a:r>
            <a:r>
              <a:rPr sz="1600" spc="-35" dirty="0">
                <a:latin typeface="Times New Roman"/>
                <a:cs typeface="Times New Roman"/>
              </a:rPr>
              <a:t>m</a:t>
            </a:r>
            <a:r>
              <a:rPr sz="1600" spc="-5" dirty="0">
                <a:latin typeface="Times New Roman"/>
                <a:cs typeface="Times New Roman"/>
              </a:rPr>
              <a:t>e</a:t>
            </a:r>
            <a:r>
              <a:rPr sz="1600" spc="-10" dirty="0">
                <a:latin typeface="Times New Roman"/>
                <a:cs typeface="Times New Roman"/>
              </a:rPr>
              <a:t>nt</a:t>
            </a:r>
            <a:r>
              <a:rPr sz="1600" spc="-5" dirty="0">
                <a:latin typeface="Times New Roman"/>
                <a:cs typeface="Times New Roman"/>
              </a:rPr>
              <a:t> </a:t>
            </a:r>
            <a:r>
              <a:rPr sz="1600" spc="-10" dirty="0">
                <a:latin typeface="Times New Roman"/>
                <a:cs typeface="Times New Roman"/>
              </a:rPr>
              <a:t>ana</a:t>
            </a:r>
            <a:r>
              <a:rPr sz="1600" dirty="0">
                <a:latin typeface="Times New Roman"/>
                <a:cs typeface="Times New Roman"/>
              </a:rPr>
              <a:t>l</a:t>
            </a:r>
            <a:r>
              <a:rPr sz="1600" spc="-20" dirty="0">
                <a:latin typeface="Times New Roman"/>
                <a:cs typeface="Times New Roman"/>
              </a:rPr>
              <a:t>y</a:t>
            </a:r>
            <a:r>
              <a:rPr sz="1600" spc="-10" dirty="0">
                <a:latin typeface="Times New Roman"/>
                <a:cs typeface="Times New Roman"/>
              </a:rPr>
              <a:t>sis</a:t>
            </a:r>
            <a:r>
              <a:rPr sz="1600" spc="-204" dirty="0">
                <a:latin typeface="Times New Roman"/>
                <a:cs typeface="Times New Roman"/>
              </a:rPr>
              <a:t> </a:t>
            </a:r>
            <a:r>
              <a:rPr sz="1600" spc="-5" dirty="0">
                <a:latin typeface="Times New Roman"/>
                <a:cs typeface="Times New Roman"/>
              </a:rPr>
              <a:t>r</a:t>
            </a:r>
            <a:r>
              <a:rPr sz="1600" spc="-10" dirty="0">
                <a:latin typeface="Times New Roman"/>
                <a:cs typeface="Times New Roman"/>
              </a:rPr>
              <a:t>es</a:t>
            </a:r>
            <a:r>
              <a:rPr sz="1600" spc="-5" dirty="0">
                <a:latin typeface="Times New Roman"/>
                <a:cs typeface="Times New Roman"/>
              </a:rPr>
              <a:t>ults</a:t>
            </a:r>
            <a:endParaRPr sz="1600">
              <a:latin typeface="Times New Roman"/>
              <a:cs typeface="Times New Roman"/>
            </a:endParaRPr>
          </a:p>
        </p:txBody>
      </p:sp>
      <p:sp>
        <p:nvSpPr>
          <p:cNvPr id="5" name="object 5">
            <a:extLst>
              <a:ext uri="{FF2B5EF4-FFF2-40B4-BE49-F238E27FC236}">
                <a16:creationId xmlns:a16="http://schemas.microsoft.com/office/drawing/2014/main" id="{6B56D83C-E741-8DE7-9FFF-2127EB94E834}"/>
              </a:ext>
            </a:extLst>
          </p:cNvPr>
          <p:cNvSpPr txBox="1"/>
          <p:nvPr/>
        </p:nvSpPr>
        <p:spPr>
          <a:xfrm>
            <a:off x="1358900" y="2398713"/>
            <a:ext cx="5145088" cy="479425"/>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3000"/>
              </a:lnSpc>
            </a:pPr>
            <a:r>
              <a:rPr lang="en-US" altLang="en-US" sz="1600">
                <a:latin typeface="Times New Roman" panose="02020603050405020304" pitchFamily="18" charset="0"/>
                <a:cs typeface="Times New Roman" panose="02020603050405020304" pitchFamily="18" charset="0"/>
              </a:rPr>
              <a:t>using charts, graphs, or dashboards. This can help stakeholders easily interpret the data.</a:t>
            </a:r>
          </a:p>
        </p:txBody>
      </p:sp>
      <p:sp>
        <p:nvSpPr>
          <p:cNvPr id="6" name="object 6">
            <a:extLst>
              <a:ext uri="{FF2B5EF4-FFF2-40B4-BE49-F238E27FC236}">
                <a16:creationId xmlns:a16="http://schemas.microsoft.com/office/drawing/2014/main" id="{A7FCF935-B3AF-F0E0-D73E-741FA6460EE6}"/>
              </a:ext>
            </a:extLst>
          </p:cNvPr>
          <p:cNvSpPr txBox="1"/>
          <p:nvPr/>
        </p:nvSpPr>
        <p:spPr>
          <a:xfrm>
            <a:off x="1130300" y="3608388"/>
            <a:ext cx="5534025" cy="735012"/>
          </a:xfrm>
          <a:prstGeom prst="rect">
            <a:avLst/>
          </a:prstGeom>
        </p:spPr>
        <p:txBody>
          <a:bodyPr lIns="0" tIns="0" rIns="0" bIns="0">
            <a:spAutoFit/>
          </a:bodyPr>
          <a:lstStyle>
            <a:lvl1pPr marL="239713"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4000"/>
              </a:lnSpc>
            </a:pPr>
            <a:r>
              <a:rPr lang="en-US" altLang="en-US" sz="1600">
                <a:latin typeface="Times New Roman" panose="02020603050405020304" pitchFamily="18" charset="0"/>
                <a:cs typeface="Times New Roman" panose="02020603050405020304" pitchFamily="18" charset="0"/>
              </a:rPr>
              <a:t>11.        **Interpretation:** Interpret the results to draw meaningful insights. Understand what sentiment trends are telling you about your marketing efforts.</a:t>
            </a:r>
          </a:p>
        </p:txBody>
      </p:sp>
      <p:sp>
        <p:nvSpPr>
          <p:cNvPr id="7" name="object 7">
            <a:extLst>
              <a:ext uri="{FF2B5EF4-FFF2-40B4-BE49-F238E27FC236}">
                <a16:creationId xmlns:a16="http://schemas.microsoft.com/office/drawing/2014/main" id="{F15F40A9-6C0B-844F-482D-4DB2429AFC74}"/>
              </a:ext>
            </a:extLst>
          </p:cNvPr>
          <p:cNvSpPr txBox="1"/>
          <p:nvPr/>
        </p:nvSpPr>
        <p:spPr>
          <a:xfrm>
            <a:off x="1130300" y="4819650"/>
            <a:ext cx="280988" cy="228600"/>
          </a:xfrm>
          <a:prstGeom prst="rect">
            <a:avLst/>
          </a:prstGeom>
        </p:spPr>
        <p:txBody>
          <a:bodyPr lIns="0" tIns="0" rIns="0" bIns="0">
            <a:spAutoFit/>
          </a:bodyPr>
          <a:lstStyle/>
          <a:p>
            <a:pPr marL="12700" fontAlgn="auto">
              <a:spcBef>
                <a:spcPts val="0"/>
              </a:spcBef>
              <a:spcAft>
                <a:spcPts val="0"/>
              </a:spcAft>
              <a:defRPr/>
            </a:pPr>
            <a:r>
              <a:rPr sz="1600" spc="-5" dirty="0">
                <a:latin typeface="Times New Roman"/>
                <a:cs typeface="Times New Roman"/>
              </a:rPr>
              <a:t>12.</a:t>
            </a:r>
            <a:endParaRPr sz="1600">
              <a:latin typeface="Times New Roman"/>
              <a:cs typeface="Times New Roman"/>
            </a:endParaRPr>
          </a:p>
        </p:txBody>
      </p:sp>
      <p:sp>
        <p:nvSpPr>
          <p:cNvPr id="8" name="object 8">
            <a:extLst>
              <a:ext uri="{FF2B5EF4-FFF2-40B4-BE49-F238E27FC236}">
                <a16:creationId xmlns:a16="http://schemas.microsoft.com/office/drawing/2014/main" id="{231FE505-5F4F-6F77-D53B-6E4D0053E3E5}"/>
              </a:ext>
            </a:extLst>
          </p:cNvPr>
          <p:cNvSpPr txBox="1"/>
          <p:nvPr/>
        </p:nvSpPr>
        <p:spPr>
          <a:xfrm>
            <a:off x="1816100" y="4819650"/>
            <a:ext cx="4699000" cy="228600"/>
          </a:xfrm>
          <a:prstGeom prst="rect">
            <a:avLst/>
          </a:prstGeom>
        </p:spPr>
        <p:txBody>
          <a:bodyPr lIns="0" tIns="0" rIns="0" bIns="0">
            <a:spAutoFit/>
          </a:bodyPr>
          <a:lstStyle/>
          <a:p>
            <a:pPr marL="12700" fontAlgn="auto">
              <a:spcBef>
                <a:spcPts val="0"/>
              </a:spcBef>
              <a:spcAft>
                <a:spcPts val="0"/>
              </a:spcAft>
              <a:defRPr/>
            </a:pPr>
            <a:r>
              <a:rPr sz="1600" spc="-10" dirty="0">
                <a:latin typeface="Times New Roman"/>
                <a:cs typeface="Times New Roman"/>
              </a:rPr>
              <a:t>**Actionable</a:t>
            </a:r>
            <a:r>
              <a:rPr sz="1600" spc="-5" dirty="0">
                <a:latin typeface="Times New Roman"/>
                <a:cs typeface="Times New Roman"/>
              </a:rPr>
              <a:t> </a:t>
            </a:r>
            <a:r>
              <a:rPr sz="1600" spc="-20" dirty="0">
                <a:latin typeface="Times New Roman"/>
                <a:cs typeface="Times New Roman"/>
              </a:rPr>
              <a:t>I</a:t>
            </a:r>
            <a:r>
              <a:rPr sz="1600" spc="-10" dirty="0">
                <a:latin typeface="Times New Roman"/>
                <a:cs typeface="Times New Roman"/>
              </a:rPr>
              <a:t>nsights:**</a:t>
            </a:r>
            <a:r>
              <a:rPr sz="1600" dirty="0">
                <a:latin typeface="Times New Roman"/>
                <a:cs typeface="Times New Roman"/>
              </a:rPr>
              <a:t> </a:t>
            </a:r>
            <a:r>
              <a:rPr sz="1600" spc="-10" dirty="0">
                <a:latin typeface="Times New Roman"/>
                <a:cs typeface="Times New Roman"/>
              </a:rPr>
              <a:t>Use</a:t>
            </a:r>
            <a:r>
              <a:rPr sz="1600" spc="-5" dirty="0">
                <a:latin typeface="Times New Roman"/>
                <a:cs typeface="Times New Roman"/>
              </a:rPr>
              <a:t> </a:t>
            </a:r>
            <a:r>
              <a:rPr sz="1600" spc="-10" dirty="0">
                <a:latin typeface="Times New Roman"/>
                <a:cs typeface="Times New Roman"/>
              </a:rPr>
              <a:t>the</a:t>
            </a:r>
            <a:r>
              <a:rPr sz="1600" spc="-5" dirty="0">
                <a:latin typeface="Times New Roman"/>
                <a:cs typeface="Times New Roman"/>
              </a:rPr>
              <a:t> </a:t>
            </a:r>
            <a:r>
              <a:rPr sz="1600" spc="-10" dirty="0">
                <a:latin typeface="Times New Roman"/>
                <a:cs typeface="Times New Roman"/>
              </a:rPr>
              <a:t>insi</a:t>
            </a:r>
            <a:r>
              <a:rPr sz="1600" spc="-5" dirty="0">
                <a:latin typeface="Times New Roman"/>
                <a:cs typeface="Times New Roman"/>
              </a:rPr>
              <a:t>g</a:t>
            </a:r>
            <a:r>
              <a:rPr sz="1600" spc="-10" dirty="0">
                <a:latin typeface="Times New Roman"/>
                <a:cs typeface="Times New Roman"/>
              </a:rPr>
              <a:t>hts</a:t>
            </a:r>
            <a:r>
              <a:rPr sz="1600" spc="-5" dirty="0">
                <a:latin typeface="Times New Roman"/>
                <a:cs typeface="Times New Roman"/>
              </a:rPr>
              <a:t> </a:t>
            </a:r>
            <a:r>
              <a:rPr sz="1600" spc="-10" dirty="0">
                <a:latin typeface="Times New Roman"/>
                <a:cs typeface="Times New Roman"/>
              </a:rPr>
              <a:t>gained</a:t>
            </a:r>
            <a:r>
              <a:rPr sz="1600" dirty="0">
                <a:latin typeface="Times New Roman"/>
                <a:cs typeface="Times New Roman"/>
              </a:rPr>
              <a:t> </a:t>
            </a:r>
            <a:r>
              <a:rPr sz="1600" spc="-10" dirty="0">
                <a:latin typeface="Times New Roman"/>
                <a:cs typeface="Times New Roman"/>
              </a:rPr>
              <a:t>to</a:t>
            </a:r>
            <a:r>
              <a:rPr sz="1600" spc="-95" dirty="0">
                <a:latin typeface="Times New Roman"/>
                <a:cs typeface="Times New Roman"/>
              </a:rPr>
              <a:t> </a:t>
            </a:r>
            <a:r>
              <a:rPr sz="1600" spc="-50" dirty="0">
                <a:latin typeface="Times New Roman"/>
                <a:cs typeface="Times New Roman"/>
              </a:rPr>
              <a:t>m</a:t>
            </a:r>
            <a:r>
              <a:rPr sz="1600" spc="-10" dirty="0">
                <a:latin typeface="Times New Roman"/>
                <a:cs typeface="Times New Roman"/>
              </a:rPr>
              <a:t>a</a:t>
            </a:r>
            <a:r>
              <a:rPr sz="1600" dirty="0">
                <a:latin typeface="Times New Roman"/>
                <a:cs typeface="Times New Roman"/>
              </a:rPr>
              <a:t>k</a:t>
            </a:r>
            <a:r>
              <a:rPr sz="1600" spc="-10" dirty="0">
                <a:latin typeface="Times New Roman"/>
                <a:cs typeface="Times New Roman"/>
              </a:rPr>
              <a:t>e</a:t>
            </a:r>
            <a:endParaRPr sz="1600">
              <a:latin typeface="Times New Roman"/>
              <a:cs typeface="Times New Roman"/>
            </a:endParaRPr>
          </a:p>
        </p:txBody>
      </p:sp>
      <p:sp>
        <p:nvSpPr>
          <p:cNvPr id="9" name="object 9">
            <a:extLst>
              <a:ext uri="{FF2B5EF4-FFF2-40B4-BE49-F238E27FC236}">
                <a16:creationId xmlns:a16="http://schemas.microsoft.com/office/drawing/2014/main" id="{11619843-5E8C-97C5-81F7-DDD934B75DAA}"/>
              </a:ext>
            </a:extLst>
          </p:cNvPr>
          <p:cNvSpPr txBox="1"/>
          <p:nvPr/>
        </p:nvSpPr>
        <p:spPr>
          <a:xfrm>
            <a:off x="1358900" y="5072063"/>
            <a:ext cx="5053013" cy="733425"/>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sz="1600">
                <a:latin typeface="Times New Roman" panose="02020603050405020304" pitchFamily="18" charset="0"/>
                <a:cs typeface="Times New Roman" panose="02020603050405020304" pitchFamily="18" charset="0"/>
              </a:rPr>
              <a:t>data-driven marketing decisions. This could involve adjusting marketing strategies, addressing product issues, or improving customer service.</a:t>
            </a:r>
          </a:p>
        </p:txBody>
      </p:sp>
      <p:sp>
        <p:nvSpPr>
          <p:cNvPr id="10" name="object 10">
            <a:extLst>
              <a:ext uri="{FF2B5EF4-FFF2-40B4-BE49-F238E27FC236}">
                <a16:creationId xmlns:a16="http://schemas.microsoft.com/office/drawing/2014/main" id="{16727141-D152-2434-2148-726FBD08BDB3}"/>
              </a:ext>
            </a:extLst>
          </p:cNvPr>
          <p:cNvSpPr txBox="1"/>
          <p:nvPr/>
        </p:nvSpPr>
        <p:spPr>
          <a:xfrm>
            <a:off x="901700" y="6537325"/>
            <a:ext cx="5822950" cy="2197100"/>
          </a:xfrm>
          <a:prstGeom prst="rect">
            <a:avLst/>
          </a:prstGeom>
        </p:spPr>
        <p:txBody>
          <a:bodyPr lIns="0" tIns="0" rIns="0" bIns="0">
            <a:spAutoFit/>
          </a:bodyPr>
          <a:lstStyle>
            <a:lvl1pPr marL="468313" indent="-227013">
              <a:tabLst>
                <a:tab pos="927100" algn="l"/>
              </a:tabLst>
              <a:defRPr>
                <a:solidFill>
                  <a:schemeClr val="tx1"/>
                </a:solidFill>
                <a:latin typeface="Calibri" panose="020F0502020204030204" pitchFamily="34" charset="0"/>
              </a:defRPr>
            </a:lvl1pPr>
            <a:lvl2pPr marL="742950" indent="-285750">
              <a:tabLst>
                <a:tab pos="927100" algn="l"/>
              </a:tabLst>
              <a:defRPr>
                <a:solidFill>
                  <a:schemeClr val="tx1"/>
                </a:solidFill>
                <a:latin typeface="Calibri" panose="020F0502020204030204" pitchFamily="34" charset="0"/>
              </a:defRPr>
            </a:lvl2pPr>
            <a:lvl3pPr marL="1143000" indent="-228600">
              <a:tabLst>
                <a:tab pos="927100" algn="l"/>
              </a:tabLst>
              <a:defRPr>
                <a:solidFill>
                  <a:schemeClr val="tx1"/>
                </a:solidFill>
                <a:latin typeface="Calibri" panose="020F0502020204030204" pitchFamily="34" charset="0"/>
              </a:defRPr>
            </a:lvl3pPr>
            <a:lvl4pPr marL="1600200" indent="-228600">
              <a:tabLst>
                <a:tab pos="927100" algn="l"/>
              </a:tabLst>
              <a:defRPr>
                <a:solidFill>
                  <a:schemeClr val="tx1"/>
                </a:solidFill>
                <a:latin typeface="Calibri" panose="020F0502020204030204" pitchFamily="34" charset="0"/>
              </a:defRPr>
            </a:lvl4pPr>
            <a:lvl5pPr marL="2057400" indent="-228600">
              <a:tabLst>
                <a:tab pos="927100" algn="l"/>
              </a:tabLst>
              <a:defRPr>
                <a:solidFill>
                  <a:schemeClr val="tx1"/>
                </a:solidFill>
                <a:latin typeface="Calibri" panose="020F0502020204030204" pitchFamily="34" charset="0"/>
              </a:defRPr>
            </a:lvl5pPr>
            <a:lvl6pPr marL="2514600" indent="-228600" fontAlgn="base">
              <a:spcBef>
                <a:spcPct val="0"/>
              </a:spcBef>
              <a:spcAft>
                <a:spcPct val="0"/>
              </a:spcAft>
              <a:tabLst>
                <a:tab pos="927100" algn="l"/>
              </a:tabLst>
              <a:defRPr>
                <a:solidFill>
                  <a:schemeClr val="tx1"/>
                </a:solidFill>
                <a:latin typeface="Calibri" panose="020F0502020204030204" pitchFamily="34" charset="0"/>
              </a:defRPr>
            </a:lvl6pPr>
            <a:lvl7pPr marL="2971800" indent="-228600" fontAlgn="base">
              <a:spcBef>
                <a:spcPct val="0"/>
              </a:spcBef>
              <a:spcAft>
                <a:spcPct val="0"/>
              </a:spcAft>
              <a:tabLst>
                <a:tab pos="927100" algn="l"/>
              </a:tabLst>
              <a:defRPr>
                <a:solidFill>
                  <a:schemeClr val="tx1"/>
                </a:solidFill>
                <a:latin typeface="Calibri" panose="020F0502020204030204" pitchFamily="34" charset="0"/>
              </a:defRPr>
            </a:lvl7pPr>
            <a:lvl8pPr marL="3429000" indent="-228600" fontAlgn="base">
              <a:spcBef>
                <a:spcPct val="0"/>
              </a:spcBef>
              <a:spcAft>
                <a:spcPct val="0"/>
              </a:spcAft>
              <a:tabLst>
                <a:tab pos="927100" algn="l"/>
              </a:tabLst>
              <a:defRPr>
                <a:solidFill>
                  <a:schemeClr val="tx1"/>
                </a:solidFill>
                <a:latin typeface="Calibri" panose="020F0502020204030204" pitchFamily="34" charset="0"/>
              </a:defRPr>
            </a:lvl8pPr>
            <a:lvl9pPr marL="3886200" indent="-228600" fontAlgn="base">
              <a:spcBef>
                <a:spcPct val="0"/>
              </a:spcBef>
              <a:spcAft>
                <a:spcPct val="0"/>
              </a:spcAft>
              <a:tabLst>
                <a:tab pos="927100" algn="l"/>
              </a:tabLst>
              <a:defRPr>
                <a:solidFill>
                  <a:schemeClr val="tx1"/>
                </a:solidFill>
                <a:latin typeface="Calibri" panose="020F0502020204030204" pitchFamily="34" charset="0"/>
              </a:defRPr>
            </a:lvl9pPr>
          </a:lstStyle>
          <a:p>
            <a:pPr>
              <a:lnSpc>
                <a:spcPct val="103000"/>
              </a:lnSpc>
              <a:buFont typeface="Times New Roman" panose="02020603050405020304" pitchFamily="18" charset="0"/>
              <a:buAutoNum type="arabicPeriod" startAt="13"/>
            </a:pPr>
            <a:r>
              <a:rPr lang="en-US" altLang="en-US" sz="1600">
                <a:latin typeface="Times New Roman" panose="02020603050405020304" pitchFamily="18" charset="0"/>
                <a:cs typeface="Times New Roman" panose="02020603050405020304" pitchFamily="18" charset="0"/>
              </a:rPr>
              <a:t>**Feedback Loop:** Continuously monitor sentiment and update your analysis as new data becomes available. This helpsin staying responsive to changing customer sentiments.</a:t>
            </a:r>
          </a:p>
          <a:p>
            <a:pPr>
              <a:buFont typeface="Times New Roman" panose="02020603050405020304" pitchFamily="18" charset="0"/>
              <a:buAutoNum type="arabicPeriod" startAt="13"/>
            </a:pPr>
            <a:endParaRPr lang="en-US" altLang="en-US" sz="1600">
              <a:latin typeface="Times New Roman" panose="02020603050405020304" pitchFamily="18" charset="0"/>
              <a:cs typeface="Times New Roman" panose="02020603050405020304" pitchFamily="18" charset="0"/>
            </a:endParaRPr>
          </a:p>
          <a:p>
            <a:pPr>
              <a:spcBef>
                <a:spcPts val="38"/>
              </a:spcBef>
              <a:buFont typeface="Times New Roman" panose="02020603050405020304" pitchFamily="18" charset="0"/>
              <a:buAutoNum type="arabicPeriod" startAt="13"/>
            </a:pPr>
            <a:endParaRPr lang="en-US" altLang="en-US" sz="1500">
              <a:latin typeface="Times New Roman" panose="02020603050405020304" pitchFamily="18" charset="0"/>
              <a:cs typeface="Times New Roman" panose="02020603050405020304" pitchFamily="18" charset="0"/>
            </a:endParaRPr>
          </a:p>
          <a:p>
            <a:pPr>
              <a:lnSpc>
                <a:spcPct val="103000"/>
              </a:lnSpc>
              <a:buFont typeface="Times New Roman" panose="02020603050405020304" pitchFamily="18" charset="0"/>
              <a:buAutoNum type="arabicPeriod" startAt="13"/>
            </a:pPr>
            <a:r>
              <a:rPr lang="en-US" altLang="en-US" sz="1600">
                <a:latin typeface="Times New Roman" panose="02020603050405020304" pitchFamily="18" charset="0"/>
                <a:cs typeface="Times New Roman" panose="02020603050405020304" pitchFamily="18" charset="0"/>
              </a:rPr>
              <a:t>**Documentation:** Document the entire project, including data sources, preprocessing steps, model details, and results. This documentation will be valuable for future reference and sharing with stakeholders.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2975DF6-A870-65A2-CFDB-C5420C90EBC3}"/>
              </a:ext>
            </a:extLst>
          </p:cNvPr>
          <p:cNvSpPr txBox="1"/>
          <p:nvPr/>
        </p:nvSpPr>
        <p:spPr>
          <a:xfrm>
            <a:off x="901700" y="933450"/>
            <a:ext cx="5907088" cy="194468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sz="1600">
                <a:latin typeface="Times New Roman" panose="02020603050405020304" pitchFamily="18" charset="0"/>
                <a:cs typeface="Times New Roman" panose="02020603050405020304" pitchFamily="18" charset="0"/>
              </a:rPr>
              <a:t>15. **Feedback and Iteration:** Gather feedback from stakeholders and team members and iterate on your sentiment analysis project to improve its accuracy and relevance.</a:t>
            </a:r>
          </a:p>
          <a:p>
            <a:endParaRPr lang="en-US" altLang="en-US" sz="1600">
              <a:latin typeface="Times New Roman" panose="02020603050405020304" pitchFamily="18" charset="0"/>
              <a:cs typeface="Times New Roman" panose="02020603050405020304" pitchFamily="18" charset="0"/>
            </a:endParaRPr>
          </a:p>
          <a:p>
            <a:pPr>
              <a:spcBef>
                <a:spcPts val="13"/>
              </a:spcBef>
            </a:pPr>
            <a:endParaRPr lang="en-US" altLang="en-US" sz="1500">
              <a:latin typeface="Times New Roman" panose="02020603050405020304" pitchFamily="18" charset="0"/>
              <a:cs typeface="Times New Roman" panose="02020603050405020304" pitchFamily="18" charset="0"/>
            </a:endParaRPr>
          </a:p>
          <a:p>
            <a:pPr>
              <a:lnSpc>
                <a:spcPct val="103000"/>
              </a:lnSpc>
            </a:pPr>
            <a:r>
              <a:rPr lang="en-US" altLang="en-US" sz="1600">
                <a:latin typeface="Times New Roman" panose="02020603050405020304" pitchFamily="18" charset="0"/>
                <a:cs typeface="Times New Roman" panose="02020603050405020304" pitchFamily="18" charset="0"/>
              </a:rPr>
              <a:t>Remember that sentiment analysis is not a one-time task; it's an ongoing process that can provide valuable insights for optimizing marketing strategies and enhancing customer experiences.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Words>567</Words>
  <Application>Microsoft Office PowerPoint</Application>
  <PresentationFormat>Custom</PresentationFormat>
  <Paragraphs>45</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Izhar Hassan</cp:lastModifiedBy>
  <cp:revision>3</cp:revision>
  <dcterms:created xsi:type="dcterms:W3CDTF">2023-10-16T12:16:37Z</dcterms:created>
  <dcterms:modified xsi:type="dcterms:W3CDTF">2023-10-16T10:17:53Z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2023-10-16T00:00:00Z</vt:filetime>
  </property>
  <property fmtid="{D5CDD505-2E9C-101B-9397-08002B2CF9AE}" pid="3" name="LastSaved">
    <vt:filetime>2023-10-16T00:00:00Z</vt:filetime>
  </property>
</Properties>
</file>