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70" r:id="rId6"/>
    <p:sldId id="260" r:id="rId7"/>
    <p:sldId id="261" r:id="rId8"/>
    <p:sldId id="272" r:id="rId9"/>
    <p:sldId id="263" r:id="rId10"/>
    <p:sldId id="274" r:id="rId11"/>
    <p:sldId id="277" r:id="rId12"/>
    <p:sldId id="275" r:id="rId13"/>
    <p:sldId id="280" r:id="rId14"/>
    <p:sldId id="279" r:id="rId15"/>
    <p:sldId id="278" r:id="rId16"/>
    <p:sldId id="281" r:id="rId17"/>
    <p:sldId id="273" r:id="rId18"/>
    <p:sldId id="28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78" d="100"/>
          <a:sy n="78" d="100"/>
        </p:scale>
        <p:origin x="78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AD6861-A5AB-4178-9AC3-E16D76FA0288}" type="datetimeFigureOut">
              <a:rPr lang="en-IN" smtClean="0"/>
              <a:t>25-04-2024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A9B651-3E4D-45A1-9455-AC565689E20F}" type="slidenum">
              <a:rPr lang="en-IN" smtClean="0"/>
              <a:t>‹#›</a:t>
            </a:fld>
            <a:endParaRPr lang="en-IN"/>
          </a:p>
        </p:txBody>
      </p:sp>
    </p:spTree>
    <p:extLst>
      <p:ext uri="{BB962C8B-B14F-4D97-AF65-F5344CB8AC3E}">
        <p14:creationId xmlns:p14="http://schemas.microsoft.com/office/powerpoint/2010/main" val="2678497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498DB-14FA-4B6A-D54F-107C5656C6ED}"/>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23A98F9-8D05-9C6F-954D-081E84F9673D}"/>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A70F3A6-FA71-9837-B309-C25911197BAB}"/>
              </a:ext>
            </a:extLst>
          </p:cNvPr>
          <p:cNvSpPr>
            <a:spLocks noGrp="1"/>
          </p:cNvSpPr>
          <p:nvPr>
            <p:ph type="dt" sz="half" idx="10"/>
          </p:nvPr>
        </p:nvSpPr>
        <p:spPr>
          <a:xfrm>
            <a:off x="838200" y="6356350"/>
            <a:ext cx="2743200" cy="365125"/>
          </a:xfrm>
          <a:prstGeom prst="rect">
            <a:avLst/>
          </a:prstGeom>
        </p:spPr>
        <p:txBody>
          <a:bodyPr/>
          <a:lstStyle/>
          <a:p>
            <a:fld id="{9D21CCFD-C07E-4969-8FD1-EA5AAE2F1170}" type="datetime1">
              <a:rPr lang="en-IN" smtClean="0"/>
              <a:t>25-04-2024</a:t>
            </a:fld>
            <a:endParaRPr lang="en-IN"/>
          </a:p>
        </p:txBody>
      </p:sp>
      <p:sp>
        <p:nvSpPr>
          <p:cNvPr id="5" name="Footer Placeholder 4">
            <a:extLst>
              <a:ext uri="{FF2B5EF4-FFF2-40B4-BE49-F238E27FC236}">
                <a16:creationId xmlns:a16="http://schemas.microsoft.com/office/drawing/2014/main" id="{2A7CDF4C-9E02-92DE-A03B-171A323C8155}"/>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71B8993B-AC58-7957-4F24-C579451EA2A2}"/>
              </a:ext>
            </a:extLst>
          </p:cNvPr>
          <p:cNvSpPr>
            <a:spLocks noGrp="1"/>
          </p:cNvSpPr>
          <p:nvPr>
            <p:ph type="sldNum" sz="quarter" idx="12"/>
          </p:nvPr>
        </p:nvSpPr>
        <p:spPr>
          <a:xfrm>
            <a:off x="8610600" y="6356350"/>
            <a:ext cx="2743200" cy="365125"/>
          </a:xfrm>
          <a:prstGeom prst="rect">
            <a:avLst/>
          </a:prstGeom>
        </p:spPr>
        <p:txBody>
          <a:bodyPr/>
          <a:lstStyle/>
          <a:p>
            <a:fld id="{743D2D45-2C84-4ED2-9C9C-53261234CD12}" type="slidenum">
              <a:rPr lang="en-IN" smtClean="0"/>
              <a:t>‹#›</a:t>
            </a:fld>
            <a:endParaRPr lang="en-IN"/>
          </a:p>
        </p:txBody>
      </p:sp>
    </p:spTree>
    <p:extLst>
      <p:ext uri="{BB962C8B-B14F-4D97-AF65-F5344CB8AC3E}">
        <p14:creationId xmlns:p14="http://schemas.microsoft.com/office/powerpoint/2010/main" val="3786798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8A5C3-342A-C02F-EA3C-30DE6021DA4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EF92887-39BE-E56D-04EC-2D1D02CD8F93}"/>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4F0C04-9FE7-812B-A549-E297E96E55EB}"/>
              </a:ext>
            </a:extLst>
          </p:cNvPr>
          <p:cNvSpPr>
            <a:spLocks noGrp="1"/>
          </p:cNvSpPr>
          <p:nvPr>
            <p:ph type="dt" sz="half" idx="10"/>
          </p:nvPr>
        </p:nvSpPr>
        <p:spPr>
          <a:xfrm>
            <a:off x="838200" y="6356350"/>
            <a:ext cx="2743200" cy="365125"/>
          </a:xfrm>
          <a:prstGeom prst="rect">
            <a:avLst/>
          </a:prstGeom>
        </p:spPr>
        <p:txBody>
          <a:bodyPr/>
          <a:lstStyle/>
          <a:p>
            <a:fld id="{0121A05F-D8C5-4265-A365-F1ECF2FBAD8A}" type="datetime1">
              <a:rPr lang="en-IN" smtClean="0"/>
              <a:t>25-04-2024</a:t>
            </a:fld>
            <a:endParaRPr lang="en-IN"/>
          </a:p>
        </p:txBody>
      </p:sp>
      <p:sp>
        <p:nvSpPr>
          <p:cNvPr id="5" name="Footer Placeholder 4">
            <a:extLst>
              <a:ext uri="{FF2B5EF4-FFF2-40B4-BE49-F238E27FC236}">
                <a16:creationId xmlns:a16="http://schemas.microsoft.com/office/drawing/2014/main" id="{CD294BD2-D338-B01C-8B22-7638FF7E386C}"/>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8CCE1EFD-F84D-C229-7320-ABC23851D923}"/>
              </a:ext>
            </a:extLst>
          </p:cNvPr>
          <p:cNvSpPr>
            <a:spLocks noGrp="1"/>
          </p:cNvSpPr>
          <p:nvPr>
            <p:ph type="sldNum" sz="quarter" idx="12"/>
          </p:nvPr>
        </p:nvSpPr>
        <p:spPr>
          <a:xfrm>
            <a:off x="8610600" y="6356350"/>
            <a:ext cx="2743200" cy="365125"/>
          </a:xfrm>
          <a:prstGeom prst="rect">
            <a:avLst/>
          </a:prstGeom>
        </p:spPr>
        <p:txBody>
          <a:bodyPr/>
          <a:lstStyle/>
          <a:p>
            <a:fld id="{743D2D45-2C84-4ED2-9C9C-53261234CD12}" type="slidenum">
              <a:rPr lang="en-IN" smtClean="0"/>
              <a:t>‹#›</a:t>
            </a:fld>
            <a:endParaRPr lang="en-IN"/>
          </a:p>
        </p:txBody>
      </p:sp>
    </p:spTree>
    <p:extLst>
      <p:ext uri="{BB962C8B-B14F-4D97-AF65-F5344CB8AC3E}">
        <p14:creationId xmlns:p14="http://schemas.microsoft.com/office/powerpoint/2010/main" val="375586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9CA82A-410B-E9FF-6AD7-E7BEA548A30D}"/>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81456D2-2937-C39E-6233-2A14DD575476}"/>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ED6A5A-EFFE-E29F-D8F5-1A235E173AF7}"/>
              </a:ext>
            </a:extLst>
          </p:cNvPr>
          <p:cNvSpPr>
            <a:spLocks noGrp="1"/>
          </p:cNvSpPr>
          <p:nvPr>
            <p:ph type="dt" sz="half" idx="10"/>
          </p:nvPr>
        </p:nvSpPr>
        <p:spPr>
          <a:xfrm>
            <a:off x="838200" y="6356350"/>
            <a:ext cx="2743200" cy="365125"/>
          </a:xfrm>
          <a:prstGeom prst="rect">
            <a:avLst/>
          </a:prstGeom>
        </p:spPr>
        <p:txBody>
          <a:bodyPr/>
          <a:lstStyle/>
          <a:p>
            <a:fld id="{48ED7106-3B11-456E-8B8B-1CEA6E8080C6}" type="datetime1">
              <a:rPr lang="en-IN" smtClean="0"/>
              <a:t>25-04-2024</a:t>
            </a:fld>
            <a:endParaRPr lang="en-IN"/>
          </a:p>
        </p:txBody>
      </p:sp>
      <p:sp>
        <p:nvSpPr>
          <p:cNvPr id="5" name="Footer Placeholder 4">
            <a:extLst>
              <a:ext uri="{FF2B5EF4-FFF2-40B4-BE49-F238E27FC236}">
                <a16:creationId xmlns:a16="http://schemas.microsoft.com/office/drawing/2014/main" id="{47046B21-EFCE-F1FE-0DB1-71D14BEBB0DD}"/>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A3617893-B8FC-DCDC-2E97-2F1EAC23C179}"/>
              </a:ext>
            </a:extLst>
          </p:cNvPr>
          <p:cNvSpPr>
            <a:spLocks noGrp="1"/>
          </p:cNvSpPr>
          <p:nvPr>
            <p:ph type="sldNum" sz="quarter" idx="12"/>
          </p:nvPr>
        </p:nvSpPr>
        <p:spPr>
          <a:xfrm>
            <a:off x="8610600" y="6356350"/>
            <a:ext cx="2743200" cy="365125"/>
          </a:xfrm>
          <a:prstGeom prst="rect">
            <a:avLst/>
          </a:prstGeom>
        </p:spPr>
        <p:txBody>
          <a:bodyPr/>
          <a:lstStyle/>
          <a:p>
            <a:fld id="{743D2D45-2C84-4ED2-9C9C-53261234CD12}" type="slidenum">
              <a:rPr lang="en-IN" smtClean="0"/>
              <a:t>‹#›</a:t>
            </a:fld>
            <a:endParaRPr lang="en-IN"/>
          </a:p>
        </p:txBody>
      </p:sp>
    </p:spTree>
    <p:extLst>
      <p:ext uri="{BB962C8B-B14F-4D97-AF65-F5344CB8AC3E}">
        <p14:creationId xmlns:p14="http://schemas.microsoft.com/office/powerpoint/2010/main" val="1141938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E9528-91F7-3986-2583-66CB3F87101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802B498-4E83-4D4D-CD5B-F0FBAFBCBD3D}"/>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E92EAD-DA3D-4E3D-2ECE-73F1AA6D221F}"/>
              </a:ext>
            </a:extLst>
          </p:cNvPr>
          <p:cNvSpPr>
            <a:spLocks noGrp="1"/>
          </p:cNvSpPr>
          <p:nvPr>
            <p:ph type="dt" sz="half" idx="10"/>
          </p:nvPr>
        </p:nvSpPr>
        <p:spPr>
          <a:xfrm>
            <a:off x="838200" y="6356350"/>
            <a:ext cx="2743200" cy="365125"/>
          </a:xfrm>
          <a:prstGeom prst="rect">
            <a:avLst/>
          </a:prstGeom>
        </p:spPr>
        <p:txBody>
          <a:bodyPr/>
          <a:lstStyle/>
          <a:p>
            <a:fld id="{3EBE1A6A-2709-43EE-B42C-BDE014496D53}" type="datetime1">
              <a:rPr lang="en-IN" smtClean="0"/>
              <a:t>25-04-2024</a:t>
            </a:fld>
            <a:endParaRPr lang="en-IN"/>
          </a:p>
        </p:txBody>
      </p:sp>
      <p:sp>
        <p:nvSpPr>
          <p:cNvPr id="5" name="Footer Placeholder 4">
            <a:extLst>
              <a:ext uri="{FF2B5EF4-FFF2-40B4-BE49-F238E27FC236}">
                <a16:creationId xmlns:a16="http://schemas.microsoft.com/office/drawing/2014/main" id="{23A8BA00-59B3-C168-CD67-8981BAAD5F39}"/>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21EE6338-D1AE-8CD1-0F48-33147552D57C}"/>
              </a:ext>
            </a:extLst>
          </p:cNvPr>
          <p:cNvSpPr>
            <a:spLocks noGrp="1"/>
          </p:cNvSpPr>
          <p:nvPr>
            <p:ph type="sldNum" sz="quarter" idx="12"/>
          </p:nvPr>
        </p:nvSpPr>
        <p:spPr>
          <a:xfrm>
            <a:off x="8610600" y="6356350"/>
            <a:ext cx="2743200" cy="365125"/>
          </a:xfrm>
          <a:prstGeom prst="rect">
            <a:avLst/>
          </a:prstGeom>
        </p:spPr>
        <p:txBody>
          <a:bodyPr/>
          <a:lstStyle/>
          <a:p>
            <a:fld id="{743D2D45-2C84-4ED2-9C9C-53261234CD12}" type="slidenum">
              <a:rPr lang="en-IN" smtClean="0"/>
              <a:t>‹#›</a:t>
            </a:fld>
            <a:endParaRPr lang="en-IN"/>
          </a:p>
        </p:txBody>
      </p:sp>
    </p:spTree>
    <p:extLst>
      <p:ext uri="{BB962C8B-B14F-4D97-AF65-F5344CB8AC3E}">
        <p14:creationId xmlns:p14="http://schemas.microsoft.com/office/powerpoint/2010/main" val="4071604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6A44C-FB45-5323-2E11-8FF04D750D15}"/>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ADAF436-17E3-8EF2-C548-0670A23D0DB3}"/>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B10129-EC82-EA71-CCEF-7A8699DCED49}"/>
              </a:ext>
            </a:extLst>
          </p:cNvPr>
          <p:cNvSpPr>
            <a:spLocks noGrp="1"/>
          </p:cNvSpPr>
          <p:nvPr>
            <p:ph type="dt" sz="half" idx="10"/>
          </p:nvPr>
        </p:nvSpPr>
        <p:spPr>
          <a:xfrm>
            <a:off x="838200" y="6356350"/>
            <a:ext cx="2743200" cy="365125"/>
          </a:xfrm>
          <a:prstGeom prst="rect">
            <a:avLst/>
          </a:prstGeom>
        </p:spPr>
        <p:txBody>
          <a:bodyPr/>
          <a:lstStyle/>
          <a:p>
            <a:fld id="{BD2DBE26-4C1D-4F67-88D3-55AE4BD84BD1}" type="datetime1">
              <a:rPr lang="en-IN" smtClean="0"/>
              <a:t>25-04-2024</a:t>
            </a:fld>
            <a:endParaRPr lang="en-IN"/>
          </a:p>
        </p:txBody>
      </p:sp>
      <p:sp>
        <p:nvSpPr>
          <p:cNvPr id="5" name="Footer Placeholder 4">
            <a:extLst>
              <a:ext uri="{FF2B5EF4-FFF2-40B4-BE49-F238E27FC236}">
                <a16:creationId xmlns:a16="http://schemas.microsoft.com/office/drawing/2014/main" id="{D5F542FE-D18C-6891-60FD-10D7B4FEBE41}"/>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90590605-DAD6-19D4-DA84-14ED59578EA8}"/>
              </a:ext>
            </a:extLst>
          </p:cNvPr>
          <p:cNvSpPr>
            <a:spLocks noGrp="1"/>
          </p:cNvSpPr>
          <p:nvPr>
            <p:ph type="sldNum" sz="quarter" idx="12"/>
          </p:nvPr>
        </p:nvSpPr>
        <p:spPr>
          <a:xfrm>
            <a:off x="8610600" y="6356350"/>
            <a:ext cx="2743200" cy="365125"/>
          </a:xfrm>
          <a:prstGeom prst="rect">
            <a:avLst/>
          </a:prstGeom>
        </p:spPr>
        <p:txBody>
          <a:bodyPr/>
          <a:lstStyle/>
          <a:p>
            <a:fld id="{743D2D45-2C84-4ED2-9C9C-53261234CD12}" type="slidenum">
              <a:rPr lang="en-IN" smtClean="0"/>
              <a:t>‹#›</a:t>
            </a:fld>
            <a:endParaRPr lang="en-IN"/>
          </a:p>
        </p:txBody>
      </p:sp>
    </p:spTree>
    <p:extLst>
      <p:ext uri="{BB962C8B-B14F-4D97-AF65-F5344CB8AC3E}">
        <p14:creationId xmlns:p14="http://schemas.microsoft.com/office/powerpoint/2010/main" val="1656517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F66E4-EF11-CCB6-EF31-B57782FA98B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DB9FE98-0849-5F69-7117-6AC17E045EE3}"/>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6310549-5872-1AA5-8981-36B7E3740930}"/>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C485BDA-531B-7926-523A-CE073C988D47}"/>
              </a:ext>
            </a:extLst>
          </p:cNvPr>
          <p:cNvSpPr>
            <a:spLocks noGrp="1"/>
          </p:cNvSpPr>
          <p:nvPr>
            <p:ph type="dt" sz="half" idx="10"/>
          </p:nvPr>
        </p:nvSpPr>
        <p:spPr>
          <a:xfrm>
            <a:off x="838200" y="6356350"/>
            <a:ext cx="2743200" cy="365125"/>
          </a:xfrm>
          <a:prstGeom prst="rect">
            <a:avLst/>
          </a:prstGeom>
        </p:spPr>
        <p:txBody>
          <a:bodyPr/>
          <a:lstStyle/>
          <a:p>
            <a:fld id="{AD5B893B-BF3F-4EDD-B5AC-8750DC22BF09}" type="datetime1">
              <a:rPr lang="en-IN" smtClean="0"/>
              <a:t>25-04-2024</a:t>
            </a:fld>
            <a:endParaRPr lang="en-IN"/>
          </a:p>
        </p:txBody>
      </p:sp>
      <p:sp>
        <p:nvSpPr>
          <p:cNvPr id="6" name="Footer Placeholder 5">
            <a:extLst>
              <a:ext uri="{FF2B5EF4-FFF2-40B4-BE49-F238E27FC236}">
                <a16:creationId xmlns:a16="http://schemas.microsoft.com/office/drawing/2014/main" id="{2D385D43-A107-81B1-C769-15E229606F56}"/>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68805382-D957-E409-0639-43D880E51678}"/>
              </a:ext>
            </a:extLst>
          </p:cNvPr>
          <p:cNvSpPr>
            <a:spLocks noGrp="1"/>
          </p:cNvSpPr>
          <p:nvPr>
            <p:ph type="sldNum" sz="quarter" idx="12"/>
          </p:nvPr>
        </p:nvSpPr>
        <p:spPr>
          <a:xfrm>
            <a:off x="8610600" y="6356350"/>
            <a:ext cx="2743200" cy="365125"/>
          </a:xfrm>
          <a:prstGeom prst="rect">
            <a:avLst/>
          </a:prstGeom>
        </p:spPr>
        <p:txBody>
          <a:bodyPr/>
          <a:lstStyle/>
          <a:p>
            <a:fld id="{743D2D45-2C84-4ED2-9C9C-53261234CD12}" type="slidenum">
              <a:rPr lang="en-IN" smtClean="0"/>
              <a:t>‹#›</a:t>
            </a:fld>
            <a:endParaRPr lang="en-IN"/>
          </a:p>
        </p:txBody>
      </p:sp>
    </p:spTree>
    <p:extLst>
      <p:ext uri="{BB962C8B-B14F-4D97-AF65-F5344CB8AC3E}">
        <p14:creationId xmlns:p14="http://schemas.microsoft.com/office/powerpoint/2010/main" val="382798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C8435-6ED7-50A1-D359-C6BE60A7A7CA}"/>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E55913B-735F-CAC0-AEE7-A7691808592E}"/>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8D2E4F-C050-0B7A-2102-2ACB4F9FD9D7}"/>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D2FD8C2-1EE7-D970-C38C-4F9FBB8B5616}"/>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E8FB4C-93C8-1E16-18A2-C2D94B6930D6}"/>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EDF6568-C594-4346-74F6-B34B571E97F2}"/>
              </a:ext>
            </a:extLst>
          </p:cNvPr>
          <p:cNvSpPr>
            <a:spLocks noGrp="1"/>
          </p:cNvSpPr>
          <p:nvPr>
            <p:ph type="dt" sz="half" idx="10"/>
          </p:nvPr>
        </p:nvSpPr>
        <p:spPr>
          <a:xfrm>
            <a:off x="838200" y="6356350"/>
            <a:ext cx="2743200" cy="365125"/>
          </a:xfrm>
          <a:prstGeom prst="rect">
            <a:avLst/>
          </a:prstGeom>
        </p:spPr>
        <p:txBody>
          <a:bodyPr/>
          <a:lstStyle/>
          <a:p>
            <a:fld id="{3A048E28-8B4F-490B-BCFC-94AE22D47576}" type="datetime1">
              <a:rPr lang="en-IN" smtClean="0"/>
              <a:t>25-04-2024</a:t>
            </a:fld>
            <a:endParaRPr lang="en-IN"/>
          </a:p>
        </p:txBody>
      </p:sp>
      <p:sp>
        <p:nvSpPr>
          <p:cNvPr id="8" name="Footer Placeholder 7">
            <a:extLst>
              <a:ext uri="{FF2B5EF4-FFF2-40B4-BE49-F238E27FC236}">
                <a16:creationId xmlns:a16="http://schemas.microsoft.com/office/drawing/2014/main" id="{8191778E-A344-3FC8-2D64-FC9A553FC582}"/>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29F8B72D-7A30-1883-5FEC-B61542369AE3}"/>
              </a:ext>
            </a:extLst>
          </p:cNvPr>
          <p:cNvSpPr>
            <a:spLocks noGrp="1"/>
          </p:cNvSpPr>
          <p:nvPr>
            <p:ph type="sldNum" sz="quarter" idx="12"/>
          </p:nvPr>
        </p:nvSpPr>
        <p:spPr>
          <a:xfrm>
            <a:off x="8610600" y="6356350"/>
            <a:ext cx="2743200" cy="365125"/>
          </a:xfrm>
          <a:prstGeom prst="rect">
            <a:avLst/>
          </a:prstGeom>
        </p:spPr>
        <p:txBody>
          <a:bodyPr/>
          <a:lstStyle/>
          <a:p>
            <a:fld id="{743D2D45-2C84-4ED2-9C9C-53261234CD12}" type="slidenum">
              <a:rPr lang="en-IN" smtClean="0"/>
              <a:t>‹#›</a:t>
            </a:fld>
            <a:endParaRPr lang="en-IN"/>
          </a:p>
        </p:txBody>
      </p:sp>
    </p:spTree>
    <p:extLst>
      <p:ext uri="{BB962C8B-B14F-4D97-AF65-F5344CB8AC3E}">
        <p14:creationId xmlns:p14="http://schemas.microsoft.com/office/powerpoint/2010/main" val="810933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49284-DCCC-A649-A041-329825082ABE}"/>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18E9C34-D6E4-9199-6EC4-1B2019010055}"/>
              </a:ext>
            </a:extLst>
          </p:cNvPr>
          <p:cNvSpPr>
            <a:spLocks noGrp="1"/>
          </p:cNvSpPr>
          <p:nvPr>
            <p:ph type="dt" sz="half" idx="10"/>
          </p:nvPr>
        </p:nvSpPr>
        <p:spPr>
          <a:xfrm>
            <a:off x="838200" y="6356350"/>
            <a:ext cx="2743200" cy="365125"/>
          </a:xfrm>
          <a:prstGeom prst="rect">
            <a:avLst/>
          </a:prstGeom>
        </p:spPr>
        <p:txBody>
          <a:bodyPr/>
          <a:lstStyle/>
          <a:p>
            <a:fld id="{1DFA0F3A-D5F3-4269-94DD-19E9B1782470}" type="datetime1">
              <a:rPr lang="en-IN" smtClean="0"/>
              <a:t>25-04-2024</a:t>
            </a:fld>
            <a:endParaRPr lang="en-IN"/>
          </a:p>
        </p:txBody>
      </p:sp>
      <p:sp>
        <p:nvSpPr>
          <p:cNvPr id="4" name="Footer Placeholder 3">
            <a:extLst>
              <a:ext uri="{FF2B5EF4-FFF2-40B4-BE49-F238E27FC236}">
                <a16:creationId xmlns:a16="http://schemas.microsoft.com/office/drawing/2014/main" id="{B6F3D0CD-CBDE-D7A1-F554-9627D6305DE5}"/>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89E98F82-A48D-FD5B-5411-332034A05216}"/>
              </a:ext>
            </a:extLst>
          </p:cNvPr>
          <p:cNvSpPr>
            <a:spLocks noGrp="1"/>
          </p:cNvSpPr>
          <p:nvPr>
            <p:ph type="sldNum" sz="quarter" idx="12"/>
          </p:nvPr>
        </p:nvSpPr>
        <p:spPr>
          <a:xfrm>
            <a:off x="8610600" y="6356350"/>
            <a:ext cx="2743200" cy="365125"/>
          </a:xfrm>
          <a:prstGeom prst="rect">
            <a:avLst/>
          </a:prstGeom>
        </p:spPr>
        <p:txBody>
          <a:bodyPr/>
          <a:lstStyle/>
          <a:p>
            <a:fld id="{743D2D45-2C84-4ED2-9C9C-53261234CD12}" type="slidenum">
              <a:rPr lang="en-IN" smtClean="0"/>
              <a:t>‹#›</a:t>
            </a:fld>
            <a:endParaRPr lang="en-IN"/>
          </a:p>
        </p:txBody>
      </p:sp>
    </p:spTree>
    <p:extLst>
      <p:ext uri="{BB962C8B-B14F-4D97-AF65-F5344CB8AC3E}">
        <p14:creationId xmlns:p14="http://schemas.microsoft.com/office/powerpoint/2010/main" val="2605423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31C492-3389-9D8B-B286-18D7B888C59F}"/>
              </a:ext>
            </a:extLst>
          </p:cNvPr>
          <p:cNvSpPr>
            <a:spLocks noGrp="1"/>
          </p:cNvSpPr>
          <p:nvPr>
            <p:ph type="dt" sz="half" idx="10"/>
          </p:nvPr>
        </p:nvSpPr>
        <p:spPr>
          <a:xfrm>
            <a:off x="838200" y="6356350"/>
            <a:ext cx="2743200" cy="365125"/>
          </a:xfrm>
          <a:prstGeom prst="rect">
            <a:avLst/>
          </a:prstGeom>
        </p:spPr>
        <p:txBody>
          <a:bodyPr/>
          <a:lstStyle/>
          <a:p>
            <a:fld id="{1C1AF4F0-5412-46DD-93C0-C9EAE1586D2A}" type="datetime1">
              <a:rPr lang="en-IN" smtClean="0"/>
              <a:t>25-04-2024</a:t>
            </a:fld>
            <a:endParaRPr lang="en-IN"/>
          </a:p>
        </p:txBody>
      </p:sp>
      <p:sp>
        <p:nvSpPr>
          <p:cNvPr id="3" name="Footer Placeholder 2">
            <a:extLst>
              <a:ext uri="{FF2B5EF4-FFF2-40B4-BE49-F238E27FC236}">
                <a16:creationId xmlns:a16="http://schemas.microsoft.com/office/drawing/2014/main" id="{917151ED-A704-9781-56A0-6A8BDDB90D92}"/>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592C0A9B-2490-420F-8C82-26E4738AB230}"/>
              </a:ext>
            </a:extLst>
          </p:cNvPr>
          <p:cNvSpPr>
            <a:spLocks noGrp="1"/>
          </p:cNvSpPr>
          <p:nvPr>
            <p:ph type="sldNum" sz="quarter" idx="12"/>
          </p:nvPr>
        </p:nvSpPr>
        <p:spPr>
          <a:xfrm>
            <a:off x="8610600" y="6356350"/>
            <a:ext cx="2743200" cy="365125"/>
          </a:xfrm>
          <a:prstGeom prst="rect">
            <a:avLst/>
          </a:prstGeom>
        </p:spPr>
        <p:txBody>
          <a:bodyPr/>
          <a:lstStyle/>
          <a:p>
            <a:fld id="{743D2D45-2C84-4ED2-9C9C-53261234CD12}" type="slidenum">
              <a:rPr lang="en-IN" smtClean="0"/>
              <a:t>‹#›</a:t>
            </a:fld>
            <a:endParaRPr lang="en-IN"/>
          </a:p>
        </p:txBody>
      </p:sp>
    </p:spTree>
    <p:extLst>
      <p:ext uri="{BB962C8B-B14F-4D97-AF65-F5344CB8AC3E}">
        <p14:creationId xmlns:p14="http://schemas.microsoft.com/office/powerpoint/2010/main" val="434688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80282-11BD-22DC-AC61-BDA22142A23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23DC5AE-C9C1-297F-87C0-851C0060E5A3}"/>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E3A19D1-FF01-13FD-9979-F4ABD35C5E95}"/>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0E2512-1F30-3F43-1F6E-D894FDF27715}"/>
              </a:ext>
            </a:extLst>
          </p:cNvPr>
          <p:cNvSpPr>
            <a:spLocks noGrp="1"/>
          </p:cNvSpPr>
          <p:nvPr>
            <p:ph type="dt" sz="half" idx="10"/>
          </p:nvPr>
        </p:nvSpPr>
        <p:spPr>
          <a:xfrm>
            <a:off x="838200" y="6356350"/>
            <a:ext cx="2743200" cy="365125"/>
          </a:xfrm>
          <a:prstGeom prst="rect">
            <a:avLst/>
          </a:prstGeom>
        </p:spPr>
        <p:txBody>
          <a:bodyPr/>
          <a:lstStyle/>
          <a:p>
            <a:fld id="{873BD91B-070B-46D8-A823-CE1C06DD47FC}" type="datetime1">
              <a:rPr lang="en-IN" smtClean="0"/>
              <a:t>25-04-2024</a:t>
            </a:fld>
            <a:endParaRPr lang="en-IN"/>
          </a:p>
        </p:txBody>
      </p:sp>
      <p:sp>
        <p:nvSpPr>
          <p:cNvPr id="6" name="Footer Placeholder 5">
            <a:extLst>
              <a:ext uri="{FF2B5EF4-FFF2-40B4-BE49-F238E27FC236}">
                <a16:creationId xmlns:a16="http://schemas.microsoft.com/office/drawing/2014/main" id="{1DC2B6CE-92D2-D73D-BB63-02DF2BAA3B1A}"/>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3798FA3F-F420-5A2B-336C-82342EB5D70E}"/>
              </a:ext>
            </a:extLst>
          </p:cNvPr>
          <p:cNvSpPr>
            <a:spLocks noGrp="1"/>
          </p:cNvSpPr>
          <p:nvPr>
            <p:ph type="sldNum" sz="quarter" idx="12"/>
          </p:nvPr>
        </p:nvSpPr>
        <p:spPr>
          <a:xfrm>
            <a:off x="8610600" y="6356350"/>
            <a:ext cx="2743200" cy="365125"/>
          </a:xfrm>
          <a:prstGeom prst="rect">
            <a:avLst/>
          </a:prstGeom>
        </p:spPr>
        <p:txBody>
          <a:bodyPr/>
          <a:lstStyle/>
          <a:p>
            <a:fld id="{743D2D45-2C84-4ED2-9C9C-53261234CD12}" type="slidenum">
              <a:rPr lang="en-IN" smtClean="0"/>
              <a:t>‹#›</a:t>
            </a:fld>
            <a:endParaRPr lang="en-IN"/>
          </a:p>
        </p:txBody>
      </p:sp>
    </p:spTree>
    <p:extLst>
      <p:ext uri="{BB962C8B-B14F-4D97-AF65-F5344CB8AC3E}">
        <p14:creationId xmlns:p14="http://schemas.microsoft.com/office/powerpoint/2010/main" val="2923176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6EE5B-F96D-61F5-1CEB-0E174CEE8661}"/>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B33C79A-30A2-71D2-5CFF-0381D2C7BCD2}"/>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F5C858F-D9A7-3631-3BBD-FB50A976CC01}"/>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C5672A-A1BE-59EA-CF93-8752AAB4FAC8}"/>
              </a:ext>
            </a:extLst>
          </p:cNvPr>
          <p:cNvSpPr>
            <a:spLocks noGrp="1"/>
          </p:cNvSpPr>
          <p:nvPr>
            <p:ph type="dt" sz="half" idx="10"/>
          </p:nvPr>
        </p:nvSpPr>
        <p:spPr>
          <a:xfrm>
            <a:off x="838200" y="6356350"/>
            <a:ext cx="2743200" cy="365125"/>
          </a:xfrm>
          <a:prstGeom prst="rect">
            <a:avLst/>
          </a:prstGeom>
        </p:spPr>
        <p:txBody>
          <a:bodyPr/>
          <a:lstStyle/>
          <a:p>
            <a:fld id="{B70518FE-41BB-4128-A892-9509E2D10912}" type="datetime1">
              <a:rPr lang="en-IN" smtClean="0"/>
              <a:t>25-04-2024</a:t>
            </a:fld>
            <a:endParaRPr lang="en-IN"/>
          </a:p>
        </p:txBody>
      </p:sp>
      <p:sp>
        <p:nvSpPr>
          <p:cNvPr id="6" name="Footer Placeholder 5">
            <a:extLst>
              <a:ext uri="{FF2B5EF4-FFF2-40B4-BE49-F238E27FC236}">
                <a16:creationId xmlns:a16="http://schemas.microsoft.com/office/drawing/2014/main" id="{C0E34917-7550-C2B3-E976-F52D02EB31B1}"/>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EAF2A407-5E08-38E4-141A-000ACB8BB36F}"/>
              </a:ext>
            </a:extLst>
          </p:cNvPr>
          <p:cNvSpPr>
            <a:spLocks noGrp="1"/>
          </p:cNvSpPr>
          <p:nvPr>
            <p:ph type="sldNum" sz="quarter" idx="12"/>
          </p:nvPr>
        </p:nvSpPr>
        <p:spPr>
          <a:xfrm>
            <a:off x="8610600" y="6356350"/>
            <a:ext cx="2743200" cy="365125"/>
          </a:xfrm>
          <a:prstGeom prst="rect">
            <a:avLst/>
          </a:prstGeom>
        </p:spPr>
        <p:txBody>
          <a:bodyPr/>
          <a:lstStyle/>
          <a:p>
            <a:fld id="{743D2D45-2C84-4ED2-9C9C-53261234CD12}" type="slidenum">
              <a:rPr lang="en-IN" smtClean="0"/>
              <a:t>‹#›</a:t>
            </a:fld>
            <a:endParaRPr lang="en-IN"/>
          </a:p>
        </p:txBody>
      </p:sp>
    </p:spTree>
    <p:extLst>
      <p:ext uri="{BB962C8B-B14F-4D97-AF65-F5344CB8AC3E}">
        <p14:creationId xmlns:p14="http://schemas.microsoft.com/office/powerpoint/2010/main" val="2892108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lowchart: Process 6">
            <a:extLst>
              <a:ext uri="{FF2B5EF4-FFF2-40B4-BE49-F238E27FC236}">
                <a16:creationId xmlns:a16="http://schemas.microsoft.com/office/drawing/2014/main" id="{96EB5D4E-3399-672A-0034-316F03190DBD}"/>
              </a:ext>
            </a:extLst>
          </p:cNvPr>
          <p:cNvSpPr/>
          <p:nvPr userDrawn="1"/>
        </p:nvSpPr>
        <p:spPr>
          <a:xfrm>
            <a:off x="-1" y="6535568"/>
            <a:ext cx="9758730" cy="345882"/>
          </a:xfrm>
          <a:prstGeom prst="flowChartProcess">
            <a:avLst/>
          </a:prstGeom>
          <a:gradFill flip="none" rotWithShape="1">
            <a:gsLst>
              <a:gs pos="0">
                <a:srgbClr val="FAD8C2"/>
              </a:gs>
              <a:gs pos="64000">
                <a:schemeClr val="accent2"/>
              </a:gs>
              <a:gs pos="94000">
                <a:schemeClr val="accent2"/>
              </a:gs>
              <a:gs pos="18877">
                <a:srgbClr val="FCCD6D"/>
              </a:gs>
              <a:gs pos="43000">
                <a:schemeClr val="accent4">
                  <a:lumMod val="100000"/>
                </a:schemeClr>
              </a:gs>
            </a:gsLst>
            <a:path path="circle">
              <a:fillToRect t="100000" r="100000"/>
            </a:path>
            <a:tileRect l="-100000" b="-100000"/>
          </a:gra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6D14C69F-2DCC-7D36-5C11-9BD77CAAE9FD}"/>
              </a:ext>
            </a:extLst>
          </p:cNvPr>
          <p:cNvSpPr/>
          <p:nvPr userDrawn="1"/>
        </p:nvSpPr>
        <p:spPr>
          <a:xfrm>
            <a:off x="9758729" y="6535568"/>
            <a:ext cx="2459603" cy="345882"/>
          </a:xfrm>
          <a:prstGeom prst="rect">
            <a:avLst/>
          </a:prstGeom>
          <a:gradFill flip="none" rotWithShape="1">
            <a:gsLst>
              <a:gs pos="49000">
                <a:srgbClr val="525252"/>
              </a:gs>
              <a:gs pos="44000">
                <a:srgbClr val="4F4F4F"/>
              </a:gs>
              <a:gs pos="33000">
                <a:schemeClr val="tx1">
                  <a:lumMod val="75000"/>
                  <a:lumOff val="25000"/>
                </a:schemeClr>
              </a:gs>
              <a:gs pos="95000">
                <a:schemeClr val="accent3">
                  <a:lumMod val="95000"/>
                  <a:lumOff val="5000"/>
                </a:schemeClr>
              </a:gs>
            </a:gsLst>
            <a:path path="circle">
              <a:fillToRect t="100000" r="100000"/>
            </a:path>
            <a:tileRect l="-100000" b="-100000"/>
          </a:gra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Parallelogram 8">
            <a:extLst>
              <a:ext uri="{FF2B5EF4-FFF2-40B4-BE49-F238E27FC236}">
                <a16:creationId xmlns:a16="http://schemas.microsoft.com/office/drawing/2014/main" id="{42208525-362E-9D33-D444-4EB9EE165EE5}"/>
              </a:ext>
            </a:extLst>
          </p:cNvPr>
          <p:cNvSpPr/>
          <p:nvPr userDrawn="1"/>
        </p:nvSpPr>
        <p:spPr>
          <a:xfrm rot="1245054">
            <a:off x="9647429" y="6493271"/>
            <a:ext cx="197249" cy="430475"/>
          </a:xfrm>
          <a:prstGeom prst="parallelogram">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descr="Logo&#10;&#10;Description automatically generated">
            <a:extLst>
              <a:ext uri="{FF2B5EF4-FFF2-40B4-BE49-F238E27FC236}">
                <a16:creationId xmlns:a16="http://schemas.microsoft.com/office/drawing/2014/main" id="{DCBD8384-CE3E-5A04-D8A2-C7C4DA1E856F}"/>
              </a:ext>
            </a:extLst>
          </p:cNvPr>
          <p:cNvPicPr>
            <a:picLocks noChangeAspect="1"/>
          </p:cNvPicPr>
          <p:nvPr userDrawn="1"/>
        </p:nvPicPr>
        <p:blipFill rotWithShape="1">
          <a:blip r:embed="rId13" cstate="print">
            <a:extLst>
              <a:ext uri="{28A0092B-C50C-407E-A947-70E740481C1C}">
                <a14:useLocalDpi xmlns:a14="http://schemas.microsoft.com/office/drawing/2010/main" val="0"/>
              </a:ext>
            </a:extLst>
          </a:blip>
          <a:srcRect t="36094" b="27975"/>
          <a:stretch/>
        </p:blipFill>
        <p:spPr>
          <a:xfrm>
            <a:off x="10465573" y="56185"/>
            <a:ext cx="1654866" cy="507832"/>
          </a:xfrm>
          <a:prstGeom prst="rect">
            <a:avLst/>
          </a:prstGeom>
        </p:spPr>
      </p:pic>
      <p:sp>
        <p:nvSpPr>
          <p:cNvPr id="11" name="TextBox 10">
            <a:extLst>
              <a:ext uri="{FF2B5EF4-FFF2-40B4-BE49-F238E27FC236}">
                <a16:creationId xmlns:a16="http://schemas.microsoft.com/office/drawing/2014/main" id="{0FE94FBF-78C2-79A1-D008-65E00B4CE8FA}"/>
              </a:ext>
            </a:extLst>
          </p:cNvPr>
          <p:cNvSpPr txBox="1"/>
          <p:nvPr userDrawn="1"/>
        </p:nvSpPr>
        <p:spPr>
          <a:xfrm>
            <a:off x="137651" y="6512118"/>
            <a:ext cx="3362632" cy="369332"/>
          </a:xfrm>
          <a:prstGeom prst="rect">
            <a:avLst/>
          </a:prstGeom>
          <a:noFill/>
        </p:spPr>
        <p:txBody>
          <a:bodyPr wrap="square" rtlCol="0">
            <a:spAutoFit/>
          </a:bodyPr>
          <a:lstStyle/>
          <a:p>
            <a:r>
              <a:rPr lang="en-IN"/>
              <a:t>BVDUCOE, PUNE</a:t>
            </a:r>
          </a:p>
        </p:txBody>
      </p:sp>
      <p:pic>
        <p:nvPicPr>
          <p:cNvPr id="12" name="Picture 11">
            <a:extLst>
              <a:ext uri="{FF2B5EF4-FFF2-40B4-BE49-F238E27FC236}">
                <a16:creationId xmlns:a16="http://schemas.microsoft.com/office/drawing/2014/main" id="{1CAE5FA1-883A-1B1B-F18C-461D46F52D35}"/>
              </a:ext>
            </a:extLst>
          </p:cNvPr>
          <p:cNvPicPr>
            <a:picLocks noChangeAspect="1"/>
          </p:cNvPicPr>
          <p:nvPr userDrawn="1"/>
        </p:nvPicPr>
        <p:blipFill>
          <a:blip r:embed="rId14"/>
          <a:stretch>
            <a:fillRect/>
          </a:stretch>
        </p:blipFill>
        <p:spPr>
          <a:xfrm>
            <a:off x="-1" y="0"/>
            <a:ext cx="838199" cy="895907"/>
          </a:xfrm>
          <a:prstGeom prst="rect">
            <a:avLst/>
          </a:prstGeom>
        </p:spPr>
      </p:pic>
      <p:sp>
        <p:nvSpPr>
          <p:cNvPr id="13" name="TextBox 12">
            <a:extLst>
              <a:ext uri="{FF2B5EF4-FFF2-40B4-BE49-F238E27FC236}">
                <a16:creationId xmlns:a16="http://schemas.microsoft.com/office/drawing/2014/main" id="{D473EFBF-9A51-5000-0F29-0ACA0BCBD652}"/>
              </a:ext>
            </a:extLst>
          </p:cNvPr>
          <p:cNvSpPr txBox="1"/>
          <p:nvPr userDrawn="1"/>
        </p:nvSpPr>
        <p:spPr>
          <a:xfrm>
            <a:off x="4342737" y="6515263"/>
            <a:ext cx="3789427" cy="369332"/>
          </a:xfrm>
          <a:prstGeom prst="rect">
            <a:avLst/>
          </a:prstGeom>
          <a:noFill/>
        </p:spPr>
        <p:txBody>
          <a:bodyPr wrap="square" rtlCol="0">
            <a:spAutoFit/>
          </a:bodyPr>
          <a:lstStyle/>
          <a:p>
            <a:r>
              <a:rPr lang="en-IN" dirty="0"/>
              <a:t>Submitted to Prof. T.B. PATIL</a:t>
            </a:r>
          </a:p>
        </p:txBody>
      </p:sp>
      <p:sp>
        <p:nvSpPr>
          <p:cNvPr id="14" name="Slide Number Placeholder 5">
            <a:extLst>
              <a:ext uri="{FF2B5EF4-FFF2-40B4-BE49-F238E27FC236}">
                <a16:creationId xmlns:a16="http://schemas.microsoft.com/office/drawing/2014/main" id="{142C8C43-7328-8F67-57AF-BD27C9BAA020}"/>
              </a:ext>
            </a:extLst>
          </p:cNvPr>
          <p:cNvSpPr>
            <a:spLocks noGrp="1"/>
          </p:cNvSpPr>
          <p:nvPr>
            <p:ph type="sldNum" sz="quarter" idx="4"/>
          </p:nvPr>
        </p:nvSpPr>
        <p:spPr>
          <a:xfrm>
            <a:off x="9448800" y="6525945"/>
            <a:ext cx="2743200" cy="365125"/>
          </a:xfrm>
          <a:prstGeom prst="rect">
            <a:avLst/>
          </a:prstGeom>
        </p:spPr>
        <p:txBody>
          <a:bodyPr vert="horz" lIns="91440" tIns="45720" rIns="91440" bIns="45720" rtlCol="0" anchor="ctr"/>
          <a:lstStyle>
            <a:lvl1pPr algn="r">
              <a:defRPr sz="1400">
                <a:solidFill>
                  <a:schemeClr val="bg1"/>
                </a:solidFill>
              </a:defRPr>
            </a:lvl1pPr>
          </a:lstStyle>
          <a:p>
            <a:fld id="{743D2D45-2C84-4ED2-9C9C-53261234CD12}" type="slidenum">
              <a:rPr lang="en-IN" smtClean="0"/>
              <a:pPr/>
              <a:t>‹#›</a:t>
            </a:fld>
            <a:endParaRPr lang="en-IN" dirty="0"/>
          </a:p>
        </p:txBody>
      </p:sp>
    </p:spTree>
    <p:extLst>
      <p:ext uri="{BB962C8B-B14F-4D97-AF65-F5344CB8AC3E}">
        <p14:creationId xmlns:p14="http://schemas.microsoft.com/office/powerpoint/2010/main" val="3624934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6B733AC-9B2B-24E9-1F6B-23DDC980729C}"/>
              </a:ext>
            </a:extLst>
          </p:cNvPr>
          <p:cNvSpPr txBox="1"/>
          <p:nvPr/>
        </p:nvSpPr>
        <p:spPr>
          <a:xfrm>
            <a:off x="2494546" y="1794110"/>
            <a:ext cx="7370860" cy="1446550"/>
          </a:xfrm>
          <a:prstGeom prst="rect">
            <a:avLst/>
          </a:prstGeom>
          <a:noFill/>
        </p:spPr>
        <p:txBody>
          <a:bodyPr wrap="square" rtlCol="0">
            <a:spAutoFit/>
          </a:bodyPr>
          <a:lstStyle/>
          <a:p>
            <a:pPr algn="ctr"/>
            <a:r>
              <a:rPr lang="en-IN" sz="2800" b="1" dirty="0">
                <a:latin typeface="Century" panose="02040604050505020304" pitchFamily="18" charset="0"/>
              </a:rPr>
              <a:t>Presentation on </a:t>
            </a:r>
          </a:p>
          <a:p>
            <a:pPr algn="ctr"/>
            <a:endParaRPr lang="en-IN" sz="2800" b="1" dirty="0">
              <a:latin typeface="Century" panose="02040604050505020304" pitchFamily="18" charset="0"/>
            </a:endParaRPr>
          </a:p>
          <a:p>
            <a:pPr algn="ctr"/>
            <a:r>
              <a:rPr lang="en-IN" sz="2800" b="1" dirty="0">
                <a:solidFill>
                  <a:schemeClr val="accent2">
                    <a:lumMod val="75000"/>
                  </a:schemeClr>
                </a:solidFill>
                <a:latin typeface="Century" panose="02040604050505020304" pitchFamily="18" charset="0"/>
              </a:rPr>
              <a:t>“</a:t>
            </a:r>
            <a:r>
              <a:rPr lang="en-IN" sz="3200" b="1" dirty="0">
                <a:solidFill>
                  <a:schemeClr val="accent2">
                    <a:lumMod val="75000"/>
                  </a:schemeClr>
                </a:solidFill>
                <a:latin typeface="Century" panose="02040604050505020304" pitchFamily="18" charset="0"/>
              </a:rPr>
              <a:t>BUDGET TRACKING SYSTEM</a:t>
            </a:r>
            <a:r>
              <a:rPr lang="en-IN" sz="2400" b="1" dirty="0">
                <a:solidFill>
                  <a:schemeClr val="accent2">
                    <a:lumMod val="75000"/>
                  </a:schemeClr>
                </a:solidFill>
                <a:latin typeface="Century" panose="02040604050505020304" pitchFamily="18" charset="0"/>
              </a:rPr>
              <a:t>”</a:t>
            </a:r>
          </a:p>
        </p:txBody>
      </p:sp>
      <p:sp>
        <p:nvSpPr>
          <p:cNvPr id="5" name="TextBox 4">
            <a:extLst>
              <a:ext uri="{FF2B5EF4-FFF2-40B4-BE49-F238E27FC236}">
                <a16:creationId xmlns:a16="http://schemas.microsoft.com/office/drawing/2014/main" id="{8B7F73B6-164C-6EF1-8F31-C6F116A553A2}"/>
              </a:ext>
            </a:extLst>
          </p:cNvPr>
          <p:cNvSpPr txBox="1"/>
          <p:nvPr/>
        </p:nvSpPr>
        <p:spPr>
          <a:xfrm>
            <a:off x="3036736" y="0"/>
            <a:ext cx="6118528" cy="1569660"/>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3600" b="1" i="0" u="none" strike="noStrike" kern="1200" cap="none" spc="0" normalizeH="0" baseline="0" noProof="0" dirty="0">
                <a:ln>
                  <a:noFill/>
                </a:ln>
                <a:solidFill>
                  <a:schemeClr val="accent2">
                    <a:lumMod val="75000"/>
                  </a:schemeClr>
                </a:solidFill>
                <a:effectLst/>
                <a:uLnTx/>
                <a:uFillTx/>
                <a:latin typeface="Calibri"/>
                <a:ea typeface="+mn-ea"/>
                <a:cs typeface="+mn-cs"/>
              </a:rPr>
              <a:t>Bharati Vidyapeeth</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1" i="0" u="none" strike="noStrike" kern="1200" cap="none" spc="0" normalizeH="0" baseline="0" noProof="0" dirty="0">
                <a:ln>
                  <a:noFill/>
                </a:ln>
                <a:solidFill>
                  <a:schemeClr val="accent2">
                    <a:lumMod val="75000"/>
                  </a:schemeClr>
                </a:solidFill>
                <a:effectLst/>
                <a:uLnTx/>
                <a:uFillTx/>
                <a:latin typeface="Calibri"/>
                <a:ea typeface="+mn-ea"/>
                <a:cs typeface="+mn-cs"/>
              </a:rPr>
              <a:t>(Deemed to be University)</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3600" b="1" i="0" u="none" strike="noStrike" kern="1200" cap="none" spc="0" normalizeH="0" baseline="0" noProof="0" dirty="0">
                <a:ln>
                  <a:noFill/>
                </a:ln>
                <a:solidFill>
                  <a:schemeClr val="accent2">
                    <a:lumMod val="75000"/>
                  </a:schemeClr>
                </a:solidFill>
                <a:effectLst/>
                <a:uLnTx/>
                <a:uFillTx/>
                <a:latin typeface="Calibri"/>
                <a:ea typeface="+mn-ea"/>
                <a:cs typeface="+mn-cs"/>
              </a:rPr>
              <a:t>College of Engineering, Pune</a:t>
            </a:r>
          </a:p>
        </p:txBody>
      </p:sp>
      <p:sp>
        <p:nvSpPr>
          <p:cNvPr id="7" name="Slide Number Placeholder 6">
            <a:extLst>
              <a:ext uri="{FF2B5EF4-FFF2-40B4-BE49-F238E27FC236}">
                <a16:creationId xmlns:a16="http://schemas.microsoft.com/office/drawing/2014/main" id="{9E5079CB-8B70-4FC1-CBC1-ECE924AE1E2B}"/>
              </a:ext>
            </a:extLst>
          </p:cNvPr>
          <p:cNvSpPr>
            <a:spLocks noGrp="1"/>
          </p:cNvSpPr>
          <p:nvPr>
            <p:ph type="sldNum" sz="quarter" idx="12"/>
          </p:nvPr>
        </p:nvSpPr>
        <p:spPr>
          <a:xfrm>
            <a:off x="9448800" y="6492875"/>
            <a:ext cx="2743200" cy="365125"/>
          </a:xfrm>
        </p:spPr>
        <p:txBody>
          <a:bodyPr/>
          <a:lstStyle/>
          <a:p>
            <a:fld id="{743D2D45-2C84-4ED2-9C9C-53261234CD12}" type="slidenum">
              <a:rPr lang="en-IN" sz="1600" smtClean="0"/>
              <a:t>1</a:t>
            </a:fld>
            <a:endParaRPr lang="en-IN" sz="1600" dirty="0"/>
          </a:p>
        </p:txBody>
      </p:sp>
      <p:graphicFrame>
        <p:nvGraphicFramePr>
          <p:cNvPr id="6" name="Table 5">
            <a:extLst>
              <a:ext uri="{FF2B5EF4-FFF2-40B4-BE49-F238E27FC236}">
                <a16:creationId xmlns:a16="http://schemas.microsoft.com/office/drawing/2014/main" id="{56142ED2-3D71-44F7-8388-C889B0DE281E}"/>
              </a:ext>
            </a:extLst>
          </p:cNvPr>
          <p:cNvGraphicFramePr>
            <a:graphicFrameLocks noGrp="1"/>
          </p:cNvGraphicFramePr>
          <p:nvPr>
            <p:extLst>
              <p:ext uri="{D42A27DB-BD31-4B8C-83A1-F6EECF244321}">
                <p14:modId xmlns:p14="http://schemas.microsoft.com/office/powerpoint/2010/main" val="3367563411"/>
              </p:ext>
            </p:extLst>
          </p:nvPr>
        </p:nvGraphicFramePr>
        <p:xfrm>
          <a:off x="1455577" y="3957552"/>
          <a:ext cx="9086980" cy="1828800"/>
        </p:xfrm>
        <a:graphic>
          <a:graphicData uri="http://schemas.openxmlformats.org/drawingml/2006/table">
            <a:tbl>
              <a:tblPr firstRow="1" bandRow="1">
                <a:tableStyleId>{F5AB1C69-6EDB-4FF4-983F-18BD219EF322}</a:tableStyleId>
              </a:tblPr>
              <a:tblGrid>
                <a:gridCol w="2271745">
                  <a:extLst>
                    <a:ext uri="{9D8B030D-6E8A-4147-A177-3AD203B41FA5}">
                      <a16:colId xmlns:a16="http://schemas.microsoft.com/office/drawing/2014/main" val="1321296556"/>
                    </a:ext>
                  </a:extLst>
                </a:gridCol>
                <a:gridCol w="2850760">
                  <a:extLst>
                    <a:ext uri="{9D8B030D-6E8A-4147-A177-3AD203B41FA5}">
                      <a16:colId xmlns:a16="http://schemas.microsoft.com/office/drawing/2014/main" val="2801820290"/>
                    </a:ext>
                  </a:extLst>
                </a:gridCol>
                <a:gridCol w="1692730">
                  <a:extLst>
                    <a:ext uri="{9D8B030D-6E8A-4147-A177-3AD203B41FA5}">
                      <a16:colId xmlns:a16="http://schemas.microsoft.com/office/drawing/2014/main" val="730438959"/>
                    </a:ext>
                  </a:extLst>
                </a:gridCol>
                <a:gridCol w="2271745">
                  <a:extLst>
                    <a:ext uri="{9D8B030D-6E8A-4147-A177-3AD203B41FA5}">
                      <a16:colId xmlns:a16="http://schemas.microsoft.com/office/drawing/2014/main" val="4065456617"/>
                    </a:ext>
                  </a:extLst>
                </a:gridCol>
              </a:tblGrid>
              <a:tr h="0">
                <a:tc>
                  <a:txBody>
                    <a:bodyPr/>
                    <a:lstStyle/>
                    <a:p>
                      <a:r>
                        <a:rPr lang="en-IN" dirty="0"/>
                        <a:t>ROLL NO. </a:t>
                      </a:r>
                    </a:p>
                  </a:txBody>
                  <a:tcPr/>
                </a:tc>
                <a:tc>
                  <a:txBody>
                    <a:bodyPr/>
                    <a:lstStyle/>
                    <a:p>
                      <a:r>
                        <a:rPr lang="en-IN" dirty="0"/>
                        <a:t>NAME</a:t>
                      </a:r>
                    </a:p>
                  </a:txBody>
                  <a:tcPr/>
                </a:tc>
                <a:tc>
                  <a:txBody>
                    <a:bodyPr/>
                    <a:lstStyle/>
                    <a:p>
                      <a:r>
                        <a:rPr lang="en-IN" dirty="0"/>
                        <a:t>PRN</a:t>
                      </a:r>
                    </a:p>
                  </a:txBody>
                  <a:tcPr/>
                </a:tc>
                <a:tc>
                  <a:txBody>
                    <a:bodyPr/>
                    <a:lstStyle/>
                    <a:p>
                      <a:r>
                        <a:rPr lang="en-IN" dirty="0"/>
                        <a:t>SEAT NO.</a:t>
                      </a:r>
                    </a:p>
                  </a:txBody>
                  <a:tcPr/>
                </a:tc>
                <a:extLst>
                  <a:ext uri="{0D108BD9-81ED-4DB2-BD59-A6C34878D82A}">
                    <a16:rowId xmlns:a16="http://schemas.microsoft.com/office/drawing/2014/main" val="3038720218"/>
                  </a:ext>
                </a:extLst>
              </a:tr>
              <a:tr h="0">
                <a:tc>
                  <a:txBody>
                    <a:bodyPr/>
                    <a:lstStyle/>
                    <a:p>
                      <a:r>
                        <a:rPr lang="en-IN" dirty="0"/>
                        <a:t>40</a:t>
                      </a:r>
                    </a:p>
                  </a:txBody>
                  <a:tcPr/>
                </a:tc>
                <a:tc>
                  <a:txBody>
                    <a:bodyPr/>
                    <a:lstStyle/>
                    <a:p>
                      <a:r>
                        <a:rPr lang="en-IN" dirty="0"/>
                        <a:t>HARDIKA TANDEL</a:t>
                      </a:r>
                    </a:p>
                  </a:txBody>
                  <a:tcPr/>
                </a:tc>
                <a:tc>
                  <a:txBody>
                    <a:bodyPr/>
                    <a:lstStyle/>
                    <a:p>
                      <a:r>
                        <a:rPr lang="en-IN" dirty="0"/>
                        <a:t>2214110274</a:t>
                      </a:r>
                    </a:p>
                  </a:txBody>
                  <a:tcPr/>
                </a:tc>
                <a:tc>
                  <a:txBody>
                    <a:bodyPr/>
                    <a:lstStyle/>
                    <a:p>
                      <a:r>
                        <a:rPr lang="en-IN" dirty="0"/>
                        <a:t>2422930552</a:t>
                      </a:r>
                    </a:p>
                  </a:txBody>
                  <a:tcPr/>
                </a:tc>
                <a:extLst>
                  <a:ext uri="{0D108BD9-81ED-4DB2-BD59-A6C34878D82A}">
                    <a16:rowId xmlns:a16="http://schemas.microsoft.com/office/drawing/2014/main" val="1035496065"/>
                  </a:ext>
                </a:extLst>
              </a:tr>
              <a:tr h="0">
                <a:tc>
                  <a:txBody>
                    <a:bodyPr/>
                    <a:lstStyle/>
                    <a:p>
                      <a:r>
                        <a:rPr lang="en-IN" dirty="0"/>
                        <a:t>23</a:t>
                      </a:r>
                    </a:p>
                  </a:txBody>
                  <a:tcPr/>
                </a:tc>
                <a:tc>
                  <a:txBody>
                    <a:bodyPr/>
                    <a:lstStyle/>
                    <a:p>
                      <a:r>
                        <a:rPr lang="en-IN" dirty="0"/>
                        <a:t>AASHRAY MAHESHWARI</a:t>
                      </a:r>
                    </a:p>
                  </a:txBody>
                  <a:tcPr/>
                </a:tc>
                <a:tc>
                  <a:txBody>
                    <a:bodyPr/>
                    <a:lstStyle/>
                    <a:p>
                      <a:r>
                        <a:rPr lang="en-IN" dirty="0"/>
                        <a:t>2214110256</a:t>
                      </a:r>
                    </a:p>
                  </a:txBody>
                  <a:tcPr/>
                </a:tc>
                <a:tc>
                  <a:txBody>
                    <a:bodyPr/>
                    <a:lstStyle/>
                    <a:p>
                      <a:r>
                        <a:rPr lang="en-IN" dirty="0"/>
                        <a:t>2422930538</a:t>
                      </a:r>
                    </a:p>
                  </a:txBody>
                  <a:tcPr/>
                </a:tc>
                <a:extLst>
                  <a:ext uri="{0D108BD9-81ED-4DB2-BD59-A6C34878D82A}">
                    <a16:rowId xmlns:a16="http://schemas.microsoft.com/office/drawing/2014/main" val="2791061564"/>
                  </a:ext>
                </a:extLst>
              </a:tr>
              <a:tr h="0">
                <a:tc>
                  <a:txBody>
                    <a:bodyPr/>
                    <a:lstStyle/>
                    <a:p>
                      <a:r>
                        <a:rPr lang="en-IN" dirty="0"/>
                        <a:t>19</a:t>
                      </a:r>
                    </a:p>
                  </a:txBody>
                  <a:tcPr/>
                </a:tc>
                <a:tc>
                  <a:txBody>
                    <a:bodyPr/>
                    <a:lstStyle/>
                    <a:p>
                      <a:r>
                        <a:rPr lang="en-IN" dirty="0"/>
                        <a:t>KSHITIJ KAMDI</a:t>
                      </a:r>
                    </a:p>
                  </a:txBody>
                  <a:tcPr/>
                </a:tc>
                <a:tc>
                  <a:txBody>
                    <a:bodyPr/>
                    <a:lstStyle/>
                    <a:p>
                      <a:r>
                        <a:rPr lang="en-IN" dirty="0"/>
                        <a:t>2214110243</a:t>
                      </a:r>
                    </a:p>
                  </a:txBody>
                  <a:tcPr/>
                </a:tc>
                <a:tc>
                  <a:txBody>
                    <a:bodyPr/>
                    <a:lstStyle/>
                    <a:p>
                      <a:r>
                        <a:rPr lang="en-IN" dirty="0"/>
                        <a:t>2422930534</a:t>
                      </a:r>
                    </a:p>
                  </a:txBody>
                  <a:tcPr/>
                </a:tc>
                <a:extLst>
                  <a:ext uri="{0D108BD9-81ED-4DB2-BD59-A6C34878D82A}">
                    <a16:rowId xmlns:a16="http://schemas.microsoft.com/office/drawing/2014/main" val="274413651"/>
                  </a:ext>
                </a:extLst>
              </a:tr>
              <a:tr h="0">
                <a:tc>
                  <a:txBody>
                    <a:bodyPr/>
                    <a:lstStyle/>
                    <a:p>
                      <a:r>
                        <a:rPr lang="en-IN" dirty="0"/>
                        <a:t>63</a:t>
                      </a:r>
                    </a:p>
                  </a:txBody>
                  <a:tcPr/>
                </a:tc>
                <a:tc>
                  <a:txBody>
                    <a:bodyPr/>
                    <a:lstStyle/>
                    <a:p>
                      <a:r>
                        <a:rPr lang="en-IN" dirty="0"/>
                        <a:t>NAVNEET GIRI</a:t>
                      </a:r>
                    </a:p>
                  </a:txBody>
                  <a:tcPr/>
                </a:tc>
                <a:tc>
                  <a:txBody>
                    <a:bodyPr/>
                    <a:lstStyle/>
                    <a:p>
                      <a:r>
                        <a:rPr lang="en-IN" dirty="0"/>
                        <a:t>2314110777</a:t>
                      </a:r>
                    </a:p>
                  </a:txBody>
                  <a:tcPr/>
                </a:tc>
                <a:tc>
                  <a:txBody>
                    <a:bodyPr/>
                    <a:lstStyle/>
                    <a:p>
                      <a:r>
                        <a:rPr lang="en-IN"/>
                        <a:t>2422930568</a:t>
                      </a:r>
                      <a:endParaRPr lang="en-IN" dirty="0"/>
                    </a:p>
                  </a:txBody>
                  <a:tcPr/>
                </a:tc>
                <a:extLst>
                  <a:ext uri="{0D108BD9-81ED-4DB2-BD59-A6C34878D82A}">
                    <a16:rowId xmlns:a16="http://schemas.microsoft.com/office/drawing/2014/main" val="1435199662"/>
                  </a:ext>
                </a:extLst>
              </a:tr>
            </a:tbl>
          </a:graphicData>
        </a:graphic>
      </p:graphicFrame>
      <p:sp>
        <p:nvSpPr>
          <p:cNvPr id="2" name="TextBox 1">
            <a:extLst>
              <a:ext uri="{FF2B5EF4-FFF2-40B4-BE49-F238E27FC236}">
                <a16:creationId xmlns:a16="http://schemas.microsoft.com/office/drawing/2014/main" id="{96EB29E0-1C14-BE9B-B5A1-64A110012F12}"/>
              </a:ext>
            </a:extLst>
          </p:cNvPr>
          <p:cNvSpPr txBox="1"/>
          <p:nvPr/>
        </p:nvSpPr>
        <p:spPr>
          <a:xfrm>
            <a:off x="9865406" y="6550223"/>
            <a:ext cx="2258008" cy="307777"/>
          </a:xfrm>
          <a:prstGeom prst="rect">
            <a:avLst/>
          </a:prstGeom>
          <a:noFill/>
        </p:spPr>
        <p:txBody>
          <a:bodyPr wrap="square" rtlCol="0">
            <a:spAutoFit/>
          </a:bodyPr>
          <a:lstStyle/>
          <a:p>
            <a:r>
              <a:rPr lang="en-IN" sz="1400" dirty="0" err="1">
                <a:solidFill>
                  <a:schemeClr val="accent3">
                    <a:lumMod val="20000"/>
                    <a:lumOff val="80000"/>
                  </a:schemeClr>
                </a:solidFill>
              </a:rPr>
              <a:t>HoD</a:t>
            </a:r>
            <a:r>
              <a:rPr lang="en-IN" sz="1400" dirty="0">
                <a:solidFill>
                  <a:schemeClr val="accent3">
                    <a:lumMod val="20000"/>
                    <a:lumOff val="80000"/>
                  </a:schemeClr>
                </a:solidFill>
              </a:rPr>
              <a:t>  : </a:t>
            </a:r>
            <a:r>
              <a:rPr lang="en-IN" sz="1400" dirty="0" err="1">
                <a:solidFill>
                  <a:schemeClr val="accent3">
                    <a:lumMod val="20000"/>
                    <a:lumOff val="80000"/>
                  </a:schemeClr>
                </a:solidFill>
              </a:rPr>
              <a:t>Dr.</a:t>
            </a:r>
            <a:r>
              <a:rPr lang="en-IN" sz="1400" dirty="0">
                <a:solidFill>
                  <a:schemeClr val="accent3">
                    <a:lumMod val="20000"/>
                    <a:lumOff val="80000"/>
                  </a:schemeClr>
                </a:solidFill>
              </a:rPr>
              <a:t> Sandeep </a:t>
            </a:r>
            <a:r>
              <a:rPr lang="en-IN" sz="1400" dirty="0" err="1">
                <a:solidFill>
                  <a:schemeClr val="accent3">
                    <a:lumMod val="20000"/>
                    <a:lumOff val="80000"/>
                  </a:schemeClr>
                </a:solidFill>
              </a:rPr>
              <a:t>Vanjale</a:t>
            </a:r>
            <a:endParaRPr lang="en-IN" sz="1400" dirty="0">
              <a:solidFill>
                <a:schemeClr val="accent3">
                  <a:lumMod val="20000"/>
                  <a:lumOff val="80000"/>
                </a:schemeClr>
              </a:solidFill>
            </a:endParaRPr>
          </a:p>
        </p:txBody>
      </p:sp>
    </p:spTree>
    <p:extLst>
      <p:ext uri="{BB962C8B-B14F-4D97-AF65-F5344CB8AC3E}">
        <p14:creationId xmlns:p14="http://schemas.microsoft.com/office/powerpoint/2010/main" val="2939095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F0D7989-E403-96D3-7A96-5D0107771DFF}"/>
              </a:ext>
            </a:extLst>
          </p:cNvPr>
          <p:cNvSpPr txBox="1"/>
          <p:nvPr/>
        </p:nvSpPr>
        <p:spPr>
          <a:xfrm>
            <a:off x="3126188" y="2659559"/>
            <a:ext cx="6854025" cy="769441"/>
          </a:xfrm>
          <a:prstGeom prst="rect">
            <a:avLst/>
          </a:prstGeom>
          <a:noFill/>
        </p:spPr>
        <p:txBody>
          <a:bodyPr wrap="square">
            <a:spAutoFit/>
          </a:bodyPr>
          <a:lstStyle/>
          <a:p>
            <a:r>
              <a:rPr lang="en-IN" sz="4400" b="1" dirty="0">
                <a:solidFill>
                  <a:srgbClr val="ED7D31">
                    <a:lumMod val="75000"/>
                  </a:srgbClr>
                </a:solidFill>
                <a:latin typeface="Calibri"/>
              </a:rPr>
              <a:t>     USER INTERFACE</a:t>
            </a:r>
            <a:endParaRPr lang="en-IN" sz="2400" dirty="0"/>
          </a:p>
        </p:txBody>
      </p:sp>
      <p:sp>
        <p:nvSpPr>
          <p:cNvPr id="3" name="Slide Number Placeholder 6">
            <a:extLst>
              <a:ext uri="{FF2B5EF4-FFF2-40B4-BE49-F238E27FC236}">
                <a16:creationId xmlns:a16="http://schemas.microsoft.com/office/drawing/2014/main" id="{8F49DB2E-86B5-FD5A-7169-7CCD291D24E8}"/>
              </a:ext>
            </a:extLst>
          </p:cNvPr>
          <p:cNvSpPr>
            <a:spLocks noGrp="1"/>
          </p:cNvSpPr>
          <p:nvPr>
            <p:ph type="sldNum" sz="quarter" idx="12"/>
          </p:nvPr>
        </p:nvSpPr>
        <p:spPr>
          <a:xfrm>
            <a:off x="9448800" y="6492875"/>
            <a:ext cx="2743200" cy="365125"/>
          </a:xfrm>
        </p:spPr>
        <p:txBody>
          <a:bodyPr/>
          <a:lstStyle/>
          <a:p>
            <a:fld id="{743D2D45-2C84-4ED2-9C9C-53261234CD12}" type="slidenum">
              <a:rPr lang="en-IN" sz="1600" smtClean="0"/>
              <a:t>10</a:t>
            </a:fld>
            <a:endParaRPr lang="en-IN" sz="1600" dirty="0"/>
          </a:p>
        </p:txBody>
      </p:sp>
    </p:spTree>
    <p:extLst>
      <p:ext uri="{BB962C8B-B14F-4D97-AF65-F5344CB8AC3E}">
        <p14:creationId xmlns:p14="http://schemas.microsoft.com/office/powerpoint/2010/main" val="3833901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6">
            <a:extLst>
              <a:ext uri="{FF2B5EF4-FFF2-40B4-BE49-F238E27FC236}">
                <a16:creationId xmlns:a16="http://schemas.microsoft.com/office/drawing/2014/main" id="{8F49DB2E-86B5-FD5A-7169-7CCD291D24E8}"/>
              </a:ext>
            </a:extLst>
          </p:cNvPr>
          <p:cNvSpPr>
            <a:spLocks noGrp="1"/>
          </p:cNvSpPr>
          <p:nvPr>
            <p:ph type="sldNum" sz="quarter" idx="12"/>
          </p:nvPr>
        </p:nvSpPr>
        <p:spPr>
          <a:xfrm>
            <a:off x="9448800" y="6492875"/>
            <a:ext cx="2743200" cy="365125"/>
          </a:xfrm>
        </p:spPr>
        <p:txBody>
          <a:bodyPr/>
          <a:lstStyle/>
          <a:p>
            <a:fld id="{743D2D45-2C84-4ED2-9C9C-53261234CD12}" type="slidenum">
              <a:rPr lang="en-IN" sz="1600" smtClean="0"/>
              <a:t>11</a:t>
            </a:fld>
            <a:endParaRPr lang="en-IN" sz="1600" dirty="0"/>
          </a:p>
        </p:txBody>
      </p:sp>
      <p:pic>
        <p:nvPicPr>
          <p:cNvPr id="8" name="Picture 7">
            <a:extLst>
              <a:ext uri="{FF2B5EF4-FFF2-40B4-BE49-F238E27FC236}">
                <a16:creationId xmlns:a16="http://schemas.microsoft.com/office/drawing/2014/main" id="{010570BE-DD11-022B-3F0A-CB12228C4B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445" y="1243080"/>
            <a:ext cx="8350896" cy="4390501"/>
          </a:xfrm>
          <a:prstGeom prst="rect">
            <a:avLst/>
          </a:prstGeom>
        </p:spPr>
      </p:pic>
      <p:sp>
        <p:nvSpPr>
          <p:cNvPr id="9" name="TextBox 8">
            <a:extLst>
              <a:ext uri="{FF2B5EF4-FFF2-40B4-BE49-F238E27FC236}">
                <a16:creationId xmlns:a16="http://schemas.microsoft.com/office/drawing/2014/main" id="{879F59F8-56D4-CA91-E7B2-127FD415CA1E}"/>
              </a:ext>
            </a:extLst>
          </p:cNvPr>
          <p:cNvSpPr txBox="1"/>
          <p:nvPr/>
        </p:nvSpPr>
        <p:spPr>
          <a:xfrm>
            <a:off x="8556171" y="3198167"/>
            <a:ext cx="3256384" cy="584775"/>
          </a:xfrm>
          <a:prstGeom prst="rect">
            <a:avLst/>
          </a:prstGeom>
          <a:noFill/>
        </p:spPr>
        <p:txBody>
          <a:bodyPr wrap="square" rtlCol="0">
            <a:spAutoFit/>
          </a:bodyPr>
          <a:lstStyle/>
          <a:p>
            <a:pPr algn="ctr"/>
            <a:r>
              <a:rPr lang="en-IN" sz="3200" b="1" dirty="0">
                <a:solidFill>
                  <a:schemeClr val="accent2">
                    <a:lumMod val="75000"/>
                  </a:schemeClr>
                </a:solidFill>
              </a:rPr>
              <a:t>Login Page</a:t>
            </a:r>
          </a:p>
        </p:txBody>
      </p:sp>
    </p:spTree>
    <p:extLst>
      <p:ext uri="{BB962C8B-B14F-4D97-AF65-F5344CB8AC3E}">
        <p14:creationId xmlns:p14="http://schemas.microsoft.com/office/powerpoint/2010/main" val="810436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6">
            <a:extLst>
              <a:ext uri="{FF2B5EF4-FFF2-40B4-BE49-F238E27FC236}">
                <a16:creationId xmlns:a16="http://schemas.microsoft.com/office/drawing/2014/main" id="{8F49DB2E-86B5-FD5A-7169-7CCD291D24E8}"/>
              </a:ext>
            </a:extLst>
          </p:cNvPr>
          <p:cNvSpPr>
            <a:spLocks noGrp="1"/>
          </p:cNvSpPr>
          <p:nvPr>
            <p:ph type="sldNum" sz="quarter" idx="12"/>
          </p:nvPr>
        </p:nvSpPr>
        <p:spPr>
          <a:xfrm>
            <a:off x="9448800" y="6492875"/>
            <a:ext cx="2743200" cy="365125"/>
          </a:xfrm>
        </p:spPr>
        <p:txBody>
          <a:bodyPr/>
          <a:lstStyle/>
          <a:p>
            <a:fld id="{743D2D45-2C84-4ED2-9C9C-53261234CD12}" type="slidenum">
              <a:rPr lang="en-IN" sz="1600" smtClean="0"/>
              <a:t>12</a:t>
            </a:fld>
            <a:endParaRPr lang="en-IN" sz="1600" dirty="0"/>
          </a:p>
        </p:txBody>
      </p:sp>
      <p:pic>
        <p:nvPicPr>
          <p:cNvPr id="7" name="Picture 6">
            <a:extLst>
              <a:ext uri="{FF2B5EF4-FFF2-40B4-BE49-F238E27FC236}">
                <a16:creationId xmlns:a16="http://schemas.microsoft.com/office/drawing/2014/main" id="{79076335-9BA9-2865-4A84-AD2C1BFA59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928" y="1231642"/>
            <a:ext cx="8882302" cy="4646644"/>
          </a:xfrm>
          <a:prstGeom prst="rect">
            <a:avLst/>
          </a:prstGeom>
        </p:spPr>
      </p:pic>
      <p:sp>
        <p:nvSpPr>
          <p:cNvPr id="8" name="TextBox 7">
            <a:extLst>
              <a:ext uri="{FF2B5EF4-FFF2-40B4-BE49-F238E27FC236}">
                <a16:creationId xmlns:a16="http://schemas.microsoft.com/office/drawing/2014/main" id="{BA3EB3C9-05E4-BD3D-53F2-2F2F477C7CF9}"/>
              </a:ext>
            </a:extLst>
          </p:cNvPr>
          <p:cNvSpPr txBox="1"/>
          <p:nvPr/>
        </p:nvSpPr>
        <p:spPr>
          <a:xfrm>
            <a:off x="9713167" y="3149747"/>
            <a:ext cx="2397968" cy="523220"/>
          </a:xfrm>
          <a:prstGeom prst="rect">
            <a:avLst/>
          </a:prstGeom>
          <a:noFill/>
        </p:spPr>
        <p:txBody>
          <a:bodyPr wrap="square" rtlCol="0">
            <a:spAutoFit/>
          </a:bodyPr>
          <a:lstStyle/>
          <a:p>
            <a:r>
              <a:rPr lang="en-IN" sz="2800" b="1" dirty="0">
                <a:solidFill>
                  <a:schemeClr val="accent2">
                    <a:lumMod val="75000"/>
                  </a:schemeClr>
                </a:solidFill>
              </a:rPr>
              <a:t>Dashboard</a:t>
            </a:r>
          </a:p>
        </p:txBody>
      </p:sp>
    </p:spTree>
    <p:extLst>
      <p:ext uri="{BB962C8B-B14F-4D97-AF65-F5344CB8AC3E}">
        <p14:creationId xmlns:p14="http://schemas.microsoft.com/office/powerpoint/2010/main" val="1685549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6">
            <a:extLst>
              <a:ext uri="{FF2B5EF4-FFF2-40B4-BE49-F238E27FC236}">
                <a16:creationId xmlns:a16="http://schemas.microsoft.com/office/drawing/2014/main" id="{8F49DB2E-86B5-FD5A-7169-7CCD291D24E8}"/>
              </a:ext>
            </a:extLst>
          </p:cNvPr>
          <p:cNvSpPr>
            <a:spLocks noGrp="1"/>
          </p:cNvSpPr>
          <p:nvPr>
            <p:ph type="sldNum" sz="quarter" idx="12"/>
          </p:nvPr>
        </p:nvSpPr>
        <p:spPr>
          <a:xfrm>
            <a:off x="9448800" y="6492875"/>
            <a:ext cx="2743200" cy="365125"/>
          </a:xfrm>
        </p:spPr>
        <p:txBody>
          <a:bodyPr/>
          <a:lstStyle/>
          <a:p>
            <a:fld id="{743D2D45-2C84-4ED2-9C9C-53261234CD12}" type="slidenum">
              <a:rPr lang="en-IN" sz="1600" smtClean="0"/>
              <a:t>13</a:t>
            </a:fld>
            <a:endParaRPr lang="en-IN" sz="1600" dirty="0"/>
          </a:p>
        </p:txBody>
      </p:sp>
      <p:pic>
        <p:nvPicPr>
          <p:cNvPr id="4" name="Picture 3">
            <a:extLst>
              <a:ext uri="{FF2B5EF4-FFF2-40B4-BE49-F238E27FC236}">
                <a16:creationId xmlns:a16="http://schemas.microsoft.com/office/drawing/2014/main" id="{C997BAF7-28CA-3589-CA91-EB7219BE08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12" y="1212980"/>
            <a:ext cx="7978605" cy="4506685"/>
          </a:xfrm>
          <a:prstGeom prst="rect">
            <a:avLst/>
          </a:prstGeom>
        </p:spPr>
      </p:pic>
      <p:sp>
        <p:nvSpPr>
          <p:cNvPr id="5" name="TextBox 4">
            <a:extLst>
              <a:ext uri="{FF2B5EF4-FFF2-40B4-BE49-F238E27FC236}">
                <a16:creationId xmlns:a16="http://schemas.microsoft.com/office/drawing/2014/main" id="{9B83929C-46DD-6616-9D69-E46C8C9E3EB8}"/>
              </a:ext>
            </a:extLst>
          </p:cNvPr>
          <p:cNvSpPr txBox="1"/>
          <p:nvPr/>
        </p:nvSpPr>
        <p:spPr>
          <a:xfrm>
            <a:off x="8033657" y="2830313"/>
            <a:ext cx="3844212" cy="584775"/>
          </a:xfrm>
          <a:prstGeom prst="rect">
            <a:avLst/>
          </a:prstGeom>
          <a:noFill/>
        </p:spPr>
        <p:txBody>
          <a:bodyPr wrap="square" rtlCol="0">
            <a:spAutoFit/>
          </a:bodyPr>
          <a:lstStyle/>
          <a:p>
            <a:pPr algn="ctr"/>
            <a:r>
              <a:rPr lang="en-IN" sz="3200" b="1" dirty="0">
                <a:solidFill>
                  <a:schemeClr val="accent2">
                    <a:lumMod val="75000"/>
                  </a:schemeClr>
                </a:solidFill>
              </a:rPr>
              <a:t>Budget setting Page</a:t>
            </a:r>
          </a:p>
        </p:txBody>
      </p:sp>
    </p:spTree>
    <p:extLst>
      <p:ext uri="{BB962C8B-B14F-4D97-AF65-F5344CB8AC3E}">
        <p14:creationId xmlns:p14="http://schemas.microsoft.com/office/powerpoint/2010/main" val="3449983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6">
            <a:extLst>
              <a:ext uri="{FF2B5EF4-FFF2-40B4-BE49-F238E27FC236}">
                <a16:creationId xmlns:a16="http://schemas.microsoft.com/office/drawing/2014/main" id="{8F49DB2E-86B5-FD5A-7169-7CCD291D24E8}"/>
              </a:ext>
            </a:extLst>
          </p:cNvPr>
          <p:cNvSpPr>
            <a:spLocks noGrp="1"/>
          </p:cNvSpPr>
          <p:nvPr>
            <p:ph type="sldNum" sz="quarter" idx="12"/>
          </p:nvPr>
        </p:nvSpPr>
        <p:spPr>
          <a:xfrm>
            <a:off x="9448800" y="6492875"/>
            <a:ext cx="2743200" cy="365125"/>
          </a:xfrm>
        </p:spPr>
        <p:txBody>
          <a:bodyPr/>
          <a:lstStyle/>
          <a:p>
            <a:fld id="{743D2D45-2C84-4ED2-9C9C-53261234CD12}" type="slidenum">
              <a:rPr lang="en-IN" sz="1600" smtClean="0"/>
              <a:t>14</a:t>
            </a:fld>
            <a:endParaRPr lang="en-IN" sz="1600" dirty="0"/>
          </a:p>
        </p:txBody>
      </p:sp>
      <p:pic>
        <p:nvPicPr>
          <p:cNvPr id="4" name="Picture 3">
            <a:extLst>
              <a:ext uri="{FF2B5EF4-FFF2-40B4-BE49-F238E27FC236}">
                <a16:creationId xmlns:a16="http://schemas.microsoft.com/office/drawing/2014/main" id="{E12BC0E4-2FBA-FD07-B350-6AA7357E71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502" y="1278294"/>
            <a:ext cx="8199628" cy="4541861"/>
          </a:xfrm>
          <a:prstGeom prst="rect">
            <a:avLst/>
          </a:prstGeom>
        </p:spPr>
      </p:pic>
      <p:sp>
        <p:nvSpPr>
          <p:cNvPr id="5" name="TextBox 4">
            <a:extLst>
              <a:ext uri="{FF2B5EF4-FFF2-40B4-BE49-F238E27FC236}">
                <a16:creationId xmlns:a16="http://schemas.microsoft.com/office/drawing/2014/main" id="{7D7C76EC-A9DD-1188-E763-A5B426CECBFC}"/>
              </a:ext>
            </a:extLst>
          </p:cNvPr>
          <p:cNvSpPr txBox="1"/>
          <p:nvPr/>
        </p:nvSpPr>
        <p:spPr>
          <a:xfrm>
            <a:off x="8313576" y="2967135"/>
            <a:ext cx="3599922" cy="646331"/>
          </a:xfrm>
          <a:prstGeom prst="rect">
            <a:avLst/>
          </a:prstGeom>
          <a:noFill/>
        </p:spPr>
        <p:txBody>
          <a:bodyPr wrap="square" rtlCol="0">
            <a:spAutoFit/>
          </a:bodyPr>
          <a:lstStyle/>
          <a:p>
            <a:pPr algn="ctr"/>
            <a:r>
              <a:rPr lang="en-IN" sz="3600" b="1" dirty="0">
                <a:solidFill>
                  <a:schemeClr val="accent2">
                    <a:lumMod val="75000"/>
                  </a:schemeClr>
                </a:solidFill>
              </a:rPr>
              <a:t>Expense Tracking</a:t>
            </a:r>
          </a:p>
        </p:txBody>
      </p:sp>
    </p:spTree>
    <p:extLst>
      <p:ext uri="{BB962C8B-B14F-4D97-AF65-F5344CB8AC3E}">
        <p14:creationId xmlns:p14="http://schemas.microsoft.com/office/powerpoint/2010/main" val="2174973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6">
            <a:extLst>
              <a:ext uri="{FF2B5EF4-FFF2-40B4-BE49-F238E27FC236}">
                <a16:creationId xmlns:a16="http://schemas.microsoft.com/office/drawing/2014/main" id="{8F49DB2E-86B5-FD5A-7169-7CCD291D24E8}"/>
              </a:ext>
            </a:extLst>
          </p:cNvPr>
          <p:cNvSpPr>
            <a:spLocks noGrp="1"/>
          </p:cNvSpPr>
          <p:nvPr>
            <p:ph type="sldNum" sz="quarter" idx="12"/>
          </p:nvPr>
        </p:nvSpPr>
        <p:spPr>
          <a:xfrm>
            <a:off x="9448800" y="6492875"/>
            <a:ext cx="2743200" cy="365125"/>
          </a:xfrm>
        </p:spPr>
        <p:txBody>
          <a:bodyPr/>
          <a:lstStyle/>
          <a:p>
            <a:fld id="{743D2D45-2C84-4ED2-9C9C-53261234CD12}" type="slidenum">
              <a:rPr lang="en-IN" sz="1600" smtClean="0"/>
              <a:t>15</a:t>
            </a:fld>
            <a:endParaRPr lang="en-IN" sz="1600" dirty="0"/>
          </a:p>
        </p:txBody>
      </p:sp>
      <p:pic>
        <p:nvPicPr>
          <p:cNvPr id="4" name="Picture 3">
            <a:extLst>
              <a:ext uri="{FF2B5EF4-FFF2-40B4-BE49-F238E27FC236}">
                <a16:creationId xmlns:a16="http://schemas.microsoft.com/office/drawing/2014/main" id="{04400370-1FF5-F09B-3C50-B275405B74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588" y="1390728"/>
            <a:ext cx="8388220" cy="4552872"/>
          </a:xfrm>
          <a:prstGeom prst="rect">
            <a:avLst/>
          </a:prstGeom>
        </p:spPr>
      </p:pic>
      <p:sp>
        <p:nvSpPr>
          <p:cNvPr id="5" name="TextBox 4">
            <a:extLst>
              <a:ext uri="{FF2B5EF4-FFF2-40B4-BE49-F238E27FC236}">
                <a16:creationId xmlns:a16="http://schemas.microsoft.com/office/drawing/2014/main" id="{CB27EDA6-5779-59D3-B8DD-E1D20EB4C895}"/>
              </a:ext>
            </a:extLst>
          </p:cNvPr>
          <p:cNvSpPr txBox="1"/>
          <p:nvPr/>
        </p:nvSpPr>
        <p:spPr>
          <a:xfrm>
            <a:off x="9088016" y="2939142"/>
            <a:ext cx="2743200" cy="1384995"/>
          </a:xfrm>
          <a:prstGeom prst="rect">
            <a:avLst/>
          </a:prstGeom>
          <a:noFill/>
        </p:spPr>
        <p:txBody>
          <a:bodyPr wrap="square" rtlCol="0">
            <a:spAutoFit/>
          </a:bodyPr>
          <a:lstStyle/>
          <a:p>
            <a:r>
              <a:rPr lang="en-IN" sz="2800" b="1" dirty="0">
                <a:solidFill>
                  <a:schemeClr val="accent2">
                    <a:lumMod val="75000"/>
                  </a:schemeClr>
                </a:solidFill>
              </a:rPr>
              <a:t>Adding Categories in expense section</a:t>
            </a:r>
          </a:p>
        </p:txBody>
      </p:sp>
    </p:spTree>
    <p:extLst>
      <p:ext uri="{BB962C8B-B14F-4D97-AF65-F5344CB8AC3E}">
        <p14:creationId xmlns:p14="http://schemas.microsoft.com/office/powerpoint/2010/main" val="3043113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6">
            <a:extLst>
              <a:ext uri="{FF2B5EF4-FFF2-40B4-BE49-F238E27FC236}">
                <a16:creationId xmlns:a16="http://schemas.microsoft.com/office/drawing/2014/main" id="{8F49DB2E-86B5-FD5A-7169-7CCD291D24E8}"/>
              </a:ext>
            </a:extLst>
          </p:cNvPr>
          <p:cNvSpPr>
            <a:spLocks noGrp="1"/>
          </p:cNvSpPr>
          <p:nvPr>
            <p:ph type="sldNum" sz="quarter" idx="12"/>
          </p:nvPr>
        </p:nvSpPr>
        <p:spPr>
          <a:xfrm>
            <a:off x="9448800" y="6492875"/>
            <a:ext cx="2743200" cy="365125"/>
          </a:xfrm>
        </p:spPr>
        <p:txBody>
          <a:bodyPr/>
          <a:lstStyle/>
          <a:p>
            <a:fld id="{743D2D45-2C84-4ED2-9C9C-53261234CD12}" type="slidenum">
              <a:rPr lang="en-IN" sz="1600" smtClean="0"/>
              <a:t>16</a:t>
            </a:fld>
            <a:endParaRPr lang="en-IN" sz="1600" dirty="0"/>
          </a:p>
        </p:txBody>
      </p:sp>
      <p:sp>
        <p:nvSpPr>
          <p:cNvPr id="5" name="TextBox 4">
            <a:extLst>
              <a:ext uri="{FF2B5EF4-FFF2-40B4-BE49-F238E27FC236}">
                <a16:creationId xmlns:a16="http://schemas.microsoft.com/office/drawing/2014/main" id="{CB27EDA6-5779-59D3-B8DD-E1D20EB4C895}"/>
              </a:ext>
            </a:extLst>
          </p:cNvPr>
          <p:cNvSpPr txBox="1"/>
          <p:nvPr/>
        </p:nvSpPr>
        <p:spPr>
          <a:xfrm>
            <a:off x="9088016" y="2939142"/>
            <a:ext cx="2743200" cy="954107"/>
          </a:xfrm>
          <a:prstGeom prst="rect">
            <a:avLst/>
          </a:prstGeom>
          <a:noFill/>
        </p:spPr>
        <p:txBody>
          <a:bodyPr wrap="square" rtlCol="0">
            <a:spAutoFit/>
          </a:bodyPr>
          <a:lstStyle/>
          <a:p>
            <a:r>
              <a:rPr lang="en-IN" sz="2800" b="1" dirty="0">
                <a:solidFill>
                  <a:schemeClr val="accent2">
                    <a:lumMod val="75000"/>
                  </a:schemeClr>
                </a:solidFill>
              </a:rPr>
              <a:t>Report of Monthly Expense</a:t>
            </a:r>
          </a:p>
        </p:txBody>
      </p:sp>
      <p:pic>
        <p:nvPicPr>
          <p:cNvPr id="6" name="Picture 5">
            <a:extLst>
              <a:ext uri="{FF2B5EF4-FFF2-40B4-BE49-F238E27FC236}">
                <a16:creationId xmlns:a16="http://schemas.microsoft.com/office/drawing/2014/main" id="{2B47F8BC-1A92-046E-EB28-C13FDB2EA2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171" y="1176591"/>
            <a:ext cx="8857483" cy="4384454"/>
          </a:xfrm>
          <a:prstGeom prst="rect">
            <a:avLst/>
          </a:prstGeom>
        </p:spPr>
      </p:pic>
    </p:spTree>
    <p:extLst>
      <p:ext uri="{BB962C8B-B14F-4D97-AF65-F5344CB8AC3E}">
        <p14:creationId xmlns:p14="http://schemas.microsoft.com/office/powerpoint/2010/main" val="12560543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4FC26B-8883-D73D-C344-82571CF5A9FE}"/>
              </a:ext>
            </a:extLst>
          </p:cNvPr>
          <p:cNvSpPr txBox="1"/>
          <p:nvPr/>
        </p:nvSpPr>
        <p:spPr>
          <a:xfrm>
            <a:off x="3284806" y="486994"/>
            <a:ext cx="6854025" cy="646331"/>
          </a:xfrm>
          <a:prstGeom prst="rect">
            <a:avLst/>
          </a:prstGeom>
          <a:noFill/>
        </p:spPr>
        <p:txBody>
          <a:bodyPr wrap="square">
            <a:spAutoFit/>
          </a:bodyPr>
          <a:lstStyle/>
          <a:p>
            <a:r>
              <a:rPr lang="en-IN" sz="3600" b="1" dirty="0">
                <a:solidFill>
                  <a:srgbClr val="ED7D31">
                    <a:lumMod val="75000"/>
                  </a:srgbClr>
                </a:solidFill>
                <a:latin typeface="Calibri"/>
              </a:rPr>
              <a:t>              CONCLUSION</a:t>
            </a:r>
            <a:endParaRPr lang="en-IN" dirty="0"/>
          </a:p>
        </p:txBody>
      </p:sp>
      <p:sp>
        <p:nvSpPr>
          <p:cNvPr id="3" name="Slide Number Placeholder 6">
            <a:extLst>
              <a:ext uri="{FF2B5EF4-FFF2-40B4-BE49-F238E27FC236}">
                <a16:creationId xmlns:a16="http://schemas.microsoft.com/office/drawing/2014/main" id="{3A2D6FF7-A883-2A38-A241-3CC168AB6103}"/>
              </a:ext>
            </a:extLst>
          </p:cNvPr>
          <p:cNvSpPr>
            <a:spLocks noGrp="1"/>
          </p:cNvSpPr>
          <p:nvPr>
            <p:ph type="sldNum" sz="quarter" idx="12"/>
          </p:nvPr>
        </p:nvSpPr>
        <p:spPr>
          <a:xfrm>
            <a:off x="9448800" y="6492875"/>
            <a:ext cx="2743200" cy="365125"/>
          </a:xfrm>
        </p:spPr>
        <p:txBody>
          <a:bodyPr/>
          <a:lstStyle/>
          <a:p>
            <a:fld id="{743D2D45-2C84-4ED2-9C9C-53261234CD12}" type="slidenum">
              <a:rPr lang="en-IN" sz="1600" smtClean="0"/>
              <a:t>17</a:t>
            </a:fld>
            <a:endParaRPr lang="en-IN" sz="1600" dirty="0"/>
          </a:p>
        </p:txBody>
      </p:sp>
      <p:sp>
        <p:nvSpPr>
          <p:cNvPr id="4" name="TextBox 3">
            <a:extLst>
              <a:ext uri="{FF2B5EF4-FFF2-40B4-BE49-F238E27FC236}">
                <a16:creationId xmlns:a16="http://schemas.microsoft.com/office/drawing/2014/main" id="{3B8252C9-A9AC-415E-2373-A8E159CC9A2F}"/>
              </a:ext>
            </a:extLst>
          </p:cNvPr>
          <p:cNvSpPr txBox="1"/>
          <p:nvPr/>
        </p:nvSpPr>
        <p:spPr>
          <a:xfrm>
            <a:off x="936171" y="1089278"/>
            <a:ext cx="10319657" cy="5447645"/>
          </a:xfrm>
          <a:prstGeom prst="rect">
            <a:avLst/>
          </a:prstGeom>
          <a:noFill/>
        </p:spPr>
        <p:txBody>
          <a:bodyPr wrap="square" rtlCol="0">
            <a:spAutoFit/>
          </a:bodyPr>
          <a:lstStyle/>
          <a:p>
            <a:pPr algn="just">
              <a:lnSpc>
                <a:spcPct val="150000"/>
              </a:lnSpc>
            </a:pPr>
            <a:r>
              <a:rPr lang="en-IN" sz="2400" dirty="0">
                <a:effectLst/>
                <a:latin typeface="Calibri" panose="020F0502020204030204" pitchFamily="34" charset="0"/>
                <a:ea typeface="Calibri" panose="020F0502020204030204" pitchFamily="34" charset="0"/>
                <a:cs typeface="Times New Roman" panose="02020603050405020304" pitchFamily="18" charset="0"/>
              </a:rPr>
              <a:t>In conclusion, the budget tracking system plays a crucial role in the realm of IT service management by providing a comprehensive platform for managing financial resources effectively. Through its functionalities, the budget tracking system intertwines with various aspects of IT service management, contributing to the efficiency, transparency, and accountability of IT operations.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a:latin typeface="Calibri" panose="020F0502020204030204" pitchFamily="34" charset="0"/>
                <a:ea typeface="Calibri" panose="020F0502020204030204" pitchFamily="34" charset="0"/>
                <a:cs typeface="Times New Roman" panose="02020603050405020304" pitchFamily="18" charset="0"/>
              </a:rPr>
              <a:t>It enables IT managers to set budgets, track expenses, and monitor spending patterns across different IT projects and departments. By providing insights into budget performance and variance analysis, the system facilitates informed decision-making regarding resource allocation and optimization.</a:t>
            </a:r>
          </a:p>
          <a:p>
            <a:pPr algn="just"/>
            <a:endParaRPr lang="en-IN" sz="2400" dirty="0"/>
          </a:p>
        </p:txBody>
      </p:sp>
    </p:spTree>
    <p:extLst>
      <p:ext uri="{BB962C8B-B14F-4D97-AF65-F5344CB8AC3E}">
        <p14:creationId xmlns:p14="http://schemas.microsoft.com/office/powerpoint/2010/main" val="225289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4FC26B-8883-D73D-C344-82571CF5A9FE}"/>
              </a:ext>
            </a:extLst>
          </p:cNvPr>
          <p:cNvSpPr txBox="1"/>
          <p:nvPr/>
        </p:nvSpPr>
        <p:spPr>
          <a:xfrm>
            <a:off x="4264520" y="2598003"/>
            <a:ext cx="6854025" cy="830997"/>
          </a:xfrm>
          <a:prstGeom prst="rect">
            <a:avLst/>
          </a:prstGeom>
          <a:noFill/>
        </p:spPr>
        <p:txBody>
          <a:bodyPr wrap="square">
            <a:spAutoFit/>
          </a:bodyPr>
          <a:lstStyle/>
          <a:p>
            <a:r>
              <a:rPr lang="en-IN" sz="4800" b="1" dirty="0">
                <a:solidFill>
                  <a:srgbClr val="ED7D31">
                    <a:lumMod val="75000"/>
                  </a:srgbClr>
                </a:solidFill>
                <a:latin typeface="Calibri"/>
              </a:rPr>
              <a:t>THANK YOU</a:t>
            </a:r>
            <a:endParaRPr lang="en-IN" sz="2800" dirty="0"/>
          </a:p>
        </p:txBody>
      </p:sp>
      <p:sp>
        <p:nvSpPr>
          <p:cNvPr id="3" name="Slide Number Placeholder 6">
            <a:extLst>
              <a:ext uri="{FF2B5EF4-FFF2-40B4-BE49-F238E27FC236}">
                <a16:creationId xmlns:a16="http://schemas.microsoft.com/office/drawing/2014/main" id="{3A2D6FF7-A883-2A38-A241-3CC168AB6103}"/>
              </a:ext>
            </a:extLst>
          </p:cNvPr>
          <p:cNvSpPr>
            <a:spLocks noGrp="1"/>
          </p:cNvSpPr>
          <p:nvPr>
            <p:ph type="sldNum" sz="quarter" idx="12"/>
          </p:nvPr>
        </p:nvSpPr>
        <p:spPr>
          <a:xfrm>
            <a:off x="9448800" y="6492875"/>
            <a:ext cx="2743200" cy="365125"/>
          </a:xfrm>
        </p:spPr>
        <p:txBody>
          <a:bodyPr/>
          <a:lstStyle/>
          <a:p>
            <a:fld id="{743D2D45-2C84-4ED2-9C9C-53261234CD12}" type="slidenum">
              <a:rPr lang="en-IN" sz="1600" smtClean="0"/>
              <a:t>18</a:t>
            </a:fld>
            <a:endParaRPr lang="en-IN" sz="1600" dirty="0"/>
          </a:p>
        </p:txBody>
      </p:sp>
    </p:spTree>
    <p:extLst>
      <p:ext uri="{BB962C8B-B14F-4D97-AF65-F5344CB8AC3E}">
        <p14:creationId xmlns:p14="http://schemas.microsoft.com/office/powerpoint/2010/main" val="579672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C08D94-6877-7768-5B8B-817566C7365C}"/>
              </a:ext>
            </a:extLst>
          </p:cNvPr>
          <p:cNvSpPr txBox="1"/>
          <p:nvPr/>
        </p:nvSpPr>
        <p:spPr>
          <a:xfrm>
            <a:off x="4378504" y="363894"/>
            <a:ext cx="3434992" cy="646331"/>
          </a:xfrm>
          <a:prstGeom prst="rect">
            <a:avLst/>
          </a:prstGeom>
          <a:noFill/>
        </p:spPr>
        <p:txBody>
          <a:bodyPr wrap="square">
            <a:spAutoFit/>
          </a:bodyPr>
          <a:lstStyle/>
          <a:p>
            <a:r>
              <a:rPr lang="en-IN" sz="3600" b="1" dirty="0">
                <a:solidFill>
                  <a:srgbClr val="ED7D31">
                    <a:lumMod val="75000"/>
                  </a:srgbClr>
                </a:solidFill>
                <a:latin typeface="Calibri"/>
              </a:rPr>
              <a:t>INTRODUCTION</a:t>
            </a:r>
            <a:endParaRPr lang="en-IN" dirty="0"/>
          </a:p>
        </p:txBody>
      </p:sp>
      <p:sp>
        <p:nvSpPr>
          <p:cNvPr id="6" name="TextBox 5">
            <a:extLst>
              <a:ext uri="{FF2B5EF4-FFF2-40B4-BE49-F238E27FC236}">
                <a16:creationId xmlns:a16="http://schemas.microsoft.com/office/drawing/2014/main" id="{B0E8D875-2FE8-B94C-2D31-A8EF64B85262}"/>
              </a:ext>
            </a:extLst>
          </p:cNvPr>
          <p:cNvSpPr txBox="1"/>
          <p:nvPr/>
        </p:nvSpPr>
        <p:spPr>
          <a:xfrm>
            <a:off x="529356" y="1249696"/>
            <a:ext cx="11338560" cy="3757567"/>
          </a:xfrm>
          <a:prstGeom prst="rect">
            <a:avLst/>
          </a:prstGeom>
          <a:noFill/>
        </p:spPr>
        <p:txBody>
          <a:bodyPr wrap="square">
            <a:spAutoFit/>
          </a:bodyPr>
          <a:lstStyle/>
          <a:p>
            <a:pPr algn="ctr">
              <a:lnSpc>
                <a:spcPct val="107000"/>
              </a:lnSpc>
              <a:spcAft>
                <a:spcPts val="800"/>
              </a:spcAft>
            </a:pPr>
            <a:r>
              <a:rPr lang="en-IN" sz="3200" kern="100" dirty="0">
                <a:effectLst/>
                <a:latin typeface="Calibri" panose="020F0502020204030204" pitchFamily="34" charset="0"/>
                <a:ea typeface="Calibri" panose="020F0502020204030204" pitchFamily="34" charset="0"/>
                <a:cs typeface="Times New Roman" panose="02020603050405020304" pitchFamily="18" charset="0"/>
              </a:rPr>
              <a:t>The Budget Tracking Website project aims to develop an online platform that empowers individuals to manage their finances effectively by tracking their income, expenses, and savings goals. In an increasingly digital world, where financial literacy is crucial, this website provides a user-friendly solution for users to gain insights into their spending habits, set budgets, and work towards achieving financial stability.</a:t>
            </a:r>
          </a:p>
        </p:txBody>
      </p:sp>
      <p:sp>
        <p:nvSpPr>
          <p:cNvPr id="3" name="Slide Number Placeholder 6">
            <a:extLst>
              <a:ext uri="{FF2B5EF4-FFF2-40B4-BE49-F238E27FC236}">
                <a16:creationId xmlns:a16="http://schemas.microsoft.com/office/drawing/2014/main" id="{9658A5A6-C26B-6147-707B-CBE8FA33D22F}"/>
              </a:ext>
            </a:extLst>
          </p:cNvPr>
          <p:cNvSpPr>
            <a:spLocks noGrp="1"/>
          </p:cNvSpPr>
          <p:nvPr>
            <p:ph type="sldNum" sz="quarter" idx="12"/>
          </p:nvPr>
        </p:nvSpPr>
        <p:spPr>
          <a:xfrm>
            <a:off x="9448800" y="6492875"/>
            <a:ext cx="2743200" cy="365125"/>
          </a:xfrm>
        </p:spPr>
        <p:txBody>
          <a:bodyPr/>
          <a:lstStyle/>
          <a:p>
            <a:fld id="{743D2D45-2C84-4ED2-9C9C-53261234CD12}" type="slidenum">
              <a:rPr lang="en-IN" sz="1600" smtClean="0"/>
              <a:t>2</a:t>
            </a:fld>
            <a:endParaRPr lang="en-IN" sz="1600" dirty="0"/>
          </a:p>
        </p:txBody>
      </p:sp>
    </p:spTree>
    <p:extLst>
      <p:ext uri="{BB962C8B-B14F-4D97-AF65-F5344CB8AC3E}">
        <p14:creationId xmlns:p14="http://schemas.microsoft.com/office/powerpoint/2010/main" val="3786022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285B043-DEC9-88E8-3DF2-2A87C886B860}"/>
              </a:ext>
            </a:extLst>
          </p:cNvPr>
          <p:cNvSpPr txBox="1"/>
          <p:nvPr/>
        </p:nvSpPr>
        <p:spPr>
          <a:xfrm>
            <a:off x="2668987" y="365124"/>
            <a:ext cx="6854025" cy="646331"/>
          </a:xfrm>
          <a:prstGeom prst="rect">
            <a:avLst/>
          </a:prstGeom>
          <a:noFill/>
        </p:spPr>
        <p:txBody>
          <a:bodyPr wrap="square">
            <a:spAutoFit/>
          </a:bodyPr>
          <a:lstStyle/>
          <a:p>
            <a:r>
              <a:rPr lang="en-IN" sz="3600" b="1" dirty="0">
                <a:solidFill>
                  <a:srgbClr val="ED7D31">
                    <a:lumMod val="75000"/>
                  </a:srgbClr>
                </a:solidFill>
                <a:latin typeface="Calibri"/>
              </a:rPr>
              <a:t>Integration with IT Management</a:t>
            </a:r>
          </a:p>
        </p:txBody>
      </p:sp>
      <p:sp>
        <p:nvSpPr>
          <p:cNvPr id="3" name="Slide Number Placeholder 6">
            <a:extLst>
              <a:ext uri="{FF2B5EF4-FFF2-40B4-BE49-F238E27FC236}">
                <a16:creationId xmlns:a16="http://schemas.microsoft.com/office/drawing/2014/main" id="{36B98D8B-6F6A-6000-2F95-BBB78BFDCE18}"/>
              </a:ext>
            </a:extLst>
          </p:cNvPr>
          <p:cNvSpPr>
            <a:spLocks noGrp="1"/>
          </p:cNvSpPr>
          <p:nvPr>
            <p:ph type="sldNum" sz="quarter" idx="12"/>
          </p:nvPr>
        </p:nvSpPr>
        <p:spPr>
          <a:xfrm>
            <a:off x="9448800" y="6492875"/>
            <a:ext cx="2743200" cy="365125"/>
          </a:xfrm>
        </p:spPr>
        <p:txBody>
          <a:bodyPr/>
          <a:lstStyle/>
          <a:p>
            <a:fld id="{743D2D45-2C84-4ED2-9C9C-53261234CD12}" type="slidenum">
              <a:rPr lang="en-IN" sz="1600" smtClean="0"/>
              <a:t>3</a:t>
            </a:fld>
            <a:endParaRPr lang="en-IN" sz="1600" dirty="0"/>
          </a:p>
        </p:txBody>
      </p:sp>
      <p:sp>
        <p:nvSpPr>
          <p:cNvPr id="9" name="TextBox 8">
            <a:extLst>
              <a:ext uri="{FF2B5EF4-FFF2-40B4-BE49-F238E27FC236}">
                <a16:creationId xmlns:a16="http://schemas.microsoft.com/office/drawing/2014/main" id="{40B855E3-CA66-4AED-820A-D6DCA5BB8FF2}"/>
              </a:ext>
            </a:extLst>
          </p:cNvPr>
          <p:cNvSpPr txBox="1"/>
          <p:nvPr/>
        </p:nvSpPr>
        <p:spPr>
          <a:xfrm>
            <a:off x="1045028" y="1559257"/>
            <a:ext cx="10702212" cy="3862596"/>
          </a:xfrm>
          <a:prstGeom prst="rect">
            <a:avLst/>
          </a:prstGeom>
          <a:noFill/>
        </p:spPr>
        <p:txBody>
          <a:bodyPr wrap="square" rtlCol="0">
            <a:spAutoFit/>
          </a:bodyPr>
          <a:lstStyle/>
          <a:p>
            <a:pPr algn="l"/>
            <a:r>
              <a:rPr lang="en-US" sz="2000" dirty="0">
                <a:solidFill>
                  <a:srgbClr val="0D0D0D"/>
                </a:solidFill>
                <a:latin typeface="Söhne"/>
              </a:rPr>
              <a:t>Let us see</a:t>
            </a:r>
            <a:r>
              <a:rPr lang="en-US" sz="2000" b="0" i="0" dirty="0">
                <a:solidFill>
                  <a:srgbClr val="0D0D0D"/>
                </a:solidFill>
                <a:effectLst/>
                <a:latin typeface="Söhne"/>
              </a:rPr>
              <a:t> various aspects of IT Management related to the budget tracking system</a:t>
            </a:r>
            <a:r>
              <a:rPr lang="en-US" b="0" i="0" dirty="0">
                <a:solidFill>
                  <a:srgbClr val="0D0D0D"/>
                </a:solidFill>
                <a:effectLst/>
                <a:latin typeface="Söhne"/>
              </a:rPr>
              <a:t>:</a:t>
            </a:r>
          </a:p>
          <a:p>
            <a:pPr algn="l"/>
            <a:endParaRPr lang="en-US" b="0" i="0" dirty="0">
              <a:solidFill>
                <a:srgbClr val="0D0D0D"/>
              </a:solidFill>
              <a:effectLst/>
              <a:latin typeface="Söhne"/>
            </a:endParaRPr>
          </a:p>
          <a:p>
            <a:pPr algn="l">
              <a:lnSpc>
                <a:spcPct val="150000"/>
              </a:lnSpc>
              <a:buFont typeface="Arial" panose="020B0604020202020204" pitchFamily="34" charset="0"/>
              <a:buChar char="•"/>
            </a:pPr>
            <a:r>
              <a:rPr lang="en-US" b="0" i="0" dirty="0">
                <a:solidFill>
                  <a:srgbClr val="0D0D0D"/>
                </a:solidFill>
                <a:effectLst/>
                <a:latin typeface="Söhne"/>
              </a:rPr>
              <a:t>IT Strategy and Planning</a:t>
            </a:r>
          </a:p>
          <a:p>
            <a:pPr algn="l">
              <a:lnSpc>
                <a:spcPct val="150000"/>
              </a:lnSpc>
              <a:buFont typeface="Arial" panose="020B0604020202020204" pitchFamily="34" charset="0"/>
              <a:buChar char="•"/>
            </a:pPr>
            <a:r>
              <a:rPr lang="en-US" b="0" i="0" dirty="0">
                <a:solidFill>
                  <a:srgbClr val="0D0D0D"/>
                </a:solidFill>
                <a:effectLst/>
                <a:latin typeface="Söhne"/>
              </a:rPr>
              <a:t>IT Governance and Compliance</a:t>
            </a:r>
          </a:p>
          <a:p>
            <a:pPr algn="l">
              <a:lnSpc>
                <a:spcPct val="150000"/>
              </a:lnSpc>
              <a:buFont typeface="Arial" panose="020B0604020202020204" pitchFamily="34" charset="0"/>
              <a:buChar char="•"/>
            </a:pPr>
            <a:r>
              <a:rPr lang="en-US" b="0" i="0" dirty="0">
                <a:solidFill>
                  <a:srgbClr val="0D0D0D"/>
                </a:solidFill>
                <a:effectLst/>
                <a:latin typeface="Söhne"/>
              </a:rPr>
              <a:t>IT Project Management</a:t>
            </a:r>
          </a:p>
          <a:p>
            <a:pPr algn="l">
              <a:lnSpc>
                <a:spcPct val="150000"/>
              </a:lnSpc>
              <a:buFont typeface="Arial" panose="020B0604020202020204" pitchFamily="34" charset="0"/>
              <a:buChar char="•"/>
            </a:pPr>
            <a:r>
              <a:rPr lang="en-US" b="0" i="0" dirty="0">
                <a:solidFill>
                  <a:srgbClr val="0D0D0D"/>
                </a:solidFill>
                <a:effectLst/>
                <a:latin typeface="Söhne"/>
              </a:rPr>
              <a:t>IT Service Management (ITSM)</a:t>
            </a:r>
          </a:p>
          <a:p>
            <a:pPr algn="l">
              <a:lnSpc>
                <a:spcPct val="150000"/>
              </a:lnSpc>
              <a:buFont typeface="Arial" panose="020B0604020202020204" pitchFamily="34" charset="0"/>
              <a:buChar char="•"/>
            </a:pPr>
            <a:r>
              <a:rPr lang="en-US" b="0" i="0" dirty="0">
                <a:solidFill>
                  <a:srgbClr val="0D0D0D"/>
                </a:solidFill>
                <a:effectLst/>
                <a:latin typeface="Söhne"/>
              </a:rPr>
              <a:t>IT Security Management</a:t>
            </a:r>
          </a:p>
          <a:p>
            <a:pPr algn="l">
              <a:lnSpc>
                <a:spcPct val="150000"/>
              </a:lnSpc>
              <a:buFont typeface="Arial" panose="020B0604020202020204" pitchFamily="34" charset="0"/>
              <a:buChar char="•"/>
            </a:pPr>
            <a:r>
              <a:rPr lang="en-US" b="0" i="0" dirty="0">
                <a:solidFill>
                  <a:srgbClr val="0D0D0D"/>
                </a:solidFill>
                <a:effectLst/>
                <a:latin typeface="Söhne"/>
              </a:rPr>
              <a:t>IT Financial Management</a:t>
            </a:r>
          </a:p>
          <a:p>
            <a:pPr algn="l">
              <a:lnSpc>
                <a:spcPct val="150000"/>
              </a:lnSpc>
              <a:buFont typeface="Arial" panose="020B0604020202020204" pitchFamily="34" charset="0"/>
              <a:buChar char="•"/>
            </a:pPr>
            <a:endParaRPr lang="en-US" b="0" i="0" dirty="0">
              <a:solidFill>
                <a:srgbClr val="0D0D0D"/>
              </a:solidFill>
              <a:effectLst/>
              <a:latin typeface="Söhne"/>
            </a:endParaRPr>
          </a:p>
          <a:p>
            <a:pPr algn="l"/>
            <a:endParaRPr lang="en-US" b="0" i="0" dirty="0">
              <a:solidFill>
                <a:srgbClr val="0D0D0D"/>
              </a:solidFill>
              <a:effectLst/>
              <a:latin typeface="Söhne"/>
            </a:endParaRPr>
          </a:p>
        </p:txBody>
      </p:sp>
    </p:spTree>
    <p:extLst>
      <p:ext uri="{BB962C8B-B14F-4D97-AF65-F5344CB8AC3E}">
        <p14:creationId xmlns:p14="http://schemas.microsoft.com/office/powerpoint/2010/main" val="2760881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6">
            <a:extLst>
              <a:ext uri="{FF2B5EF4-FFF2-40B4-BE49-F238E27FC236}">
                <a16:creationId xmlns:a16="http://schemas.microsoft.com/office/drawing/2014/main" id="{270A89B9-3BBB-F194-1AEE-0440174CBBD0}"/>
              </a:ext>
            </a:extLst>
          </p:cNvPr>
          <p:cNvSpPr>
            <a:spLocks noGrp="1"/>
          </p:cNvSpPr>
          <p:nvPr>
            <p:ph type="sldNum" sz="quarter" idx="12"/>
          </p:nvPr>
        </p:nvSpPr>
        <p:spPr>
          <a:xfrm>
            <a:off x="9448800" y="6492875"/>
            <a:ext cx="2743200" cy="365125"/>
          </a:xfrm>
        </p:spPr>
        <p:txBody>
          <a:bodyPr/>
          <a:lstStyle/>
          <a:p>
            <a:fld id="{743D2D45-2C84-4ED2-9C9C-53261234CD12}" type="slidenum">
              <a:rPr lang="en-IN" sz="1600" smtClean="0"/>
              <a:t>4</a:t>
            </a:fld>
            <a:endParaRPr lang="en-IN" sz="1600" dirty="0"/>
          </a:p>
        </p:txBody>
      </p:sp>
      <p:sp>
        <p:nvSpPr>
          <p:cNvPr id="2" name="TextBox 1">
            <a:extLst>
              <a:ext uri="{FF2B5EF4-FFF2-40B4-BE49-F238E27FC236}">
                <a16:creationId xmlns:a16="http://schemas.microsoft.com/office/drawing/2014/main" id="{7E6D2BBD-3872-286D-2EC2-A39810F0FDFA}"/>
              </a:ext>
            </a:extLst>
          </p:cNvPr>
          <p:cNvSpPr txBox="1"/>
          <p:nvPr/>
        </p:nvSpPr>
        <p:spPr>
          <a:xfrm>
            <a:off x="502297" y="564474"/>
            <a:ext cx="11038114" cy="6740307"/>
          </a:xfrm>
          <a:prstGeom prst="rect">
            <a:avLst/>
          </a:prstGeom>
          <a:noFill/>
        </p:spPr>
        <p:txBody>
          <a:bodyPr wrap="square" rtlCol="0">
            <a:spAutoFit/>
          </a:bodyPr>
          <a:lstStyle/>
          <a:p>
            <a:pPr marL="342900" indent="-342900">
              <a:lnSpc>
                <a:spcPct val="200000"/>
              </a:lnSpc>
              <a:buFont typeface="+mj-lt"/>
              <a:buAutoNum type="arabicPeriod"/>
            </a:pPr>
            <a:r>
              <a:rPr lang="en-US" b="1" i="0" dirty="0">
                <a:solidFill>
                  <a:srgbClr val="0D0D0D"/>
                </a:solidFill>
                <a:effectLst/>
                <a:latin typeface="Söhne"/>
              </a:rPr>
              <a:t>IT Strategy and Planning:</a:t>
            </a:r>
          </a:p>
          <a:p>
            <a:pPr algn="l"/>
            <a:r>
              <a:rPr lang="en-US" b="0" i="0" dirty="0">
                <a:solidFill>
                  <a:srgbClr val="0D0D0D"/>
                </a:solidFill>
                <a:effectLst/>
                <a:latin typeface="Söhne"/>
              </a:rPr>
              <a:t>The budget tracking system supports the alignment of IT spending with strategic objectives by providing visibility into budget allocations and expenditures against strategic goals.</a:t>
            </a:r>
          </a:p>
          <a:p>
            <a:pPr algn="l"/>
            <a:r>
              <a:rPr lang="en-US" b="0" i="0" dirty="0">
                <a:solidFill>
                  <a:srgbClr val="0D0D0D"/>
                </a:solidFill>
                <a:effectLst/>
                <a:latin typeface="Söhne"/>
              </a:rPr>
              <a:t>It facilitates budget planning processes by enabling IT managers to forecast future expenses, allocate resources strategically, and prioritize investments based on business priorities.</a:t>
            </a:r>
          </a:p>
          <a:p>
            <a:pPr algn="l"/>
            <a:endParaRPr lang="en-US" dirty="0">
              <a:solidFill>
                <a:srgbClr val="0D0D0D"/>
              </a:solidFill>
              <a:latin typeface="Söhne"/>
            </a:endParaRPr>
          </a:p>
          <a:p>
            <a:pPr>
              <a:lnSpc>
                <a:spcPct val="200000"/>
              </a:lnSpc>
            </a:pPr>
            <a:r>
              <a:rPr lang="en-US" b="0" i="0" dirty="0">
                <a:solidFill>
                  <a:srgbClr val="0D0D0D"/>
                </a:solidFill>
                <a:effectLst/>
                <a:latin typeface="Söhne"/>
              </a:rPr>
              <a:t>2. </a:t>
            </a:r>
            <a:r>
              <a:rPr lang="en-US" b="1" i="0" dirty="0">
                <a:solidFill>
                  <a:srgbClr val="0D0D0D"/>
                </a:solidFill>
                <a:effectLst/>
                <a:latin typeface="Söhne"/>
              </a:rPr>
              <a:t>IT Governance and Compliance</a:t>
            </a:r>
          </a:p>
          <a:p>
            <a:pPr algn="l"/>
            <a:r>
              <a:rPr lang="en-US" b="0" i="0" dirty="0">
                <a:solidFill>
                  <a:srgbClr val="0D0D0D"/>
                </a:solidFill>
                <a:effectLst/>
                <a:latin typeface="Söhne"/>
              </a:rPr>
              <a:t>The budget tracking system helps ensure compliance with financial regulations and governance frameworks governing IT expenditures by enforcing budget controls, maintaining audit trails, and providing transparency into financial transactions.</a:t>
            </a:r>
          </a:p>
          <a:p>
            <a:pPr algn="l"/>
            <a:r>
              <a:rPr lang="en-US" b="0" i="0" dirty="0">
                <a:solidFill>
                  <a:srgbClr val="0D0D0D"/>
                </a:solidFill>
                <a:effectLst/>
                <a:latin typeface="Söhne"/>
              </a:rPr>
              <a:t>It facilitates compliance reporting by generating financial reports, documenting budget approvals, and tracking expenditure compliance with regulatory requirements.</a:t>
            </a:r>
          </a:p>
          <a:p>
            <a:pPr algn="l"/>
            <a:endParaRPr lang="en-US" dirty="0">
              <a:solidFill>
                <a:srgbClr val="0D0D0D"/>
              </a:solidFill>
              <a:latin typeface="Söhne"/>
            </a:endParaRPr>
          </a:p>
          <a:p>
            <a:pPr>
              <a:lnSpc>
                <a:spcPct val="200000"/>
              </a:lnSpc>
            </a:pPr>
            <a:r>
              <a:rPr lang="en-US" b="0" i="0" dirty="0">
                <a:solidFill>
                  <a:srgbClr val="0D0D0D"/>
                </a:solidFill>
                <a:effectLst/>
                <a:latin typeface="Söhne"/>
              </a:rPr>
              <a:t>3. </a:t>
            </a:r>
            <a:r>
              <a:rPr lang="en-US" b="1" i="0" dirty="0">
                <a:solidFill>
                  <a:srgbClr val="0D0D0D"/>
                </a:solidFill>
                <a:effectLst/>
                <a:latin typeface="Söhne"/>
              </a:rPr>
              <a:t>IT Project Management</a:t>
            </a:r>
          </a:p>
          <a:p>
            <a:pPr algn="l"/>
            <a:r>
              <a:rPr lang="en-US" b="0" i="0" dirty="0">
                <a:solidFill>
                  <a:srgbClr val="0D0D0D"/>
                </a:solidFill>
                <a:effectLst/>
                <a:latin typeface="Söhne"/>
              </a:rPr>
              <a:t>The budget tracking system assists in managing IT project budgets by tracking project expenses, monitoring spending against budget allocations, and identifying variances that may impact project delivery.</a:t>
            </a:r>
          </a:p>
          <a:p>
            <a:pPr algn="l"/>
            <a:r>
              <a:rPr lang="en-US" b="0" i="0" dirty="0">
                <a:solidFill>
                  <a:srgbClr val="0D0D0D"/>
                </a:solidFill>
                <a:effectLst/>
                <a:latin typeface="Söhne"/>
              </a:rPr>
              <a:t>It helps in forecasting project costs accurately by providing insights into resource utilization, identifying cost-saving opportunities, and adjusting budgets based on project requirements.</a:t>
            </a:r>
          </a:p>
          <a:p>
            <a:pPr algn="l"/>
            <a:endParaRPr lang="en-US" b="0" i="0" dirty="0">
              <a:solidFill>
                <a:srgbClr val="0D0D0D"/>
              </a:solidFill>
              <a:effectLst/>
              <a:latin typeface="Söhne"/>
            </a:endParaRPr>
          </a:p>
          <a:p>
            <a:endParaRPr lang="en-US" b="0" i="0" dirty="0">
              <a:solidFill>
                <a:srgbClr val="0D0D0D"/>
              </a:solidFill>
              <a:effectLst/>
              <a:latin typeface="Söhne"/>
            </a:endParaRPr>
          </a:p>
          <a:p>
            <a:endParaRPr lang="en-IN" dirty="0"/>
          </a:p>
        </p:txBody>
      </p:sp>
    </p:spTree>
    <p:extLst>
      <p:ext uri="{BB962C8B-B14F-4D97-AF65-F5344CB8AC3E}">
        <p14:creationId xmlns:p14="http://schemas.microsoft.com/office/powerpoint/2010/main" val="2987601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6">
            <a:extLst>
              <a:ext uri="{FF2B5EF4-FFF2-40B4-BE49-F238E27FC236}">
                <a16:creationId xmlns:a16="http://schemas.microsoft.com/office/drawing/2014/main" id="{270A89B9-3BBB-F194-1AEE-0440174CBBD0}"/>
              </a:ext>
            </a:extLst>
          </p:cNvPr>
          <p:cNvSpPr>
            <a:spLocks noGrp="1"/>
          </p:cNvSpPr>
          <p:nvPr>
            <p:ph type="sldNum" sz="quarter" idx="12"/>
          </p:nvPr>
        </p:nvSpPr>
        <p:spPr>
          <a:xfrm>
            <a:off x="9448800" y="6492875"/>
            <a:ext cx="2743200" cy="365125"/>
          </a:xfrm>
        </p:spPr>
        <p:txBody>
          <a:bodyPr/>
          <a:lstStyle/>
          <a:p>
            <a:fld id="{743D2D45-2C84-4ED2-9C9C-53261234CD12}" type="slidenum">
              <a:rPr lang="en-IN" sz="1600" smtClean="0"/>
              <a:t>5</a:t>
            </a:fld>
            <a:endParaRPr lang="en-IN" sz="1600" dirty="0"/>
          </a:p>
        </p:txBody>
      </p:sp>
      <p:sp>
        <p:nvSpPr>
          <p:cNvPr id="10" name="TextBox 9">
            <a:extLst>
              <a:ext uri="{FF2B5EF4-FFF2-40B4-BE49-F238E27FC236}">
                <a16:creationId xmlns:a16="http://schemas.microsoft.com/office/drawing/2014/main" id="{62B1E79A-4BD6-B296-3D96-641784619A4E}"/>
              </a:ext>
            </a:extLst>
          </p:cNvPr>
          <p:cNvSpPr txBox="1"/>
          <p:nvPr/>
        </p:nvSpPr>
        <p:spPr>
          <a:xfrm>
            <a:off x="363894" y="877079"/>
            <a:ext cx="11635274" cy="6186309"/>
          </a:xfrm>
          <a:prstGeom prst="rect">
            <a:avLst/>
          </a:prstGeom>
          <a:noFill/>
        </p:spPr>
        <p:txBody>
          <a:bodyPr wrap="square" rtlCol="0">
            <a:spAutoFit/>
          </a:bodyPr>
          <a:lstStyle/>
          <a:p>
            <a:pPr>
              <a:lnSpc>
                <a:spcPct val="200000"/>
              </a:lnSpc>
            </a:pPr>
            <a:r>
              <a:rPr lang="en-US" dirty="0"/>
              <a:t>4.</a:t>
            </a:r>
            <a:r>
              <a:rPr lang="en-US" b="0" i="0" dirty="0">
                <a:solidFill>
                  <a:srgbClr val="0D0D0D"/>
                </a:solidFill>
                <a:effectLst/>
                <a:latin typeface="Söhne"/>
              </a:rPr>
              <a:t> </a:t>
            </a:r>
            <a:r>
              <a:rPr lang="en-US" b="1" i="0" dirty="0">
                <a:solidFill>
                  <a:srgbClr val="0D0D0D"/>
                </a:solidFill>
                <a:effectLst/>
                <a:latin typeface="Söhne"/>
              </a:rPr>
              <a:t>IT Service Management (ITSM)</a:t>
            </a:r>
            <a:endParaRPr lang="en-US" b="1" dirty="0"/>
          </a:p>
          <a:p>
            <a:pPr algn="l"/>
            <a:r>
              <a:rPr lang="en-US" b="0" i="0" dirty="0">
                <a:solidFill>
                  <a:srgbClr val="0D0D0D"/>
                </a:solidFill>
                <a:effectLst/>
                <a:latin typeface="Söhne"/>
              </a:rPr>
              <a:t>The budget tracking system contributes to cost-effective delivery of IT services by tracking service-related expenses, optimizing resource allocation, and identifying opportunities for service improvement.</a:t>
            </a:r>
          </a:p>
          <a:p>
            <a:pPr algn="l"/>
            <a:r>
              <a:rPr lang="en-US" b="0" i="0" dirty="0">
                <a:solidFill>
                  <a:srgbClr val="0D0D0D"/>
                </a:solidFill>
                <a:effectLst/>
                <a:latin typeface="Söhne"/>
              </a:rPr>
              <a:t> It enhances financial transparency in IT service delivery by providing insights into service costs, enabling cost allocation to specific services or departments, and facilitating chargeback or </a:t>
            </a:r>
            <a:r>
              <a:rPr lang="en-US" b="0" i="0" dirty="0" err="1">
                <a:solidFill>
                  <a:srgbClr val="0D0D0D"/>
                </a:solidFill>
                <a:effectLst/>
                <a:latin typeface="Söhne"/>
              </a:rPr>
              <a:t>showback</a:t>
            </a:r>
            <a:r>
              <a:rPr lang="en-US" b="0" i="0" dirty="0">
                <a:solidFill>
                  <a:srgbClr val="0D0D0D"/>
                </a:solidFill>
                <a:effectLst/>
                <a:latin typeface="Söhne"/>
              </a:rPr>
              <a:t> mechanisms.</a:t>
            </a:r>
          </a:p>
          <a:p>
            <a:pPr algn="l"/>
            <a:endParaRPr lang="en-US" dirty="0">
              <a:solidFill>
                <a:srgbClr val="0D0D0D"/>
              </a:solidFill>
              <a:latin typeface="Söhne"/>
            </a:endParaRPr>
          </a:p>
          <a:p>
            <a:r>
              <a:rPr lang="en-US" b="0" i="0" dirty="0">
                <a:solidFill>
                  <a:srgbClr val="0D0D0D"/>
                </a:solidFill>
                <a:effectLst/>
                <a:latin typeface="Söhne"/>
              </a:rPr>
              <a:t>5</a:t>
            </a:r>
            <a:r>
              <a:rPr lang="en-US" dirty="0">
                <a:solidFill>
                  <a:srgbClr val="0D0D0D"/>
                </a:solidFill>
                <a:latin typeface="Söhne"/>
              </a:rPr>
              <a:t>. </a:t>
            </a:r>
            <a:r>
              <a:rPr lang="en-US" b="1" dirty="0">
                <a:solidFill>
                  <a:srgbClr val="0D0D0D"/>
                </a:solidFill>
                <a:latin typeface="Söhne"/>
              </a:rPr>
              <a:t>IT Security Management</a:t>
            </a:r>
          </a:p>
          <a:p>
            <a:r>
              <a:rPr lang="en-US" dirty="0">
                <a:solidFill>
                  <a:srgbClr val="0D0D0D"/>
                </a:solidFill>
                <a:latin typeface="Söhne"/>
              </a:rPr>
              <a:t>The budget tracking system supports budgeting for cybersecurity measures by tracking security-related expenses, allocating resources for security initiatives, and ensuring alignment with security objectives.</a:t>
            </a:r>
          </a:p>
          <a:p>
            <a:r>
              <a:rPr lang="en-US" dirty="0">
                <a:solidFill>
                  <a:srgbClr val="0D0D0D"/>
                </a:solidFill>
                <a:latin typeface="Söhne"/>
              </a:rPr>
              <a:t>It assists in managing security investments by prioritizing security spending, identifying cost-effective security solutions, and assessing the ROI of security investments</a:t>
            </a:r>
            <a:r>
              <a:rPr lang="en-US" b="0" i="0" dirty="0">
                <a:solidFill>
                  <a:srgbClr val="0D0D0D"/>
                </a:solidFill>
                <a:effectLst/>
                <a:latin typeface="Söhne"/>
              </a:rPr>
              <a:t>.</a:t>
            </a:r>
          </a:p>
          <a:p>
            <a:endParaRPr lang="en-US" dirty="0">
              <a:solidFill>
                <a:srgbClr val="0D0D0D"/>
              </a:solidFill>
              <a:latin typeface="Söhne"/>
            </a:endParaRPr>
          </a:p>
          <a:p>
            <a:r>
              <a:rPr lang="en-US" b="0" i="0" dirty="0">
                <a:solidFill>
                  <a:srgbClr val="0D0D0D"/>
                </a:solidFill>
                <a:effectLst/>
                <a:latin typeface="Söhne"/>
              </a:rPr>
              <a:t>6.</a:t>
            </a:r>
            <a:r>
              <a:rPr lang="en-US" b="1" i="0" dirty="0">
                <a:solidFill>
                  <a:srgbClr val="0D0D0D"/>
                </a:solidFill>
                <a:effectLst/>
                <a:latin typeface="Söhne"/>
              </a:rPr>
              <a:t>IT Financial </a:t>
            </a:r>
            <a:r>
              <a:rPr lang="en-US" b="1" i="0" dirty="0" err="1">
                <a:solidFill>
                  <a:srgbClr val="0D0D0D"/>
                </a:solidFill>
                <a:effectLst/>
                <a:latin typeface="Söhne"/>
              </a:rPr>
              <a:t>Manangemnt</a:t>
            </a:r>
            <a:endParaRPr lang="en-US" b="1" i="0" dirty="0">
              <a:solidFill>
                <a:srgbClr val="0D0D0D"/>
              </a:solidFill>
              <a:effectLst/>
              <a:latin typeface="Söhne"/>
            </a:endParaRPr>
          </a:p>
          <a:p>
            <a:pPr algn="l"/>
            <a:r>
              <a:rPr lang="en-US" b="0" i="0" dirty="0">
                <a:solidFill>
                  <a:srgbClr val="0D0D0D"/>
                </a:solidFill>
                <a:effectLst/>
                <a:latin typeface="Söhne"/>
              </a:rPr>
              <a:t>The budget tracking system aids in managing IT budgets by tracking IT expenditures, monitoring budget performance, and providing insights for financial decision-making.</a:t>
            </a:r>
          </a:p>
          <a:p>
            <a:pPr algn="l"/>
            <a:r>
              <a:rPr lang="en-US" b="0" i="0" dirty="0">
                <a:solidFill>
                  <a:srgbClr val="0D0D0D"/>
                </a:solidFill>
                <a:effectLst/>
                <a:latin typeface="Söhne"/>
              </a:rPr>
              <a:t>It optimizes resource allocation by identifying cost-saving opportunities, reallocating funds to high-priority initiatives, and ensuring efficient use of financial resources.</a:t>
            </a:r>
          </a:p>
          <a:p>
            <a:endParaRPr lang="en-US" b="0" i="0" dirty="0">
              <a:solidFill>
                <a:srgbClr val="0D0D0D"/>
              </a:solidFill>
              <a:effectLst/>
              <a:latin typeface="Söhne"/>
            </a:endParaRPr>
          </a:p>
          <a:p>
            <a:pPr algn="l"/>
            <a:endParaRPr lang="en-US" b="0" i="0" dirty="0">
              <a:solidFill>
                <a:srgbClr val="0D0D0D"/>
              </a:solidFill>
              <a:effectLst/>
              <a:latin typeface="Söhne"/>
            </a:endParaRPr>
          </a:p>
          <a:p>
            <a:r>
              <a:rPr lang="en-US" dirty="0"/>
              <a:t> </a:t>
            </a:r>
          </a:p>
          <a:p>
            <a:endParaRPr lang="en-US" dirty="0"/>
          </a:p>
        </p:txBody>
      </p:sp>
    </p:spTree>
    <p:extLst>
      <p:ext uri="{BB962C8B-B14F-4D97-AF65-F5344CB8AC3E}">
        <p14:creationId xmlns:p14="http://schemas.microsoft.com/office/powerpoint/2010/main" val="1803756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DB7025-1BEA-88E4-5591-DC38EBE924FA}"/>
              </a:ext>
            </a:extLst>
          </p:cNvPr>
          <p:cNvSpPr txBox="1"/>
          <p:nvPr/>
        </p:nvSpPr>
        <p:spPr>
          <a:xfrm>
            <a:off x="4907904" y="693785"/>
            <a:ext cx="6966424" cy="646331"/>
          </a:xfrm>
          <a:prstGeom prst="rect">
            <a:avLst/>
          </a:prstGeom>
          <a:noFill/>
        </p:spPr>
        <p:txBody>
          <a:bodyPr wrap="square">
            <a:spAutoFit/>
          </a:bodyPr>
          <a:lstStyle/>
          <a:p>
            <a:r>
              <a:rPr lang="en-IN" sz="3600" b="1" dirty="0">
                <a:solidFill>
                  <a:srgbClr val="ED7D31">
                    <a:lumMod val="75000"/>
                  </a:srgbClr>
                </a:solidFill>
                <a:latin typeface="Calibri"/>
              </a:rPr>
              <a:t>FEATURES </a:t>
            </a:r>
          </a:p>
        </p:txBody>
      </p:sp>
      <p:sp>
        <p:nvSpPr>
          <p:cNvPr id="3" name="Slide Number Placeholder 6">
            <a:extLst>
              <a:ext uri="{FF2B5EF4-FFF2-40B4-BE49-F238E27FC236}">
                <a16:creationId xmlns:a16="http://schemas.microsoft.com/office/drawing/2014/main" id="{39FF8BA3-6488-C346-4A28-2C14428EA94F}"/>
              </a:ext>
            </a:extLst>
          </p:cNvPr>
          <p:cNvSpPr>
            <a:spLocks noGrp="1"/>
          </p:cNvSpPr>
          <p:nvPr>
            <p:ph type="sldNum" sz="quarter" idx="12"/>
          </p:nvPr>
        </p:nvSpPr>
        <p:spPr>
          <a:xfrm>
            <a:off x="9448800" y="6492875"/>
            <a:ext cx="2743200" cy="365125"/>
          </a:xfrm>
        </p:spPr>
        <p:txBody>
          <a:bodyPr/>
          <a:lstStyle/>
          <a:p>
            <a:fld id="{743D2D45-2C84-4ED2-9C9C-53261234CD12}" type="slidenum">
              <a:rPr lang="en-IN" sz="1600" smtClean="0"/>
              <a:t>6</a:t>
            </a:fld>
            <a:endParaRPr lang="en-IN" sz="1600" dirty="0"/>
          </a:p>
        </p:txBody>
      </p:sp>
      <p:sp>
        <p:nvSpPr>
          <p:cNvPr id="2" name="TextBox 1">
            <a:extLst>
              <a:ext uri="{FF2B5EF4-FFF2-40B4-BE49-F238E27FC236}">
                <a16:creationId xmlns:a16="http://schemas.microsoft.com/office/drawing/2014/main" id="{4A488669-A0FA-9A6D-E1A1-CD82C8A3A85F}"/>
              </a:ext>
            </a:extLst>
          </p:cNvPr>
          <p:cNvSpPr txBox="1"/>
          <p:nvPr/>
        </p:nvSpPr>
        <p:spPr>
          <a:xfrm>
            <a:off x="998375" y="1912777"/>
            <a:ext cx="11840547" cy="2554545"/>
          </a:xfrm>
          <a:prstGeom prst="rect">
            <a:avLst/>
          </a:prstGeom>
          <a:noFill/>
        </p:spPr>
        <p:txBody>
          <a:bodyPr wrap="square" rtlCol="0">
            <a:spAutoFit/>
          </a:bodyPr>
          <a:lstStyle/>
          <a:p>
            <a:pPr marL="457200" indent="-457200" algn="just">
              <a:buFont typeface="Wingdings" panose="05000000000000000000" pitchFamily="2" charset="2"/>
              <a:buChar char="§"/>
            </a:pPr>
            <a:r>
              <a:rPr lang="en-US" sz="3200" b="0" i="0" dirty="0">
                <a:solidFill>
                  <a:srgbClr val="0D0D0D"/>
                </a:solidFill>
                <a:effectLst/>
                <a:latin typeface="Söhne"/>
              </a:rPr>
              <a:t>Expense tracking and categorization</a:t>
            </a:r>
          </a:p>
          <a:p>
            <a:pPr marL="457200" indent="-457200" algn="just">
              <a:buFont typeface="Wingdings" panose="05000000000000000000" pitchFamily="2" charset="2"/>
              <a:buChar char="§"/>
            </a:pPr>
            <a:r>
              <a:rPr lang="en-US" sz="3200" b="0" i="0" dirty="0">
                <a:solidFill>
                  <a:srgbClr val="0D0D0D"/>
                </a:solidFill>
                <a:effectLst/>
                <a:latin typeface="Söhne"/>
              </a:rPr>
              <a:t>Budget planning and management</a:t>
            </a:r>
          </a:p>
          <a:p>
            <a:pPr marL="457200" indent="-457200" algn="just">
              <a:buFont typeface="Wingdings" panose="05000000000000000000" pitchFamily="2" charset="2"/>
              <a:buChar char="§"/>
            </a:pPr>
            <a:r>
              <a:rPr lang="en-US" sz="3200" b="0" i="0" dirty="0">
                <a:solidFill>
                  <a:srgbClr val="0D0D0D"/>
                </a:solidFill>
                <a:effectLst/>
                <a:latin typeface="Söhne"/>
              </a:rPr>
              <a:t>Goal setting and tracking</a:t>
            </a:r>
          </a:p>
          <a:p>
            <a:pPr marL="457200" indent="-457200" algn="just">
              <a:buFont typeface="Wingdings" panose="05000000000000000000" pitchFamily="2" charset="2"/>
              <a:buChar char="§"/>
            </a:pPr>
            <a:r>
              <a:rPr lang="en-US" sz="3200" b="0" i="0" dirty="0">
                <a:solidFill>
                  <a:srgbClr val="0D0D0D"/>
                </a:solidFill>
                <a:effectLst/>
                <a:latin typeface="Söhne"/>
              </a:rPr>
              <a:t>Reporting and analytics</a:t>
            </a:r>
          </a:p>
          <a:p>
            <a:pPr marL="457200" indent="-457200" algn="just">
              <a:buFont typeface="Wingdings" panose="05000000000000000000" pitchFamily="2" charset="2"/>
              <a:buChar char="§"/>
            </a:pPr>
            <a:r>
              <a:rPr lang="en-US" sz="3200" b="0" i="0" dirty="0">
                <a:solidFill>
                  <a:srgbClr val="0D0D0D"/>
                </a:solidFill>
                <a:effectLst/>
                <a:latin typeface="Söhne"/>
              </a:rPr>
              <a:t>Integration with financial systems and IT management tools</a:t>
            </a:r>
          </a:p>
        </p:txBody>
      </p:sp>
    </p:spTree>
    <p:extLst>
      <p:ext uri="{BB962C8B-B14F-4D97-AF65-F5344CB8AC3E}">
        <p14:creationId xmlns:p14="http://schemas.microsoft.com/office/powerpoint/2010/main" val="889626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F69E708-299E-C541-DA5E-446965FD4A4B}"/>
              </a:ext>
            </a:extLst>
          </p:cNvPr>
          <p:cNvSpPr txBox="1"/>
          <p:nvPr/>
        </p:nvSpPr>
        <p:spPr>
          <a:xfrm>
            <a:off x="1623527" y="506132"/>
            <a:ext cx="8767232" cy="646331"/>
          </a:xfrm>
          <a:prstGeom prst="rect">
            <a:avLst/>
          </a:prstGeom>
          <a:noFill/>
        </p:spPr>
        <p:txBody>
          <a:bodyPr wrap="square">
            <a:spAutoFit/>
          </a:bodyPr>
          <a:lstStyle/>
          <a:p>
            <a:r>
              <a:rPr lang="en-IN" sz="3600" b="1" dirty="0">
                <a:solidFill>
                  <a:srgbClr val="ED7D31">
                    <a:lumMod val="75000"/>
                  </a:srgbClr>
                </a:solidFill>
                <a:latin typeface="Calibri"/>
              </a:rPr>
              <a:t> </a:t>
            </a:r>
            <a:r>
              <a:rPr lang="en-US" sz="3600" b="1" dirty="0">
                <a:solidFill>
                  <a:srgbClr val="ED7D31">
                    <a:lumMod val="75000"/>
                  </a:srgbClr>
                </a:solidFill>
                <a:latin typeface="Calibri"/>
              </a:rPr>
              <a:t>Benefits</a:t>
            </a:r>
            <a:r>
              <a:rPr lang="en-US" b="1" i="0" dirty="0">
                <a:solidFill>
                  <a:srgbClr val="0D0D0D"/>
                </a:solidFill>
                <a:effectLst/>
                <a:latin typeface="Söhne"/>
              </a:rPr>
              <a:t> </a:t>
            </a:r>
            <a:r>
              <a:rPr lang="en-US" sz="3600" b="1" dirty="0">
                <a:solidFill>
                  <a:srgbClr val="ED7D31">
                    <a:lumMod val="75000"/>
                  </a:srgbClr>
                </a:solidFill>
                <a:latin typeface="Calibri"/>
              </a:rPr>
              <a:t>of Using the Budget Tracking</a:t>
            </a:r>
            <a:r>
              <a:rPr lang="en-US" b="1" i="0" dirty="0">
                <a:solidFill>
                  <a:srgbClr val="0D0D0D"/>
                </a:solidFill>
                <a:effectLst/>
                <a:latin typeface="Söhne"/>
              </a:rPr>
              <a:t> </a:t>
            </a:r>
            <a:r>
              <a:rPr lang="en-US" sz="3600" b="1" dirty="0">
                <a:solidFill>
                  <a:srgbClr val="ED7D31">
                    <a:lumMod val="75000"/>
                  </a:srgbClr>
                </a:solidFill>
                <a:latin typeface="Calibri"/>
              </a:rPr>
              <a:t>System</a:t>
            </a:r>
            <a:endParaRPr lang="en-IN" sz="3600" b="1" dirty="0">
              <a:solidFill>
                <a:srgbClr val="ED7D31">
                  <a:lumMod val="75000"/>
                </a:srgbClr>
              </a:solidFill>
              <a:latin typeface="Calibri"/>
            </a:endParaRPr>
          </a:p>
        </p:txBody>
      </p:sp>
      <p:sp>
        <p:nvSpPr>
          <p:cNvPr id="3" name="Slide Number Placeholder 6">
            <a:extLst>
              <a:ext uri="{FF2B5EF4-FFF2-40B4-BE49-F238E27FC236}">
                <a16:creationId xmlns:a16="http://schemas.microsoft.com/office/drawing/2014/main" id="{A81536EE-44B6-0D5A-21A6-493B5481B9FA}"/>
              </a:ext>
            </a:extLst>
          </p:cNvPr>
          <p:cNvSpPr>
            <a:spLocks noGrp="1"/>
          </p:cNvSpPr>
          <p:nvPr>
            <p:ph type="sldNum" sz="quarter" idx="12"/>
          </p:nvPr>
        </p:nvSpPr>
        <p:spPr>
          <a:xfrm>
            <a:off x="9448800" y="6492875"/>
            <a:ext cx="2743200" cy="365125"/>
          </a:xfrm>
        </p:spPr>
        <p:txBody>
          <a:bodyPr/>
          <a:lstStyle/>
          <a:p>
            <a:fld id="{743D2D45-2C84-4ED2-9C9C-53261234CD12}" type="slidenum">
              <a:rPr lang="en-IN" sz="1600" smtClean="0"/>
              <a:t>7</a:t>
            </a:fld>
            <a:endParaRPr lang="en-IN" sz="1600" dirty="0"/>
          </a:p>
        </p:txBody>
      </p:sp>
      <p:sp>
        <p:nvSpPr>
          <p:cNvPr id="2" name="TextBox 1">
            <a:extLst>
              <a:ext uri="{FF2B5EF4-FFF2-40B4-BE49-F238E27FC236}">
                <a16:creationId xmlns:a16="http://schemas.microsoft.com/office/drawing/2014/main" id="{7B87B54E-EC7B-4EE7-8379-706A7680A26A}"/>
              </a:ext>
            </a:extLst>
          </p:cNvPr>
          <p:cNvSpPr txBox="1"/>
          <p:nvPr/>
        </p:nvSpPr>
        <p:spPr>
          <a:xfrm>
            <a:off x="625149" y="1575899"/>
            <a:ext cx="11308702" cy="3257174"/>
          </a:xfrm>
          <a:prstGeom prst="rect">
            <a:avLst/>
          </a:prstGeom>
          <a:noFill/>
        </p:spPr>
        <p:txBody>
          <a:bodyPr wrap="square" rtlCol="0">
            <a:spAutoFit/>
          </a:bodyPr>
          <a:lstStyle/>
          <a:p>
            <a:pPr algn="l">
              <a:lnSpc>
                <a:spcPct val="150000"/>
              </a:lnSpc>
              <a:buFont typeface="Arial" panose="020B0604020202020204" pitchFamily="34" charset="0"/>
              <a:buChar char="•"/>
            </a:pPr>
            <a:r>
              <a:rPr lang="en-US" sz="2800" b="0" i="0" dirty="0">
                <a:solidFill>
                  <a:srgbClr val="0D0D0D"/>
                </a:solidFill>
                <a:effectLst/>
                <a:latin typeface="Söhne"/>
              </a:rPr>
              <a:t>Improved visibility and control over IT expenditures</a:t>
            </a:r>
          </a:p>
          <a:p>
            <a:pPr algn="l">
              <a:lnSpc>
                <a:spcPct val="150000"/>
              </a:lnSpc>
              <a:buFont typeface="Arial" panose="020B0604020202020204" pitchFamily="34" charset="0"/>
              <a:buChar char="•"/>
            </a:pPr>
            <a:r>
              <a:rPr lang="en-US" sz="2800" b="0" i="0" dirty="0">
                <a:solidFill>
                  <a:srgbClr val="0D0D0D"/>
                </a:solidFill>
                <a:effectLst/>
                <a:latin typeface="Söhne"/>
              </a:rPr>
              <a:t>Enhanced decision-making through data-driven insights</a:t>
            </a:r>
          </a:p>
          <a:p>
            <a:pPr algn="l">
              <a:lnSpc>
                <a:spcPct val="150000"/>
              </a:lnSpc>
              <a:buFont typeface="Arial" panose="020B0604020202020204" pitchFamily="34" charset="0"/>
              <a:buChar char="•"/>
            </a:pPr>
            <a:r>
              <a:rPr lang="en-US" sz="2800" b="0" i="0" dirty="0">
                <a:solidFill>
                  <a:srgbClr val="0D0D0D"/>
                </a:solidFill>
                <a:effectLst/>
                <a:latin typeface="Söhne"/>
              </a:rPr>
              <a:t>Better alignment of IT spending with business objectives</a:t>
            </a:r>
          </a:p>
          <a:p>
            <a:pPr algn="l">
              <a:lnSpc>
                <a:spcPct val="150000"/>
              </a:lnSpc>
              <a:buFont typeface="Arial" panose="020B0604020202020204" pitchFamily="34" charset="0"/>
              <a:buChar char="•"/>
            </a:pPr>
            <a:r>
              <a:rPr lang="en-US" sz="2800" b="0" i="0" dirty="0">
                <a:solidFill>
                  <a:srgbClr val="0D0D0D"/>
                </a:solidFill>
                <a:effectLst/>
                <a:latin typeface="Söhne"/>
              </a:rPr>
              <a:t>Increased transparency and accountability in financial management</a:t>
            </a:r>
          </a:p>
          <a:p>
            <a:pPr algn="l">
              <a:lnSpc>
                <a:spcPct val="150000"/>
              </a:lnSpc>
              <a:buFont typeface="Arial" panose="020B0604020202020204" pitchFamily="34" charset="0"/>
              <a:buChar char="•"/>
            </a:pPr>
            <a:r>
              <a:rPr lang="en-US" sz="2800" b="0" i="0" dirty="0">
                <a:solidFill>
                  <a:srgbClr val="0D0D0D"/>
                </a:solidFill>
                <a:effectLst/>
                <a:latin typeface="Söhne"/>
              </a:rPr>
              <a:t>Optimization of resource allocation and cost savings opportunities</a:t>
            </a:r>
          </a:p>
        </p:txBody>
      </p:sp>
    </p:spTree>
    <p:extLst>
      <p:ext uri="{BB962C8B-B14F-4D97-AF65-F5344CB8AC3E}">
        <p14:creationId xmlns:p14="http://schemas.microsoft.com/office/powerpoint/2010/main" val="738831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F69E708-299E-C541-DA5E-446965FD4A4B}"/>
              </a:ext>
            </a:extLst>
          </p:cNvPr>
          <p:cNvSpPr txBox="1"/>
          <p:nvPr/>
        </p:nvSpPr>
        <p:spPr>
          <a:xfrm>
            <a:off x="2435291" y="182563"/>
            <a:ext cx="8795224" cy="646331"/>
          </a:xfrm>
          <a:prstGeom prst="rect">
            <a:avLst/>
          </a:prstGeom>
          <a:noFill/>
        </p:spPr>
        <p:txBody>
          <a:bodyPr wrap="square">
            <a:spAutoFit/>
          </a:bodyPr>
          <a:lstStyle/>
          <a:p>
            <a:r>
              <a:rPr lang="en-IN" sz="3600" b="1" dirty="0">
                <a:solidFill>
                  <a:srgbClr val="ED7D31">
                    <a:lumMod val="75000"/>
                  </a:srgbClr>
                </a:solidFill>
                <a:latin typeface="Calibri"/>
              </a:rPr>
              <a:t>                CASE STUDIES </a:t>
            </a:r>
            <a:endParaRPr lang="en-IN" dirty="0"/>
          </a:p>
        </p:txBody>
      </p:sp>
      <p:sp>
        <p:nvSpPr>
          <p:cNvPr id="3" name="Slide Number Placeholder 6">
            <a:extLst>
              <a:ext uri="{FF2B5EF4-FFF2-40B4-BE49-F238E27FC236}">
                <a16:creationId xmlns:a16="http://schemas.microsoft.com/office/drawing/2014/main" id="{A81536EE-44B6-0D5A-21A6-493B5481B9FA}"/>
              </a:ext>
            </a:extLst>
          </p:cNvPr>
          <p:cNvSpPr>
            <a:spLocks noGrp="1"/>
          </p:cNvSpPr>
          <p:nvPr>
            <p:ph type="sldNum" sz="quarter" idx="12"/>
          </p:nvPr>
        </p:nvSpPr>
        <p:spPr>
          <a:xfrm>
            <a:off x="9448800" y="6492875"/>
            <a:ext cx="2743200" cy="365125"/>
          </a:xfrm>
        </p:spPr>
        <p:txBody>
          <a:bodyPr/>
          <a:lstStyle/>
          <a:p>
            <a:fld id="{743D2D45-2C84-4ED2-9C9C-53261234CD12}" type="slidenum">
              <a:rPr lang="en-IN" sz="1600" smtClean="0"/>
              <a:t>8</a:t>
            </a:fld>
            <a:endParaRPr lang="en-IN" sz="1600" dirty="0"/>
          </a:p>
        </p:txBody>
      </p:sp>
      <p:graphicFrame>
        <p:nvGraphicFramePr>
          <p:cNvPr id="4" name="Table 3">
            <a:extLst>
              <a:ext uri="{FF2B5EF4-FFF2-40B4-BE49-F238E27FC236}">
                <a16:creationId xmlns:a16="http://schemas.microsoft.com/office/drawing/2014/main" id="{98A65FA4-14EA-D780-BFA6-A43A49F1142D}"/>
              </a:ext>
            </a:extLst>
          </p:cNvPr>
          <p:cNvGraphicFramePr>
            <a:graphicFrameLocks noGrp="1"/>
          </p:cNvGraphicFramePr>
          <p:nvPr>
            <p:extLst>
              <p:ext uri="{D42A27DB-BD31-4B8C-83A1-F6EECF244321}">
                <p14:modId xmlns:p14="http://schemas.microsoft.com/office/powerpoint/2010/main" val="1095689258"/>
              </p:ext>
            </p:extLst>
          </p:nvPr>
        </p:nvGraphicFramePr>
        <p:xfrm>
          <a:off x="167952" y="860052"/>
          <a:ext cx="11840549" cy="5582657"/>
        </p:xfrm>
        <a:graphic>
          <a:graphicData uri="http://schemas.openxmlformats.org/drawingml/2006/table">
            <a:tbl>
              <a:tblPr/>
              <a:tblGrid>
                <a:gridCol w="2960137">
                  <a:extLst>
                    <a:ext uri="{9D8B030D-6E8A-4147-A177-3AD203B41FA5}">
                      <a16:colId xmlns:a16="http://schemas.microsoft.com/office/drawing/2014/main" val="562782788"/>
                    </a:ext>
                  </a:extLst>
                </a:gridCol>
                <a:gridCol w="2433591">
                  <a:extLst>
                    <a:ext uri="{9D8B030D-6E8A-4147-A177-3AD203B41FA5}">
                      <a16:colId xmlns:a16="http://schemas.microsoft.com/office/drawing/2014/main" val="3307857928"/>
                    </a:ext>
                  </a:extLst>
                </a:gridCol>
                <a:gridCol w="3486684">
                  <a:extLst>
                    <a:ext uri="{9D8B030D-6E8A-4147-A177-3AD203B41FA5}">
                      <a16:colId xmlns:a16="http://schemas.microsoft.com/office/drawing/2014/main" val="2813854633"/>
                    </a:ext>
                  </a:extLst>
                </a:gridCol>
                <a:gridCol w="2960137">
                  <a:extLst>
                    <a:ext uri="{9D8B030D-6E8A-4147-A177-3AD203B41FA5}">
                      <a16:colId xmlns:a16="http://schemas.microsoft.com/office/drawing/2014/main" val="3199505183"/>
                    </a:ext>
                  </a:extLst>
                </a:gridCol>
              </a:tblGrid>
              <a:tr h="294139">
                <a:tc>
                  <a:txBody>
                    <a:bodyPr/>
                    <a:lstStyle/>
                    <a:p>
                      <a:pPr fontAlgn="b"/>
                      <a:r>
                        <a:rPr lang="en-IN" sz="1800" b="1">
                          <a:effectLst/>
                        </a:rPr>
                        <a:t>Case Study</a:t>
                      </a:r>
                    </a:p>
                  </a:txBody>
                  <a:tcPr marL="28817" marR="28817" marT="14408" marB="14408" anchor="b">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
                      <a:r>
                        <a:rPr lang="en-IN" sz="1800" b="1">
                          <a:effectLst/>
                        </a:rPr>
                        <a:t>Background</a:t>
                      </a:r>
                    </a:p>
                  </a:txBody>
                  <a:tcPr marL="28817" marR="28817" marT="14408" marB="14408" anchor="b">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
                      <a:r>
                        <a:rPr lang="en-IN" sz="1800" b="1">
                          <a:effectLst/>
                        </a:rPr>
                        <a:t>Solution</a:t>
                      </a:r>
                    </a:p>
                  </a:txBody>
                  <a:tcPr marL="28817" marR="28817" marT="14408" marB="14408" anchor="b">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
                      <a:r>
                        <a:rPr lang="en-IN" sz="1800" b="1">
                          <a:effectLst/>
                        </a:rPr>
                        <a:t>Results</a:t>
                      </a:r>
                    </a:p>
                  </a:txBody>
                  <a:tcPr marL="28817" marR="28817" marT="14408" marB="14408" anchor="b">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664382689"/>
                  </a:ext>
                </a:extLst>
              </a:tr>
              <a:tr h="1891207">
                <a:tc>
                  <a:txBody>
                    <a:bodyPr/>
                    <a:lstStyle/>
                    <a:p>
                      <a:pPr fontAlgn="base"/>
                      <a:r>
                        <a:rPr lang="en-IN" sz="1800">
                          <a:effectLst/>
                        </a:rPr>
                        <a:t>Company X</a:t>
                      </a:r>
                    </a:p>
                  </a:txBody>
                  <a:tcPr marL="28817" marR="28817" marT="14408" marB="14408"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sz="1800">
                          <a:effectLst/>
                        </a:rPr>
                        <a:t>Medium-sized manufacturing company with multiple departments</a:t>
                      </a:r>
                    </a:p>
                  </a:txBody>
                  <a:tcPr marL="28817" marR="28817" marT="14408" marB="14408"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sz="1800">
                          <a:effectLst/>
                        </a:rPr>
                        <a:t>Implemented a cloud-based budget tracking system to streamline financial management processes</a:t>
                      </a:r>
                    </a:p>
                  </a:txBody>
                  <a:tcPr marL="28817" marR="28817" marT="14408" marB="14408"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marL="285750" indent="-285750" fontAlgn="base">
                        <a:buFontTx/>
                        <a:buChar char="-"/>
                      </a:pPr>
                      <a:r>
                        <a:rPr lang="en-US" sz="1800" dirty="0">
                          <a:effectLst/>
                        </a:rPr>
                        <a:t>Improved visibility into financial data </a:t>
                      </a:r>
                    </a:p>
                    <a:p>
                      <a:pPr marL="285750" indent="-285750" fontAlgn="base">
                        <a:buFontTx/>
                        <a:buChar char="-"/>
                      </a:pPr>
                      <a:r>
                        <a:rPr lang="en-US" sz="1800" dirty="0">
                          <a:effectLst/>
                        </a:rPr>
                        <a:t>Cost savings through identifying areas of overspending</a:t>
                      </a:r>
                    </a:p>
                    <a:p>
                      <a:pPr marL="285750" indent="-285750" fontAlgn="base">
                        <a:buFontTx/>
                        <a:buChar char="-"/>
                      </a:pPr>
                      <a:r>
                        <a:rPr lang="en-US" sz="1800" dirty="0">
                          <a:effectLst/>
                        </a:rPr>
                        <a:t>Strategic alignment of spending with goals</a:t>
                      </a:r>
                    </a:p>
                  </a:txBody>
                  <a:tcPr marL="28817" marR="28817" marT="14408" marB="14408"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664966347"/>
                  </a:ext>
                </a:extLst>
              </a:tr>
              <a:tr h="1625029">
                <a:tc>
                  <a:txBody>
                    <a:bodyPr/>
                    <a:lstStyle/>
                    <a:p>
                      <a:pPr fontAlgn="base"/>
                      <a:r>
                        <a:rPr lang="en-IN" sz="1800">
                          <a:effectLst/>
                        </a:rPr>
                        <a:t>Organization Y</a:t>
                      </a:r>
                    </a:p>
                  </a:txBody>
                  <a:tcPr marL="28817" marR="28817" marT="14408" marB="14408"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sz="1800">
                          <a:effectLst/>
                        </a:rPr>
                        <a:t>Non-profit organization providing educational services</a:t>
                      </a:r>
                    </a:p>
                  </a:txBody>
                  <a:tcPr marL="28817" marR="28817" marT="14408" marB="14408"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sz="1800">
                          <a:effectLst/>
                        </a:rPr>
                        <a:t>Implemented a tailored budget tracking system to track expenses across programs and projects</a:t>
                      </a:r>
                    </a:p>
                  </a:txBody>
                  <a:tcPr marL="28817" marR="28817" marT="14408" marB="14408"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marL="285750" indent="-285750" fontAlgn="base">
                        <a:buFontTx/>
                        <a:buChar char="-"/>
                      </a:pPr>
                      <a:r>
                        <a:rPr lang="en-US" sz="1800" dirty="0">
                          <a:effectLst/>
                        </a:rPr>
                        <a:t>Enhanced transparency into financial data </a:t>
                      </a:r>
                    </a:p>
                    <a:p>
                      <a:pPr marL="285750" indent="-285750" fontAlgn="base">
                        <a:buFontTx/>
                        <a:buChar char="-"/>
                      </a:pPr>
                      <a:r>
                        <a:rPr lang="en-US" sz="1800" dirty="0">
                          <a:effectLst/>
                        </a:rPr>
                        <a:t> Grant compliance and accountability </a:t>
                      </a:r>
                    </a:p>
                    <a:p>
                      <a:pPr marL="0" indent="0" fontAlgn="base">
                        <a:buFontTx/>
                        <a:buNone/>
                      </a:pPr>
                      <a:r>
                        <a:rPr lang="en-US" sz="1800" dirty="0">
                          <a:effectLst/>
                        </a:rPr>
                        <a:t> - Improved financial management processes</a:t>
                      </a:r>
                    </a:p>
                  </a:txBody>
                  <a:tcPr marL="28817" marR="28817" marT="14408" marB="14408"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688488075"/>
                  </a:ext>
                </a:extLst>
              </a:tr>
              <a:tr h="1655729">
                <a:tc>
                  <a:txBody>
                    <a:bodyPr/>
                    <a:lstStyle/>
                    <a:p>
                      <a:pPr fontAlgn="base"/>
                      <a:r>
                        <a:rPr lang="en-IN" sz="1800">
                          <a:effectLst/>
                        </a:rPr>
                        <a:t>Startup Z</a:t>
                      </a:r>
                    </a:p>
                  </a:txBody>
                  <a:tcPr marL="28817" marR="28817" marT="14408" marB="14408"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base"/>
                      <a:r>
                        <a:rPr lang="en-US" sz="1800">
                          <a:effectLst/>
                        </a:rPr>
                        <a:t>Technology startup developing a mobile application for finance</a:t>
                      </a:r>
                    </a:p>
                  </a:txBody>
                  <a:tcPr marL="28817" marR="28817" marT="14408" marB="14408"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base"/>
                      <a:r>
                        <a:rPr lang="en-US" sz="1800">
                          <a:effectLst/>
                        </a:rPr>
                        <a:t>Integrated a budget tracking system with accounting software to manage startup expenses effectively</a:t>
                      </a:r>
                    </a:p>
                  </a:txBody>
                  <a:tcPr marL="28817" marR="28817" marT="14408" marB="14408"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marL="285750" indent="-285750" fontAlgn="base">
                        <a:buFontTx/>
                        <a:buChar char="-"/>
                      </a:pPr>
                      <a:r>
                        <a:rPr lang="en-US" sz="1800" dirty="0">
                          <a:effectLst/>
                        </a:rPr>
                        <a:t>Financial control and real-time expense tracking</a:t>
                      </a:r>
                    </a:p>
                    <a:p>
                      <a:pPr marL="285750" indent="-285750" fontAlgn="base">
                        <a:buFontTx/>
                        <a:buChar char="-"/>
                      </a:pPr>
                      <a:r>
                        <a:rPr lang="en-US" sz="1800" dirty="0">
                          <a:effectLst/>
                        </a:rPr>
                        <a:t> Investor confidence through accurate financial reporting</a:t>
                      </a:r>
                    </a:p>
                  </a:txBody>
                  <a:tcPr marL="28817" marR="28817" marT="14408" marB="14408"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40539112"/>
                  </a:ext>
                </a:extLst>
              </a:tr>
            </a:tbl>
          </a:graphicData>
        </a:graphic>
      </p:graphicFrame>
    </p:spTree>
    <p:extLst>
      <p:ext uri="{BB962C8B-B14F-4D97-AF65-F5344CB8AC3E}">
        <p14:creationId xmlns:p14="http://schemas.microsoft.com/office/powerpoint/2010/main" val="192864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F0D7989-E403-96D3-7A96-5D0107771DFF}"/>
              </a:ext>
            </a:extLst>
          </p:cNvPr>
          <p:cNvSpPr txBox="1"/>
          <p:nvPr/>
        </p:nvSpPr>
        <p:spPr>
          <a:xfrm>
            <a:off x="3191502" y="709492"/>
            <a:ext cx="6854025" cy="646331"/>
          </a:xfrm>
          <a:prstGeom prst="rect">
            <a:avLst/>
          </a:prstGeom>
          <a:noFill/>
        </p:spPr>
        <p:txBody>
          <a:bodyPr wrap="square">
            <a:spAutoFit/>
          </a:bodyPr>
          <a:lstStyle/>
          <a:p>
            <a:r>
              <a:rPr lang="en-IN" sz="3600" b="1" dirty="0">
                <a:solidFill>
                  <a:srgbClr val="ED7D31">
                    <a:lumMod val="75000"/>
                  </a:srgbClr>
                </a:solidFill>
                <a:latin typeface="Calibri"/>
              </a:rPr>
              <a:t>      SUGGESTED CHANGES</a:t>
            </a:r>
            <a:endParaRPr lang="en-IN" dirty="0"/>
          </a:p>
        </p:txBody>
      </p:sp>
      <p:sp>
        <p:nvSpPr>
          <p:cNvPr id="3" name="Slide Number Placeholder 6">
            <a:extLst>
              <a:ext uri="{FF2B5EF4-FFF2-40B4-BE49-F238E27FC236}">
                <a16:creationId xmlns:a16="http://schemas.microsoft.com/office/drawing/2014/main" id="{8F49DB2E-86B5-FD5A-7169-7CCD291D24E8}"/>
              </a:ext>
            </a:extLst>
          </p:cNvPr>
          <p:cNvSpPr>
            <a:spLocks noGrp="1"/>
          </p:cNvSpPr>
          <p:nvPr>
            <p:ph type="sldNum" sz="quarter" idx="12"/>
          </p:nvPr>
        </p:nvSpPr>
        <p:spPr>
          <a:xfrm>
            <a:off x="9448800" y="6492875"/>
            <a:ext cx="2743200" cy="365125"/>
          </a:xfrm>
        </p:spPr>
        <p:txBody>
          <a:bodyPr/>
          <a:lstStyle/>
          <a:p>
            <a:fld id="{743D2D45-2C84-4ED2-9C9C-53261234CD12}" type="slidenum">
              <a:rPr lang="en-IN" sz="1600" smtClean="0"/>
              <a:t>9</a:t>
            </a:fld>
            <a:endParaRPr lang="en-IN" sz="1600" dirty="0"/>
          </a:p>
        </p:txBody>
      </p:sp>
      <p:sp>
        <p:nvSpPr>
          <p:cNvPr id="2" name="TextBox 1">
            <a:extLst>
              <a:ext uri="{FF2B5EF4-FFF2-40B4-BE49-F238E27FC236}">
                <a16:creationId xmlns:a16="http://schemas.microsoft.com/office/drawing/2014/main" id="{18DF93D4-002F-2A5E-0DD4-503FA28433D4}"/>
              </a:ext>
            </a:extLst>
          </p:cNvPr>
          <p:cNvSpPr txBox="1"/>
          <p:nvPr/>
        </p:nvSpPr>
        <p:spPr>
          <a:xfrm>
            <a:off x="472751" y="1355823"/>
            <a:ext cx="11719249" cy="4549835"/>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800" dirty="0"/>
              <a:t>Add expense category</a:t>
            </a:r>
          </a:p>
          <a:p>
            <a:pPr marL="342900" indent="-342900" algn="just">
              <a:lnSpc>
                <a:spcPct val="150000"/>
              </a:lnSpc>
              <a:buFont typeface="Arial" panose="020B0604020202020204" pitchFamily="34" charset="0"/>
              <a:buChar char="•"/>
            </a:pPr>
            <a:r>
              <a:rPr lang="en-US" sz="2800" dirty="0"/>
              <a:t>Displaying </a:t>
            </a:r>
            <a:r>
              <a:rPr lang="en-US" sz="2800"/>
              <a:t>budget limit for </a:t>
            </a:r>
            <a:r>
              <a:rPr lang="en-US" sz="2800" dirty="0"/>
              <a:t>each category expense</a:t>
            </a:r>
          </a:p>
          <a:p>
            <a:pPr marL="342900" indent="-342900" algn="just">
              <a:lnSpc>
                <a:spcPct val="150000"/>
              </a:lnSpc>
              <a:buFont typeface="Arial" panose="020B0604020202020204" pitchFamily="34" charset="0"/>
              <a:buChar char="•"/>
            </a:pPr>
            <a:r>
              <a:rPr lang="en-US" sz="2800" dirty="0"/>
              <a:t>Realtime budget </a:t>
            </a:r>
            <a:r>
              <a:rPr lang="en-US" sz="2800" dirty="0" err="1"/>
              <a:t>updation</a:t>
            </a:r>
            <a:endParaRPr lang="en-US" sz="2800" dirty="0"/>
          </a:p>
          <a:p>
            <a:pPr marL="342900" indent="-342900" algn="just">
              <a:lnSpc>
                <a:spcPct val="150000"/>
              </a:lnSpc>
              <a:buFont typeface="Arial" panose="020B0604020202020204" pitchFamily="34" charset="0"/>
              <a:buChar char="•"/>
            </a:pPr>
            <a:r>
              <a:rPr lang="en-US" sz="2800" dirty="0"/>
              <a:t>Whenever the expense exceeds the budget limit , the category becomes inactive.</a:t>
            </a:r>
          </a:p>
          <a:p>
            <a:pPr marL="342900" indent="-342900" algn="just">
              <a:lnSpc>
                <a:spcPct val="150000"/>
              </a:lnSpc>
              <a:buFont typeface="Arial" panose="020B0604020202020204" pitchFamily="34" charset="0"/>
              <a:buChar char="•"/>
            </a:pPr>
            <a:r>
              <a:rPr lang="en-US" sz="2800" dirty="0"/>
              <a:t>Login system</a:t>
            </a:r>
          </a:p>
          <a:p>
            <a:pPr marL="342900" indent="-342900" algn="just">
              <a:lnSpc>
                <a:spcPct val="150000"/>
              </a:lnSpc>
              <a:buFont typeface="Arial" panose="020B0604020202020204" pitchFamily="34" charset="0"/>
              <a:buChar char="•"/>
            </a:pPr>
            <a:r>
              <a:rPr lang="en-US" sz="2800" dirty="0"/>
              <a:t>Monthly report generation</a:t>
            </a:r>
          </a:p>
        </p:txBody>
      </p:sp>
    </p:spTree>
    <p:extLst>
      <p:ext uri="{BB962C8B-B14F-4D97-AF65-F5344CB8AC3E}">
        <p14:creationId xmlns:p14="http://schemas.microsoft.com/office/powerpoint/2010/main" val="34964735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1000</TotalTime>
  <Words>880</Words>
  <Application>Microsoft Office PowerPoint</Application>
  <PresentationFormat>Widescreen</PresentationFormat>
  <Paragraphs>133</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Century</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Amritam Amogh</dc:creator>
  <cp:lastModifiedBy>Hardika Tandel</cp:lastModifiedBy>
  <cp:revision>33</cp:revision>
  <dcterms:created xsi:type="dcterms:W3CDTF">2023-10-15T07:29:18Z</dcterms:created>
  <dcterms:modified xsi:type="dcterms:W3CDTF">2024-04-25T12:50:02Z</dcterms:modified>
</cp:coreProperties>
</file>