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8" r:id="rId2"/>
    <p:sldId id="259" r:id="rId3"/>
    <p:sldId id="260" r:id="rId4"/>
    <p:sldId id="283" r:id="rId5"/>
    <p:sldId id="284" r:id="rId6"/>
    <p:sldId id="261" r:id="rId7"/>
    <p:sldId id="282" r:id="rId8"/>
    <p:sldId id="266" r:id="rId9"/>
    <p:sldId id="267" r:id="rId10"/>
    <p:sldId id="272" r:id="rId11"/>
    <p:sldId id="273" r:id="rId12"/>
    <p:sldId id="274" r:id="rId13"/>
    <p:sldId id="275" r:id="rId14"/>
    <p:sldId id="276" r:id="rId15"/>
    <p:sldId id="278" r:id="rId16"/>
    <p:sldId id="279" r:id="rId17"/>
    <p:sldId id="281" r:id="rId18"/>
    <p:sldId id="285" r:id="rId19"/>
    <p:sldId id="286" r:id="rId20"/>
    <p:sldId id="287" r:id="rId21"/>
    <p:sldId id="289" r:id="rId22"/>
    <p:sldId id="26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8" d="100"/>
          <a:sy n="58" d="100"/>
        </p:scale>
        <p:origin x="96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43768F-EADE-4E53-95A4-38B268D0D323}" type="datetimeFigureOut">
              <a:rPr lang="en-IN" smtClean="0"/>
              <a:t>10-04-2024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6836F5-8AFE-4D57-A7D4-4A61328D15A2}" type="slidenum">
              <a:rPr lang="en-IN" smtClean="0"/>
              <a:t>‹#›</a:t>
            </a:fld>
            <a:endParaRPr lang="en-IN" dirty="0"/>
          </a:p>
        </p:txBody>
      </p:sp>
    </p:spTree>
    <p:extLst>
      <p:ext uri="{BB962C8B-B14F-4D97-AF65-F5344CB8AC3E}">
        <p14:creationId xmlns:p14="http://schemas.microsoft.com/office/powerpoint/2010/main" val="2587410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36836F5-8AFE-4D57-A7D4-4A61328D15A2}" type="slidenum">
              <a:rPr lang="en-IN" smtClean="0"/>
              <a:t>15</a:t>
            </a:fld>
            <a:endParaRPr lang="en-IN" dirty="0"/>
          </a:p>
        </p:txBody>
      </p:sp>
    </p:spTree>
    <p:extLst>
      <p:ext uri="{BB962C8B-B14F-4D97-AF65-F5344CB8AC3E}">
        <p14:creationId xmlns:p14="http://schemas.microsoft.com/office/powerpoint/2010/main" val="1989344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36836F5-8AFE-4D57-A7D4-4A61328D15A2}" type="slidenum">
              <a:rPr lang="en-IN" smtClean="0"/>
              <a:t>16</a:t>
            </a:fld>
            <a:endParaRPr lang="en-IN" dirty="0"/>
          </a:p>
        </p:txBody>
      </p:sp>
    </p:spTree>
    <p:extLst>
      <p:ext uri="{BB962C8B-B14F-4D97-AF65-F5344CB8AC3E}">
        <p14:creationId xmlns:p14="http://schemas.microsoft.com/office/powerpoint/2010/main" val="4187602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36836F5-8AFE-4D57-A7D4-4A61328D15A2}" type="slidenum">
              <a:rPr lang="en-IN" smtClean="0"/>
              <a:t>17</a:t>
            </a:fld>
            <a:endParaRPr lang="en-IN" dirty="0"/>
          </a:p>
        </p:txBody>
      </p:sp>
    </p:spTree>
    <p:extLst>
      <p:ext uri="{BB962C8B-B14F-4D97-AF65-F5344CB8AC3E}">
        <p14:creationId xmlns:p14="http://schemas.microsoft.com/office/powerpoint/2010/main" val="1505777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36836F5-8AFE-4D57-A7D4-4A61328D15A2}" type="slidenum">
              <a:rPr lang="en-IN" smtClean="0"/>
              <a:t>18</a:t>
            </a:fld>
            <a:endParaRPr lang="en-IN" dirty="0"/>
          </a:p>
        </p:txBody>
      </p:sp>
    </p:spTree>
    <p:extLst>
      <p:ext uri="{BB962C8B-B14F-4D97-AF65-F5344CB8AC3E}">
        <p14:creationId xmlns:p14="http://schemas.microsoft.com/office/powerpoint/2010/main" val="3306872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36836F5-8AFE-4D57-A7D4-4A61328D15A2}" type="slidenum">
              <a:rPr lang="en-IN" smtClean="0"/>
              <a:t>19</a:t>
            </a:fld>
            <a:endParaRPr lang="en-IN" dirty="0"/>
          </a:p>
        </p:txBody>
      </p:sp>
    </p:spTree>
    <p:extLst>
      <p:ext uri="{BB962C8B-B14F-4D97-AF65-F5344CB8AC3E}">
        <p14:creationId xmlns:p14="http://schemas.microsoft.com/office/powerpoint/2010/main" val="941921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36836F5-8AFE-4D57-A7D4-4A61328D15A2}" type="slidenum">
              <a:rPr lang="en-IN" smtClean="0"/>
              <a:t>20</a:t>
            </a:fld>
            <a:endParaRPr lang="en-IN" dirty="0"/>
          </a:p>
        </p:txBody>
      </p:sp>
    </p:spTree>
    <p:extLst>
      <p:ext uri="{BB962C8B-B14F-4D97-AF65-F5344CB8AC3E}">
        <p14:creationId xmlns:p14="http://schemas.microsoft.com/office/powerpoint/2010/main" val="528191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36836F5-8AFE-4D57-A7D4-4A61328D15A2}" type="slidenum">
              <a:rPr lang="en-IN" smtClean="0"/>
              <a:t>21</a:t>
            </a:fld>
            <a:endParaRPr lang="en-IN" dirty="0"/>
          </a:p>
        </p:txBody>
      </p:sp>
    </p:spTree>
    <p:extLst>
      <p:ext uri="{BB962C8B-B14F-4D97-AF65-F5344CB8AC3E}">
        <p14:creationId xmlns:p14="http://schemas.microsoft.com/office/powerpoint/2010/main" val="3672483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5E59A-CD0E-AD96-7AE5-FEAF36EF83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37104FE-85A9-E82C-D4A8-2A6C2D9671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0A0E9AB-6EC8-3897-B66C-B208357C1AEA}"/>
              </a:ext>
            </a:extLst>
          </p:cNvPr>
          <p:cNvSpPr>
            <a:spLocks noGrp="1"/>
          </p:cNvSpPr>
          <p:nvPr>
            <p:ph type="dt" sz="half" idx="10"/>
          </p:nvPr>
        </p:nvSpPr>
        <p:spPr/>
        <p:txBody>
          <a:bodyPr/>
          <a:lstStyle/>
          <a:p>
            <a:fld id="{814F4330-5D2A-4669-85B0-28F9536BBAB1}" type="datetime1">
              <a:rPr lang="en-IN" smtClean="0"/>
              <a:t>10-04-2024</a:t>
            </a:fld>
            <a:endParaRPr lang="en-IN" dirty="0"/>
          </a:p>
        </p:txBody>
      </p:sp>
      <p:sp>
        <p:nvSpPr>
          <p:cNvPr id="5" name="Footer Placeholder 4">
            <a:extLst>
              <a:ext uri="{FF2B5EF4-FFF2-40B4-BE49-F238E27FC236}">
                <a16:creationId xmlns:a16="http://schemas.microsoft.com/office/drawing/2014/main" id="{E455DF76-9260-BE9C-B97E-470DC989FC1E}"/>
              </a:ext>
            </a:extLst>
          </p:cNvPr>
          <p:cNvSpPr>
            <a:spLocks noGrp="1"/>
          </p:cNvSpPr>
          <p:nvPr>
            <p:ph type="ftr" sz="quarter" idx="11"/>
          </p:nvPr>
        </p:nvSpPr>
        <p:spPr/>
        <p:txBody>
          <a:bodyPr/>
          <a:lstStyle/>
          <a:p>
            <a:r>
              <a:rPr lang="en-US" dirty="0"/>
              <a:t>UPI OTP System Using 2 Factor Authentication</a:t>
            </a:r>
            <a:endParaRPr lang="en-IN" dirty="0"/>
          </a:p>
        </p:txBody>
      </p:sp>
      <p:sp>
        <p:nvSpPr>
          <p:cNvPr id="6" name="Slide Number Placeholder 5">
            <a:extLst>
              <a:ext uri="{FF2B5EF4-FFF2-40B4-BE49-F238E27FC236}">
                <a16:creationId xmlns:a16="http://schemas.microsoft.com/office/drawing/2014/main" id="{CFCEAE53-907C-350F-F488-1351790AC7B6}"/>
              </a:ext>
            </a:extLst>
          </p:cNvPr>
          <p:cNvSpPr>
            <a:spLocks noGrp="1"/>
          </p:cNvSpPr>
          <p:nvPr>
            <p:ph type="sldNum" sz="quarter" idx="12"/>
          </p:nvPr>
        </p:nvSpPr>
        <p:spPr/>
        <p:txBody>
          <a:bodyPr/>
          <a:lstStyle/>
          <a:p>
            <a:fld id="{CC656FD2-59C3-4732-B7F6-8AEE31B2D707}" type="slidenum">
              <a:rPr lang="en-IN" smtClean="0"/>
              <a:t>‹#›</a:t>
            </a:fld>
            <a:endParaRPr lang="en-IN" dirty="0"/>
          </a:p>
        </p:txBody>
      </p:sp>
    </p:spTree>
    <p:extLst>
      <p:ext uri="{BB962C8B-B14F-4D97-AF65-F5344CB8AC3E}">
        <p14:creationId xmlns:p14="http://schemas.microsoft.com/office/powerpoint/2010/main" val="3421188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1A6D5-E002-C1DA-FA3C-5F5424C8323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52C5C4-B26E-C9F4-AB9C-B45A2C0C33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01EDC0-A6F5-58ED-CEF3-F8D9BBF58861}"/>
              </a:ext>
            </a:extLst>
          </p:cNvPr>
          <p:cNvSpPr>
            <a:spLocks noGrp="1"/>
          </p:cNvSpPr>
          <p:nvPr>
            <p:ph type="dt" sz="half" idx="10"/>
          </p:nvPr>
        </p:nvSpPr>
        <p:spPr/>
        <p:txBody>
          <a:bodyPr/>
          <a:lstStyle/>
          <a:p>
            <a:fld id="{E4795295-F819-4329-9607-6EE0C999F39A}" type="datetime1">
              <a:rPr lang="en-IN" smtClean="0"/>
              <a:t>10-04-2024</a:t>
            </a:fld>
            <a:endParaRPr lang="en-IN" dirty="0"/>
          </a:p>
        </p:txBody>
      </p:sp>
      <p:sp>
        <p:nvSpPr>
          <p:cNvPr id="5" name="Footer Placeholder 4">
            <a:extLst>
              <a:ext uri="{FF2B5EF4-FFF2-40B4-BE49-F238E27FC236}">
                <a16:creationId xmlns:a16="http://schemas.microsoft.com/office/drawing/2014/main" id="{E712F858-B8A9-7B29-D95F-F619FDB195D0}"/>
              </a:ext>
            </a:extLst>
          </p:cNvPr>
          <p:cNvSpPr>
            <a:spLocks noGrp="1"/>
          </p:cNvSpPr>
          <p:nvPr>
            <p:ph type="ftr" sz="quarter" idx="11"/>
          </p:nvPr>
        </p:nvSpPr>
        <p:spPr/>
        <p:txBody>
          <a:bodyPr/>
          <a:lstStyle/>
          <a:p>
            <a:r>
              <a:rPr lang="en-US" dirty="0"/>
              <a:t>UPI OTP System Using 2 Factor Authentication</a:t>
            </a:r>
            <a:endParaRPr lang="en-IN" dirty="0"/>
          </a:p>
        </p:txBody>
      </p:sp>
      <p:sp>
        <p:nvSpPr>
          <p:cNvPr id="6" name="Slide Number Placeholder 5">
            <a:extLst>
              <a:ext uri="{FF2B5EF4-FFF2-40B4-BE49-F238E27FC236}">
                <a16:creationId xmlns:a16="http://schemas.microsoft.com/office/drawing/2014/main" id="{ED593B03-E676-2B52-6BEE-3A0EAF1C86D5}"/>
              </a:ext>
            </a:extLst>
          </p:cNvPr>
          <p:cNvSpPr>
            <a:spLocks noGrp="1"/>
          </p:cNvSpPr>
          <p:nvPr>
            <p:ph type="sldNum" sz="quarter" idx="12"/>
          </p:nvPr>
        </p:nvSpPr>
        <p:spPr/>
        <p:txBody>
          <a:bodyPr/>
          <a:lstStyle/>
          <a:p>
            <a:fld id="{CC656FD2-59C3-4732-B7F6-8AEE31B2D707}" type="slidenum">
              <a:rPr lang="en-IN" smtClean="0"/>
              <a:t>‹#›</a:t>
            </a:fld>
            <a:endParaRPr lang="en-IN" dirty="0"/>
          </a:p>
        </p:txBody>
      </p:sp>
    </p:spTree>
    <p:extLst>
      <p:ext uri="{BB962C8B-B14F-4D97-AF65-F5344CB8AC3E}">
        <p14:creationId xmlns:p14="http://schemas.microsoft.com/office/powerpoint/2010/main" val="2980171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121611-8653-6486-75C5-0D6F4EDED2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6B3AB3-1A16-E534-BE7B-F24EA82BCC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97D44C-E616-3C7A-B32F-1C496C64232F}"/>
              </a:ext>
            </a:extLst>
          </p:cNvPr>
          <p:cNvSpPr>
            <a:spLocks noGrp="1"/>
          </p:cNvSpPr>
          <p:nvPr>
            <p:ph type="dt" sz="half" idx="10"/>
          </p:nvPr>
        </p:nvSpPr>
        <p:spPr/>
        <p:txBody>
          <a:bodyPr/>
          <a:lstStyle/>
          <a:p>
            <a:fld id="{889F6A82-8161-4561-AD47-719FCCE61C7E}" type="datetime1">
              <a:rPr lang="en-IN" smtClean="0"/>
              <a:t>10-04-2024</a:t>
            </a:fld>
            <a:endParaRPr lang="en-IN" dirty="0"/>
          </a:p>
        </p:txBody>
      </p:sp>
      <p:sp>
        <p:nvSpPr>
          <p:cNvPr id="5" name="Footer Placeholder 4">
            <a:extLst>
              <a:ext uri="{FF2B5EF4-FFF2-40B4-BE49-F238E27FC236}">
                <a16:creationId xmlns:a16="http://schemas.microsoft.com/office/drawing/2014/main" id="{ACE8D818-D052-366B-5E6F-C5324FFDC14A}"/>
              </a:ext>
            </a:extLst>
          </p:cNvPr>
          <p:cNvSpPr>
            <a:spLocks noGrp="1"/>
          </p:cNvSpPr>
          <p:nvPr>
            <p:ph type="ftr" sz="quarter" idx="11"/>
          </p:nvPr>
        </p:nvSpPr>
        <p:spPr/>
        <p:txBody>
          <a:bodyPr/>
          <a:lstStyle/>
          <a:p>
            <a:r>
              <a:rPr lang="en-US" dirty="0"/>
              <a:t>UPI OTP System Using 2 Factor Authentication</a:t>
            </a:r>
            <a:endParaRPr lang="en-IN" dirty="0"/>
          </a:p>
        </p:txBody>
      </p:sp>
      <p:sp>
        <p:nvSpPr>
          <p:cNvPr id="6" name="Slide Number Placeholder 5">
            <a:extLst>
              <a:ext uri="{FF2B5EF4-FFF2-40B4-BE49-F238E27FC236}">
                <a16:creationId xmlns:a16="http://schemas.microsoft.com/office/drawing/2014/main" id="{9CB2ADC4-A3A3-46EA-47D3-DCBFA751CD01}"/>
              </a:ext>
            </a:extLst>
          </p:cNvPr>
          <p:cNvSpPr>
            <a:spLocks noGrp="1"/>
          </p:cNvSpPr>
          <p:nvPr>
            <p:ph type="sldNum" sz="quarter" idx="12"/>
          </p:nvPr>
        </p:nvSpPr>
        <p:spPr/>
        <p:txBody>
          <a:bodyPr/>
          <a:lstStyle/>
          <a:p>
            <a:fld id="{CC656FD2-59C3-4732-B7F6-8AEE31B2D707}" type="slidenum">
              <a:rPr lang="en-IN" smtClean="0"/>
              <a:t>‹#›</a:t>
            </a:fld>
            <a:endParaRPr lang="en-IN" dirty="0"/>
          </a:p>
        </p:txBody>
      </p:sp>
    </p:spTree>
    <p:extLst>
      <p:ext uri="{BB962C8B-B14F-4D97-AF65-F5344CB8AC3E}">
        <p14:creationId xmlns:p14="http://schemas.microsoft.com/office/powerpoint/2010/main" val="2320032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A0A01-B056-714B-86DA-94E8D0FC7C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E93405-E828-7496-AFAA-BEDB2153A4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16A56E-D023-C2BA-9B8B-43B83D4D8AA6}"/>
              </a:ext>
            </a:extLst>
          </p:cNvPr>
          <p:cNvSpPr>
            <a:spLocks noGrp="1"/>
          </p:cNvSpPr>
          <p:nvPr>
            <p:ph type="dt" sz="half" idx="10"/>
          </p:nvPr>
        </p:nvSpPr>
        <p:spPr/>
        <p:txBody>
          <a:bodyPr/>
          <a:lstStyle/>
          <a:p>
            <a:fld id="{635D1D48-888F-4235-A6EF-7650751DFB95}" type="datetime1">
              <a:rPr lang="en-IN" smtClean="0"/>
              <a:t>10-04-2024</a:t>
            </a:fld>
            <a:endParaRPr lang="en-IN" dirty="0"/>
          </a:p>
        </p:txBody>
      </p:sp>
      <p:sp>
        <p:nvSpPr>
          <p:cNvPr id="5" name="Footer Placeholder 4">
            <a:extLst>
              <a:ext uri="{FF2B5EF4-FFF2-40B4-BE49-F238E27FC236}">
                <a16:creationId xmlns:a16="http://schemas.microsoft.com/office/drawing/2014/main" id="{3AD4BC61-033D-8635-5971-35E4AECC6EA0}"/>
              </a:ext>
            </a:extLst>
          </p:cNvPr>
          <p:cNvSpPr>
            <a:spLocks noGrp="1"/>
          </p:cNvSpPr>
          <p:nvPr>
            <p:ph type="ftr" sz="quarter" idx="11"/>
          </p:nvPr>
        </p:nvSpPr>
        <p:spPr/>
        <p:txBody>
          <a:bodyPr/>
          <a:lstStyle/>
          <a:p>
            <a:r>
              <a:rPr lang="en-US" dirty="0"/>
              <a:t>UPI OTP System Using 2 Factor Authentication</a:t>
            </a:r>
            <a:endParaRPr lang="en-IN" dirty="0"/>
          </a:p>
        </p:txBody>
      </p:sp>
      <p:sp>
        <p:nvSpPr>
          <p:cNvPr id="6" name="Slide Number Placeholder 5">
            <a:extLst>
              <a:ext uri="{FF2B5EF4-FFF2-40B4-BE49-F238E27FC236}">
                <a16:creationId xmlns:a16="http://schemas.microsoft.com/office/drawing/2014/main" id="{96E8191A-F7EC-FC72-D7F1-12975209D939}"/>
              </a:ext>
            </a:extLst>
          </p:cNvPr>
          <p:cNvSpPr>
            <a:spLocks noGrp="1"/>
          </p:cNvSpPr>
          <p:nvPr>
            <p:ph type="sldNum" sz="quarter" idx="12"/>
          </p:nvPr>
        </p:nvSpPr>
        <p:spPr/>
        <p:txBody>
          <a:bodyPr/>
          <a:lstStyle/>
          <a:p>
            <a:fld id="{CC656FD2-59C3-4732-B7F6-8AEE31B2D707}" type="slidenum">
              <a:rPr lang="en-IN" smtClean="0"/>
              <a:t>‹#›</a:t>
            </a:fld>
            <a:endParaRPr lang="en-IN" dirty="0"/>
          </a:p>
        </p:txBody>
      </p:sp>
    </p:spTree>
    <p:extLst>
      <p:ext uri="{BB962C8B-B14F-4D97-AF65-F5344CB8AC3E}">
        <p14:creationId xmlns:p14="http://schemas.microsoft.com/office/powerpoint/2010/main" val="673295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C017A-B15C-6957-3E7D-805C9CCAE6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C0138C-7BED-0444-B316-ED90E42E51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96CD61-80B1-E896-2DB6-966B13EE6117}"/>
              </a:ext>
            </a:extLst>
          </p:cNvPr>
          <p:cNvSpPr>
            <a:spLocks noGrp="1"/>
          </p:cNvSpPr>
          <p:nvPr>
            <p:ph type="dt" sz="half" idx="10"/>
          </p:nvPr>
        </p:nvSpPr>
        <p:spPr/>
        <p:txBody>
          <a:bodyPr/>
          <a:lstStyle/>
          <a:p>
            <a:fld id="{9543ADDD-E370-450C-AC2F-792123B1A176}" type="datetime1">
              <a:rPr lang="en-IN" smtClean="0"/>
              <a:t>10-04-2024</a:t>
            </a:fld>
            <a:endParaRPr lang="en-IN" dirty="0"/>
          </a:p>
        </p:txBody>
      </p:sp>
      <p:sp>
        <p:nvSpPr>
          <p:cNvPr id="5" name="Footer Placeholder 4">
            <a:extLst>
              <a:ext uri="{FF2B5EF4-FFF2-40B4-BE49-F238E27FC236}">
                <a16:creationId xmlns:a16="http://schemas.microsoft.com/office/drawing/2014/main" id="{4598E531-0E16-5627-8F41-9B9D28518DE3}"/>
              </a:ext>
            </a:extLst>
          </p:cNvPr>
          <p:cNvSpPr>
            <a:spLocks noGrp="1"/>
          </p:cNvSpPr>
          <p:nvPr>
            <p:ph type="ftr" sz="quarter" idx="11"/>
          </p:nvPr>
        </p:nvSpPr>
        <p:spPr/>
        <p:txBody>
          <a:bodyPr/>
          <a:lstStyle/>
          <a:p>
            <a:r>
              <a:rPr lang="en-US" dirty="0"/>
              <a:t>UPI OTP System Using 2 Factor Authentication</a:t>
            </a:r>
            <a:endParaRPr lang="en-IN" dirty="0"/>
          </a:p>
        </p:txBody>
      </p:sp>
      <p:sp>
        <p:nvSpPr>
          <p:cNvPr id="6" name="Slide Number Placeholder 5">
            <a:extLst>
              <a:ext uri="{FF2B5EF4-FFF2-40B4-BE49-F238E27FC236}">
                <a16:creationId xmlns:a16="http://schemas.microsoft.com/office/drawing/2014/main" id="{52B45AF1-29EF-02ED-0208-D84F0484DFF7}"/>
              </a:ext>
            </a:extLst>
          </p:cNvPr>
          <p:cNvSpPr>
            <a:spLocks noGrp="1"/>
          </p:cNvSpPr>
          <p:nvPr>
            <p:ph type="sldNum" sz="quarter" idx="12"/>
          </p:nvPr>
        </p:nvSpPr>
        <p:spPr/>
        <p:txBody>
          <a:bodyPr/>
          <a:lstStyle/>
          <a:p>
            <a:fld id="{CC656FD2-59C3-4732-B7F6-8AEE31B2D707}" type="slidenum">
              <a:rPr lang="en-IN" smtClean="0"/>
              <a:t>‹#›</a:t>
            </a:fld>
            <a:endParaRPr lang="en-IN" dirty="0"/>
          </a:p>
        </p:txBody>
      </p:sp>
    </p:spTree>
    <p:extLst>
      <p:ext uri="{BB962C8B-B14F-4D97-AF65-F5344CB8AC3E}">
        <p14:creationId xmlns:p14="http://schemas.microsoft.com/office/powerpoint/2010/main" val="1883227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53B3E-7722-BF8B-9CC1-9E6AE34ADA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849064-00A1-C30E-5851-991A0AC942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7B52A5-DCBD-7D19-2A8A-0D4A53E312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BF18C34-98AA-0EEF-E054-FCD798678621}"/>
              </a:ext>
            </a:extLst>
          </p:cNvPr>
          <p:cNvSpPr>
            <a:spLocks noGrp="1"/>
          </p:cNvSpPr>
          <p:nvPr>
            <p:ph type="dt" sz="half" idx="10"/>
          </p:nvPr>
        </p:nvSpPr>
        <p:spPr/>
        <p:txBody>
          <a:bodyPr/>
          <a:lstStyle/>
          <a:p>
            <a:fld id="{F11CD42B-CED5-4196-B3A5-C2621EB8C1FD}" type="datetime1">
              <a:rPr lang="en-IN" smtClean="0"/>
              <a:t>10-04-2024</a:t>
            </a:fld>
            <a:endParaRPr lang="en-IN" dirty="0"/>
          </a:p>
        </p:txBody>
      </p:sp>
      <p:sp>
        <p:nvSpPr>
          <p:cNvPr id="6" name="Footer Placeholder 5">
            <a:extLst>
              <a:ext uri="{FF2B5EF4-FFF2-40B4-BE49-F238E27FC236}">
                <a16:creationId xmlns:a16="http://schemas.microsoft.com/office/drawing/2014/main" id="{C8C46CED-A5FD-F450-9F49-7CFC9CFBC118}"/>
              </a:ext>
            </a:extLst>
          </p:cNvPr>
          <p:cNvSpPr>
            <a:spLocks noGrp="1"/>
          </p:cNvSpPr>
          <p:nvPr>
            <p:ph type="ftr" sz="quarter" idx="11"/>
          </p:nvPr>
        </p:nvSpPr>
        <p:spPr/>
        <p:txBody>
          <a:bodyPr/>
          <a:lstStyle/>
          <a:p>
            <a:r>
              <a:rPr lang="en-US" dirty="0"/>
              <a:t>UPI OTP System Using 2 Factor Authentication</a:t>
            </a:r>
            <a:endParaRPr lang="en-IN" dirty="0"/>
          </a:p>
        </p:txBody>
      </p:sp>
      <p:sp>
        <p:nvSpPr>
          <p:cNvPr id="7" name="Slide Number Placeholder 6">
            <a:extLst>
              <a:ext uri="{FF2B5EF4-FFF2-40B4-BE49-F238E27FC236}">
                <a16:creationId xmlns:a16="http://schemas.microsoft.com/office/drawing/2014/main" id="{823E977A-D02A-BD0B-1F83-1DC3E74C9EBF}"/>
              </a:ext>
            </a:extLst>
          </p:cNvPr>
          <p:cNvSpPr>
            <a:spLocks noGrp="1"/>
          </p:cNvSpPr>
          <p:nvPr>
            <p:ph type="sldNum" sz="quarter" idx="12"/>
          </p:nvPr>
        </p:nvSpPr>
        <p:spPr/>
        <p:txBody>
          <a:bodyPr/>
          <a:lstStyle/>
          <a:p>
            <a:fld id="{CC656FD2-59C3-4732-B7F6-8AEE31B2D707}" type="slidenum">
              <a:rPr lang="en-IN" smtClean="0"/>
              <a:t>‹#›</a:t>
            </a:fld>
            <a:endParaRPr lang="en-IN" dirty="0"/>
          </a:p>
        </p:txBody>
      </p:sp>
    </p:spTree>
    <p:extLst>
      <p:ext uri="{BB962C8B-B14F-4D97-AF65-F5344CB8AC3E}">
        <p14:creationId xmlns:p14="http://schemas.microsoft.com/office/powerpoint/2010/main" val="264995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43F18-D5B7-944E-58E9-542F91D13C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A5CD85-7D7C-E5AA-6E7E-152B4EF7C4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5BCA01-2AF6-9827-98D8-E3E61D7518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189E58-BCBF-33BF-9F70-AE2B049863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25EC3C-FC4B-A669-9BD7-43EB9EDCEC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5C1105C-F9CF-0FDB-49BF-C6CA768B3D4C}"/>
              </a:ext>
            </a:extLst>
          </p:cNvPr>
          <p:cNvSpPr>
            <a:spLocks noGrp="1"/>
          </p:cNvSpPr>
          <p:nvPr>
            <p:ph type="dt" sz="half" idx="10"/>
          </p:nvPr>
        </p:nvSpPr>
        <p:spPr/>
        <p:txBody>
          <a:bodyPr/>
          <a:lstStyle/>
          <a:p>
            <a:fld id="{C9244A1F-F689-4B1C-8E22-E5F5106A82E0}" type="datetime1">
              <a:rPr lang="en-IN" smtClean="0"/>
              <a:t>10-04-2024</a:t>
            </a:fld>
            <a:endParaRPr lang="en-IN" dirty="0"/>
          </a:p>
        </p:txBody>
      </p:sp>
      <p:sp>
        <p:nvSpPr>
          <p:cNvPr id="8" name="Footer Placeholder 7">
            <a:extLst>
              <a:ext uri="{FF2B5EF4-FFF2-40B4-BE49-F238E27FC236}">
                <a16:creationId xmlns:a16="http://schemas.microsoft.com/office/drawing/2014/main" id="{1B95DF11-B791-E90C-D9D0-69028FFA48E9}"/>
              </a:ext>
            </a:extLst>
          </p:cNvPr>
          <p:cNvSpPr>
            <a:spLocks noGrp="1"/>
          </p:cNvSpPr>
          <p:nvPr>
            <p:ph type="ftr" sz="quarter" idx="11"/>
          </p:nvPr>
        </p:nvSpPr>
        <p:spPr/>
        <p:txBody>
          <a:bodyPr/>
          <a:lstStyle/>
          <a:p>
            <a:r>
              <a:rPr lang="en-US" dirty="0"/>
              <a:t>UPI OTP System Using 2 Factor Authentication</a:t>
            </a:r>
            <a:endParaRPr lang="en-IN" dirty="0"/>
          </a:p>
        </p:txBody>
      </p:sp>
      <p:sp>
        <p:nvSpPr>
          <p:cNvPr id="9" name="Slide Number Placeholder 8">
            <a:extLst>
              <a:ext uri="{FF2B5EF4-FFF2-40B4-BE49-F238E27FC236}">
                <a16:creationId xmlns:a16="http://schemas.microsoft.com/office/drawing/2014/main" id="{B6C5534A-B355-1494-8A9B-AD82E4C96A42}"/>
              </a:ext>
            </a:extLst>
          </p:cNvPr>
          <p:cNvSpPr>
            <a:spLocks noGrp="1"/>
          </p:cNvSpPr>
          <p:nvPr>
            <p:ph type="sldNum" sz="quarter" idx="12"/>
          </p:nvPr>
        </p:nvSpPr>
        <p:spPr/>
        <p:txBody>
          <a:bodyPr/>
          <a:lstStyle/>
          <a:p>
            <a:fld id="{CC656FD2-59C3-4732-B7F6-8AEE31B2D707}" type="slidenum">
              <a:rPr lang="en-IN" smtClean="0"/>
              <a:t>‹#›</a:t>
            </a:fld>
            <a:endParaRPr lang="en-IN" dirty="0"/>
          </a:p>
        </p:txBody>
      </p:sp>
    </p:spTree>
    <p:extLst>
      <p:ext uri="{BB962C8B-B14F-4D97-AF65-F5344CB8AC3E}">
        <p14:creationId xmlns:p14="http://schemas.microsoft.com/office/powerpoint/2010/main" val="417480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26CA-ADF1-382C-4961-7BAB430BDD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3AA3F33-B76D-8336-BEE9-00BFA9F07798}"/>
              </a:ext>
            </a:extLst>
          </p:cNvPr>
          <p:cNvSpPr>
            <a:spLocks noGrp="1"/>
          </p:cNvSpPr>
          <p:nvPr>
            <p:ph type="dt" sz="half" idx="10"/>
          </p:nvPr>
        </p:nvSpPr>
        <p:spPr/>
        <p:txBody>
          <a:bodyPr/>
          <a:lstStyle/>
          <a:p>
            <a:fld id="{0C1D7B6A-2329-4104-B427-33A217F346A0}" type="datetime1">
              <a:rPr lang="en-IN" smtClean="0"/>
              <a:t>10-04-2024</a:t>
            </a:fld>
            <a:endParaRPr lang="en-IN" dirty="0"/>
          </a:p>
        </p:txBody>
      </p:sp>
      <p:sp>
        <p:nvSpPr>
          <p:cNvPr id="4" name="Footer Placeholder 3">
            <a:extLst>
              <a:ext uri="{FF2B5EF4-FFF2-40B4-BE49-F238E27FC236}">
                <a16:creationId xmlns:a16="http://schemas.microsoft.com/office/drawing/2014/main" id="{CB543ADD-F87D-357F-EDE9-7AE67A233418}"/>
              </a:ext>
            </a:extLst>
          </p:cNvPr>
          <p:cNvSpPr>
            <a:spLocks noGrp="1"/>
          </p:cNvSpPr>
          <p:nvPr>
            <p:ph type="ftr" sz="quarter" idx="11"/>
          </p:nvPr>
        </p:nvSpPr>
        <p:spPr/>
        <p:txBody>
          <a:bodyPr/>
          <a:lstStyle/>
          <a:p>
            <a:r>
              <a:rPr lang="en-US" dirty="0"/>
              <a:t>UPI OTP System Using 2 Factor Authentication</a:t>
            </a:r>
            <a:endParaRPr lang="en-IN" dirty="0"/>
          </a:p>
        </p:txBody>
      </p:sp>
      <p:sp>
        <p:nvSpPr>
          <p:cNvPr id="5" name="Slide Number Placeholder 4">
            <a:extLst>
              <a:ext uri="{FF2B5EF4-FFF2-40B4-BE49-F238E27FC236}">
                <a16:creationId xmlns:a16="http://schemas.microsoft.com/office/drawing/2014/main" id="{09A661A9-C8D1-713C-D4BE-2D5394E7AD1A}"/>
              </a:ext>
            </a:extLst>
          </p:cNvPr>
          <p:cNvSpPr>
            <a:spLocks noGrp="1"/>
          </p:cNvSpPr>
          <p:nvPr>
            <p:ph type="sldNum" sz="quarter" idx="12"/>
          </p:nvPr>
        </p:nvSpPr>
        <p:spPr/>
        <p:txBody>
          <a:bodyPr/>
          <a:lstStyle/>
          <a:p>
            <a:fld id="{CC656FD2-59C3-4732-B7F6-8AEE31B2D707}" type="slidenum">
              <a:rPr lang="en-IN" smtClean="0"/>
              <a:t>‹#›</a:t>
            </a:fld>
            <a:endParaRPr lang="en-IN" dirty="0"/>
          </a:p>
        </p:txBody>
      </p:sp>
    </p:spTree>
    <p:extLst>
      <p:ext uri="{BB962C8B-B14F-4D97-AF65-F5344CB8AC3E}">
        <p14:creationId xmlns:p14="http://schemas.microsoft.com/office/powerpoint/2010/main" val="1241314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1F393F-F193-658D-A595-983A4F477FFB}"/>
              </a:ext>
            </a:extLst>
          </p:cNvPr>
          <p:cNvSpPr>
            <a:spLocks noGrp="1"/>
          </p:cNvSpPr>
          <p:nvPr>
            <p:ph type="dt" sz="half" idx="10"/>
          </p:nvPr>
        </p:nvSpPr>
        <p:spPr/>
        <p:txBody>
          <a:bodyPr/>
          <a:lstStyle/>
          <a:p>
            <a:fld id="{D0613487-507A-4066-81AF-6B3F7812F6ED}" type="datetime1">
              <a:rPr lang="en-IN" smtClean="0"/>
              <a:t>10-04-2024</a:t>
            </a:fld>
            <a:endParaRPr lang="en-IN" dirty="0"/>
          </a:p>
        </p:txBody>
      </p:sp>
      <p:sp>
        <p:nvSpPr>
          <p:cNvPr id="3" name="Footer Placeholder 2">
            <a:extLst>
              <a:ext uri="{FF2B5EF4-FFF2-40B4-BE49-F238E27FC236}">
                <a16:creationId xmlns:a16="http://schemas.microsoft.com/office/drawing/2014/main" id="{6AA87500-8FE1-93B9-A76E-66AAA55E5974}"/>
              </a:ext>
            </a:extLst>
          </p:cNvPr>
          <p:cNvSpPr>
            <a:spLocks noGrp="1"/>
          </p:cNvSpPr>
          <p:nvPr>
            <p:ph type="ftr" sz="quarter" idx="11"/>
          </p:nvPr>
        </p:nvSpPr>
        <p:spPr/>
        <p:txBody>
          <a:bodyPr/>
          <a:lstStyle/>
          <a:p>
            <a:r>
              <a:rPr lang="en-US" dirty="0"/>
              <a:t>UPI OTP System Using 2 Factor Authentication</a:t>
            </a:r>
            <a:endParaRPr lang="en-IN" dirty="0"/>
          </a:p>
        </p:txBody>
      </p:sp>
      <p:sp>
        <p:nvSpPr>
          <p:cNvPr id="4" name="Slide Number Placeholder 3">
            <a:extLst>
              <a:ext uri="{FF2B5EF4-FFF2-40B4-BE49-F238E27FC236}">
                <a16:creationId xmlns:a16="http://schemas.microsoft.com/office/drawing/2014/main" id="{A051BEC3-39F6-1924-6616-718739F4A045}"/>
              </a:ext>
            </a:extLst>
          </p:cNvPr>
          <p:cNvSpPr>
            <a:spLocks noGrp="1"/>
          </p:cNvSpPr>
          <p:nvPr>
            <p:ph type="sldNum" sz="quarter" idx="12"/>
          </p:nvPr>
        </p:nvSpPr>
        <p:spPr/>
        <p:txBody>
          <a:bodyPr/>
          <a:lstStyle/>
          <a:p>
            <a:fld id="{CC656FD2-59C3-4732-B7F6-8AEE31B2D707}" type="slidenum">
              <a:rPr lang="en-IN" smtClean="0"/>
              <a:t>‹#›</a:t>
            </a:fld>
            <a:endParaRPr lang="en-IN" dirty="0"/>
          </a:p>
        </p:txBody>
      </p:sp>
    </p:spTree>
    <p:extLst>
      <p:ext uri="{BB962C8B-B14F-4D97-AF65-F5344CB8AC3E}">
        <p14:creationId xmlns:p14="http://schemas.microsoft.com/office/powerpoint/2010/main" val="579480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736D9-73AE-5FCD-6322-DBC441C2FC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474A2D-D450-F976-4DB6-D34D3050F2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D8D1EA-6D0D-C355-8BAE-B47A3D6D39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18772-B7B3-477C-CAB4-D9758B42E50A}"/>
              </a:ext>
            </a:extLst>
          </p:cNvPr>
          <p:cNvSpPr>
            <a:spLocks noGrp="1"/>
          </p:cNvSpPr>
          <p:nvPr>
            <p:ph type="dt" sz="half" idx="10"/>
          </p:nvPr>
        </p:nvSpPr>
        <p:spPr/>
        <p:txBody>
          <a:bodyPr/>
          <a:lstStyle/>
          <a:p>
            <a:fld id="{613AAF62-CC1A-4947-9897-CE4DC350A9FF}" type="datetime1">
              <a:rPr lang="en-IN" smtClean="0"/>
              <a:t>10-04-2024</a:t>
            </a:fld>
            <a:endParaRPr lang="en-IN" dirty="0"/>
          </a:p>
        </p:txBody>
      </p:sp>
      <p:sp>
        <p:nvSpPr>
          <p:cNvPr id="6" name="Footer Placeholder 5">
            <a:extLst>
              <a:ext uri="{FF2B5EF4-FFF2-40B4-BE49-F238E27FC236}">
                <a16:creationId xmlns:a16="http://schemas.microsoft.com/office/drawing/2014/main" id="{54022923-0AB2-4C01-448B-FCC5D7B3037C}"/>
              </a:ext>
            </a:extLst>
          </p:cNvPr>
          <p:cNvSpPr>
            <a:spLocks noGrp="1"/>
          </p:cNvSpPr>
          <p:nvPr>
            <p:ph type="ftr" sz="quarter" idx="11"/>
          </p:nvPr>
        </p:nvSpPr>
        <p:spPr/>
        <p:txBody>
          <a:bodyPr/>
          <a:lstStyle/>
          <a:p>
            <a:r>
              <a:rPr lang="en-US" dirty="0"/>
              <a:t>UPI OTP System Using 2 Factor Authentication</a:t>
            </a:r>
            <a:endParaRPr lang="en-IN" dirty="0"/>
          </a:p>
        </p:txBody>
      </p:sp>
      <p:sp>
        <p:nvSpPr>
          <p:cNvPr id="7" name="Slide Number Placeholder 6">
            <a:extLst>
              <a:ext uri="{FF2B5EF4-FFF2-40B4-BE49-F238E27FC236}">
                <a16:creationId xmlns:a16="http://schemas.microsoft.com/office/drawing/2014/main" id="{4158362E-2E20-07B3-8FD5-8A3AC83D1EF9}"/>
              </a:ext>
            </a:extLst>
          </p:cNvPr>
          <p:cNvSpPr>
            <a:spLocks noGrp="1"/>
          </p:cNvSpPr>
          <p:nvPr>
            <p:ph type="sldNum" sz="quarter" idx="12"/>
          </p:nvPr>
        </p:nvSpPr>
        <p:spPr/>
        <p:txBody>
          <a:bodyPr/>
          <a:lstStyle/>
          <a:p>
            <a:fld id="{CC656FD2-59C3-4732-B7F6-8AEE31B2D707}" type="slidenum">
              <a:rPr lang="en-IN" smtClean="0"/>
              <a:t>‹#›</a:t>
            </a:fld>
            <a:endParaRPr lang="en-IN" dirty="0"/>
          </a:p>
        </p:txBody>
      </p:sp>
    </p:spTree>
    <p:extLst>
      <p:ext uri="{BB962C8B-B14F-4D97-AF65-F5344CB8AC3E}">
        <p14:creationId xmlns:p14="http://schemas.microsoft.com/office/powerpoint/2010/main" val="2699434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26CE6-A5EE-36FC-5FA5-C3383AEAAB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C035D3B-1743-933E-791F-7E70337CA7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D1781FA8-F704-7D02-8F63-B87A5AF126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B1AFBC-0984-19B9-F55C-9F70000B069E}"/>
              </a:ext>
            </a:extLst>
          </p:cNvPr>
          <p:cNvSpPr>
            <a:spLocks noGrp="1"/>
          </p:cNvSpPr>
          <p:nvPr>
            <p:ph type="dt" sz="half" idx="10"/>
          </p:nvPr>
        </p:nvSpPr>
        <p:spPr/>
        <p:txBody>
          <a:bodyPr/>
          <a:lstStyle/>
          <a:p>
            <a:fld id="{358623D1-F037-490A-AC84-D7F84D49F15B}" type="datetime1">
              <a:rPr lang="en-IN" smtClean="0"/>
              <a:t>10-04-2024</a:t>
            </a:fld>
            <a:endParaRPr lang="en-IN" dirty="0"/>
          </a:p>
        </p:txBody>
      </p:sp>
      <p:sp>
        <p:nvSpPr>
          <p:cNvPr id="6" name="Footer Placeholder 5">
            <a:extLst>
              <a:ext uri="{FF2B5EF4-FFF2-40B4-BE49-F238E27FC236}">
                <a16:creationId xmlns:a16="http://schemas.microsoft.com/office/drawing/2014/main" id="{2587F083-0958-C2CC-D3BD-5769FF6D7F4C}"/>
              </a:ext>
            </a:extLst>
          </p:cNvPr>
          <p:cNvSpPr>
            <a:spLocks noGrp="1"/>
          </p:cNvSpPr>
          <p:nvPr>
            <p:ph type="ftr" sz="quarter" idx="11"/>
          </p:nvPr>
        </p:nvSpPr>
        <p:spPr/>
        <p:txBody>
          <a:bodyPr/>
          <a:lstStyle/>
          <a:p>
            <a:r>
              <a:rPr lang="en-US" dirty="0"/>
              <a:t>UPI OTP System Using 2 Factor Authentication</a:t>
            </a:r>
            <a:endParaRPr lang="en-IN" dirty="0"/>
          </a:p>
        </p:txBody>
      </p:sp>
      <p:sp>
        <p:nvSpPr>
          <p:cNvPr id="7" name="Slide Number Placeholder 6">
            <a:extLst>
              <a:ext uri="{FF2B5EF4-FFF2-40B4-BE49-F238E27FC236}">
                <a16:creationId xmlns:a16="http://schemas.microsoft.com/office/drawing/2014/main" id="{DE801C64-21FF-CA84-9240-69771429FEED}"/>
              </a:ext>
            </a:extLst>
          </p:cNvPr>
          <p:cNvSpPr>
            <a:spLocks noGrp="1"/>
          </p:cNvSpPr>
          <p:nvPr>
            <p:ph type="sldNum" sz="quarter" idx="12"/>
          </p:nvPr>
        </p:nvSpPr>
        <p:spPr/>
        <p:txBody>
          <a:bodyPr/>
          <a:lstStyle/>
          <a:p>
            <a:fld id="{CC656FD2-59C3-4732-B7F6-8AEE31B2D707}" type="slidenum">
              <a:rPr lang="en-IN" smtClean="0"/>
              <a:t>‹#›</a:t>
            </a:fld>
            <a:endParaRPr lang="en-IN" dirty="0"/>
          </a:p>
        </p:txBody>
      </p:sp>
    </p:spTree>
    <p:extLst>
      <p:ext uri="{BB962C8B-B14F-4D97-AF65-F5344CB8AC3E}">
        <p14:creationId xmlns:p14="http://schemas.microsoft.com/office/powerpoint/2010/main" val="70796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4D00D7-8B9E-C266-C83C-4038953496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4BF5D8-AA36-3C54-D5CD-B8C4B574B7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05019A-5C7D-B3EE-12CD-61AC211E10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2AA5B-F43B-4718-BFF6-241316BC9820}" type="datetime1">
              <a:rPr lang="en-IN" smtClean="0"/>
              <a:t>10-04-2024</a:t>
            </a:fld>
            <a:endParaRPr lang="en-IN" dirty="0"/>
          </a:p>
        </p:txBody>
      </p:sp>
      <p:sp>
        <p:nvSpPr>
          <p:cNvPr id="5" name="Footer Placeholder 4">
            <a:extLst>
              <a:ext uri="{FF2B5EF4-FFF2-40B4-BE49-F238E27FC236}">
                <a16:creationId xmlns:a16="http://schemas.microsoft.com/office/drawing/2014/main" id="{E4C2546F-D18D-61E1-CBA3-086AA44C50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UPI OTP System Using 2 Factor Authentication</a:t>
            </a:r>
            <a:endParaRPr lang="en-IN" dirty="0"/>
          </a:p>
        </p:txBody>
      </p:sp>
      <p:sp>
        <p:nvSpPr>
          <p:cNvPr id="6" name="Slide Number Placeholder 5">
            <a:extLst>
              <a:ext uri="{FF2B5EF4-FFF2-40B4-BE49-F238E27FC236}">
                <a16:creationId xmlns:a16="http://schemas.microsoft.com/office/drawing/2014/main" id="{09F7C96E-C061-5777-C546-288129EAA3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656FD2-59C3-4732-B7F6-8AEE31B2D707}" type="slidenum">
              <a:rPr lang="en-IN" smtClean="0"/>
              <a:t>‹#›</a:t>
            </a:fld>
            <a:endParaRPr lang="en-IN" dirty="0"/>
          </a:p>
        </p:txBody>
      </p:sp>
    </p:spTree>
    <p:extLst>
      <p:ext uri="{BB962C8B-B14F-4D97-AF65-F5344CB8AC3E}">
        <p14:creationId xmlns:p14="http://schemas.microsoft.com/office/powerpoint/2010/main" val="3887617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8" Type="http://schemas.openxmlformats.org/officeDocument/2006/relationships/hyperlink" Target="https://www.tutorialspoint.com/cprogramming/c_functions.htm" TargetMode="External"/><Relationship Id="rId3" Type="http://schemas.openxmlformats.org/officeDocument/2006/relationships/image" Target="../media/image2.png"/><Relationship Id="rId7" Type="http://schemas.openxmlformats.org/officeDocument/2006/relationships/hyperlink" Target="https://www.javatpoint.com/c-array" TargetMode="Externa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hyperlink" Target="https://www.businessnewsdaily.com/16186-what-is-contactmanagement.htm" TargetMode="External"/><Relationship Id="rId5" Type="http://schemas.openxmlformats.org/officeDocument/2006/relationships/hyperlink" Target="https://www.w3schools.com/c/c_structs.php" TargetMode="External"/><Relationship Id="rId4" Type="http://schemas.openxmlformats.org/officeDocument/2006/relationships/hyperlink" Target="https://www.geeksforgeeks.org/c-programming-language/"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jpeg" descr="Calendar&#10;&#10;Description automatically generated with low confidence">
            <a:extLst>
              <a:ext uri="{FF2B5EF4-FFF2-40B4-BE49-F238E27FC236}">
                <a16:creationId xmlns:a16="http://schemas.microsoft.com/office/drawing/2014/main" id="{B219AB96-3EEE-1042-1759-E34E1A63B0DD}"/>
              </a:ext>
            </a:extLst>
          </p:cNvPr>
          <p:cNvPicPr>
            <a:picLocks noChangeAspect="1"/>
          </p:cNvPicPr>
          <p:nvPr/>
        </p:nvPicPr>
        <p:blipFill>
          <a:blip r:embed="rId2" cstate="print"/>
          <a:stretch>
            <a:fillRect/>
          </a:stretch>
        </p:blipFill>
        <p:spPr>
          <a:xfrm>
            <a:off x="144780" y="187960"/>
            <a:ext cx="1617048" cy="1655762"/>
          </a:xfrm>
          <a:prstGeom prst="rect">
            <a:avLst/>
          </a:prstGeom>
          <a:ln>
            <a:solidFill>
              <a:schemeClr val="accent2">
                <a:lumMod val="50000"/>
              </a:schemeClr>
            </a:solidFill>
          </a:ln>
        </p:spPr>
      </p:pic>
      <p:pic>
        <p:nvPicPr>
          <p:cNvPr id="3" name="Picture 2" descr="Perfectice – Practice. Analyze. Improve">
            <a:extLst>
              <a:ext uri="{FF2B5EF4-FFF2-40B4-BE49-F238E27FC236}">
                <a16:creationId xmlns:a16="http://schemas.microsoft.com/office/drawing/2014/main" id="{27CE7B98-812A-3D9D-388E-2D6E212EE59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12085" y="187960"/>
            <a:ext cx="2579915" cy="906534"/>
          </a:xfrm>
          <a:prstGeom prst="rect">
            <a:avLst/>
          </a:prstGeom>
          <a:noFill/>
          <a:ln>
            <a:noFill/>
          </a:ln>
        </p:spPr>
      </p:pic>
      <p:graphicFrame>
        <p:nvGraphicFramePr>
          <p:cNvPr id="8" name="Table 7">
            <a:extLst>
              <a:ext uri="{FF2B5EF4-FFF2-40B4-BE49-F238E27FC236}">
                <a16:creationId xmlns:a16="http://schemas.microsoft.com/office/drawing/2014/main" id="{29484891-8489-44C8-3F38-7D020BD5AFD7}"/>
              </a:ext>
            </a:extLst>
          </p:cNvPr>
          <p:cNvGraphicFramePr>
            <a:graphicFrameLocks noGrp="1"/>
          </p:cNvGraphicFramePr>
          <p:nvPr>
            <p:extLst>
              <p:ext uri="{D42A27DB-BD31-4B8C-83A1-F6EECF244321}">
                <p14:modId xmlns:p14="http://schemas.microsoft.com/office/powerpoint/2010/main" val="4012863871"/>
              </p:ext>
            </p:extLst>
          </p:nvPr>
        </p:nvGraphicFramePr>
        <p:xfrm>
          <a:off x="1926770" y="3639421"/>
          <a:ext cx="8262259" cy="1861322"/>
        </p:xfrm>
        <a:graphic>
          <a:graphicData uri="http://schemas.openxmlformats.org/drawingml/2006/table">
            <a:tbl>
              <a:tblPr firstRow="1" firstCol="1" bandRow="1">
                <a:tableStyleId>{5C22544A-7EE6-4342-B048-85BDC9FD1C3A}</a:tableStyleId>
              </a:tblPr>
              <a:tblGrid>
                <a:gridCol w="1684342">
                  <a:extLst>
                    <a:ext uri="{9D8B030D-6E8A-4147-A177-3AD203B41FA5}">
                      <a16:colId xmlns:a16="http://schemas.microsoft.com/office/drawing/2014/main" val="3508868058"/>
                    </a:ext>
                  </a:extLst>
                </a:gridCol>
                <a:gridCol w="2467864">
                  <a:extLst>
                    <a:ext uri="{9D8B030D-6E8A-4147-A177-3AD203B41FA5}">
                      <a16:colId xmlns:a16="http://schemas.microsoft.com/office/drawing/2014/main" val="3562358840"/>
                    </a:ext>
                  </a:extLst>
                </a:gridCol>
                <a:gridCol w="4110053">
                  <a:extLst>
                    <a:ext uri="{9D8B030D-6E8A-4147-A177-3AD203B41FA5}">
                      <a16:colId xmlns:a16="http://schemas.microsoft.com/office/drawing/2014/main" val="1561218918"/>
                    </a:ext>
                  </a:extLst>
                </a:gridCol>
              </a:tblGrid>
              <a:tr h="391099">
                <a:tc>
                  <a:txBody>
                    <a:bodyPr/>
                    <a:lstStyle/>
                    <a:p>
                      <a:pPr algn="ctr">
                        <a:lnSpc>
                          <a:spcPct val="115000"/>
                        </a:lnSpc>
                        <a:spcAft>
                          <a:spcPts val="1000"/>
                        </a:spcAft>
                      </a:pPr>
                      <a:r>
                        <a:rPr lang="en-IN" sz="1800" kern="100" dirty="0">
                          <a:effectLst/>
                        </a:rPr>
                        <a:t>Roll No.</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800" kern="100" dirty="0">
                          <a:effectLst/>
                        </a:rPr>
                        <a:t>PRN No.</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800" kern="100" dirty="0">
                          <a:effectLst/>
                        </a:rPr>
                        <a:t>Name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4051406"/>
                  </a:ext>
                </a:extLst>
              </a:tr>
              <a:tr h="391099">
                <a:tc>
                  <a:txBody>
                    <a:bodyPr/>
                    <a:lstStyle/>
                    <a:p>
                      <a:pPr algn="ctr">
                        <a:lnSpc>
                          <a:spcPct val="115000"/>
                        </a:lnSpc>
                        <a:spcAft>
                          <a:spcPts val="10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27</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800" kern="100" dirty="0">
                          <a:effectLst/>
                        </a:rPr>
                        <a:t>2214110260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 Gokul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8365204"/>
                  </a:ext>
                </a:extLst>
              </a:tr>
              <a:tr h="391099">
                <a:tc>
                  <a:txBody>
                    <a:bodyPr/>
                    <a:lstStyle/>
                    <a:p>
                      <a:pPr algn="ctr">
                        <a:lnSpc>
                          <a:spcPct val="115000"/>
                        </a:lnSpc>
                        <a:spcAft>
                          <a:spcPts val="10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11</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800" kern="100" dirty="0">
                          <a:effectLst/>
                        </a:rPr>
                        <a:t>2214110244</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Ekansh Garg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0331963"/>
                  </a:ext>
                </a:extLst>
              </a:tr>
              <a:tr h="391099">
                <a:tc>
                  <a:txBody>
                    <a:bodyPr/>
                    <a:lstStyle/>
                    <a:p>
                      <a:pPr algn="ctr">
                        <a:lnSpc>
                          <a:spcPct val="115000"/>
                        </a:lnSpc>
                        <a:spcAft>
                          <a:spcPts val="10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22</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800" kern="100" dirty="0">
                          <a:effectLst/>
                        </a:rPr>
                        <a:t>2214110255</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Kumar Sarthak</a:t>
                      </a:r>
                    </a:p>
                  </a:txBody>
                  <a:tcPr marL="68580" marR="68580" marT="0" marB="0"/>
                </a:tc>
                <a:extLst>
                  <a:ext uri="{0D108BD9-81ED-4DB2-BD59-A6C34878D82A}">
                    <a16:rowId xmlns:a16="http://schemas.microsoft.com/office/drawing/2014/main" val="3263580403"/>
                  </a:ext>
                </a:extLst>
              </a:tr>
              <a:tr h="239041">
                <a:tc>
                  <a:txBody>
                    <a:bodyPr/>
                    <a:lstStyle/>
                    <a:p>
                      <a:pPr algn="ctr">
                        <a:lnSpc>
                          <a:spcPct val="115000"/>
                        </a:lnSpc>
                        <a:spcAft>
                          <a:spcPts val="10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59</a:t>
                      </a:r>
                    </a:p>
                  </a:txBody>
                  <a:tcPr marL="68580" marR="68580" marT="0" marB="0"/>
                </a:tc>
                <a:tc>
                  <a:txBody>
                    <a:bodyPr/>
                    <a:lstStyle/>
                    <a:p>
                      <a:pPr algn="ctr">
                        <a:lnSpc>
                          <a:spcPct val="115000"/>
                        </a:lnSpc>
                        <a:spcAft>
                          <a:spcPts val="10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2214110368</a:t>
                      </a:r>
                    </a:p>
                  </a:txBody>
                  <a:tcPr marL="68580" marR="68580" marT="0" marB="0"/>
                </a:tc>
                <a:tc>
                  <a:txBody>
                    <a:bodyPr/>
                    <a:lstStyle/>
                    <a:p>
                      <a:pPr algn="ctr">
                        <a:lnSpc>
                          <a:spcPct val="115000"/>
                        </a:lnSpc>
                        <a:spcAft>
                          <a:spcPts val="10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Aditya Tripathi</a:t>
                      </a:r>
                    </a:p>
                  </a:txBody>
                  <a:tcPr marL="68580" marR="68580" marT="0" marB="0"/>
                </a:tc>
                <a:extLst>
                  <a:ext uri="{0D108BD9-81ED-4DB2-BD59-A6C34878D82A}">
                    <a16:rowId xmlns:a16="http://schemas.microsoft.com/office/drawing/2014/main" val="87567268"/>
                  </a:ext>
                </a:extLst>
              </a:tr>
            </a:tbl>
          </a:graphicData>
        </a:graphic>
      </p:graphicFrame>
      <p:sp>
        <p:nvSpPr>
          <p:cNvPr id="9" name="TextBox 8">
            <a:extLst>
              <a:ext uri="{FF2B5EF4-FFF2-40B4-BE49-F238E27FC236}">
                <a16:creationId xmlns:a16="http://schemas.microsoft.com/office/drawing/2014/main" id="{6841EC9F-897B-AD62-511A-2F1017D7488D}"/>
              </a:ext>
            </a:extLst>
          </p:cNvPr>
          <p:cNvSpPr txBox="1"/>
          <p:nvPr/>
        </p:nvSpPr>
        <p:spPr>
          <a:xfrm>
            <a:off x="4472136" y="5630394"/>
            <a:ext cx="3247728" cy="984885"/>
          </a:xfrm>
          <a:prstGeom prst="rect">
            <a:avLst/>
          </a:prstGeom>
          <a:noFill/>
        </p:spPr>
        <p:txBody>
          <a:bodyPr wrap="square" rtlCol="0">
            <a:spAutoFit/>
          </a:bodyPr>
          <a:lstStyle/>
          <a:p>
            <a:pPr algn="ctr"/>
            <a:r>
              <a:rPr lang="en-IN" sz="2000" dirty="0"/>
              <a:t>GUIDED BY :-</a:t>
            </a:r>
          </a:p>
          <a:p>
            <a:pPr algn="ctr"/>
            <a:r>
              <a:rPr lang="en-IN" sz="2000" dirty="0"/>
              <a:t>Prof. T. B. Patil</a:t>
            </a:r>
          </a:p>
          <a:p>
            <a:endParaRPr lang="en-IN" dirty="0"/>
          </a:p>
        </p:txBody>
      </p:sp>
      <p:sp>
        <p:nvSpPr>
          <p:cNvPr id="11" name="TextBox 10">
            <a:extLst>
              <a:ext uri="{FF2B5EF4-FFF2-40B4-BE49-F238E27FC236}">
                <a16:creationId xmlns:a16="http://schemas.microsoft.com/office/drawing/2014/main" id="{70463BE7-5DBA-0B7F-4486-F07FC2F07A4B}"/>
              </a:ext>
            </a:extLst>
          </p:cNvPr>
          <p:cNvSpPr txBox="1"/>
          <p:nvPr/>
        </p:nvSpPr>
        <p:spPr>
          <a:xfrm>
            <a:off x="144780" y="6379058"/>
            <a:ext cx="2511334" cy="369332"/>
          </a:xfrm>
          <a:prstGeom prst="rect">
            <a:avLst/>
          </a:prstGeom>
          <a:noFill/>
        </p:spPr>
        <p:txBody>
          <a:bodyPr wrap="square">
            <a:spAutoFit/>
          </a:bodyPr>
          <a:lstStyle/>
          <a:p>
            <a:r>
              <a:rPr lang="en-IN" dirty="0"/>
              <a:t>B.Tech. (IT) Semester - IV</a:t>
            </a:r>
          </a:p>
        </p:txBody>
      </p:sp>
      <p:sp>
        <p:nvSpPr>
          <p:cNvPr id="13" name="TextBox 12">
            <a:extLst>
              <a:ext uri="{FF2B5EF4-FFF2-40B4-BE49-F238E27FC236}">
                <a16:creationId xmlns:a16="http://schemas.microsoft.com/office/drawing/2014/main" id="{F4CC6D72-94C4-E309-1A83-62DBC812A438}"/>
              </a:ext>
            </a:extLst>
          </p:cNvPr>
          <p:cNvSpPr txBox="1"/>
          <p:nvPr/>
        </p:nvSpPr>
        <p:spPr>
          <a:xfrm>
            <a:off x="1887842" y="325481"/>
            <a:ext cx="8078858" cy="2893100"/>
          </a:xfrm>
          <a:prstGeom prst="rect">
            <a:avLst/>
          </a:prstGeom>
          <a:noFill/>
        </p:spPr>
        <p:txBody>
          <a:bodyPr wrap="square">
            <a:spAutoFit/>
          </a:bodyPr>
          <a:lstStyle/>
          <a:p>
            <a:pPr algn="ctr"/>
            <a:r>
              <a:rPr lang="en-IN" sz="2600" b="1" dirty="0"/>
              <a:t>BHARATI VIDYAPEETH (DEEMED TO BE UNIVERSITY)</a:t>
            </a:r>
            <a:br>
              <a:rPr lang="en-IN" sz="2600" b="1" dirty="0"/>
            </a:br>
            <a:r>
              <a:rPr lang="en-IN" sz="2600" b="1" dirty="0"/>
              <a:t>COLLEGE OF ENGINEERING, PUNE</a:t>
            </a:r>
          </a:p>
          <a:p>
            <a:pPr algn="ctr"/>
            <a:r>
              <a:rPr lang="en-IN" sz="2600" b="1" dirty="0"/>
              <a:t>DEPARTMENT OF INFORMATION TECHNOLOGY</a:t>
            </a:r>
          </a:p>
          <a:p>
            <a:pPr algn="ctr"/>
            <a:endParaRPr lang="en-IN" sz="2600" b="1" dirty="0"/>
          </a:p>
          <a:p>
            <a:pPr algn="ctr"/>
            <a:r>
              <a:rPr lang="en-IN" sz="2600" b="1" dirty="0"/>
              <a:t>IT Infrastructure Management</a:t>
            </a:r>
            <a:br>
              <a:rPr lang="en-IN" sz="2600" b="1" dirty="0"/>
            </a:br>
            <a:r>
              <a:rPr lang="en-IN" sz="2600" b="1" dirty="0"/>
              <a:t>PROJECT BASED LEARNING</a:t>
            </a:r>
            <a:br>
              <a:rPr lang="en-IN" sz="2600" b="1" dirty="0"/>
            </a:br>
            <a:r>
              <a:rPr lang="en-IN" sz="2600" b="1" dirty="0"/>
              <a:t>TOPIC – UPI OTP System Using 2 Factor Authentication</a:t>
            </a:r>
          </a:p>
        </p:txBody>
      </p:sp>
      <p:sp>
        <p:nvSpPr>
          <p:cNvPr id="16" name="TextBox 15">
            <a:extLst>
              <a:ext uri="{FF2B5EF4-FFF2-40B4-BE49-F238E27FC236}">
                <a16:creationId xmlns:a16="http://schemas.microsoft.com/office/drawing/2014/main" id="{9137341A-F12E-E041-BFAC-32BF9B57008C}"/>
              </a:ext>
            </a:extLst>
          </p:cNvPr>
          <p:cNvSpPr txBox="1"/>
          <p:nvPr/>
        </p:nvSpPr>
        <p:spPr>
          <a:xfrm>
            <a:off x="2460170" y="3208620"/>
            <a:ext cx="6934200" cy="400110"/>
          </a:xfrm>
          <a:prstGeom prst="rect">
            <a:avLst/>
          </a:prstGeom>
          <a:noFill/>
        </p:spPr>
        <p:txBody>
          <a:bodyPr wrap="square" rtlCol="0">
            <a:spAutoFit/>
          </a:bodyPr>
          <a:lstStyle/>
          <a:p>
            <a:pPr algn="ctr"/>
            <a:r>
              <a:rPr lang="en-IN" sz="2000" dirty="0"/>
              <a:t>PRESENTED BY :- </a:t>
            </a:r>
          </a:p>
        </p:txBody>
      </p:sp>
      <p:sp>
        <p:nvSpPr>
          <p:cNvPr id="4" name="Footer Placeholder 3">
            <a:extLst>
              <a:ext uri="{FF2B5EF4-FFF2-40B4-BE49-F238E27FC236}">
                <a16:creationId xmlns:a16="http://schemas.microsoft.com/office/drawing/2014/main" id="{3BA924D8-15B7-438A-8C9F-D6C4AE1FA1B0}"/>
              </a:ext>
            </a:extLst>
          </p:cNvPr>
          <p:cNvSpPr>
            <a:spLocks noGrp="1"/>
          </p:cNvSpPr>
          <p:nvPr>
            <p:ph type="ftr" sz="quarter" idx="11"/>
          </p:nvPr>
        </p:nvSpPr>
        <p:spPr/>
        <p:txBody>
          <a:bodyPr/>
          <a:lstStyle/>
          <a:p>
            <a:r>
              <a:rPr lang="en-US" dirty="0"/>
              <a:t>UPI OTP System Using 2 Factor Authentication</a:t>
            </a:r>
            <a:endParaRPr lang="en-IN" dirty="0"/>
          </a:p>
        </p:txBody>
      </p:sp>
      <p:sp>
        <p:nvSpPr>
          <p:cNvPr id="5" name="Slide Number Placeholder 4">
            <a:extLst>
              <a:ext uri="{FF2B5EF4-FFF2-40B4-BE49-F238E27FC236}">
                <a16:creationId xmlns:a16="http://schemas.microsoft.com/office/drawing/2014/main" id="{DFEDB58D-A840-4279-85A3-1EE9BDFA0CA7}"/>
              </a:ext>
            </a:extLst>
          </p:cNvPr>
          <p:cNvSpPr>
            <a:spLocks noGrp="1"/>
          </p:cNvSpPr>
          <p:nvPr>
            <p:ph type="sldNum" sz="quarter" idx="12"/>
          </p:nvPr>
        </p:nvSpPr>
        <p:spPr/>
        <p:txBody>
          <a:bodyPr/>
          <a:lstStyle/>
          <a:p>
            <a:fld id="{CC656FD2-59C3-4732-B7F6-8AEE31B2D707}" type="slidenum">
              <a:rPr lang="en-IN" smtClean="0"/>
              <a:t>1</a:t>
            </a:fld>
            <a:endParaRPr lang="en-IN" dirty="0"/>
          </a:p>
        </p:txBody>
      </p:sp>
    </p:spTree>
    <p:extLst>
      <p:ext uri="{BB962C8B-B14F-4D97-AF65-F5344CB8AC3E}">
        <p14:creationId xmlns:p14="http://schemas.microsoft.com/office/powerpoint/2010/main" val="753931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jpeg" descr="Calendar&#10;&#10;Description automatically generated with low confidence">
            <a:extLst>
              <a:ext uri="{FF2B5EF4-FFF2-40B4-BE49-F238E27FC236}">
                <a16:creationId xmlns:a16="http://schemas.microsoft.com/office/drawing/2014/main" id="{886DC6B5-DA68-5393-11EC-CF061EB9935D}"/>
              </a:ext>
            </a:extLst>
          </p:cNvPr>
          <p:cNvPicPr>
            <a:picLocks noChangeAspect="1"/>
          </p:cNvPicPr>
          <p:nvPr/>
        </p:nvPicPr>
        <p:blipFill>
          <a:blip r:embed="rId2" cstate="print"/>
          <a:stretch>
            <a:fillRect/>
          </a:stretch>
        </p:blipFill>
        <p:spPr>
          <a:xfrm>
            <a:off x="144780" y="187960"/>
            <a:ext cx="1617048" cy="1655762"/>
          </a:xfrm>
          <a:prstGeom prst="rect">
            <a:avLst/>
          </a:prstGeom>
          <a:ln>
            <a:solidFill>
              <a:schemeClr val="accent2">
                <a:lumMod val="50000"/>
              </a:schemeClr>
            </a:solidFill>
          </a:ln>
        </p:spPr>
      </p:pic>
      <p:pic>
        <p:nvPicPr>
          <p:cNvPr id="3" name="Picture 2" descr="Perfectice – Practice. Analyze. Improve">
            <a:extLst>
              <a:ext uri="{FF2B5EF4-FFF2-40B4-BE49-F238E27FC236}">
                <a16:creationId xmlns:a16="http://schemas.microsoft.com/office/drawing/2014/main" id="{C9DBFB66-51D8-9188-F843-F5551A0420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12085" y="187960"/>
            <a:ext cx="2579915" cy="906534"/>
          </a:xfrm>
          <a:prstGeom prst="rect">
            <a:avLst/>
          </a:prstGeom>
          <a:noFill/>
          <a:ln>
            <a:noFill/>
          </a:ln>
        </p:spPr>
      </p:pic>
      <p:sp>
        <p:nvSpPr>
          <p:cNvPr id="16" name="Footer Placeholder 15">
            <a:extLst>
              <a:ext uri="{FF2B5EF4-FFF2-40B4-BE49-F238E27FC236}">
                <a16:creationId xmlns:a16="http://schemas.microsoft.com/office/drawing/2014/main" id="{8AF37E87-D9BA-716A-512C-F72C3274A0EE}"/>
              </a:ext>
            </a:extLst>
          </p:cNvPr>
          <p:cNvSpPr>
            <a:spLocks noGrp="1"/>
          </p:cNvSpPr>
          <p:nvPr>
            <p:ph type="ftr" sz="quarter" idx="11"/>
          </p:nvPr>
        </p:nvSpPr>
        <p:spPr/>
        <p:txBody>
          <a:bodyPr/>
          <a:lstStyle/>
          <a:p>
            <a:r>
              <a:rPr lang="en-US" sz="2000" dirty="0"/>
              <a:t>UPI OTP System Using 2 Factor Authentication</a:t>
            </a:r>
            <a:endParaRPr lang="en-IN" sz="2000" dirty="0"/>
          </a:p>
        </p:txBody>
      </p:sp>
      <p:sp>
        <p:nvSpPr>
          <p:cNvPr id="19" name="TextBox 18">
            <a:extLst>
              <a:ext uri="{FF2B5EF4-FFF2-40B4-BE49-F238E27FC236}">
                <a16:creationId xmlns:a16="http://schemas.microsoft.com/office/drawing/2014/main" id="{16A14009-D45B-8069-CFF6-7B52B103E12E}"/>
              </a:ext>
            </a:extLst>
          </p:cNvPr>
          <p:cNvSpPr txBox="1"/>
          <p:nvPr/>
        </p:nvSpPr>
        <p:spPr>
          <a:xfrm>
            <a:off x="2775857" y="136525"/>
            <a:ext cx="6096000" cy="923330"/>
          </a:xfrm>
          <a:prstGeom prst="rect">
            <a:avLst/>
          </a:prstGeom>
          <a:noFill/>
        </p:spPr>
        <p:txBody>
          <a:bodyPr wrap="square">
            <a:spAutoFit/>
          </a:bodyPr>
          <a:lstStyle/>
          <a:p>
            <a:pPr algn="ctr"/>
            <a:r>
              <a:rPr lang="en-IN" sz="1800" b="1" dirty="0"/>
              <a:t>BHARATI VIDYAPEETH (DEEMED TO BE UNIVERSITY)</a:t>
            </a:r>
            <a:br>
              <a:rPr lang="en-IN" sz="1800" b="1" dirty="0"/>
            </a:br>
            <a:r>
              <a:rPr lang="en-IN" sz="1800" b="1" dirty="0"/>
              <a:t>COLLEGE OF ENGINEERING, PUNE</a:t>
            </a:r>
          </a:p>
          <a:p>
            <a:pPr algn="ctr"/>
            <a:r>
              <a:rPr lang="en-IN" sz="1800" b="1" dirty="0"/>
              <a:t>DEPARTMENT OF INFORMATION TECHNOLOGY</a:t>
            </a:r>
          </a:p>
        </p:txBody>
      </p:sp>
      <p:sp>
        <p:nvSpPr>
          <p:cNvPr id="5" name="TextBox 4">
            <a:extLst>
              <a:ext uri="{FF2B5EF4-FFF2-40B4-BE49-F238E27FC236}">
                <a16:creationId xmlns:a16="http://schemas.microsoft.com/office/drawing/2014/main" id="{3240514E-5DF4-073B-B24C-7A4CC23B07B3}"/>
              </a:ext>
            </a:extLst>
          </p:cNvPr>
          <p:cNvSpPr txBox="1"/>
          <p:nvPr/>
        </p:nvSpPr>
        <p:spPr>
          <a:xfrm>
            <a:off x="4628979" y="974309"/>
            <a:ext cx="4481396" cy="707886"/>
          </a:xfrm>
          <a:prstGeom prst="rect">
            <a:avLst/>
          </a:prstGeom>
          <a:noFill/>
        </p:spPr>
        <p:txBody>
          <a:bodyPr wrap="square" rtlCol="0">
            <a:spAutoFit/>
          </a:bodyPr>
          <a:lstStyle/>
          <a:p>
            <a:r>
              <a:rPr lang="en-US" sz="4000" dirty="0">
                <a:latin typeface="Be Vietnam Bold"/>
              </a:rPr>
              <a:t>Program</a:t>
            </a:r>
          </a:p>
        </p:txBody>
      </p:sp>
      <p:sp>
        <p:nvSpPr>
          <p:cNvPr id="10" name="Slide Number Placeholder 9">
            <a:extLst>
              <a:ext uri="{FF2B5EF4-FFF2-40B4-BE49-F238E27FC236}">
                <a16:creationId xmlns:a16="http://schemas.microsoft.com/office/drawing/2014/main" id="{C0BE5D1F-B0A0-4823-80ED-3BD0A7BA94F2}"/>
              </a:ext>
            </a:extLst>
          </p:cNvPr>
          <p:cNvSpPr>
            <a:spLocks noGrp="1"/>
          </p:cNvSpPr>
          <p:nvPr>
            <p:ph type="sldNum" sz="quarter" idx="12"/>
          </p:nvPr>
        </p:nvSpPr>
        <p:spPr/>
        <p:txBody>
          <a:bodyPr/>
          <a:lstStyle/>
          <a:p>
            <a:fld id="{CC656FD2-59C3-4732-B7F6-8AEE31B2D707}" type="slidenum">
              <a:rPr lang="en-IN" smtClean="0"/>
              <a:t>10</a:t>
            </a:fld>
            <a:endParaRPr lang="en-IN" dirty="0"/>
          </a:p>
        </p:txBody>
      </p:sp>
      <p:sp>
        <p:nvSpPr>
          <p:cNvPr id="4" name="TextBox 3">
            <a:extLst>
              <a:ext uri="{FF2B5EF4-FFF2-40B4-BE49-F238E27FC236}">
                <a16:creationId xmlns:a16="http://schemas.microsoft.com/office/drawing/2014/main" id="{84FC6F76-067B-C76F-A962-AB07EB3189C1}"/>
              </a:ext>
            </a:extLst>
          </p:cNvPr>
          <p:cNvSpPr txBox="1"/>
          <p:nvPr/>
        </p:nvSpPr>
        <p:spPr>
          <a:xfrm>
            <a:off x="6477918" y="2203373"/>
            <a:ext cx="5497417" cy="2462213"/>
          </a:xfrm>
          <a:prstGeom prst="rect">
            <a:avLst/>
          </a:prstGeom>
          <a:noFill/>
        </p:spPr>
        <p:txBody>
          <a:bodyPr wrap="square" rtlCol="0">
            <a:spAutoFit/>
          </a:bodyPr>
          <a:lstStyle/>
          <a:p>
            <a:r>
              <a:rPr lang="en-IN" sz="2200" dirty="0"/>
              <a:t>We have created a login function where we are taking mobile number and pin from the user.</a:t>
            </a:r>
          </a:p>
          <a:p>
            <a:r>
              <a:rPr lang="en-IN" sz="2200" dirty="0"/>
              <a:t>We are then searching the database for these values, then we are printing a success message or failure message in case any of the values are not found.</a:t>
            </a:r>
          </a:p>
        </p:txBody>
      </p:sp>
      <p:pic>
        <p:nvPicPr>
          <p:cNvPr id="6" name="Picture 5">
            <a:extLst>
              <a:ext uri="{FF2B5EF4-FFF2-40B4-BE49-F238E27FC236}">
                <a16:creationId xmlns:a16="http://schemas.microsoft.com/office/drawing/2014/main" id="{467729A9-95DD-A855-CB28-458C7DFF02BA}"/>
              </a:ext>
            </a:extLst>
          </p:cNvPr>
          <p:cNvPicPr>
            <a:picLocks noChangeAspect="1"/>
          </p:cNvPicPr>
          <p:nvPr/>
        </p:nvPicPr>
        <p:blipFill rotWithShape="1">
          <a:blip r:embed="rId4"/>
          <a:srcRect l="8088" t="34075" r="30423" b="20622"/>
          <a:stretch/>
        </p:blipFill>
        <p:spPr bwMode="auto">
          <a:xfrm>
            <a:off x="0" y="2318807"/>
            <a:ext cx="6346371" cy="263011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12090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jpeg" descr="Calendar&#10;&#10;Description automatically generated with low confidence">
            <a:extLst>
              <a:ext uri="{FF2B5EF4-FFF2-40B4-BE49-F238E27FC236}">
                <a16:creationId xmlns:a16="http://schemas.microsoft.com/office/drawing/2014/main" id="{886DC6B5-DA68-5393-11EC-CF061EB9935D}"/>
              </a:ext>
            </a:extLst>
          </p:cNvPr>
          <p:cNvPicPr>
            <a:picLocks noChangeAspect="1"/>
          </p:cNvPicPr>
          <p:nvPr/>
        </p:nvPicPr>
        <p:blipFill>
          <a:blip r:embed="rId2" cstate="print"/>
          <a:stretch>
            <a:fillRect/>
          </a:stretch>
        </p:blipFill>
        <p:spPr>
          <a:xfrm>
            <a:off x="144780" y="187960"/>
            <a:ext cx="1617048" cy="1655762"/>
          </a:xfrm>
          <a:prstGeom prst="rect">
            <a:avLst/>
          </a:prstGeom>
          <a:ln>
            <a:solidFill>
              <a:schemeClr val="accent2">
                <a:lumMod val="50000"/>
              </a:schemeClr>
            </a:solidFill>
          </a:ln>
        </p:spPr>
      </p:pic>
      <p:pic>
        <p:nvPicPr>
          <p:cNvPr id="3" name="Picture 2" descr="Perfectice – Practice. Analyze. Improve">
            <a:extLst>
              <a:ext uri="{FF2B5EF4-FFF2-40B4-BE49-F238E27FC236}">
                <a16:creationId xmlns:a16="http://schemas.microsoft.com/office/drawing/2014/main" id="{C9DBFB66-51D8-9188-F843-F5551A0420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12085" y="187960"/>
            <a:ext cx="2579915" cy="906534"/>
          </a:xfrm>
          <a:prstGeom prst="rect">
            <a:avLst/>
          </a:prstGeom>
          <a:noFill/>
          <a:ln>
            <a:noFill/>
          </a:ln>
        </p:spPr>
      </p:pic>
      <p:sp>
        <p:nvSpPr>
          <p:cNvPr id="16" name="Footer Placeholder 15">
            <a:extLst>
              <a:ext uri="{FF2B5EF4-FFF2-40B4-BE49-F238E27FC236}">
                <a16:creationId xmlns:a16="http://schemas.microsoft.com/office/drawing/2014/main" id="{8AF37E87-D9BA-716A-512C-F72C3274A0EE}"/>
              </a:ext>
            </a:extLst>
          </p:cNvPr>
          <p:cNvSpPr>
            <a:spLocks noGrp="1"/>
          </p:cNvSpPr>
          <p:nvPr>
            <p:ph type="ftr" sz="quarter" idx="11"/>
          </p:nvPr>
        </p:nvSpPr>
        <p:spPr/>
        <p:txBody>
          <a:bodyPr/>
          <a:lstStyle/>
          <a:p>
            <a:r>
              <a:rPr lang="en-US" sz="2000" dirty="0"/>
              <a:t>UPI OTP System Using 2 Factor Authentication</a:t>
            </a:r>
            <a:endParaRPr lang="en-IN" sz="2000" dirty="0"/>
          </a:p>
        </p:txBody>
      </p:sp>
      <p:sp>
        <p:nvSpPr>
          <p:cNvPr id="19" name="TextBox 18">
            <a:extLst>
              <a:ext uri="{FF2B5EF4-FFF2-40B4-BE49-F238E27FC236}">
                <a16:creationId xmlns:a16="http://schemas.microsoft.com/office/drawing/2014/main" id="{16A14009-D45B-8069-CFF6-7B52B103E12E}"/>
              </a:ext>
            </a:extLst>
          </p:cNvPr>
          <p:cNvSpPr txBox="1"/>
          <p:nvPr/>
        </p:nvSpPr>
        <p:spPr>
          <a:xfrm>
            <a:off x="2775857" y="136525"/>
            <a:ext cx="6096000" cy="923330"/>
          </a:xfrm>
          <a:prstGeom prst="rect">
            <a:avLst/>
          </a:prstGeom>
          <a:noFill/>
        </p:spPr>
        <p:txBody>
          <a:bodyPr wrap="square">
            <a:spAutoFit/>
          </a:bodyPr>
          <a:lstStyle/>
          <a:p>
            <a:pPr algn="ctr"/>
            <a:r>
              <a:rPr lang="en-IN" sz="1800" b="1" dirty="0"/>
              <a:t>BHARATI VIDYAPEETH (DEEMED TO BE UNIVERSITY)</a:t>
            </a:r>
            <a:br>
              <a:rPr lang="en-IN" sz="1800" b="1" dirty="0"/>
            </a:br>
            <a:r>
              <a:rPr lang="en-IN" sz="1800" b="1" dirty="0"/>
              <a:t>COLLEGE OF ENGINEERING, PUNE</a:t>
            </a:r>
          </a:p>
          <a:p>
            <a:pPr algn="ctr"/>
            <a:r>
              <a:rPr lang="en-IN" sz="1800" b="1" dirty="0"/>
              <a:t>DEPARTMENT OF INFORMATION TECHNOLOGY</a:t>
            </a:r>
          </a:p>
        </p:txBody>
      </p:sp>
      <p:sp>
        <p:nvSpPr>
          <p:cNvPr id="5" name="TextBox 4">
            <a:extLst>
              <a:ext uri="{FF2B5EF4-FFF2-40B4-BE49-F238E27FC236}">
                <a16:creationId xmlns:a16="http://schemas.microsoft.com/office/drawing/2014/main" id="{3240514E-5DF4-073B-B24C-7A4CC23B07B3}"/>
              </a:ext>
            </a:extLst>
          </p:cNvPr>
          <p:cNvSpPr txBox="1"/>
          <p:nvPr/>
        </p:nvSpPr>
        <p:spPr>
          <a:xfrm>
            <a:off x="4628979" y="974309"/>
            <a:ext cx="4481396" cy="707886"/>
          </a:xfrm>
          <a:prstGeom prst="rect">
            <a:avLst/>
          </a:prstGeom>
          <a:noFill/>
        </p:spPr>
        <p:txBody>
          <a:bodyPr wrap="square" rtlCol="0">
            <a:spAutoFit/>
          </a:bodyPr>
          <a:lstStyle/>
          <a:p>
            <a:r>
              <a:rPr lang="en-US" sz="4000" dirty="0">
                <a:latin typeface="Be Vietnam Bold"/>
              </a:rPr>
              <a:t>Program</a:t>
            </a:r>
          </a:p>
        </p:txBody>
      </p:sp>
      <p:sp>
        <p:nvSpPr>
          <p:cNvPr id="10" name="Slide Number Placeholder 9">
            <a:extLst>
              <a:ext uri="{FF2B5EF4-FFF2-40B4-BE49-F238E27FC236}">
                <a16:creationId xmlns:a16="http://schemas.microsoft.com/office/drawing/2014/main" id="{3518DDAD-D271-40CB-B61D-296D5ACC358C}"/>
              </a:ext>
            </a:extLst>
          </p:cNvPr>
          <p:cNvSpPr>
            <a:spLocks noGrp="1"/>
          </p:cNvSpPr>
          <p:nvPr>
            <p:ph type="sldNum" sz="quarter" idx="12"/>
          </p:nvPr>
        </p:nvSpPr>
        <p:spPr/>
        <p:txBody>
          <a:bodyPr/>
          <a:lstStyle/>
          <a:p>
            <a:fld id="{CC656FD2-59C3-4732-B7F6-8AEE31B2D707}" type="slidenum">
              <a:rPr lang="en-IN" smtClean="0"/>
              <a:t>11</a:t>
            </a:fld>
            <a:endParaRPr lang="en-IN" dirty="0"/>
          </a:p>
        </p:txBody>
      </p:sp>
      <p:sp>
        <p:nvSpPr>
          <p:cNvPr id="4" name="TextBox 3">
            <a:extLst>
              <a:ext uri="{FF2B5EF4-FFF2-40B4-BE49-F238E27FC236}">
                <a16:creationId xmlns:a16="http://schemas.microsoft.com/office/drawing/2014/main" id="{30D218FF-01CF-55F7-1F96-4764DF77DD9C}"/>
              </a:ext>
            </a:extLst>
          </p:cNvPr>
          <p:cNvSpPr txBox="1"/>
          <p:nvPr/>
        </p:nvSpPr>
        <p:spPr>
          <a:xfrm>
            <a:off x="6246564" y="2456761"/>
            <a:ext cx="5629619" cy="2800767"/>
          </a:xfrm>
          <a:prstGeom prst="rect">
            <a:avLst/>
          </a:prstGeom>
          <a:noFill/>
        </p:spPr>
        <p:txBody>
          <a:bodyPr wrap="square" rtlCol="0">
            <a:spAutoFit/>
          </a:bodyPr>
          <a:lstStyle/>
          <a:p>
            <a:r>
              <a:rPr lang="en-IN" sz="2200" dirty="0"/>
              <a:t>We have defined a generate otp function, this generates a time based otp the key for the otp generation is “base32secret3232”.</a:t>
            </a:r>
          </a:p>
          <a:p>
            <a:endParaRPr lang="en-IN" sz="2200" dirty="0"/>
          </a:p>
          <a:p>
            <a:r>
              <a:rPr lang="en-IN" sz="2200" dirty="0"/>
              <a:t>Now we have defined another function show_balance() with parameter mobile number and then we are searching the database for the mobile number and printing it.</a:t>
            </a:r>
          </a:p>
        </p:txBody>
      </p:sp>
      <p:pic>
        <p:nvPicPr>
          <p:cNvPr id="6" name="Picture 5">
            <a:extLst>
              <a:ext uri="{FF2B5EF4-FFF2-40B4-BE49-F238E27FC236}">
                <a16:creationId xmlns:a16="http://schemas.microsoft.com/office/drawing/2014/main" id="{D35593AC-5350-B917-5A54-D8671D78817C}"/>
              </a:ext>
            </a:extLst>
          </p:cNvPr>
          <p:cNvPicPr>
            <a:picLocks noChangeAspect="1"/>
          </p:cNvPicPr>
          <p:nvPr/>
        </p:nvPicPr>
        <p:blipFill rotWithShape="1">
          <a:blip r:embed="rId4"/>
          <a:srcRect l="7754" t="37818" r="35410" b="31652"/>
          <a:stretch/>
        </p:blipFill>
        <p:spPr bwMode="auto">
          <a:xfrm>
            <a:off x="0" y="2913429"/>
            <a:ext cx="6246564" cy="188742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10707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jpeg" descr="Calendar&#10;&#10;Description automatically generated with low confidence">
            <a:extLst>
              <a:ext uri="{FF2B5EF4-FFF2-40B4-BE49-F238E27FC236}">
                <a16:creationId xmlns:a16="http://schemas.microsoft.com/office/drawing/2014/main" id="{886DC6B5-DA68-5393-11EC-CF061EB9935D}"/>
              </a:ext>
            </a:extLst>
          </p:cNvPr>
          <p:cNvPicPr>
            <a:picLocks noChangeAspect="1"/>
          </p:cNvPicPr>
          <p:nvPr/>
        </p:nvPicPr>
        <p:blipFill>
          <a:blip r:embed="rId2" cstate="print"/>
          <a:stretch>
            <a:fillRect/>
          </a:stretch>
        </p:blipFill>
        <p:spPr>
          <a:xfrm>
            <a:off x="144780" y="187960"/>
            <a:ext cx="1617048" cy="1655762"/>
          </a:xfrm>
          <a:prstGeom prst="rect">
            <a:avLst/>
          </a:prstGeom>
          <a:ln>
            <a:solidFill>
              <a:schemeClr val="accent2">
                <a:lumMod val="50000"/>
              </a:schemeClr>
            </a:solidFill>
          </a:ln>
        </p:spPr>
      </p:pic>
      <p:pic>
        <p:nvPicPr>
          <p:cNvPr id="3" name="Picture 2" descr="Perfectice – Practice. Analyze. Improve">
            <a:extLst>
              <a:ext uri="{FF2B5EF4-FFF2-40B4-BE49-F238E27FC236}">
                <a16:creationId xmlns:a16="http://schemas.microsoft.com/office/drawing/2014/main" id="{C9DBFB66-51D8-9188-F843-F5551A0420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12085" y="187960"/>
            <a:ext cx="2579915" cy="906534"/>
          </a:xfrm>
          <a:prstGeom prst="rect">
            <a:avLst/>
          </a:prstGeom>
          <a:noFill/>
          <a:ln>
            <a:noFill/>
          </a:ln>
        </p:spPr>
      </p:pic>
      <p:sp>
        <p:nvSpPr>
          <p:cNvPr id="16" name="Footer Placeholder 15">
            <a:extLst>
              <a:ext uri="{FF2B5EF4-FFF2-40B4-BE49-F238E27FC236}">
                <a16:creationId xmlns:a16="http://schemas.microsoft.com/office/drawing/2014/main" id="{8AF37E87-D9BA-716A-512C-F72C3274A0EE}"/>
              </a:ext>
            </a:extLst>
          </p:cNvPr>
          <p:cNvSpPr>
            <a:spLocks noGrp="1"/>
          </p:cNvSpPr>
          <p:nvPr>
            <p:ph type="ftr" sz="quarter" idx="11"/>
          </p:nvPr>
        </p:nvSpPr>
        <p:spPr/>
        <p:txBody>
          <a:bodyPr/>
          <a:lstStyle/>
          <a:p>
            <a:r>
              <a:rPr lang="en-US" sz="2000" dirty="0"/>
              <a:t>UPI OTP System Using 2 Factor Authentication</a:t>
            </a:r>
            <a:endParaRPr lang="en-IN" sz="2000" dirty="0"/>
          </a:p>
        </p:txBody>
      </p:sp>
      <p:sp>
        <p:nvSpPr>
          <p:cNvPr id="19" name="TextBox 18">
            <a:extLst>
              <a:ext uri="{FF2B5EF4-FFF2-40B4-BE49-F238E27FC236}">
                <a16:creationId xmlns:a16="http://schemas.microsoft.com/office/drawing/2014/main" id="{16A14009-D45B-8069-CFF6-7B52B103E12E}"/>
              </a:ext>
            </a:extLst>
          </p:cNvPr>
          <p:cNvSpPr txBox="1"/>
          <p:nvPr/>
        </p:nvSpPr>
        <p:spPr>
          <a:xfrm>
            <a:off x="2775857" y="136525"/>
            <a:ext cx="6096000" cy="923330"/>
          </a:xfrm>
          <a:prstGeom prst="rect">
            <a:avLst/>
          </a:prstGeom>
          <a:noFill/>
        </p:spPr>
        <p:txBody>
          <a:bodyPr wrap="square">
            <a:spAutoFit/>
          </a:bodyPr>
          <a:lstStyle/>
          <a:p>
            <a:pPr algn="ctr"/>
            <a:r>
              <a:rPr lang="en-IN" sz="1800" b="1" dirty="0"/>
              <a:t>BHARATI VIDYAPEETH (DEEMED TO BE UNIVERSITY)</a:t>
            </a:r>
            <a:br>
              <a:rPr lang="en-IN" sz="1800" b="1" dirty="0"/>
            </a:br>
            <a:r>
              <a:rPr lang="en-IN" sz="1800" b="1" dirty="0"/>
              <a:t>COLLEGE OF ENGINEERING, PUNE</a:t>
            </a:r>
          </a:p>
          <a:p>
            <a:pPr algn="ctr"/>
            <a:r>
              <a:rPr lang="en-IN" sz="1800" b="1" dirty="0"/>
              <a:t>DEPARTMENT OF INFORMATION TECHNOLOGY</a:t>
            </a:r>
          </a:p>
        </p:txBody>
      </p:sp>
      <p:sp>
        <p:nvSpPr>
          <p:cNvPr id="5" name="TextBox 4">
            <a:extLst>
              <a:ext uri="{FF2B5EF4-FFF2-40B4-BE49-F238E27FC236}">
                <a16:creationId xmlns:a16="http://schemas.microsoft.com/office/drawing/2014/main" id="{3240514E-5DF4-073B-B24C-7A4CC23B07B3}"/>
              </a:ext>
            </a:extLst>
          </p:cNvPr>
          <p:cNvSpPr txBox="1"/>
          <p:nvPr/>
        </p:nvSpPr>
        <p:spPr>
          <a:xfrm>
            <a:off x="4628979" y="974309"/>
            <a:ext cx="4481396" cy="707886"/>
          </a:xfrm>
          <a:prstGeom prst="rect">
            <a:avLst/>
          </a:prstGeom>
          <a:noFill/>
        </p:spPr>
        <p:txBody>
          <a:bodyPr wrap="square" rtlCol="0">
            <a:spAutoFit/>
          </a:bodyPr>
          <a:lstStyle/>
          <a:p>
            <a:r>
              <a:rPr lang="en-US" sz="4000" dirty="0">
                <a:latin typeface="Be Vietnam Bold"/>
              </a:rPr>
              <a:t>Program</a:t>
            </a:r>
          </a:p>
        </p:txBody>
      </p:sp>
      <p:sp>
        <p:nvSpPr>
          <p:cNvPr id="8" name="TextBox 7">
            <a:extLst>
              <a:ext uri="{FF2B5EF4-FFF2-40B4-BE49-F238E27FC236}">
                <a16:creationId xmlns:a16="http://schemas.microsoft.com/office/drawing/2014/main" id="{DAA282B2-5B39-C7FE-4ACE-93042FFC1B3E}"/>
              </a:ext>
            </a:extLst>
          </p:cNvPr>
          <p:cNvSpPr txBox="1"/>
          <p:nvPr/>
        </p:nvSpPr>
        <p:spPr>
          <a:xfrm>
            <a:off x="6200240" y="2188341"/>
            <a:ext cx="5200823" cy="646331"/>
          </a:xfrm>
          <a:prstGeom prst="rect">
            <a:avLst/>
          </a:prstGeom>
          <a:noFill/>
        </p:spPr>
        <p:txBody>
          <a:bodyPr wrap="square" rtlCol="0">
            <a:spAutoFit/>
          </a:bodyPr>
          <a:lstStyle/>
          <a:p>
            <a:endParaRPr lang="en-GB" dirty="0"/>
          </a:p>
          <a:p>
            <a:endParaRPr lang="en-GB" dirty="0"/>
          </a:p>
        </p:txBody>
      </p:sp>
      <p:sp>
        <p:nvSpPr>
          <p:cNvPr id="10" name="Slide Number Placeholder 9">
            <a:extLst>
              <a:ext uri="{FF2B5EF4-FFF2-40B4-BE49-F238E27FC236}">
                <a16:creationId xmlns:a16="http://schemas.microsoft.com/office/drawing/2014/main" id="{BA2A78C1-D2A6-4A42-9D49-20B0CB64D7B1}"/>
              </a:ext>
            </a:extLst>
          </p:cNvPr>
          <p:cNvSpPr>
            <a:spLocks noGrp="1"/>
          </p:cNvSpPr>
          <p:nvPr>
            <p:ph type="sldNum" sz="quarter" idx="12"/>
          </p:nvPr>
        </p:nvSpPr>
        <p:spPr/>
        <p:txBody>
          <a:bodyPr/>
          <a:lstStyle/>
          <a:p>
            <a:fld id="{CC656FD2-59C3-4732-B7F6-8AEE31B2D707}" type="slidenum">
              <a:rPr lang="en-IN" smtClean="0"/>
              <a:t>12</a:t>
            </a:fld>
            <a:endParaRPr lang="en-IN" dirty="0"/>
          </a:p>
        </p:txBody>
      </p:sp>
      <p:sp>
        <p:nvSpPr>
          <p:cNvPr id="4" name="TextBox 3">
            <a:extLst>
              <a:ext uri="{FF2B5EF4-FFF2-40B4-BE49-F238E27FC236}">
                <a16:creationId xmlns:a16="http://schemas.microsoft.com/office/drawing/2014/main" id="{886087F7-3FC0-6398-5895-2C9D5BDF6AEC}"/>
              </a:ext>
            </a:extLst>
          </p:cNvPr>
          <p:cNvSpPr txBox="1"/>
          <p:nvPr/>
        </p:nvSpPr>
        <p:spPr>
          <a:xfrm>
            <a:off x="6455884" y="2188341"/>
            <a:ext cx="5387249" cy="2800767"/>
          </a:xfrm>
          <a:prstGeom prst="rect">
            <a:avLst/>
          </a:prstGeom>
          <a:noFill/>
        </p:spPr>
        <p:txBody>
          <a:bodyPr wrap="square" rtlCol="0">
            <a:spAutoFit/>
          </a:bodyPr>
          <a:lstStyle/>
          <a:p>
            <a:r>
              <a:rPr lang="en-IN" sz="2200" dirty="0"/>
              <a:t>We have defined a function pay_mobile with parameter sender mobile, here we are taking receiver mobile number, amount to pay and pin as inputs from the user.</a:t>
            </a:r>
          </a:p>
          <a:p>
            <a:r>
              <a:rPr lang="en-IN" sz="2200" dirty="0"/>
              <a:t>We are then checking if the sender exists in the database, then we are checking if the receiver exists in the database, if both exists we are generating an OTP</a:t>
            </a:r>
          </a:p>
        </p:txBody>
      </p:sp>
      <p:pic>
        <p:nvPicPr>
          <p:cNvPr id="11" name="Picture 10">
            <a:extLst>
              <a:ext uri="{FF2B5EF4-FFF2-40B4-BE49-F238E27FC236}">
                <a16:creationId xmlns:a16="http://schemas.microsoft.com/office/drawing/2014/main" id="{84E8537A-0F9E-148F-C936-DDDCE7B68976}"/>
              </a:ext>
            </a:extLst>
          </p:cNvPr>
          <p:cNvPicPr>
            <a:picLocks noChangeAspect="1"/>
          </p:cNvPicPr>
          <p:nvPr/>
        </p:nvPicPr>
        <p:blipFill rotWithShape="1">
          <a:blip r:embed="rId4"/>
          <a:srcRect l="8420" t="19500" r="26213" b="15107"/>
          <a:stretch/>
        </p:blipFill>
        <p:spPr bwMode="auto">
          <a:xfrm>
            <a:off x="144780" y="2010729"/>
            <a:ext cx="6272831" cy="35301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26455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jpeg" descr="Calendar&#10;&#10;Description automatically generated with low confidence">
            <a:extLst>
              <a:ext uri="{FF2B5EF4-FFF2-40B4-BE49-F238E27FC236}">
                <a16:creationId xmlns:a16="http://schemas.microsoft.com/office/drawing/2014/main" id="{886DC6B5-DA68-5393-11EC-CF061EB9935D}"/>
              </a:ext>
            </a:extLst>
          </p:cNvPr>
          <p:cNvPicPr>
            <a:picLocks noChangeAspect="1"/>
          </p:cNvPicPr>
          <p:nvPr/>
        </p:nvPicPr>
        <p:blipFill>
          <a:blip r:embed="rId2" cstate="print"/>
          <a:stretch>
            <a:fillRect/>
          </a:stretch>
        </p:blipFill>
        <p:spPr>
          <a:xfrm>
            <a:off x="144780" y="187960"/>
            <a:ext cx="1617048" cy="1655762"/>
          </a:xfrm>
          <a:prstGeom prst="rect">
            <a:avLst/>
          </a:prstGeom>
          <a:ln>
            <a:solidFill>
              <a:schemeClr val="accent2">
                <a:lumMod val="50000"/>
              </a:schemeClr>
            </a:solidFill>
          </a:ln>
        </p:spPr>
      </p:pic>
      <p:pic>
        <p:nvPicPr>
          <p:cNvPr id="3" name="Picture 2" descr="Perfectice – Practice. Analyze. Improve">
            <a:extLst>
              <a:ext uri="{FF2B5EF4-FFF2-40B4-BE49-F238E27FC236}">
                <a16:creationId xmlns:a16="http://schemas.microsoft.com/office/drawing/2014/main" id="{C9DBFB66-51D8-9188-F843-F5551A0420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12085" y="187960"/>
            <a:ext cx="2579915" cy="906534"/>
          </a:xfrm>
          <a:prstGeom prst="rect">
            <a:avLst/>
          </a:prstGeom>
          <a:noFill/>
          <a:ln>
            <a:noFill/>
          </a:ln>
        </p:spPr>
      </p:pic>
      <p:sp>
        <p:nvSpPr>
          <p:cNvPr id="16" name="Footer Placeholder 15">
            <a:extLst>
              <a:ext uri="{FF2B5EF4-FFF2-40B4-BE49-F238E27FC236}">
                <a16:creationId xmlns:a16="http://schemas.microsoft.com/office/drawing/2014/main" id="{8AF37E87-D9BA-716A-512C-F72C3274A0EE}"/>
              </a:ext>
            </a:extLst>
          </p:cNvPr>
          <p:cNvSpPr>
            <a:spLocks noGrp="1"/>
          </p:cNvSpPr>
          <p:nvPr>
            <p:ph type="ftr" sz="quarter" idx="11"/>
          </p:nvPr>
        </p:nvSpPr>
        <p:spPr/>
        <p:txBody>
          <a:bodyPr/>
          <a:lstStyle/>
          <a:p>
            <a:r>
              <a:rPr lang="en-US" sz="2000" dirty="0"/>
              <a:t>UPI OTP System Using 2 Factor Authentication</a:t>
            </a:r>
            <a:endParaRPr lang="en-IN" sz="2000" dirty="0"/>
          </a:p>
        </p:txBody>
      </p:sp>
      <p:sp>
        <p:nvSpPr>
          <p:cNvPr id="19" name="TextBox 18">
            <a:extLst>
              <a:ext uri="{FF2B5EF4-FFF2-40B4-BE49-F238E27FC236}">
                <a16:creationId xmlns:a16="http://schemas.microsoft.com/office/drawing/2014/main" id="{16A14009-D45B-8069-CFF6-7B52B103E12E}"/>
              </a:ext>
            </a:extLst>
          </p:cNvPr>
          <p:cNvSpPr txBox="1"/>
          <p:nvPr/>
        </p:nvSpPr>
        <p:spPr>
          <a:xfrm>
            <a:off x="2775857" y="136525"/>
            <a:ext cx="6096000" cy="923330"/>
          </a:xfrm>
          <a:prstGeom prst="rect">
            <a:avLst/>
          </a:prstGeom>
          <a:noFill/>
        </p:spPr>
        <p:txBody>
          <a:bodyPr wrap="square">
            <a:spAutoFit/>
          </a:bodyPr>
          <a:lstStyle/>
          <a:p>
            <a:pPr algn="ctr"/>
            <a:r>
              <a:rPr lang="en-IN" sz="1800" b="1" dirty="0"/>
              <a:t>BHARATI VIDYAPEETH (DEEMED TO BE UNIVERSITY)</a:t>
            </a:r>
            <a:br>
              <a:rPr lang="en-IN" sz="1800" b="1" dirty="0"/>
            </a:br>
            <a:r>
              <a:rPr lang="en-IN" sz="1800" b="1" dirty="0"/>
              <a:t>COLLEGE OF ENGINEERING, PUNE</a:t>
            </a:r>
          </a:p>
          <a:p>
            <a:pPr algn="ctr"/>
            <a:r>
              <a:rPr lang="en-IN" sz="1800" b="1" dirty="0"/>
              <a:t>DEPARTMENT OF INFORMATION TECHNOLOGY</a:t>
            </a:r>
          </a:p>
        </p:txBody>
      </p:sp>
      <p:sp>
        <p:nvSpPr>
          <p:cNvPr id="5" name="TextBox 4">
            <a:extLst>
              <a:ext uri="{FF2B5EF4-FFF2-40B4-BE49-F238E27FC236}">
                <a16:creationId xmlns:a16="http://schemas.microsoft.com/office/drawing/2014/main" id="{3240514E-5DF4-073B-B24C-7A4CC23B07B3}"/>
              </a:ext>
            </a:extLst>
          </p:cNvPr>
          <p:cNvSpPr txBox="1"/>
          <p:nvPr/>
        </p:nvSpPr>
        <p:spPr>
          <a:xfrm>
            <a:off x="4628979" y="974309"/>
            <a:ext cx="4481396" cy="707886"/>
          </a:xfrm>
          <a:prstGeom prst="rect">
            <a:avLst/>
          </a:prstGeom>
          <a:noFill/>
        </p:spPr>
        <p:txBody>
          <a:bodyPr wrap="square" rtlCol="0">
            <a:spAutoFit/>
          </a:bodyPr>
          <a:lstStyle/>
          <a:p>
            <a:r>
              <a:rPr lang="en-US" sz="4000" dirty="0">
                <a:latin typeface="Be Vietnam Bold"/>
              </a:rPr>
              <a:t>Program</a:t>
            </a:r>
          </a:p>
        </p:txBody>
      </p:sp>
      <p:sp>
        <p:nvSpPr>
          <p:cNvPr id="10" name="Slide Number Placeholder 9">
            <a:extLst>
              <a:ext uri="{FF2B5EF4-FFF2-40B4-BE49-F238E27FC236}">
                <a16:creationId xmlns:a16="http://schemas.microsoft.com/office/drawing/2014/main" id="{6CF84818-C211-44C8-BC81-077CF83CCAF9}"/>
              </a:ext>
            </a:extLst>
          </p:cNvPr>
          <p:cNvSpPr>
            <a:spLocks noGrp="1"/>
          </p:cNvSpPr>
          <p:nvPr>
            <p:ph type="sldNum" sz="quarter" idx="12"/>
          </p:nvPr>
        </p:nvSpPr>
        <p:spPr/>
        <p:txBody>
          <a:bodyPr/>
          <a:lstStyle/>
          <a:p>
            <a:fld id="{CC656FD2-59C3-4732-B7F6-8AEE31B2D707}" type="slidenum">
              <a:rPr lang="en-IN" smtClean="0"/>
              <a:t>13</a:t>
            </a:fld>
            <a:endParaRPr lang="en-IN" dirty="0"/>
          </a:p>
        </p:txBody>
      </p:sp>
      <p:sp>
        <p:nvSpPr>
          <p:cNvPr id="6" name="TextBox 5">
            <a:extLst>
              <a:ext uri="{FF2B5EF4-FFF2-40B4-BE49-F238E27FC236}">
                <a16:creationId xmlns:a16="http://schemas.microsoft.com/office/drawing/2014/main" id="{29B783FD-A620-9467-7266-497CB9D10E11}"/>
              </a:ext>
            </a:extLst>
          </p:cNvPr>
          <p:cNvSpPr txBox="1"/>
          <p:nvPr/>
        </p:nvSpPr>
        <p:spPr>
          <a:xfrm>
            <a:off x="6499952" y="2291508"/>
            <a:ext cx="4481396" cy="2123658"/>
          </a:xfrm>
          <a:prstGeom prst="rect">
            <a:avLst/>
          </a:prstGeom>
          <a:noFill/>
        </p:spPr>
        <p:txBody>
          <a:bodyPr wrap="square" rtlCol="0">
            <a:spAutoFit/>
          </a:bodyPr>
          <a:lstStyle/>
          <a:p>
            <a:r>
              <a:rPr lang="en-IN" sz="2200" dirty="0"/>
              <a:t>If the otp is verified we are updating the balance of the sender and receiver.</a:t>
            </a:r>
          </a:p>
          <a:p>
            <a:endParaRPr lang="en-IN" sz="2200" dirty="0"/>
          </a:p>
          <a:p>
            <a:r>
              <a:rPr lang="en-IN" sz="2200" dirty="0"/>
              <a:t>If there is any mismatch then we are printing a appropriate error message.</a:t>
            </a:r>
          </a:p>
        </p:txBody>
      </p:sp>
      <p:pic>
        <p:nvPicPr>
          <p:cNvPr id="4" name="Picture 3">
            <a:extLst>
              <a:ext uri="{FF2B5EF4-FFF2-40B4-BE49-F238E27FC236}">
                <a16:creationId xmlns:a16="http://schemas.microsoft.com/office/drawing/2014/main" id="{1CB94A25-5BEE-CB13-AF95-A77DAABB83B8}"/>
              </a:ext>
            </a:extLst>
          </p:cNvPr>
          <p:cNvPicPr>
            <a:picLocks noChangeAspect="1"/>
          </p:cNvPicPr>
          <p:nvPr/>
        </p:nvPicPr>
        <p:blipFill rotWithShape="1">
          <a:blip r:embed="rId4"/>
          <a:srcRect l="7866" t="21273" r="52582" b="14714"/>
          <a:stretch/>
        </p:blipFill>
        <p:spPr bwMode="auto">
          <a:xfrm>
            <a:off x="144779" y="2014538"/>
            <a:ext cx="4555835" cy="41467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57750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jpeg" descr="Calendar&#10;&#10;Description automatically generated with low confidence">
            <a:extLst>
              <a:ext uri="{FF2B5EF4-FFF2-40B4-BE49-F238E27FC236}">
                <a16:creationId xmlns:a16="http://schemas.microsoft.com/office/drawing/2014/main" id="{886DC6B5-DA68-5393-11EC-CF061EB9935D}"/>
              </a:ext>
            </a:extLst>
          </p:cNvPr>
          <p:cNvPicPr>
            <a:picLocks noChangeAspect="1"/>
          </p:cNvPicPr>
          <p:nvPr/>
        </p:nvPicPr>
        <p:blipFill>
          <a:blip r:embed="rId2" cstate="print"/>
          <a:stretch>
            <a:fillRect/>
          </a:stretch>
        </p:blipFill>
        <p:spPr>
          <a:xfrm>
            <a:off x="144780" y="187960"/>
            <a:ext cx="1617048" cy="1655762"/>
          </a:xfrm>
          <a:prstGeom prst="rect">
            <a:avLst/>
          </a:prstGeom>
          <a:ln>
            <a:solidFill>
              <a:schemeClr val="accent2">
                <a:lumMod val="50000"/>
              </a:schemeClr>
            </a:solidFill>
          </a:ln>
        </p:spPr>
      </p:pic>
      <p:pic>
        <p:nvPicPr>
          <p:cNvPr id="3" name="Picture 2" descr="Perfectice – Practice. Analyze. Improve">
            <a:extLst>
              <a:ext uri="{FF2B5EF4-FFF2-40B4-BE49-F238E27FC236}">
                <a16:creationId xmlns:a16="http://schemas.microsoft.com/office/drawing/2014/main" id="{C9DBFB66-51D8-9188-F843-F5551A0420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12085" y="187960"/>
            <a:ext cx="2579915" cy="906534"/>
          </a:xfrm>
          <a:prstGeom prst="rect">
            <a:avLst/>
          </a:prstGeom>
          <a:noFill/>
          <a:ln>
            <a:noFill/>
          </a:ln>
        </p:spPr>
      </p:pic>
      <p:sp>
        <p:nvSpPr>
          <p:cNvPr id="16" name="Footer Placeholder 15">
            <a:extLst>
              <a:ext uri="{FF2B5EF4-FFF2-40B4-BE49-F238E27FC236}">
                <a16:creationId xmlns:a16="http://schemas.microsoft.com/office/drawing/2014/main" id="{8AF37E87-D9BA-716A-512C-F72C3274A0EE}"/>
              </a:ext>
            </a:extLst>
          </p:cNvPr>
          <p:cNvSpPr>
            <a:spLocks noGrp="1"/>
          </p:cNvSpPr>
          <p:nvPr>
            <p:ph type="ftr" sz="quarter" idx="11"/>
          </p:nvPr>
        </p:nvSpPr>
        <p:spPr/>
        <p:txBody>
          <a:bodyPr/>
          <a:lstStyle/>
          <a:p>
            <a:r>
              <a:rPr lang="en-US" sz="2000" dirty="0"/>
              <a:t>UPI OTP System Using 2 Factor Authentication</a:t>
            </a:r>
            <a:endParaRPr lang="en-IN" sz="2000" dirty="0"/>
          </a:p>
        </p:txBody>
      </p:sp>
      <p:sp>
        <p:nvSpPr>
          <p:cNvPr id="19" name="TextBox 18">
            <a:extLst>
              <a:ext uri="{FF2B5EF4-FFF2-40B4-BE49-F238E27FC236}">
                <a16:creationId xmlns:a16="http://schemas.microsoft.com/office/drawing/2014/main" id="{16A14009-D45B-8069-CFF6-7B52B103E12E}"/>
              </a:ext>
            </a:extLst>
          </p:cNvPr>
          <p:cNvSpPr txBox="1"/>
          <p:nvPr/>
        </p:nvSpPr>
        <p:spPr>
          <a:xfrm>
            <a:off x="2775857" y="136525"/>
            <a:ext cx="6096000" cy="923330"/>
          </a:xfrm>
          <a:prstGeom prst="rect">
            <a:avLst/>
          </a:prstGeom>
          <a:noFill/>
        </p:spPr>
        <p:txBody>
          <a:bodyPr wrap="square">
            <a:spAutoFit/>
          </a:bodyPr>
          <a:lstStyle/>
          <a:p>
            <a:pPr algn="ctr"/>
            <a:r>
              <a:rPr lang="en-IN" sz="1800" b="1" dirty="0"/>
              <a:t>BHARATI VIDYAPEETH (DEEMED TO BE UNIVERSITY)</a:t>
            </a:r>
            <a:br>
              <a:rPr lang="en-IN" sz="1800" b="1" dirty="0"/>
            </a:br>
            <a:r>
              <a:rPr lang="en-IN" sz="1800" b="1" dirty="0"/>
              <a:t>COLLEGE OF ENGINEERING, PUNE</a:t>
            </a:r>
          </a:p>
          <a:p>
            <a:pPr algn="ctr"/>
            <a:r>
              <a:rPr lang="en-IN" sz="1800" b="1" dirty="0"/>
              <a:t>DEPARTMENT OF INFORMATION TECHNOLOGY</a:t>
            </a:r>
          </a:p>
        </p:txBody>
      </p:sp>
      <p:sp>
        <p:nvSpPr>
          <p:cNvPr id="5" name="TextBox 4">
            <a:extLst>
              <a:ext uri="{FF2B5EF4-FFF2-40B4-BE49-F238E27FC236}">
                <a16:creationId xmlns:a16="http://schemas.microsoft.com/office/drawing/2014/main" id="{3240514E-5DF4-073B-B24C-7A4CC23B07B3}"/>
              </a:ext>
            </a:extLst>
          </p:cNvPr>
          <p:cNvSpPr txBox="1"/>
          <p:nvPr/>
        </p:nvSpPr>
        <p:spPr>
          <a:xfrm>
            <a:off x="4628979" y="974309"/>
            <a:ext cx="4481396" cy="707886"/>
          </a:xfrm>
          <a:prstGeom prst="rect">
            <a:avLst/>
          </a:prstGeom>
          <a:noFill/>
        </p:spPr>
        <p:txBody>
          <a:bodyPr wrap="square" rtlCol="0">
            <a:spAutoFit/>
          </a:bodyPr>
          <a:lstStyle/>
          <a:p>
            <a:r>
              <a:rPr lang="en-US" sz="4000" dirty="0">
                <a:latin typeface="Be Vietnam Bold"/>
              </a:rPr>
              <a:t>Program</a:t>
            </a:r>
          </a:p>
        </p:txBody>
      </p:sp>
      <p:pic>
        <p:nvPicPr>
          <p:cNvPr id="9" name="Picture 8" descr="A screen shot of a computer program&#10;&#10;Description automatically generated">
            <a:extLst>
              <a:ext uri="{FF2B5EF4-FFF2-40B4-BE49-F238E27FC236}">
                <a16:creationId xmlns:a16="http://schemas.microsoft.com/office/drawing/2014/main" id="{65D1836E-04B3-4AC2-9D99-0FD5D4B0CD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69195"/>
            <a:ext cx="5402317" cy="4254719"/>
          </a:xfrm>
          <a:prstGeom prst="rect">
            <a:avLst/>
          </a:prstGeom>
        </p:spPr>
      </p:pic>
      <p:sp>
        <p:nvSpPr>
          <p:cNvPr id="10" name="Slide Number Placeholder 9">
            <a:extLst>
              <a:ext uri="{FF2B5EF4-FFF2-40B4-BE49-F238E27FC236}">
                <a16:creationId xmlns:a16="http://schemas.microsoft.com/office/drawing/2014/main" id="{BCD05B7C-345A-4DEC-B25E-C6450B56FDCD}"/>
              </a:ext>
            </a:extLst>
          </p:cNvPr>
          <p:cNvSpPr>
            <a:spLocks noGrp="1"/>
          </p:cNvSpPr>
          <p:nvPr>
            <p:ph type="sldNum" sz="quarter" idx="12"/>
          </p:nvPr>
        </p:nvSpPr>
        <p:spPr/>
        <p:txBody>
          <a:bodyPr/>
          <a:lstStyle/>
          <a:p>
            <a:fld id="{CC656FD2-59C3-4732-B7F6-8AEE31B2D707}" type="slidenum">
              <a:rPr lang="en-IN" smtClean="0"/>
              <a:t>14</a:t>
            </a:fld>
            <a:endParaRPr lang="en-IN" dirty="0"/>
          </a:p>
        </p:txBody>
      </p:sp>
      <p:sp>
        <p:nvSpPr>
          <p:cNvPr id="4" name="TextBox 3">
            <a:extLst>
              <a:ext uri="{FF2B5EF4-FFF2-40B4-BE49-F238E27FC236}">
                <a16:creationId xmlns:a16="http://schemas.microsoft.com/office/drawing/2014/main" id="{DA4138D0-DD8F-22A1-17F5-96B03F0DAD6D}"/>
              </a:ext>
            </a:extLst>
          </p:cNvPr>
          <p:cNvSpPr txBox="1"/>
          <p:nvPr/>
        </p:nvSpPr>
        <p:spPr>
          <a:xfrm>
            <a:off x="6569331" y="3136785"/>
            <a:ext cx="4605051" cy="1107996"/>
          </a:xfrm>
          <a:prstGeom prst="rect">
            <a:avLst/>
          </a:prstGeom>
          <a:noFill/>
        </p:spPr>
        <p:txBody>
          <a:bodyPr wrap="square" rtlCol="0">
            <a:spAutoFit/>
          </a:bodyPr>
          <a:lstStyle/>
          <a:p>
            <a:r>
              <a:rPr lang="en-IN" sz="2200" dirty="0"/>
              <a:t>Here we have created are main menu and given the user choices on how they want to proceed</a:t>
            </a:r>
          </a:p>
        </p:txBody>
      </p:sp>
    </p:spTree>
    <p:extLst>
      <p:ext uri="{BB962C8B-B14F-4D97-AF65-F5344CB8AC3E}">
        <p14:creationId xmlns:p14="http://schemas.microsoft.com/office/powerpoint/2010/main" val="3521129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jpeg" descr="Calendar&#10;&#10;Description automatically generated with low confidence">
            <a:extLst>
              <a:ext uri="{FF2B5EF4-FFF2-40B4-BE49-F238E27FC236}">
                <a16:creationId xmlns:a16="http://schemas.microsoft.com/office/drawing/2014/main" id="{886DC6B5-DA68-5393-11EC-CF061EB9935D}"/>
              </a:ext>
            </a:extLst>
          </p:cNvPr>
          <p:cNvPicPr>
            <a:picLocks noChangeAspect="1"/>
          </p:cNvPicPr>
          <p:nvPr/>
        </p:nvPicPr>
        <p:blipFill>
          <a:blip r:embed="rId3" cstate="print"/>
          <a:stretch>
            <a:fillRect/>
          </a:stretch>
        </p:blipFill>
        <p:spPr>
          <a:xfrm>
            <a:off x="144780" y="187960"/>
            <a:ext cx="1617048" cy="1655762"/>
          </a:xfrm>
          <a:prstGeom prst="rect">
            <a:avLst/>
          </a:prstGeom>
          <a:ln>
            <a:solidFill>
              <a:schemeClr val="accent2">
                <a:lumMod val="50000"/>
              </a:schemeClr>
            </a:solidFill>
          </a:ln>
        </p:spPr>
      </p:pic>
      <p:pic>
        <p:nvPicPr>
          <p:cNvPr id="3" name="Picture 2" descr="Perfectice – Practice. Analyze. Improve">
            <a:extLst>
              <a:ext uri="{FF2B5EF4-FFF2-40B4-BE49-F238E27FC236}">
                <a16:creationId xmlns:a16="http://schemas.microsoft.com/office/drawing/2014/main" id="{C9DBFB66-51D8-9188-F843-F5551A04205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612085" y="187960"/>
            <a:ext cx="2579915" cy="906534"/>
          </a:xfrm>
          <a:prstGeom prst="rect">
            <a:avLst/>
          </a:prstGeom>
          <a:noFill/>
          <a:ln>
            <a:noFill/>
          </a:ln>
        </p:spPr>
      </p:pic>
      <p:sp>
        <p:nvSpPr>
          <p:cNvPr id="16" name="Footer Placeholder 15">
            <a:extLst>
              <a:ext uri="{FF2B5EF4-FFF2-40B4-BE49-F238E27FC236}">
                <a16:creationId xmlns:a16="http://schemas.microsoft.com/office/drawing/2014/main" id="{8AF37E87-D9BA-716A-512C-F72C3274A0EE}"/>
              </a:ext>
            </a:extLst>
          </p:cNvPr>
          <p:cNvSpPr>
            <a:spLocks noGrp="1"/>
          </p:cNvSpPr>
          <p:nvPr>
            <p:ph type="ftr" sz="quarter" idx="11"/>
          </p:nvPr>
        </p:nvSpPr>
        <p:spPr/>
        <p:txBody>
          <a:bodyPr/>
          <a:lstStyle/>
          <a:p>
            <a:r>
              <a:rPr lang="en-US" sz="2000" dirty="0"/>
              <a:t>UPI OTP System Using 2 Factor Authentication</a:t>
            </a:r>
            <a:endParaRPr lang="en-IN" sz="2000" dirty="0"/>
          </a:p>
        </p:txBody>
      </p:sp>
      <p:sp>
        <p:nvSpPr>
          <p:cNvPr id="19" name="TextBox 18">
            <a:extLst>
              <a:ext uri="{FF2B5EF4-FFF2-40B4-BE49-F238E27FC236}">
                <a16:creationId xmlns:a16="http://schemas.microsoft.com/office/drawing/2014/main" id="{16A14009-D45B-8069-CFF6-7B52B103E12E}"/>
              </a:ext>
            </a:extLst>
          </p:cNvPr>
          <p:cNvSpPr txBox="1"/>
          <p:nvPr/>
        </p:nvSpPr>
        <p:spPr>
          <a:xfrm>
            <a:off x="2775857" y="136525"/>
            <a:ext cx="6096000" cy="923330"/>
          </a:xfrm>
          <a:prstGeom prst="rect">
            <a:avLst/>
          </a:prstGeom>
          <a:noFill/>
        </p:spPr>
        <p:txBody>
          <a:bodyPr wrap="square">
            <a:spAutoFit/>
          </a:bodyPr>
          <a:lstStyle/>
          <a:p>
            <a:pPr algn="ctr"/>
            <a:r>
              <a:rPr lang="en-IN" sz="1800" b="1" dirty="0"/>
              <a:t>BHARATI VIDYAPEETH (DEEMED TO BE UNIVERSITY)</a:t>
            </a:r>
            <a:br>
              <a:rPr lang="en-IN" sz="1800" b="1" dirty="0"/>
            </a:br>
            <a:r>
              <a:rPr lang="en-IN" sz="1800" b="1" dirty="0"/>
              <a:t>COLLEGE OF ENGINEERING, PUNE</a:t>
            </a:r>
          </a:p>
          <a:p>
            <a:pPr algn="ctr"/>
            <a:r>
              <a:rPr lang="en-IN" sz="1800" b="1" dirty="0"/>
              <a:t>DEPARTMENT OF INFORMATION TECHNOLOGY</a:t>
            </a:r>
          </a:p>
        </p:txBody>
      </p:sp>
      <p:sp>
        <p:nvSpPr>
          <p:cNvPr id="5" name="TextBox 4">
            <a:extLst>
              <a:ext uri="{FF2B5EF4-FFF2-40B4-BE49-F238E27FC236}">
                <a16:creationId xmlns:a16="http://schemas.microsoft.com/office/drawing/2014/main" id="{3240514E-5DF4-073B-B24C-7A4CC23B07B3}"/>
              </a:ext>
            </a:extLst>
          </p:cNvPr>
          <p:cNvSpPr txBox="1"/>
          <p:nvPr/>
        </p:nvSpPr>
        <p:spPr>
          <a:xfrm>
            <a:off x="2775857" y="1197338"/>
            <a:ext cx="6634361" cy="707886"/>
          </a:xfrm>
          <a:prstGeom prst="rect">
            <a:avLst/>
          </a:prstGeom>
          <a:noFill/>
        </p:spPr>
        <p:txBody>
          <a:bodyPr wrap="square" rtlCol="0">
            <a:spAutoFit/>
          </a:bodyPr>
          <a:lstStyle/>
          <a:p>
            <a:r>
              <a:rPr lang="en-US" sz="4000" dirty="0">
                <a:latin typeface="Be Vietnam Bold"/>
              </a:rPr>
              <a:t>OUTPUT SCREENSHOTS</a:t>
            </a:r>
          </a:p>
        </p:txBody>
      </p:sp>
      <p:sp>
        <p:nvSpPr>
          <p:cNvPr id="4" name="Slide Number Placeholder 3">
            <a:extLst>
              <a:ext uri="{FF2B5EF4-FFF2-40B4-BE49-F238E27FC236}">
                <a16:creationId xmlns:a16="http://schemas.microsoft.com/office/drawing/2014/main" id="{E2A87716-170D-4A11-9C1B-44AD083E9095}"/>
              </a:ext>
            </a:extLst>
          </p:cNvPr>
          <p:cNvSpPr>
            <a:spLocks noGrp="1"/>
          </p:cNvSpPr>
          <p:nvPr>
            <p:ph type="sldNum" sz="quarter" idx="12"/>
          </p:nvPr>
        </p:nvSpPr>
        <p:spPr/>
        <p:txBody>
          <a:bodyPr/>
          <a:lstStyle/>
          <a:p>
            <a:fld id="{CC656FD2-59C3-4732-B7F6-8AEE31B2D707}" type="slidenum">
              <a:rPr lang="en-IN" smtClean="0"/>
              <a:t>15</a:t>
            </a:fld>
            <a:endParaRPr lang="en-IN" dirty="0"/>
          </a:p>
        </p:txBody>
      </p:sp>
      <p:pic>
        <p:nvPicPr>
          <p:cNvPr id="8" name="Picture 7">
            <a:extLst>
              <a:ext uri="{FF2B5EF4-FFF2-40B4-BE49-F238E27FC236}">
                <a16:creationId xmlns:a16="http://schemas.microsoft.com/office/drawing/2014/main" id="{151D541C-8B12-5AC2-1819-9A09D9673AAF}"/>
              </a:ext>
            </a:extLst>
          </p:cNvPr>
          <p:cNvPicPr>
            <a:picLocks noChangeAspect="1"/>
          </p:cNvPicPr>
          <p:nvPr/>
        </p:nvPicPr>
        <p:blipFill rotWithShape="1">
          <a:blip r:embed="rId5"/>
          <a:srcRect l="3885" t="11567" r="29375" b="33654"/>
          <a:stretch/>
        </p:blipFill>
        <p:spPr>
          <a:xfrm>
            <a:off x="2024599" y="2042707"/>
            <a:ext cx="8136875" cy="3756752"/>
          </a:xfrm>
          <a:prstGeom prst="rect">
            <a:avLst/>
          </a:prstGeom>
        </p:spPr>
      </p:pic>
    </p:spTree>
    <p:extLst>
      <p:ext uri="{BB962C8B-B14F-4D97-AF65-F5344CB8AC3E}">
        <p14:creationId xmlns:p14="http://schemas.microsoft.com/office/powerpoint/2010/main" val="838523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jpeg" descr="Calendar&#10;&#10;Description automatically generated with low confidence">
            <a:extLst>
              <a:ext uri="{FF2B5EF4-FFF2-40B4-BE49-F238E27FC236}">
                <a16:creationId xmlns:a16="http://schemas.microsoft.com/office/drawing/2014/main" id="{886DC6B5-DA68-5393-11EC-CF061EB9935D}"/>
              </a:ext>
            </a:extLst>
          </p:cNvPr>
          <p:cNvPicPr>
            <a:picLocks noChangeAspect="1"/>
          </p:cNvPicPr>
          <p:nvPr/>
        </p:nvPicPr>
        <p:blipFill>
          <a:blip r:embed="rId3" cstate="print"/>
          <a:stretch>
            <a:fillRect/>
          </a:stretch>
        </p:blipFill>
        <p:spPr>
          <a:xfrm>
            <a:off x="144780" y="187960"/>
            <a:ext cx="1617048" cy="1655762"/>
          </a:xfrm>
          <a:prstGeom prst="rect">
            <a:avLst/>
          </a:prstGeom>
          <a:ln>
            <a:solidFill>
              <a:schemeClr val="accent2">
                <a:lumMod val="50000"/>
              </a:schemeClr>
            </a:solidFill>
          </a:ln>
        </p:spPr>
      </p:pic>
      <p:pic>
        <p:nvPicPr>
          <p:cNvPr id="3" name="Picture 2" descr="Perfectice – Practice. Analyze. Improve">
            <a:extLst>
              <a:ext uri="{FF2B5EF4-FFF2-40B4-BE49-F238E27FC236}">
                <a16:creationId xmlns:a16="http://schemas.microsoft.com/office/drawing/2014/main" id="{C9DBFB66-51D8-9188-F843-F5551A04205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612085" y="187960"/>
            <a:ext cx="2579915" cy="906534"/>
          </a:xfrm>
          <a:prstGeom prst="rect">
            <a:avLst/>
          </a:prstGeom>
          <a:noFill/>
          <a:ln>
            <a:noFill/>
          </a:ln>
        </p:spPr>
      </p:pic>
      <p:sp>
        <p:nvSpPr>
          <p:cNvPr id="16" name="Footer Placeholder 15">
            <a:extLst>
              <a:ext uri="{FF2B5EF4-FFF2-40B4-BE49-F238E27FC236}">
                <a16:creationId xmlns:a16="http://schemas.microsoft.com/office/drawing/2014/main" id="{8AF37E87-D9BA-716A-512C-F72C3274A0EE}"/>
              </a:ext>
            </a:extLst>
          </p:cNvPr>
          <p:cNvSpPr>
            <a:spLocks noGrp="1"/>
          </p:cNvSpPr>
          <p:nvPr>
            <p:ph type="ftr" sz="quarter" idx="11"/>
          </p:nvPr>
        </p:nvSpPr>
        <p:spPr/>
        <p:txBody>
          <a:bodyPr/>
          <a:lstStyle/>
          <a:p>
            <a:r>
              <a:rPr lang="en-US" sz="2000" dirty="0"/>
              <a:t>UPI OTP System Using 2 Factor Authentication</a:t>
            </a:r>
            <a:endParaRPr lang="en-IN" sz="2000" dirty="0"/>
          </a:p>
        </p:txBody>
      </p:sp>
      <p:sp>
        <p:nvSpPr>
          <p:cNvPr id="19" name="TextBox 18">
            <a:extLst>
              <a:ext uri="{FF2B5EF4-FFF2-40B4-BE49-F238E27FC236}">
                <a16:creationId xmlns:a16="http://schemas.microsoft.com/office/drawing/2014/main" id="{16A14009-D45B-8069-CFF6-7B52B103E12E}"/>
              </a:ext>
            </a:extLst>
          </p:cNvPr>
          <p:cNvSpPr txBox="1"/>
          <p:nvPr/>
        </p:nvSpPr>
        <p:spPr>
          <a:xfrm>
            <a:off x="2775857" y="136525"/>
            <a:ext cx="6096000" cy="923330"/>
          </a:xfrm>
          <a:prstGeom prst="rect">
            <a:avLst/>
          </a:prstGeom>
          <a:noFill/>
        </p:spPr>
        <p:txBody>
          <a:bodyPr wrap="square">
            <a:spAutoFit/>
          </a:bodyPr>
          <a:lstStyle/>
          <a:p>
            <a:pPr algn="ctr"/>
            <a:r>
              <a:rPr lang="en-IN" sz="1800" b="1" dirty="0"/>
              <a:t>BHARATI VIDYAPEETH (DEEMED TO BE UNIVERSITY)</a:t>
            </a:r>
            <a:br>
              <a:rPr lang="en-IN" sz="1800" b="1" dirty="0"/>
            </a:br>
            <a:r>
              <a:rPr lang="en-IN" sz="1800" b="1" dirty="0"/>
              <a:t>COLLEGE OF ENGINEERING, PUNE</a:t>
            </a:r>
          </a:p>
          <a:p>
            <a:pPr algn="ctr"/>
            <a:r>
              <a:rPr lang="en-IN" sz="1800" b="1" dirty="0"/>
              <a:t>DEPARTMENT OF INFORMATION TECHNOLOGY</a:t>
            </a:r>
          </a:p>
        </p:txBody>
      </p:sp>
      <p:sp>
        <p:nvSpPr>
          <p:cNvPr id="5" name="TextBox 4">
            <a:extLst>
              <a:ext uri="{FF2B5EF4-FFF2-40B4-BE49-F238E27FC236}">
                <a16:creationId xmlns:a16="http://schemas.microsoft.com/office/drawing/2014/main" id="{3240514E-5DF4-073B-B24C-7A4CC23B07B3}"/>
              </a:ext>
            </a:extLst>
          </p:cNvPr>
          <p:cNvSpPr txBox="1"/>
          <p:nvPr/>
        </p:nvSpPr>
        <p:spPr>
          <a:xfrm>
            <a:off x="2775857" y="1197338"/>
            <a:ext cx="6634361" cy="707886"/>
          </a:xfrm>
          <a:prstGeom prst="rect">
            <a:avLst/>
          </a:prstGeom>
          <a:noFill/>
        </p:spPr>
        <p:txBody>
          <a:bodyPr wrap="square" rtlCol="0">
            <a:spAutoFit/>
          </a:bodyPr>
          <a:lstStyle/>
          <a:p>
            <a:r>
              <a:rPr lang="en-US" sz="4000" dirty="0">
                <a:latin typeface="Be Vietnam Bold"/>
              </a:rPr>
              <a:t>OUTPUT SCREENSHOTS</a:t>
            </a:r>
          </a:p>
        </p:txBody>
      </p:sp>
      <p:sp>
        <p:nvSpPr>
          <p:cNvPr id="6" name="Slide Number Placeholder 5">
            <a:extLst>
              <a:ext uri="{FF2B5EF4-FFF2-40B4-BE49-F238E27FC236}">
                <a16:creationId xmlns:a16="http://schemas.microsoft.com/office/drawing/2014/main" id="{131A488C-3BDD-474B-BE57-1DC3CC4BBB60}"/>
              </a:ext>
            </a:extLst>
          </p:cNvPr>
          <p:cNvSpPr>
            <a:spLocks noGrp="1"/>
          </p:cNvSpPr>
          <p:nvPr>
            <p:ph type="sldNum" sz="quarter" idx="12"/>
          </p:nvPr>
        </p:nvSpPr>
        <p:spPr/>
        <p:txBody>
          <a:bodyPr/>
          <a:lstStyle/>
          <a:p>
            <a:fld id="{CC656FD2-59C3-4732-B7F6-8AEE31B2D707}" type="slidenum">
              <a:rPr lang="en-IN" smtClean="0"/>
              <a:t>16</a:t>
            </a:fld>
            <a:endParaRPr lang="en-IN" dirty="0"/>
          </a:p>
        </p:txBody>
      </p:sp>
      <p:pic>
        <p:nvPicPr>
          <p:cNvPr id="8" name="Picture 7">
            <a:extLst>
              <a:ext uri="{FF2B5EF4-FFF2-40B4-BE49-F238E27FC236}">
                <a16:creationId xmlns:a16="http://schemas.microsoft.com/office/drawing/2014/main" id="{DE45EBC6-E594-2763-7099-B076C7716CC2}"/>
              </a:ext>
            </a:extLst>
          </p:cNvPr>
          <p:cNvPicPr>
            <a:picLocks noChangeAspect="1"/>
          </p:cNvPicPr>
          <p:nvPr/>
        </p:nvPicPr>
        <p:blipFill rotWithShape="1">
          <a:blip r:embed="rId5"/>
          <a:srcRect l="4608" t="9799" r="25723" b="31245"/>
          <a:stretch/>
        </p:blipFill>
        <p:spPr>
          <a:xfrm>
            <a:off x="1846034" y="2042707"/>
            <a:ext cx="8494005" cy="4043190"/>
          </a:xfrm>
          <a:prstGeom prst="rect">
            <a:avLst/>
          </a:prstGeom>
        </p:spPr>
      </p:pic>
    </p:spTree>
    <p:extLst>
      <p:ext uri="{BB962C8B-B14F-4D97-AF65-F5344CB8AC3E}">
        <p14:creationId xmlns:p14="http://schemas.microsoft.com/office/powerpoint/2010/main" val="594668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jpeg" descr="Calendar&#10;&#10;Description automatically generated with low confidence">
            <a:extLst>
              <a:ext uri="{FF2B5EF4-FFF2-40B4-BE49-F238E27FC236}">
                <a16:creationId xmlns:a16="http://schemas.microsoft.com/office/drawing/2014/main" id="{886DC6B5-DA68-5393-11EC-CF061EB9935D}"/>
              </a:ext>
            </a:extLst>
          </p:cNvPr>
          <p:cNvPicPr>
            <a:picLocks noChangeAspect="1"/>
          </p:cNvPicPr>
          <p:nvPr/>
        </p:nvPicPr>
        <p:blipFill>
          <a:blip r:embed="rId3" cstate="print"/>
          <a:stretch>
            <a:fillRect/>
          </a:stretch>
        </p:blipFill>
        <p:spPr>
          <a:xfrm>
            <a:off x="144780" y="187960"/>
            <a:ext cx="1617048" cy="1655762"/>
          </a:xfrm>
          <a:prstGeom prst="rect">
            <a:avLst/>
          </a:prstGeom>
          <a:ln>
            <a:solidFill>
              <a:schemeClr val="accent2">
                <a:lumMod val="50000"/>
              </a:schemeClr>
            </a:solidFill>
          </a:ln>
        </p:spPr>
      </p:pic>
      <p:pic>
        <p:nvPicPr>
          <p:cNvPr id="3" name="Picture 2" descr="Perfectice – Practice. Analyze. Improve">
            <a:extLst>
              <a:ext uri="{FF2B5EF4-FFF2-40B4-BE49-F238E27FC236}">
                <a16:creationId xmlns:a16="http://schemas.microsoft.com/office/drawing/2014/main" id="{C9DBFB66-51D8-9188-F843-F5551A04205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612085" y="187960"/>
            <a:ext cx="2579915" cy="906534"/>
          </a:xfrm>
          <a:prstGeom prst="rect">
            <a:avLst/>
          </a:prstGeom>
          <a:noFill/>
          <a:ln>
            <a:noFill/>
          </a:ln>
        </p:spPr>
      </p:pic>
      <p:sp>
        <p:nvSpPr>
          <p:cNvPr id="16" name="Footer Placeholder 15">
            <a:extLst>
              <a:ext uri="{FF2B5EF4-FFF2-40B4-BE49-F238E27FC236}">
                <a16:creationId xmlns:a16="http://schemas.microsoft.com/office/drawing/2014/main" id="{8AF37E87-D9BA-716A-512C-F72C3274A0EE}"/>
              </a:ext>
            </a:extLst>
          </p:cNvPr>
          <p:cNvSpPr>
            <a:spLocks noGrp="1"/>
          </p:cNvSpPr>
          <p:nvPr>
            <p:ph type="ftr" sz="quarter" idx="11"/>
          </p:nvPr>
        </p:nvSpPr>
        <p:spPr/>
        <p:txBody>
          <a:bodyPr/>
          <a:lstStyle/>
          <a:p>
            <a:r>
              <a:rPr lang="en-US" sz="2000" dirty="0"/>
              <a:t>UPI OTP System Using 2 Factor Authentication</a:t>
            </a:r>
            <a:endParaRPr lang="en-IN" sz="2000" dirty="0"/>
          </a:p>
        </p:txBody>
      </p:sp>
      <p:sp>
        <p:nvSpPr>
          <p:cNvPr id="19" name="TextBox 18">
            <a:extLst>
              <a:ext uri="{FF2B5EF4-FFF2-40B4-BE49-F238E27FC236}">
                <a16:creationId xmlns:a16="http://schemas.microsoft.com/office/drawing/2014/main" id="{16A14009-D45B-8069-CFF6-7B52B103E12E}"/>
              </a:ext>
            </a:extLst>
          </p:cNvPr>
          <p:cNvSpPr txBox="1"/>
          <p:nvPr/>
        </p:nvSpPr>
        <p:spPr>
          <a:xfrm>
            <a:off x="2775857" y="136525"/>
            <a:ext cx="6096000" cy="923330"/>
          </a:xfrm>
          <a:prstGeom prst="rect">
            <a:avLst/>
          </a:prstGeom>
          <a:noFill/>
        </p:spPr>
        <p:txBody>
          <a:bodyPr wrap="square">
            <a:spAutoFit/>
          </a:bodyPr>
          <a:lstStyle/>
          <a:p>
            <a:pPr algn="ctr"/>
            <a:r>
              <a:rPr lang="en-IN" sz="1800" b="1" dirty="0"/>
              <a:t>BHARATI VIDYAPEETH (DEEMED TO BE UNIVERSITY)</a:t>
            </a:r>
            <a:br>
              <a:rPr lang="en-IN" sz="1800" b="1" dirty="0"/>
            </a:br>
            <a:r>
              <a:rPr lang="en-IN" sz="1800" b="1" dirty="0"/>
              <a:t>COLLEGE OF ENGINEERING, PUNE</a:t>
            </a:r>
          </a:p>
          <a:p>
            <a:pPr algn="ctr"/>
            <a:r>
              <a:rPr lang="en-IN" sz="1800" b="1" dirty="0"/>
              <a:t>DEPARTMENT OF INFORMATION TECHNOLOGY</a:t>
            </a:r>
          </a:p>
        </p:txBody>
      </p:sp>
      <p:sp>
        <p:nvSpPr>
          <p:cNvPr id="5" name="TextBox 4">
            <a:extLst>
              <a:ext uri="{FF2B5EF4-FFF2-40B4-BE49-F238E27FC236}">
                <a16:creationId xmlns:a16="http://schemas.microsoft.com/office/drawing/2014/main" id="{3240514E-5DF4-073B-B24C-7A4CC23B07B3}"/>
              </a:ext>
            </a:extLst>
          </p:cNvPr>
          <p:cNvSpPr txBox="1"/>
          <p:nvPr/>
        </p:nvSpPr>
        <p:spPr>
          <a:xfrm>
            <a:off x="3378876" y="1170475"/>
            <a:ext cx="6634361" cy="707886"/>
          </a:xfrm>
          <a:prstGeom prst="rect">
            <a:avLst/>
          </a:prstGeom>
          <a:noFill/>
        </p:spPr>
        <p:txBody>
          <a:bodyPr wrap="square" rtlCol="0">
            <a:spAutoFit/>
          </a:bodyPr>
          <a:lstStyle/>
          <a:p>
            <a:r>
              <a:rPr lang="en-US" sz="4000" dirty="0">
                <a:latin typeface="Be Vietnam Bold"/>
              </a:rPr>
              <a:t>OUTPUT SCREENSHOTS</a:t>
            </a:r>
          </a:p>
        </p:txBody>
      </p:sp>
      <p:sp>
        <p:nvSpPr>
          <p:cNvPr id="6" name="Slide Number Placeholder 5">
            <a:extLst>
              <a:ext uri="{FF2B5EF4-FFF2-40B4-BE49-F238E27FC236}">
                <a16:creationId xmlns:a16="http://schemas.microsoft.com/office/drawing/2014/main" id="{131A488C-3BDD-474B-BE57-1DC3CC4BBB60}"/>
              </a:ext>
            </a:extLst>
          </p:cNvPr>
          <p:cNvSpPr>
            <a:spLocks noGrp="1"/>
          </p:cNvSpPr>
          <p:nvPr>
            <p:ph type="sldNum" sz="quarter" idx="12"/>
          </p:nvPr>
        </p:nvSpPr>
        <p:spPr/>
        <p:txBody>
          <a:bodyPr/>
          <a:lstStyle/>
          <a:p>
            <a:fld id="{CC656FD2-59C3-4732-B7F6-8AEE31B2D707}" type="slidenum">
              <a:rPr lang="en-IN" smtClean="0"/>
              <a:t>17</a:t>
            </a:fld>
            <a:endParaRPr lang="en-IN" dirty="0"/>
          </a:p>
        </p:txBody>
      </p:sp>
      <p:pic>
        <p:nvPicPr>
          <p:cNvPr id="8" name="Picture 7">
            <a:extLst>
              <a:ext uri="{FF2B5EF4-FFF2-40B4-BE49-F238E27FC236}">
                <a16:creationId xmlns:a16="http://schemas.microsoft.com/office/drawing/2014/main" id="{17E50955-3724-61B5-9DA7-EAD217366623}"/>
              </a:ext>
            </a:extLst>
          </p:cNvPr>
          <p:cNvPicPr>
            <a:picLocks noChangeAspect="1"/>
          </p:cNvPicPr>
          <p:nvPr/>
        </p:nvPicPr>
        <p:blipFill rotWithShape="1">
          <a:blip r:embed="rId5"/>
          <a:srcRect l="4427" t="9639" r="22817" b="26883"/>
          <a:stretch/>
        </p:blipFill>
        <p:spPr>
          <a:xfrm>
            <a:off x="1761828" y="1843722"/>
            <a:ext cx="8702025" cy="4270639"/>
          </a:xfrm>
          <a:prstGeom prst="rect">
            <a:avLst/>
          </a:prstGeom>
        </p:spPr>
      </p:pic>
    </p:spTree>
    <p:extLst>
      <p:ext uri="{BB962C8B-B14F-4D97-AF65-F5344CB8AC3E}">
        <p14:creationId xmlns:p14="http://schemas.microsoft.com/office/powerpoint/2010/main" val="924143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jpeg" descr="Calendar&#10;&#10;Description automatically generated with low confidence">
            <a:extLst>
              <a:ext uri="{FF2B5EF4-FFF2-40B4-BE49-F238E27FC236}">
                <a16:creationId xmlns:a16="http://schemas.microsoft.com/office/drawing/2014/main" id="{886DC6B5-DA68-5393-11EC-CF061EB9935D}"/>
              </a:ext>
            </a:extLst>
          </p:cNvPr>
          <p:cNvPicPr>
            <a:picLocks noChangeAspect="1"/>
          </p:cNvPicPr>
          <p:nvPr/>
        </p:nvPicPr>
        <p:blipFill>
          <a:blip r:embed="rId3" cstate="print"/>
          <a:stretch>
            <a:fillRect/>
          </a:stretch>
        </p:blipFill>
        <p:spPr>
          <a:xfrm>
            <a:off x="144780" y="187960"/>
            <a:ext cx="1617048" cy="1655762"/>
          </a:xfrm>
          <a:prstGeom prst="rect">
            <a:avLst/>
          </a:prstGeom>
          <a:ln>
            <a:solidFill>
              <a:schemeClr val="accent2">
                <a:lumMod val="50000"/>
              </a:schemeClr>
            </a:solidFill>
          </a:ln>
        </p:spPr>
      </p:pic>
      <p:pic>
        <p:nvPicPr>
          <p:cNvPr id="3" name="Picture 2" descr="Perfectice – Practice. Analyze. Improve">
            <a:extLst>
              <a:ext uri="{FF2B5EF4-FFF2-40B4-BE49-F238E27FC236}">
                <a16:creationId xmlns:a16="http://schemas.microsoft.com/office/drawing/2014/main" id="{C9DBFB66-51D8-9188-F843-F5551A04205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612085" y="187960"/>
            <a:ext cx="2579915" cy="906534"/>
          </a:xfrm>
          <a:prstGeom prst="rect">
            <a:avLst/>
          </a:prstGeom>
          <a:noFill/>
          <a:ln>
            <a:noFill/>
          </a:ln>
        </p:spPr>
      </p:pic>
      <p:sp>
        <p:nvSpPr>
          <p:cNvPr id="16" name="Footer Placeholder 15">
            <a:extLst>
              <a:ext uri="{FF2B5EF4-FFF2-40B4-BE49-F238E27FC236}">
                <a16:creationId xmlns:a16="http://schemas.microsoft.com/office/drawing/2014/main" id="{8AF37E87-D9BA-716A-512C-F72C3274A0EE}"/>
              </a:ext>
            </a:extLst>
          </p:cNvPr>
          <p:cNvSpPr>
            <a:spLocks noGrp="1"/>
          </p:cNvSpPr>
          <p:nvPr>
            <p:ph type="ftr" sz="quarter" idx="11"/>
          </p:nvPr>
        </p:nvSpPr>
        <p:spPr/>
        <p:txBody>
          <a:bodyPr/>
          <a:lstStyle/>
          <a:p>
            <a:r>
              <a:rPr lang="en-US" sz="2000" dirty="0"/>
              <a:t>UPI OTP System Using 2 Factor Authentication</a:t>
            </a:r>
            <a:endParaRPr lang="en-IN" sz="2000" dirty="0"/>
          </a:p>
        </p:txBody>
      </p:sp>
      <p:sp>
        <p:nvSpPr>
          <p:cNvPr id="19" name="TextBox 18">
            <a:extLst>
              <a:ext uri="{FF2B5EF4-FFF2-40B4-BE49-F238E27FC236}">
                <a16:creationId xmlns:a16="http://schemas.microsoft.com/office/drawing/2014/main" id="{16A14009-D45B-8069-CFF6-7B52B103E12E}"/>
              </a:ext>
            </a:extLst>
          </p:cNvPr>
          <p:cNvSpPr txBox="1"/>
          <p:nvPr/>
        </p:nvSpPr>
        <p:spPr>
          <a:xfrm>
            <a:off x="2775857" y="136525"/>
            <a:ext cx="6096000" cy="923330"/>
          </a:xfrm>
          <a:prstGeom prst="rect">
            <a:avLst/>
          </a:prstGeom>
          <a:noFill/>
        </p:spPr>
        <p:txBody>
          <a:bodyPr wrap="square">
            <a:spAutoFit/>
          </a:bodyPr>
          <a:lstStyle/>
          <a:p>
            <a:pPr algn="ctr"/>
            <a:r>
              <a:rPr lang="en-IN" sz="1800" b="1" dirty="0"/>
              <a:t>BHARATI VIDYAPEETH (DEEMED TO BE UNIVERSITY)</a:t>
            </a:r>
            <a:br>
              <a:rPr lang="en-IN" sz="1800" b="1" dirty="0"/>
            </a:br>
            <a:r>
              <a:rPr lang="en-IN" sz="1800" b="1" dirty="0"/>
              <a:t>COLLEGE OF ENGINEERING, PUNE</a:t>
            </a:r>
          </a:p>
          <a:p>
            <a:pPr algn="ctr"/>
            <a:r>
              <a:rPr lang="en-IN" sz="1800" b="1" dirty="0"/>
              <a:t>DEPARTMENT OF INFORMATION TECHNOLOGY</a:t>
            </a:r>
          </a:p>
        </p:txBody>
      </p:sp>
      <p:sp>
        <p:nvSpPr>
          <p:cNvPr id="5" name="TextBox 4">
            <a:extLst>
              <a:ext uri="{FF2B5EF4-FFF2-40B4-BE49-F238E27FC236}">
                <a16:creationId xmlns:a16="http://schemas.microsoft.com/office/drawing/2014/main" id="{3240514E-5DF4-073B-B24C-7A4CC23B07B3}"/>
              </a:ext>
            </a:extLst>
          </p:cNvPr>
          <p:cNvSpPr txBox="1"/>
          <p:nvPr/>
        </p:nvSpPr>
        <p:spPr>
          <a:xfrm>
            <a:off x="2775857" y="1197338"/>
            <a:ext cx="6634361" cy="707886"/>
          </a:xfrm>
          <a:prstGeom prst="rect">
            <a:avLst/>
          </a:prstGeom>
          <a:noFill/>
        </p:spPr>
        <p:txBody>
          <a:bodyPr wrap="square" rtlCol="0">
            <a:spAutoFit/>
          </a:bodyPr>
          <a:lstStyle/>
          <a:p>
            <a:r>
              <a:rPr lang="en-US" sz="4000" dirty="0">
                <a:latin typeface="Be Vietnam Bold"/>
              </a:rPr>
              <a:t>OUTPUT SCREENSHOTS</a:t>
            </a:r>
          </a:p>
        </p:txBody>
      </p:sp>
      <p:sp>
        <p:nvSpPr>
          <p:cNvPr id="6" name="Slide Number Placeholder 5">
            <a:extLst>
              <a:ext uri="{FF2B5EF4-FFF2-40B4-BE49-F238E27FC236}">
                <a16:creationId xmlns:a16="http://schemas.microsoft.com/office/drawing/2014/main" id="{131A488C-3BDD-474B-BE57-1DC3CC4BBB60}"/>
              </a:ext>
            </a:extLst>
          </p:cNvPr>
          <p:cNvSpPr>
            <a:spLocks noGrp="1"/>
          </p:cNvSpPr>
          <p:nvPr>
            <p:ph type="sldNum" sz="quarter" idx="12"/>
          </p:nvPr>
        </p:nvSpPr>
        <p:spPr/>
        <p:txBody>
          <a:bodyPr/>
          <a:lstStyle/>
          <a:p>
            <a:fld id="{CC656FD2-59C3-4732-B7F6-8AEE31B2D707}" type="slidenum">
              <a:rPr lang="en-IN" smtClean="0"/>
              <a:t>18</a:t>
            </a:fld>
            <a:endParaRPr lang="en-IN" dirty="0"/>
          </a:p>
        </p:txBody>
      </p:sp>
      <p:pic>
        <p:nvPicPr>
          <p:cNvPr id="8" name="Picture 7">
            <a:extLst>
              <a:ext uri="{FF2B5EF4-FFF2-40B4-BE49-F238E27FC236}">
                <a16:creationId xmlns:a16="http://schemas.microsoft.com/office/drawing/2014/main" id="{03210492-08BB-B8CA-D181-0C59236E8CEA}"/>
              </a:ext>
            </a:extLst>
          </p:cNvPr>
          <p:cNvPicPr>
            <a:picLocks noChangeAspect="1"/>
          </p:cNvPicPr>
          <p:nvPr/>
        </p:nvPicPr>
        <p:blipFill rotWithShape="1">
          <a:blip r:embed="rId5"/>
          <a:srcRect l="4519" t="9478" r="21161" b="26884"/>
          <a:stretch/>
        </p:blipFill>
        <p:spPr>
          <a:xfrm>
            <a:off x="1840800" y="1843722"/>
            <a:ext cx="9061242" cy="4364285"/>
          </a:xfrm>
          <a:prstGeom prst="rect">
            <a:avLst/>
          </a:prstGeom>
        </p:spPr>
      </p:pic>
    </p:spTree>
    <p:extLst>
      <p:ext uri="{BB962C8B-B14F-4D97-AF65-F5344CB8AC3E}">
        <p14:creationId xmlns:p14="http://schemas.microsoft.com/office/powerpoint/2010/main" val="2699300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jpeg" descr="Calendar&#10;&#10;Description automatically generated with low confidence">
            <a:extLst>
              <a:ext uri="{FF2B5EF4-FFF2-40B4-BE49-F238E27FC236}">
                <a16:creationId xmlns:a16="http://schemas.microsoft.com/office/drawing/2014/main" id="{886DC6B5-DA68-5393-11EC-CF061EB9935D}"/>
              </a:ext>
            </a:extLst>
          </p:cNvPr>
          <p:cNvPicPr>
            <a:picLocks noChangeAspect="1"/>
          </p:cNvPicPr>
          <p:nvPr/>
        </p:nvPicPr>
        <p:blipFill>
          <a:blip r:embed="rId3" cstate="print"/>
          <a:stretch>
            <a:fillRect/>
          </a:stretch>
        </p:blipFill>
        <p:spPr>
          <a:xfrm>
            <a:off x="144780" y="187960"/>
            <a:ext cx="1617048" cy="1655762"/>
          </a:xfrm>
          <a:prstGeom prst="rect">
            <a:avLst/>
          </a:prstGeom>
          <a:ln>
            <a:solidFill>
              <a:schemeClr val="accent2">
                <a:lumMod val="50000"/>
              </a:schemeClr>
            </a:solidFill>
          </a:ln>
        </p:spPr>
      </p:pic>
      <p:pic>
        <p:nvPicPr>
          <p:cNvPr id="3" name="Picture 2" descr="Perfectice – Practice. Analyze. Improve">
            <a:extLst>
              <a:ext uri="{FF2B5EF4-FFF2-40B4-BE49-F238E27FC236}">
                <a16:creationId xmlns:a16="http://schemas.microsoft.com/office/drawing/2014/main" id="{C9DBFB66-51D8-9188-F843-F5551A04205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612085" y="187960"/>
            <a:ext cx="2579915" cy="906534"/>
          </a:xfrm>
          <a:prstGeom prst="rect">
            <a:avLst/>
          </a:prstGeom>
          <a:noFill/>
          <a:ln>
            <a:noFill/>
          </a:ln>
        </p:spPr>
      </p:pic>
      <p:sp>
        <p:nvSpPr>
          <p:cNvPr id="16" name="Footer Placeholder 15">
            <a:extLst>
              <a:ext uri="{FF2B5EF4-FFF2-40B4-BE49-F238E27FC236}">
                <a16:creationId xmlns:a16="http://schemas.microsoft.com/office/drawing/2014/main" id="{8AF37E87-D9BA-716A-512C-F72C3274A0EE}"/>
              </a:ext>
            </a:extLst>
          </p:cNvPr>
          <p:cNvSpPr>
            <a:spLocks noGrp="1"/>
          </p:cNvSpPr>
          <p:nvPr>
            <p:ph type="ftr" sz="quarter" idx="11"/>
          </p:nvPr>
        </p:nvSpPr>
        <p:spPr/>
        <p:txBody>
          <a:bodyPr/>
          <a:lstStyle/>
          <a:p>
            <a:r>
              <a:rPr lang="en-US" sz="2000" dirty="0"/>
              <a:t>UPI OTP System Using 2 Factor Authentication</a:t>
            </a:r>
            <a:endParaRPr lang="en-IN" sz="2000" dirty="0"/>
          </a:p>
        </p:txBody>
      </p:sp>
      <p:sp>
        <p:nvSpPr>
          <p:cNvPr id="19" name="TextBox 18">
            <a:extLst>
              <a:ext uri="{FF2B5EF4-FFF2-40B4-BE49-F238E27FC236}">
                <a16:creationId xmlns:a16="http://schemas.microsoft.com/office/drawing/2014/main" id="{16A14009-D45B-8069-CFF6-7B52B103E12E}"/>
              </a:ext>
            </a:extLst>
          </p:cNvPr>
          <p:cNvSpPr txBox="1"/>
          <p:nvPr/>
        </p:nvSpPr>
        <p:spPr>
          <a:xfrm>
            <a:off x="2775857" y="136525"/>
            <a:ext cx="6096000" cy="923330"/>
          </a:xfrm>
          <a:prstGeom prst="rect">
            <a:avLst/>
          </a:prstGeom>
          <a:noFill/>
        </p:spPr>
        <p:txBody>
          <a:bodyPr wrap="square">
            <a:spAutoFit/>
          </a:bodyPr>
          <a:lstStyle/>
          <a:p>
            <a:pPr algn="ctr"/>
            <a:r>
              <a:rPr lang="en-IN" sz="1800" b="1" dirty="0"/>
              <a:t>BHARATI VIDYAPEETH (DEEMED TO BE UNIVERSITY)</a:t>
            </a:r>
            <a:br>
              <a:rPr lang="en-IN" sz="1800" b="1" dirty="0"/>
            </a:br>
            <a:r>
              <a:rPr lang="en-IN" sz="1800" b="1" dirty="0"/>
              <a:t>COLLEGE OF ENGINEERING, PUNE</a:t>
            </a:r>
          </a:p>
          <a:p>
            <a:pPr algn="ctr"/>
            <a:r>
              <a:rPr lang="en-IN" sz="1800" b="1" dirty="0"/>
              <a:t>DEPARTMENT OF INFORMATION TECHNOLOGY</a:t>
            </a:r>
          </a:p>
        </p:txBody>
      </p:sp>
      <p:sp>
        <p:nvSpPr>
          <p:cNvPr id="5" name="TextBox 4">
            <a:extLst>
              <a:ext uri="{FF2B5EF4-FFF2-40B4-BE49-F238E27FC236}">
                <a16:creationId xmlns:a16="http://schemas.microsoft.com/office/drawing/2014/main" id="{3240514E-5DF4-073B-B24C-7A4CC23B07B3}"/>
              </a:ext>
            </a:extLst>
          </p:cNvPr>
          <p:cNvSpPr txBox="1"/>
          <p:nvPr/>
        </p:nvSpPr>
        <p:spPr>
          <a:xfrm>
            <a:off x="2775857" y="1197338"/>
            <a:ext cx="6634361" cy="707886"/>
          </a:xfrm>
          <a:prstGeom prst="rect">
            <a:avLst/>
          </a:prstGeom>
          <a:noFill/>
        </p:spPr>
        <p:txBody>
          <a:bodyPr wrap="square" rtlCol="0">
            <a:spAutoFit/>
          </a:bodyPr>
          <a:lstStyle/>
          <a:p>
            <a:r>
              <a:rPr lang="en-US" sz="4000" dirty="0">
                <a:latin typeface="Be Vietnam Bold"/>
              </a:rPr>
              <a:t>OUTPUT SCREENSHOTS</a:t>
            </a:r>
          </a:p>
        </p:txBody>
      </p:sp>
      <p:sp>
        <p:nvSpPr>
          <p:cNvPr id="6" name="Slide Number Placeholder 5">
            <a:extLst>
              <a:ext uri="{FF2B5EF4-FFF2-40B4-BE49-F238E27FC236}">
                <a16:creationId xmlns:a16="http://schemas.microsoft.com/office/drawing/2014/main" id="{131A488C-3BDD-474B-BE57-1DC3CC4BBB60}"/>
              </a:ext>
            </a:extLst>
          </p:cNvPr>
          <p:cNvSpPr>
            <a:spLocks noGrp="1"/>
          </p:cNvSpPr>
          <p:nvPr>
            <p:ph type="sldNum" sz="quarter" idx="12"/>
          </p:nvPr>
        </p:nvSpPr>
        <p:spPr/>
        <p:txBody>
          <a:bodyPr/>
          <a:lstStyle/>
          <a:p>
            <a:fld id="{CC656FD2-59C3-4732-B7F6-8AEE31B2D707}" type="slidenum">
              <a:rPr lang="en-IN" smtClean="0"/>
              <a:t>19</a:t>
            </a:fld>
            <a:endParaRPr lang="en-IN" dirty="0"/>
          </a:p>
        </p:txBody>
      </p:sp>
      <p:pic>
        <p:nvPicPr>
          <p:cNvPr id="8" name="Picture 7">
            <a:extLst>
              <a:ext uri="{FF2B5EF4-FFF2-40B4-BE49-F238E27FC236}">
                <a16:creationId xmlns:a16="http://schemas.microsoft.com/office/drawing/2014/main" id="{23C5B047-FA86-52E2-AC84-432FC3A9715A}"/>
              </a:ext>
            </a:extLst>
          </p:cNvPr>
          <p:cNvPicPr>
            <a:picLocks noChangeAspect="1"/>
          </p:cNvPicPr>
          <p:nvPr/>
        </p:nvPicPr>
        <p:blipFill rotWithShape="1">
          <a:blip r:embed="rId5"/>
          <a:srcRect l="4700" t="9479" r="33124" b="27780"/>
          <a:stretch/>
        </p:blipFill>
        <p:spPr>
          <a:xfrm>
            <a:off x="2401677" y="1843722"/>
            <a:ext cx="7580523" cy="4302782"/>
          </a:xfrm>
          <a:prstGeom prst="rect">
            <a:avLst/>
          </a:prstGeom>
        </p:spPr>
      </p:pic>
    </p:spTree>
    <p:extLst>
      <p:ext uri="{BB962C8B-B14F-4D97-AF65-F5344CB8AC3E}">
        <p14:creationId xmlns:p14="http://schemas.microsoft.com/office/powerpoint/2010/main" val="1659091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jpeg" descr="Calendar&#10;&#10;Description automatically generated with low confidence">
            <a:extLst>
              <a:ext uri="{FF2B5EF4-FFF2-40B4-BE49-F238E27FC236}">
                <a16:creationId xmlns:a16="http://schemas.microsoft.com/office/drawing/2014/main" id="{886DC6B5-DA68-5393-11EC-CF061EB9935D}"/>
              </a:ext>
            </a:extLst>
          </p:cNvPr>
          <p:cNvPicPr>
            <a:picLocks noChangeAspect="1"/>
          </p:cNvPicPr>
          <p:nvPr/>
        </p:nvPicPr>
        <p:blipFill>
          <a:blip r:embed="rId2" cstate="print"/>
          <a:stretch>
            <a:fillRect/>
          </a:stretch>
        </p:blipFill>
        <p:spPr>
          <a:xfrm>
            <a:off x="144780" y="187960"/>
            <a:ext cx="1617048" cy="1655762"/>
          </a:xfrm>
          <a:prstGeom prst="rect">
            <a:avLst/>
          </a:prstGeom>
          <a:ln>
            <a:solidFill>
              <a:schemeClr val="accent2">
                <a:lumMod val="50000"/>
              </a:schemeClr>
            </a:solidFill>
          </a:ln>
        </p:spPr>
      </p:pic>
      <p:pic>
        <p:nvPicPr>
          <p:cNvPr id="3" name="Picture 2" descr="Perfectice – Practice. Analyze. Improve">
            <a:extLst>
              <a:ext uri="{FF2B5EF4-FFF2-40B4-BE49-F238E27FC236}">
                <a16:creationId xmlns:a16="http://schemas.microsoft.com/office/drawing/2014/main" id="{C9DBFB66-51D8-9188-F843-F5551A0420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12085" y="187960"/>
            <a:ext cx="2579915" cy="906534"/>
          </a:xfrm>
          <a:prstGeom prst="rect">
            <a:avLst/>
          </a:prstGeom>
          <a:noFill/>
          <a:ln>
            <a:noFill/>
          </a:ln>
        </p:spPr>
      </p:pic>
      <p:sp>
        <p:nvSpPr>
          <p:cNvPr id="16" name="Footer Placeholder 15">
            <a:extLst>
              <a:ext uri="{FF2B5EF4-FFF2-40B4-BE49-F238E27FC236}">
                <a16:creationId xmlns:a16="http://schemas.microsoft.com/office/drawing/2014/main" id="{8AF37E87-D9BA-716A-512C-F72C3274A0EE}"/>
              </a:ext>
            </a:extLst>
          </p:cNvPr>
          <p:cNvSpPr>
            <a:spLocks noGrp="1"/>
          </p:cNvSpPr>
          <p:nvPr>
            <p:ph type="ftr" sz="quarter" idx="11"/>
          </p:nvPr>
        </p:nvSpPr>
        <p:spPr/>
        <p:txBody>
          <a:bodyPr/>
          <a:lstStyle/>
          <a:p>
            <a:r>
              <a:rPr lang="en-US" sz="2000" dirty="0"/>
              <a:t>UPI OTP System Using 2 Factor Authentication</a:t>
            </a:r>
            <a:endParaRPr lang="en-IN" sz="2000" dirty="0"/>
          </a:p>
        </p:txBody>
      </p:sp>
      <p:sp>
        <p:nvSpPr>
          <p:cNvPr id="19" name="TextBox 18">
            <a:extLst>
              <a:ext uri="{FF2B5EF4-FFF2-40B4-BE49-F238E27FC236}">
                <a16:creationId xmlns:a16="http://schemas.microsoft.com/office/drawing/2014/main" id="{16A14009-D45B-8069-CFF6-7B52B103E12E}"/>
              </a:ext>
            </a:extLst>
          </p:cNvPr>
          <p:cNvSpPr txBox="1"/>
          <p:nvPr/>
        </p:nvSpPr>
        <p:spPr>
          <a:xfrm>
            <a:off x="2775857" y="136525"/>
            <a:ext cx="6096000" cy="923330"/>
          </a:xfrm>
          <a:prstGeom prst="rect">
            <a:avLst/>
          </a:prstGeom>
          <a:noFill/>
        </p:spPr>
        <p:txBody>
          <a:bodyPr wrap="square">
            <a:spAutoFit/>
          </a:bodyPr>
          <a:lstStyle/>
          <a:p>
            <a:pPr algn="ctr"/>
            <a:r>
              <a:rPr lang="en-IN" sz="1800" b="1" dirty="0"/>
              <a:t>BHARATI VIDYAPEETH (DEEMED TO BE UNIVERSITY)</a:t>
            </a:r>
            <a:br>
              <a:rPr lang="en-IN" sz="1800" b="1" dirty="0"/>
            </a:br>
            <a:r>
              <a:rPr lang="en-IN" sz="1800" b="1" dirty="0"/>
              <a:t>COLLEGE OF ENGINEERING, PUNE</a:t>
            </a:r>
          </a:p>
          <a:p>
            <a:pPr algn="ctr"/>
            <a:r>
              <a:rPr lang="en-IN" sz="1800" b="1" dirty="0"/>
              <a:t>DEPARTMENT OF INFORMATION TECHNOLOGY</a:t>
            </a:r>
          </a:p>
        </p:txBody>
      </p:sp>
      <p:sp>
        <p:nvSpPr>
          <p:cNvPr id="5" name="TextBox 4">
            <a:extLst>
              <a:ext uri="{FF2B5EF4-FFF2-40B4-BE49-F238E27FC236}">
                <a16:creationId xmlns:a16="http://schemas.microsoft.com/office/drawing/2014/main" id="{3240514E-5DF4-073B-B24C-7A4CC23B07B3}"/>
              </a:ext>
            </a:extLst>
          </p:cNvPr>
          <p:cNvSpPr txBox="1"/>
          <p:nvPr/>
        </p:nvSpPr>
        <p:spPr>
          <a:xfrm>
            <a:off x="5547360" y="1320502"/>
            <a:ext cx="1343296" cy="523220"/>
          </a:xfrm>
          <a:prstGeom prst="rect">
            <a:avLst/>
          </a:prstGeom>
          <a:noFill/>
        </p:spPr>
        <p:txBody>
          <a:bodyPr wrap="square" rtlCol="0">
            <a:spAutoFit/>
          </a:bodyPr>
          <a:lstStyle/>
          <a:p>
            <a:r>
              <a:rPr lang="en-US" sz="2800" dirty="0">
                <a:latin typeface="Be Vietnam"/>
              </a:rPr>
              <a:t>INDEX</a:t>
            </a:r>
            <a:endParaRPr lang="en-GB" sz="2800" dirty="0"/>
          </a:p>
        </p:txBody>
      </p:sp>
      <p:graphicFrame>
        <p:nvGraphicFramePr>
          <p:cNvPr id="4" name="Table 5">
            <a:extLst>
              <a:ext uri="{FF2B5EF4-FFF2-40B4-BE49-F238E27FC236}">
                <a16:creationId xmlns:a16="http://schemas.microsoft.com/office/drawing/2014/main" id="{DE8A70D7-3F6D-40A0-913D-0303A9DBDC75}"/>
              </a:ext>
            </a:extLst>
          </p:cNvPr>
          <p:cNvGraphicFramePr>
            <a:graphicFrameLocks noGrp="1"/>
          </p:cNvGraphicFramePr>
          <p:nvPr>
            <p:extLst>
              <p:ext uri="{D42A27DB-BD31-4B8C-83A1-F6EECF244321}">
                <p14:modId xmlns:p14="http://schemas.microsoft.com/office/powerpoint/2010/main" val="2695602516"/>
              </p:ext>
            </p:extLst>
          </p:nvPr>
        </p:nvGraphicFramePr>
        <p:xfrm>
          <a:off x="3922005" y="2174570"/>
          <a:ext cx="4298959" cy="3362928"/>
        </p:xfrm>
        <a:graphic>
          <a:graphicData uri="http://schemas.openxmlformats.org/drawingml/2006/table">
            <a:tbl>
              <a:tblPr firstRow="1" bandRow="1">
                <a:tableStyleId>{5C22544A-7EE6-4342-B048-85BDC9FD1C3A}</a:tableStyleId>
              </a:tblPr>
              <a:tblGrid>
                <a:gridCol w="769239">
                  <a:extLst>
                    <a:ext uri="{9D8B030D-6E8A-4147-A177-3AD203B41FA5}">
                      <a16:colId xmlns:a16="http://schemas.microsoft.com/office/drawing/2014/main" val="1513487806"/>
                    </a:ext>
                  </a:extLst>
                </a:gridCol>
                <a:gridCol w="2594300">
                  <a:extLst>
                    <a:ext uri="{9D8B030D-6E8A-4147-A177-3AD203B41FA5}">
                      <a16:colId xmlns:a16="http://schemas.microsoft.com/office/drawing/2014/main" val="1100947040"/>
                    </a:ext>
                  </a:extLst>
                </a:gridCol>
                <a:gridCol w="935420">
                  <a:extLst>
                    <a:ext uri="{9D8B030D-6E8A-4147-A177-3AD203B41FA5}">
                      <a16:colId xmlns:a16="http://schemas.microsoft.com/office/drawing/2014/main" val="3041390606"/>
                    </a:ext>
                  </a:extLst>
                </a:gridCol>
              </a:tblGrid>
              <a:tr h="840732">
                <a:tc>
                  <a:txBody>
                    <a:bodyPr/>
                    <a:lstStyle/>
                    <a:p>
                      <a:pPr algn="ctr"/>
                      <a:r>
                        <a:rPr lang="en-IN" dirty="0"/>
                        <a:t>Sr.no.</a:t>
                      </a:r>
                    </a:p>
                  </a:txBody>
                  <a:tcPr anchor="ctr"/>
                </a:tc>
                <a:tc>
                  <a:txBody>
                    <a:bodyPr/>
                    <a:lstStyle/>
                    <a:p>
                      <a:pPr algn="ctr"/>
                      <a:r>
                        <a:rPr lang="en-IN" dirty="0"/>
                        <a:t>Topic</a:t>
                      </a:r>
                    </a:p>
                  </a:txBody>
                  <a:tcPr anchor="ctr"/>
                </a:tc>
                <a:tc>
                  <a:txBody>
                    <a:bodyPr/>
                    <a:lstStyle/>
                    <a:p>
                      <a:pPr algn="ctr"/>
                      <a:r>
                        <a:rPr lang="en-IN" dirty="0"/>
                        <a:t>Pg.No.</a:t>
                      </a:r>
                    </a:p>
                  </a:txBody>
                  <a:tcPr anchor="ctr"/>
                </a:tc>
                <a:extLst>
                  <a:ext uri="{0D108BD9-81ED-4DB2-BD59-A6C34878D82A}">
                    <a16:rowId xmlns:a16="http://schemas.microsoft.com/office/drawing/2014/main" val="4156873209"/>
                  </a:ext>
                </a:extLst>
              </a:tr>
              <a:tr h="840732">
                <a:tc>
                  <a:txBody>
                    <a:bodyPr/>
                    <a:lstStyle/>
                    <a:p>
                      <a:pPr algn="ctr"/>
                      <a:r>
                        <a:rPr lang="en-IN" dirty="0"/>
                        <a:t>1</a:t>
                      </a:r>
                    </a:p>
                  </a:txBody>
                  <a:tcPr anchor="ctr"/>
                </a:tc>
                <a:tc>
                  <a:txBody>
                    <a:bodyPr/>
                    <a:lstStyle/>
                    <a:p>
                      <a:pPr algn="ctr"/>
                      <a:r>
                        <a:rPr lang="en-IN" dirty="0"/>
                        <a:t>Objectives</a:t>
                      </a:r>
                    </a:p>
                  </a:txBody>
                  <a:tcPr anchor="ctr"/>
                </a:tc>
                <a:tc>
                  <a:txBody>
                    <a:bodyPr/>
                    <a:lstStyle/>
                    <a:p>
                      <a:pPr algn="ctr"/>
                      <a:r>
                        <a:rPr lang="en-IN" dirty="0"/>
                        <a:t>3</a:t>
                      </a:r>
                    </a:p>
                  </a:txBody>
                  <a:tcPr anchor="ctr"/>
                </a:tc>
                <a:extLst>
                  <a:ext uri="{0D108BD9-81ED-4DB2-BD59-A6C34878D82A}">
                    <a16:rowId xmlns:a16="http://schemas.microsoft.com/office/drawing/2014/main" val="2960278415"/>
                  </a:ext>
                </a:extLst>
              </a:tr>
              <a:tr h="840732">
                <a:tc>
                  <a:txBody>
                    <a:bodyPr/>
                    <a:lstStyle/>
                    <a:p>
                      <a:pPr algn="ctr"/>
                      <a:r>
                        <a:rPr lang="en-IN" dirty="0"/>
                        <a:t>2</a:t>
                      </a:r>
                    </a:p>
                  </a:txBody>
                  <a:tcPr anchor="ctr"/>
                </a:tc>
                <a:tc>
                  <a:txBody>
                    <a:bodyPr/>
                    <a:lstStyle/>
                    <a:p>
                      <a:pPr algn="ctr"/>
                      <a:r>
                        <a:rPr lang="en-IN" dirty="0"/>
                        <a:t>Overview of UPI</a:t>
                      </a:r>
                    </a:p>
                  </a:txBody>
                  <a:tcPr anchor="ctr"/>
                </a:tc>
                <a:tc>
                  <a:txBody>
                    <a:bodyPr/>
                    <a:lstStyle/>
                    <a:p>
                      <a:pPr algn="ctr"/>
                      <a:r>
                        <a:rPr lang="en-IN" dirty="0"/>
                        <a:t>4</a:t>
                      </a:r>
                    </a:p>
                  </a:txBody>
                  <a:tcPr anchor="ctr"/>
                </a:tc>
                <a:extLst>
                  <a:ext uri="{0D108BD9-81ED-4DB2-BD59-A6C34878D82A}">
                    <a16:rowId xmlns:a16="http://schemas.microsoft.com/office/drawing/2014/main" val="2867908293"/>
                  </a:ext>
                </a:extLst>
              </a:tr>
              <a:tr h="840732">
                <a:tc>
                  <a:txBody>
                    <a:bodyPr/>
                    <a:lstStyle/>
                    <a:p>
                      <a:pPr algn="ctr"/>
                      <a:r>
                        <a:rPr lang="en-IN" dirty="0"/>
                        <a:t>3</a:t>
                      </a:r>
                    </a:p>
                  </a:txBody>
                  <a:tcPr anchor="ctr"/>
                </a:tc>
                <a:tc>
                  <a:txBody>
                    <a:bodyPr/>
                    <a:lstStyle/>
                    <a:p>
                      <a:pPr algn="ctr"/>
                      <a:r>
                        <a:rPr lang="en-IN" dirty="0"/>
                        <a:t>Program &amp; Output</a:t>
                      </a:r>
                    </a:p>
                  </a:txBody>
                  <a:tcPr anchor="ctr"/>
                </a:tc>
                <a:tc>
                  <a:txBody>
                    <a:bodyPr/>
                    <a:lstStyle/>
                    <a:p>
                      <a:pPr algn="ctr"/>
                      <a:r>
                        <a:rPr lang="en-IN" dirty="0"/>
                        <a:t>5</a:t>
                      </a:r>
                    </a:p>
                  </a:txBody>
                  <a:tcPr anchor="ctr"/>
                </a:tc>
                <a:extLst>
                  <a:ext uri="{0D108BD9-81ED-4DB2-BD59-A6C34878D82A}">
                    <a16:rowId xmlns:a16="http://schemas.microsoft.com/office/drawing/2014/main" val="526200355"/>
                  </a:ext>
                </a:extLst>
              </a:tr>
            </a:tbl>
          </a:graphicData>
        </a:graphic>
      </p:graphicFrame>
      <p:sp>
        <p:nvSpPr>
          <p:cNvPr id="6" name="Slide Number Placeholder 5">
            <a:extLst>
              <a:ext uri="{FF2B5EF4-FFF2-40B4-BE49-F238E27FC236}">
                <a16:creationId xmlns:a16="http://schemas.microsoft.com/office/drawing/2014/main" id="{75658CA0-D37B-4947-BD36-C097C045AC69}"/>
              </a:ext>
            </a:extLst>
          </p:cNvPr>
          <p:cNvSpPr>
            <a:spLocks noGrp="1"/>
          </p:cNvSpPr>
          <p:nvPr>
            <p:ph type="sldNum" sz="quarter" idx="12"/>
          </p:nvPr>
        </p:nvSpPr>
        <p:spPr/>
        <p:txBody>
          <a:bodyPr/>
          <a:lstStyle/>
          <a:p>
            <a:fld id="{CC656FD2-59C3-4732-B7F6-8AEE31B2D707}" type="slidenum">
              <a:rPr lang="en-IN" smtClean="0"/>
              <a:t>2</a:t>
            </a:fld>
            <a:endParaRPr lang="en-IN" dirty="0"/>
          </a:p>
        </p:txBody>
      </p:sp>
    </p:spTree>
    <p:extLst>
      <p:ext uri="{BB962C8B-B14F-4D97-AF65-F5344CB8AC3E}">
        <p14:creationId xmlns:p14="http://schemas.microsoft.com/office/powerpoint/2010/main" val="867031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jpeg" descr="Calendar&#10;&#10;Description automatically generated with low confidence">
            <a:extLst>
              <a:ext uri="{FF2B5EF4-FFF2-40B4-BE49-F238E27FC236}">
                <a16:creationId xmlns:a16="http://schemas.microsoft.com/office/drawing/2014/main" id="{886DC6B5-DA68-5393-11EC-CF061EB9935D}"/>
              </a:ext>
            </a:extLst>
          </p:cNvPr>
          <p:cNvPicPr>
            <a:picLocks noChangeAspect="1"/>
          </p:cNvPicPr>
          <p:nvPr/>
        </p:nvPicPr>
        <p:blipFill>
          <a:blip r:embed="rId3" cstate="print"/>
          <a:stretch>
            <a:fillRect/>
          </a:stretch>
        </p:blipFill>
        <p:spPr>
          <a:xfrm>
            <a:off x="144780" y="187960"/>
            <a:ext cx="1617048" cy="1655762"/>
          </a:xfrm>
          <a:prstGeom prst="rect">
            <a:avLst/>
          </a:prstGeom>
          <a:ln>
            <a:solidFill>
              <a:schemeClr val="accent2">
                <a:lumMod val="50000"/>
              </a:schemeClr>
            </a:solidFill>
          </a:ln>
        </p:spPr>
      </p:pic>
      <p:pic>
        <p:nvPicPr>
          <p:cNvPr id="3" name="Picture 2" descr="Perfectice – Practice. Analyze. Improve">
            <a:extLst>
              <a:ext uri="{FF2B5EF4-FFF2-40B4-BE49-F238E27FC236}">
                <a16:creationId xmlns:a16="http://schemas.microsoft.com/office/drawing/2014/main" id="{C9DBFB66-51D8-9188-F843-F5551A04205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612085" y="187960"/>
            <a:ext cx="2579915" cy="906534"/>
          </a:xfrm>
          <a:prstGeom prst="rect">
            <a:avLst/>
          </a:prstGeom>
          <a:noFill/>
          <a:ln>
            <a:noFill/>
          </a:ln>
        </p:spPr>
      </p:pic>
      <p:sp>
        <p:nvSpPr>
          <p:cNvPr id="16" name="Footer Placeholder 15">
            <a:extLst>
              <a:ext uri="{FF2B5EF4-FFF2-40B4-BE49-F238E27FC236}">
                <a16:creationId xmlns:a16="http://schemas.microsoft.com/office/drawing/2014/main" id="{8AF37E87-D9BA-716A-512C-F72C3274A0EE}"/>
              </a:ext>
            </a:extLst>
          </p:cNvPr>
          <p:cNvSpPr>
            <a:spLocks noGrp="1"/>
          </p:cNvSpPr>
          <p:nvPr>
            <p:ph type="ftr" sz="quarter" idx="11"/>
          </p:nvPr>
        </p:nvSpPr>
        <p:spPr/>
        <p:txBody>
          <a:bodyPr/>
          <a:lstStyle/>
          <a:p>
            <a:r>
              <a:rPr lang="en-US" sz="2000" dirty="0"/>
              <a:t>UPI OTP System Using 2 Factor Authentication</a:t>
            </a:r>
            <a:endParaRPr lang="en-IN" sz="2000" dirty="0"/>
          </a:p>
        </p:txBody>
      </p:sp>
      <p:sp>
        <p:nvSpPr>
          <p:cNvPr id="19" name="TextBox 18">
            <a:extLst>
              <a:ext uri="{FF2B5EF4-FFF2-40B4-BE49-F238E27FC236}">
                <a16:creationId xmlns:a16="http://schemas.microsoft.com/office/drawing/2014/main" id="{16A14009-D45B-8069-CFF6-7B52B103E12E}"/>
              </a:ext>
            </a:extLst>
          </p:cNvPr>
          <p:cNvSpPr txBox="1"/>
          <p:nvPr/>
        </p:nvSpPr>
        <p:spPr>
          <a:xfrm>
            <a:off x="2775857" y="136525"/>
            <a:ext cx="6096000" cy="923330"/>
          </a:xfrm>
          <a:prstGeom prst="rect">
            <a:avLst/>
          </a:prstGeom>
          <a:noFill/>
        </p:spPr>
        <p:txBody>
          <a:bodyPr wrap="square">
            <a:spAutoFit/>
          </a:bodyPr>
          <a:lstStyle/>
          <a:p>
            <a:pPr algn="ctr"/>
            <a:r>
              <a:rPr lang="en-IN" sz="1800" b="1" dirty="0"/>
              <a:t>BHARATI VIDYAPEETH (DEEMED TO BE UNIVERSITY)</a:t>
            </a:r>
            <a:br>
              <a:rPr lang="en-IN" sz="1800" b="1" dirty="0"/>
            </a:br>
            <a:r>
              <a:rPr lang="en-IN" sz="1800" b="1" dirty="0"/>
              <a:t>COLLEGE OF ENGINEERING, PUNE</a:t>
            </a:r>
          </a:p>
          <a:p>
            <a:pPr algn="ctr"/>
            <a:r>
              <a:rPr lang="en-IN" sz="1800" b="1" dirty="0"/>
              <a:t>DEPARTMENT OF INFORMATION TECHNOLOGY</a:t>
            </a:r>
          </a:p>
        </p:txBody>
      </p:sp>
      <p:sp>
        <p:nvSpPr>
          <p:cNvPr id="5" name="TextBox 4">
            <a:extLst>
              <a:ext uri="{FF2B5EF4-FFF2-40B4-BE49-F238E27FC236}">
                <a16:creationId xmlns:a16="http://schemas.microsoft.com/office/drawing/2014/main" id="{3240514E-5DF4-073B-B24C-7A4CC23B07B3}"/>
              </a:ext>
            </a:extLst>
          </p:cNvPr>
          <p:cNvSpPr txBox="1"/>
          <p:nvPr/>
        </p:nvSpPr>
        <p:spPr>
          <a:xfrm>
            <a:off x="2775857" y="1197338"/>
            <a:ext cx="6634361" cy="707886"/>
          </a:xfrm>
          <a:prstGeom prst="rect">
            <a:avLst/>
          </a:prstGeom>
          <a:noFill/>
        </p:spPr>
        <p:txBody>
          <a:bodyPr wrap="square" rtlCol="0">
            <a:spAutoFit/>
          </a:bodyPr>
          <a:lstStyle/>
          <a:p>
            <a:r>
              <a:rPr lang="en-US" sz="4000" dirty="0">
                <a:latin typeface="Be Vietnam Bold"/>
              </a:rPr>
              <a:t>OUTPUT SCREENSHOTS</a:t>
            </a:r>
          </a:p>
        </p:txBody>
      </p:sp>
      <p:sp>
        <p:nvSpPr>
          <p:cNvPr id="6" name="Slide Number Placeholder 5">
            <a:extLst>
              <a:ext uri="{FF2B5EF4-FFF2-40B4-BE49-F238E27FC236}">
                <a16:creationId xmlns:a16="http://schemas.microsoft.com/office/drawing/2014/main" id="{131A488C-3BDD-474B-BE57-1DC3CC4BBB60}"/>
              </a:ext>
            </a:extLst>
          </p:cNvPr>
          <p:cNvSpPr>
            <a:spLocks noGrp="1"/>
          </p:cNvSpPr>
          <p:nvPr>
            <p:ph type="sldNum" sz="quarter" idx="12"/>
          </p:nvPr>
        </p:nvSpPr>
        <p:spPr/>
        <p:txBody>
          <a:bodyPr/>
          <a:lstStyle/>
          <a:p>
            <a:fld id="{CC656FD2-59C3-4732-B7F6-8AEE31B2D707}" type="slidenum">
              <a:rPr lang="en-IN" smtClean="0"/>
              <a:t>20</a:t>
            </a:fld>
            <a:endParaRPr lang="en-IN" dirty="0"/>
          </a:p>
        </p:txBody>
      </p:sp>
      <p:pic>
        <p:nvPicPr>
          <p:cNvPr id="8" name="Picture 7">
            <a:extLst>
              <a:ext uri="{FF2B5EF4-FFF2-40B4-BE49-F238E27FC236}">
                <a16:creationId xmlns:a16="http://schemas.microsoft.com/office/drawing/2014/main" id="{FD63F40B-A908-2B37-6BD6-7E2EB99363FC}"/>
              </a:ext>
            </a:extLst>
          </p:cNvPr>
          <p:cNvPicPr>
            <a:picLocks noChangeAspect="1"/>
          </p:cNvPicPr>
          <p:nvPr/>
        </p:nvPicPr>
        <p:blipFill rotWithShape="1">
          <a:blip r:embed="rId5"/>
          <a:srcRect l="4157" t="9318" r="22816" b="26884"/>
          <a:stretch/>
        </p:blipFill>
        <p:spPr>
          <a:xfrm>
            <a:off x="1641316" y="1843722"/>
            <a:ext cx="8903442" cy="4375301"/>
          </a:xfrm>
          <a:prstGeom prst="rect">
            <a:avLst/>
          </a:prstGeom>
        </p:spPr>
      </p:pic>
    </p:spTree>
    <p:extLst>
      <p:ext uri="{BB962C8B-B14F-4D97-AF65-F5344CB8AC3E}">
        <p14:creationId xmlns:p14="http://schemas.microsoft.com/office/powerpoint/2010/main" val="1195280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jpeg" descr="Calendar&#10;&#10;Description automatically generated with low confidence">
            <a:extLst>
              <a:ext uri="{FF2B5EF4-FFF2-40B4-BE49-F238E27FC236}">
                <a16:creationId xmlns:a16="http://schemas.microsoft.com/office/drawing/2014/main" id="{886DC6B5-DA68-5393-11EC-CF061EB9935D}"/>
              </a:ext>
            </a:extLst>
          </p:cNvPr>
          <p:cNvPicPr>
            <a:picLocks noChangeAspect="1"/>
          </p:cNvPicPr>
          <p:nvPr/>
        </p:nvPicPr>
        <p:blipFill>
          <a:blip r:embed="rId3" cstate="print"/>
          <a:stretch>
            <a:fillRect/>
          </a:stretch>
        </p:blipFill>
        <p:spPr>
          <a:xfrm>
            <a:off x="144780" y="187960"/>
            <a:ext cx="1617048" cy="1655762"/>
          </a:xfrm>
          <a:prstGeom prst="rect">
            <a:avLst/>
          </a:prstGeom>
          <a:ln>
            <a:solidFill>
              <a:schemeClr val="accent2">
                <a:lumMod val="50000"/>
              </a:schemeClr>
            </a:solidFill>
          </a:ln>
        </p:spPr>
      </p:pic>
      <p:pic>
        <p:nvPicPr>
          <p:cNvPr id="3" name="Picture 2" descr="Perfectice – Practice. Analyze. Improve">
            <a:extLst>
              <a:ext uri="{FF2B5EF4-FFF2-40B4-BE49-F238E27FC236}">
                <a16:creationId xmlns:a16="http://schemas.microsoft.com/office/drawing/2014/main" id="{C9DBFB66-51D8-9188-F843-F5551A04205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612085" y="187960"/>
            <a:ext cx="2579915" cy="906534"/>
          </a:xfrm>
          <a:prstGeom prst="rect">
            <a:avLst/>
          </a:prstGeom>
          <a:noFill/>
          <a:ln>
            <a:noFill/>
          </a:ln>
        </p:spPr>
      </p:pic>
      <p:sp>
        <p:nvSpPr>
          <p:cNvPr id="16" name="Footer Placeholder 15">
            <a:extLst>
              <a:ext uri="{FF2B5EF4-FFF2-40B4-BE49-F238E27FC236}">
                <a16:creationId xmlns:a16="http://schemas.microsoft.com/office/drawing/2014/main" id="{8AF37E87-D9BA-716A-512C-F72C3274A0EE}"/>
              </a:ext>
            </a:extLst>
          </p:cNvPr>
          <p:cNvSpPr>
            <a:spLocks noGrp="1"/>
          </p:cNvSpPr>
          <p:nvPr>
            <p:ph type="ftr" sz="quarter" idx="11"/>
          </p:nvPr>
        </p:nvSpPr>
        <p:spPr/>
        <p:txBody>
          <a:bodyPr/>
          <a:lstStyle/>
          <a:p>
            <a:r>
              <a:rPr lang="en-US" sz="2000" dirty="0"/>
              <a:t>UPI OTP System Using 2 Factor Authentication</a:t>
            </a:r>
            <a:endParaRPr lang="en-IN" sz="2000" dirty="0"/>
          </a:p>
        </p:txBody>
      </p:sp>
      <p:sp>
        <p:nvSpPr>
          <p:cNvPr id="19" name="TextBox 18">
            <a:extLst>
              <a:ext uri="{FF2B5EF4-FFF2-40B4-BE49-F238E27FC236}">
                <a16:creationId xmlns:a16="http://schemas.microsoft.com/office/drawing/2014/main" id="{16A14009-D45B-8069-CFF6-7B52B103E12E}"/>
              </a:ext>
            </a:extLst>
          </p:cNvPr>
          <p:cNvSpPr txBox="1"/>
          <p:nvPr/>
        </p:nvSpPr>
        <p:spPr>
          <a:xfrm>
            <a:off x="2775857" y="136525"/>
            <a:ext cx="6096000" cy="923330"/>
          </a:xfrm>
          <a:prstGeom prst="rect">
            <a:avLst/>
          </a:prstGeom>
          <a:noFill/>
        </p:spPr>
        <p:txBody>
          <a:bodyPr wrap="square">
            <a:spAutoFit/>
          </a:bodyPr>
          <a:lstStyle/>
          <a:p>
            <a:pPr algn="ctr"/>
            <a:r>
              <a:rPr lang="en-IN" sz="1800" b="1" dirty="0"/>
              <a:t>BHARATI VIDYAPEETH (DEEMED TO BE UNIVERSITY)</a:t>
            </a:r>
            <a:br>
              <a:rPr lang="en-IN" sz="1800" b="1" dirty="0"/>
            </a:br>
            <a:r>
              <a:rPr lang="en-IN" sz="1800" b="1" dirty="0"/>
              <a:t>COLLEGE OF ENGINEERING, PUNE</a:t>
            </a:r>
          </a:p>
          <a:p>
            <a:pPr algn="ctr"/>
            <a:r>
              <a:rPr lang="en-IN" sz="1800" b="1" dirty="0"/>
              <a:t>DEPARTMENT OF INFORMATION TECHNOLOGY</a:t>
            </a:r>
          </a:p>
        </p:txBody>
      </p:sp>
      <p:sp>
        <p:nvSpPr>
          <p:cNvPr id="5" name="TextBox 4">
            <a:extLst>
              <a:ext uri="{FF2B5EF4-FFF2-40B4-BE49-F238E27FC236}">
                <a16:creationId xmlns:a16="http://schemas.microsoft.com/office/drawing/2014/main" id="{3240514E-5DF4-073B-B24C-7A4CC23B07B3}"/>
              </a:ext>
            </a:extLst>
          </p:cNvPr>
          <p:cNvSpPr txBox="1"/>
          <p:nvPr/>
        </p:nvSpPr>
        <p:spPr>
          <a:xfrm>
            <a:off x="2775857" y="1197338"/>
            <a:ext cx="6634361" cy="707886"/>
          </a:xfrm>
          <a:prstGeom prst="rect">
            <a:avLst/>
          </a:prstGeom>
          <a:noFill/>
        </p:spPr>
        <p:txBody>
          <a:bodyPr wrap="square" rtlCol="0">
            <a:spAutoFit/>
          </a:bodyPr>
          <a:lstStyle/>
          <a:p>
            <a:r>
              <a:rPr lang="en-US" sz="4000" dirty="0">
                <a:latin typeface="Be Vietnam Bold"/>
              </a:rPr>
              <a:t>OUTPUT SCREENSHOTS</a:t>
            </a:r>
          </a:p>
        </p:txBody>
      </p:sp>
      <p:sp>
        <p:nvSpPr>
          <p:cNvPr id="6" name="Slide Number Placeholder 5">
            <a:extLst>
              <a:ext uri="{FF2B5EF4-FFF2-40B4-BE49-F238E27FC236}">
                <a16:creationId xmlns:a16="http://schemas.microsoft.com/office/drawing/2014/main" id="{131A488C-3BDD-474B-BE57-1DC3CC4BBB60}"/>
              </a:ext>
            </a:extLst>
          </p:cNvPr>
          <p:cNvSpPr>
            <a:spLocks noGrp="1"/>
          </p:cNvSpPr>
          <p:nvPr>
            <p:ph type="sldNum" sz="quarter" idx="12"/>
          </p:nvPr>
        </p:nvSpPr>
        <p:spPr/>
        <p:txBody>
          <a:bodyPr/>
          <a:lstStyle/>
          <a:p>
            <a:fld id="{CC656FD2-59C3-4732-B7F6-8AEE31B2D707}" type="slidenum">
              <a:rPr lang="en-IN" smtClean="0"/>
              <a:t>21</a:t>
            </a:fld>
            <a:endParaRPr lang="en-IN" dirty="0"/>
          </a:p>
        </p:txBody>
      </p:sp>
      <p:pic>
        <p:nvPicPr>
          <p:cNvPr id="8" name="Picture 7">
            <a:extLst>
              <a:ext uri="{FF2B5EF4-FFF2-40B4-BE49-F238E27FC236}">
                <a16:creationId xmlns:a16="http://schemas.microsoft.com/office/drawing/2014/main" id="{733E3C3B-08F4-671E-6D23-24BC4C334104}"/>
              </a:ext>
            </a:extLst>
          </p:cNvPr>
          <p:cNvPicPr>
            <a:picLocks noChangeAspect="1"/>
          </p:cNvPicPr>
          <p:nvPr/>
        </p:nvPicPr>
        <p:blipFill rotWithShape="1">
          <a:blip r:embed="rId5"/>
          <a:srcRect l="3885" t="8645" r="30061" b="24820"/>
          <a:stretch/>
        </p:blipFill>
        <p:spPr>
          <a:xfrm>
            <a:off x="2341793" y="1843722"/>
            <a:ext cx="7502487" cy="4250886"/>
          </a:xfrm>
          <a:prstGeom prst="rect">
            <a:avLst/>
          </a:prstGeom>
        </p:spPr>
      </p:pic>
    </p:spTree>
    <p:extLst>
      <p:ext uri="{BB962C8B-B14F-4D97-AF65-F5344CB8AC3E}">
        <p14:creationId xmlns:p14="http://schemas.microsoft.com/office/powerpoint/2010/main" val="1494806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jpeg" descr="Calendar&#10;&#10;Description automatically generated with low confidence">
            <a:extLst>
              <a:ext uri="{FF2B5EF4-FFF2-40B4-BE49-F238E27FC236}">
                <a16:creationId xmlns:a16="http://schemas.microsoft.com/office/drawing/2014/main" id="{886DC6B5-DA68-5393-11EC-CF061EB9935D}"/>
              </a:ext>
            </a:extLst>
          </p:cNvPr>
          <p:cNvPicPr>
            <a:picLocks noChangeAspect="1"/>
          </p:cNvPicPr>
          <p:nvPr/>
        </p:nvPicPr>
        <p:blipFill>
          <a:blip r:embed="rId2" cstate="print"/>
          <a:stretch>
            <a:fillRect/>
          </a:stretch>
        </p:blipFill>
        <p:spPr>
          <a:xfrm>
            <a:off x="144780" y="187960"/>
            <a:ext cx="1617048" cy="1655762"/>
          </a:xfrm>
          <a:prstGeom prst="rect">
            <a:avLst/>
          </a:prstGeom>
          <a:ln>
            <a:solidFill>
              <a:schemeClr val="accent2">
                <a:lumMod val="50000"/>
              </a:schemeClr>
            </a:solidFill>
          </a:ln>
        </p:spPr>
      </p:pic>
      <p:pic>
        <p:nvPicPr>
          <p:cNvPr id="3" name="Picture 2" descr="Perfectice – Practice. Analyze. Improve">
            <a:extLst>
              <a:ext uri="{FF2B5EF4-FFF2-40B4-BE49-F238E27FC236}">
                <a16:creationId xmlns:a16="http://schemas.microsoft.com/office/drawing/2014/main" id="{C9DBFB66-51D8-9188-F843-F5551A0420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12085" y="187960"/>
            <a:ext cx="2579915" cy="906534"/>
          </a:xfrm>
          <a:prstGeom prst="rect">
            <a:avLst/>
          </a:prstGeom>
          <a:noFill/>
          <a:ln>
            <a:noFill/>
          </a:ln>
        </p:spPr>
      </p:pic>
      <p:sp>
        <p:nvSpPr>
          <p:cNvPr id="16" name="Footer Placeholder 15">
            <a:extLst>
              <a:ext uri="{FF2B5EF4-FFF2-40B4-BE49-F238E27FC236}">
                <a16:creationId xmlns:a16="http://schemas.microsoft.com/office/drawing/2014/main" id="{8AF37E87-D9BA-716A-512C-F72C3274A0EE}"/>
              </a:ext>
            </a:extLst>
          </p:cNvPr>
          <p:cNvSpPr>
            <a:spLocks noGrp="1"/>
          </p:cNvSpPr>
          <p:nvPr>
            <p:ph type="ftr" sz="quarter" idx="11"/>
          </p:nvPr>
        </p:nvSpPr>
        <p:spPr/>
        <p:txBody>
          <a:bodyPr/>
          <a:lstStyle/>
          <a:p>
            <a:r>
              <a:rPr lang="en-US" sz="2000" dirty="0"/>
              <a:t>UPI OTP System Using 2 Factor Authentication</a:t>
            </a:r>
            <a:endParaRPr lang="en-IN" sz="2000" dirty="0"/>
          </a:p>
        </p:txBody>
      </p:sp>
      <p:sp>
        <p:nvSpPr>
          <p:cNvPr id="19" name="TextBox 18">
            <a:extLst>
              <a:ext uri="{FF2B5EF4-FFF2-40B4-BE49-F238E27FC236}">
                <a16:creationId xmlns:a16="http://schemas.microsoft.com/office/drawing/2014/main" id="{16A14009-D45B-8069-CFF6-7B52B103E12E}"/>
              </a:ext>
            </a:extLst>
          </p:cNvPr>
          <p:cNvSpPr txBox="1"/>
          <p:nvPr/>
        </p:nvSpPr>
        <p:spPr>
          <a:xfrm>
            <a:off x="2775857" y="136525"/>
            <a:ext cx="6096000" cy="923330"/>
          </a:xfrm>
          <a:prstGeom prst="rect">
            <a:avLst/>
          </a:prstGeom>
          <a:noFill/>
        </p:spPr>
        <p:txBody>
          <a:bodyPr wrap="square">
            <a:spAutoFit/>
          </a:bodyPr>
          <a:lstStyle/>
          <a:p>
            <a:pPr algn="ctr"/>
            <a:r>
              <a:rPr lang="en-IN" sz="1800" b="1" dirty="0"/>
              <a:t>BHARATI VIDYAPEETH (DEEMED TO BE UNIVERSITY)</a:t>
            </a:r>
            <a:br>
              <a:rPr lang="en-IN" sz="1800" b="1" dirty="0"/>
            </a:br>
            <a:r>
              <a:rPr lang="en-IN" sz="1800" b="1" dirty="0"/>
              <a:t>COLLEGE OF ENGINEERING, PUNE</a:t>
            </a:r>
          </a:p>
          <a:p>
            <a:pPr algn="ctr"/>
            <a:r>
              <a:rPr lang="en-IN" sz="1800" b="1" dirty="0"/>
              <a:t>DEPARTMENT OF INFORMATION TECHNOLOGY</a:t>
            </a:r>
          </a:p>
        </p:txBody>
      </p:sp>
      <p:sp>
        <p:nvSpPr>
          <p:cNvPr id="5" name="TextBox 4">
            <a:extLst>
              <a:ext uri="{FF2B5EF4-FFF2-40B4-BE49-F238E27FC236}">
                <a16:creationId xmlns:a16="http://schemas.microsoft.com/office/drawing/2014/main" id="{3240514E-5DF4-073B-B24C-7A4CC23B07B3}"/>
              </a:ext>
            </a:extLst>
          </p:cNvPr>
          <p:cNvSpPr txBox="1"/>
          <p:nvPr/>
        </p:nvSpPr>
        <p:spPr>
          <a:xfrm>
            <a:off x="3203677" y="1550060"/>
            <a:ext cx="4966559" cy="584775"/>
          </a:xfrm>
          <a:prstGeom prst="rect">
            <a:avLst/>
          </a:prstGeom>
          <a:noFill/>
        </p:spPr>
        <p:txBody>
          <a:bodyPr wrap="square" rtlCol="0">
            <a:spAutoFit/>
          </a:bodyPr>
          <a:lstStyle/>
          <a:p>
            <a:pPr algn="ctr"/>
            <a:r>
              <a:rPr lang="en-US" sz="3200" b="1" dirty="0">
                <a:latin typeface="Be Vietnam Bold"/>
              </a:rPr>
              <a:t>REFERENCES</a:t>
            </a:r>
          </a:p>
        </p:txBody>
      </p:sp>
      <p:sp>
        <p:nvSpPr>
          <p:cNvPr id="6" name="TextBox 5">
            <a:extLst>
              <a:ext uri="{FF2B5EF4-FFF2-40B4-BE49-F238E27FC236}">
                <a16:creationId xmlns:a16="http://schemas.microsoft.com/office/drawing/2014/main" id="{91300647-8B1C-CB9B-2E73-1DC71E52D97A}"/>
              </a:ext>
            </a:extLst>
          </p:cNvPr>
          <p:cNvSpPr txBox="1"/>
          <p:nvPr/>
        </p:nvSpPr>
        <p:spPr>
          <a:xfrm>
            <a:off x="1761827" y="2333927"/>
            <a:ext cx="8865533" cy="3785652"/>
          </a:xfrm>
          <a:prstGeom prst="rect">
            <a:avLst/>
          </a:prstGeom>
          <a:noFill/>
        </p:spPr>
        <p:txBody>
          <a:bodyPr wrap="square" rtlCol="0">
            <a:spAutoFit/>
          </a:bodyPr>
          <a:lstStyle/>
          <a:p>
            <a:r>
              <a:rPr lang="en-GB" sz="2400" dirty="0"/>
              <a:t>Here are some references we used for the 2 Factor Authentication of UPI OTP program in Python:</a:t>
            </a:r>
          </a:p>
          <a:p>
            <a:pPr marL="342900" indent="-342900">
              <a:buFont typeface="Arial" panose="020B0604020202020204" pitchFamily="34" charset="0"/>
              <a:buChar char="•"/>
            </a:pPr>
            <a:r>
              <a:rPr lang="en-GB" sz="2400" dirty="0"/>
              <a:t> </a:t>
            </a:r>
            <a:r>
              <a:rPr lang="en-GB" sz="2400" dirty="0">
                <a:hlinkClick r:id="rId4"/>
              </a:rPr>
              <a:t>https://www.geeksforgeeks.org/c-programming-language/</a:t>
            </a:r>
            <a:endParaRPr lang="en-GB" sz="2400" dirty="0"/>
          </a:p>
          <a:p>
            <a:pPr marL="342900" indent="-342900">
              <a:buFont typeface="Arial" panose="020B0604020202020204" pitchFamily="34" charset="0"/>
              <a:buChar char="•"/>
            </a:pPr>
            <a:r>
              <a:rPr lang="en-GB" sz="2400" dirty="0"/>
              <a:t> </a:t>
            </a:r>
            <a:r>
              <a:rPr lang="en-GB" sz="2400" dirty="0">
                <a:hlinkClick r:id="rId5"/>
              </a:rPr>
              <a:t>https://www.w3schools.com/c/c_structs.php</a:t>
            </a:r>
            <a:endParaRPr lang="en-GB" sz="2400" dirty="0"/>
          </a:p>
          <a:p>
            <a:pPr marL="342900" indent="-342900">
              <a:buFont typeface="Arial" panose="020B0604020202020204" pitchFamily="34" charset="0"/>
              <a:buChar char="•"/>
            </a:pPr>
            <a:r>
              <a:rPr lang="en-GB" sz="2400" dirty="0">
                <a:hlinkClick r:id="rId6"/>
              </a:rPr>
              <a:t>https://www.businessnewsdaily.com/16186-what-is-contactmanagement.htm</a:t>
            </a:r>
            <a:endParaRPr lang="en-GB" sz="2400" dirty="0"/>
          </a:p>
          <a:p>
            <a:pPr marL="342900" indent="-342900">
              <a:buFont typeface="Arial" panose="020B0604020202020204" pitchFamily="34" charset="0"/>
              <a:buChar char="•"/>
            </a:pPr>
            <a:r>
              <a:rPr lang="en-GB" sz="2400" dirty="0"/>
              <a:t> </a:t>
            </a:r>
            <a:r>
              <a:rPr lang="en-GB" sz="2400" dirty="0">
                <a:hlinkClick r:id="rId7"/>
              </a:rPr>
              <a:t>https://www.javatpoint.com/c-array</a:t>
            </a:r>
            <a:endParaRPr lang="en-GB" sz="2400" dirty="0"/>
          </a:p>
          <a:p>
            <a:pPr marL="342900" indent="-342900">
              <a:buFont typeface="Arial" panose="020B0604020202020204" pitchFamily="34" charset="0"/>
              <a:buChar char="•"/>
            </a:pPr>
            <a:r>
              <a:rPr lang="en-GB" sz="2400" dirty="0">
                <a:hlinkClick r:id="rId8"/>
              </a:rPr>
              <a:t>https://www.tutorialspoint.com/cprogramming/c_functions.htm</a:t>
            </a:r>
            <a:endParaRPr lang="en-GB" sz="2400" dirty="0"/>
          </a:p>
          <a:p>
            <a:pPr marL="342900" indent="-342900">
              <a:buFont typeface="Arial" panose="020B0604020202020204" pitchFamily="34" charset="0"/>
              <a:buChar char="•"/>
            </a:pPr>
            <a:r>
              <a:rPr lang="en-GB" sz="2400" dirty="0"/>
              <a:t> IDE used Visual Studio Code by Microsoft</a:t>
            </a:r>
          </a:p>
          <a:p>
            <a:pPr marL="342900" indent="-342900">
              <a:buFont typeface="Arial" panose="020B0604020202020204" pitchFamily="34" charset="0"/>
              <a:buChar char="•"/>
            </a:pPr>
            <a:endParaRPr lang="en-GB" sz="2400" dirty="0"/>
          </a:p>
        </p:txBody>
      </p:sp>
      <p:sp>
        <p:nvSpPr>
          <p:cNvPr id="4" name="Slide Number Placeholder 3">
            <a:extLst>
              <a:ext uri="{FF2B5EF4-FFF2-40B4-BE49-F238E27FC236}">
                <a16:creationId xmlns:a16="http://schemas.microsoft.com/office/drawing/2014/main" id="{12436CC9-6E0A-4542-8338-0B725FE20061}"/>
              </a:ext>
            </a:extLst>
          </p:cNvPr>
          <p:cNvSpPr>
            <a:spLocks noGrp="1"/>
          </p:cNvSpPr>
          <p:nvPr>
            <p:ph type="sldNum" sz="quarter" idx="12"/>
          </p:nvPr>
        </p:nvSpPr>
        <p:spPr/>
        <p:txBody>
          <a:bodyPr/>
          <a:lstStyle/>
          <a:p>
            <a:fld id="{CC656FD2-59C3-4732-B7F6-8AEE31B2D707}" type="slidenum">
              <a:rPr lang="en-IN" smtClean="0"/>
              <a:t>22</a:t>
            </a:fld>
            <a:endParaRPr lang="en-IN" dirty="0"/>
          </a:p>
        </p:txBody>
      </p:sp>
    </p:spTree>
    <p:extLst>
      <p:ext uri="{BB962C8B-B14F-4D97-AF65-F5344CB8AC3E}">
        <p14:creationId xmlns:p14="http://schemas.microsoft.com/office/powerpoint/2010/main" val="3912379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jpeg" descr="Calendar&#10;&#10;Description automatically generated with low confidence">
            <a:extLst>
              <a:ext uri="{FF2B5EF4-FFF2-40B4-BE49-F238E27FC236}">
                <a16:creationId xmlns:a16="http://schemas.microsoft.com/office/drawing/2014/main" id="{886DC6B5-DA68-5393-11EC-CF061EB9935D}"/>
              </a:ext>
            </a:extLst>
          </p:cNvPr>
          <p:cNvPicPr>
            <a:picLocks noChangeAspect="1"/>
          </p:cNvPicPr>
          <p:nvPr/>
        </p:nvPicPr>
        <p:blipFill>
          <a:blip r:embed="rId2" cstate="print"/>
          <a:stretch>
            <a:fillRect/>
          </a:stretch>
        </p:blipFill>
        <p:spPr>
          <a:xfrm>
            <a:off x="144780" y="187960"/>
            <a:ext cx="1617048" cy="1655762"/>
          </a:xfrm>
          <a:prstGeom prst="rect">
            <a:avLst/>
          </a:prstGeom>
          <a:ln>
            <a:solidFill>
              <a:schemeClr val="accent2">
                <a:lumMod val="50000"/>
              </a:schemeClr>
            </a:solidFill>
          </a:ln>
        </p:spPr>
      </p:pic>
      <p:pic>
        <p:nvPicPr>
          <p:cNvPr id="3" name="Picture 2" descr="Perfectice – Practice. Analyze. Improve">
            <a:extLst>
              <a:ext uri="{FF2B5EF4-FFF2-40B4-BE49-F238E27FC236}">
                <a16:creationId xmlns:a16="http://schemas.microsoft.com/office/drawing/2014/main" id="{C9DBFB66-51D8-9188-F843-F5551A0420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12085" y="187960"/>
            <a:ext cx="2579915" cy="906534"/>
          </a:xfrm>
          <a:prstGeom prst="rect">
            <a:avLst/>
          </a:prstGeom>
          <a:noFill/>
          <a:ln>
            <a:noFill/>
          </a:ln>
        </p:spPr>
      </p:pic>
      <p:sp>
        <p:nvSpPr>
          <p:cNvPr id="16" name="Footer Placeholder 15">
            <a:extLst>
              <a:ext uri="{FF2B5EF4-FFF2-40B4-BE49-F238E27FC236}">
                <a16:creationId xmlns:a16="http://schemas.microsoft.com/office/drawing/2014/main" id="{8AF37E87-D9BA-716A-512C-F72C3274A0EE}"/>
              </a:ext>
            </a:extLst>
          </p:cNvPr>
          <p:cNvSpPr>
            <a:spLocks noGrp="1"/>
          </p:cNvSpPr>
          <p:nvPr>
            <p:ph type="ftr" sz="quarter" idx="11"/>
          </p:nvPr>
        </p:nvSpPr>
        <p:spPr/>
        <p:txBody>
          <a:bodyPr/>
          <a:lstStyle/>
          <a:p>
            <a:r>
              <a:rPr lang="en-US" sz="2000" dirty="0"/>
              <a:t>UPI OTP System Using 2 Factor Authentication</a:t>
            </a:r>
            <a:endParaRPr lang="en-IN" sz="2000" dirty="0"/>
          </a:p>
        </p:txBody>
      </p:sp>
      <p:sp>
        <p:nvSpPr>
          <p:cNvPr id="19" name="TextBox 18">
            <a:extLst>
              <a:ext uri="{FF2B5EF4-FFF2-40B4-BE49-F238E27FC236}">
                <a16:creationId xmlns:a16="http://schemas.microsoft.com/office/drawing/2014/main" id="{16A14009-D45B-8069-CFF6-7B52B103E12E}"/>
              </a:ext>
            </a:extLst>
          </p:cNvPr>
          <p:cNvSpPr txBox="1"/>
          <p:nvPr/>
        </p:nvSpPr>
        <p:spPr>
          <a:xfrm>
            <a:off x="2775857" y="136525"/>
            <a:ext cx="6096000" cy="923330"/>
          </a:xfrm>
          <a:prstGeom prst="rect">
            <a:avLst/>
          </a:prstGeom>
          <a:noFill/>
        </p:spPr>
        <p:txBody>
          <a:bodyPr wrap="square">
            <a:spAutoFit/>
          </a:bodyPr>
          <a:lstStyle/>
          <a:p>
            <a:pPr algn="ctr"/>
            <a:r>
              <a:rPr lang="en-IN" sz="1800" b="1" dirty="0"/>
              <a:t>BHARATI VIDYAPEETH (DEEMED TO BE UNIVERSITY)</a:t>
            </a:r>
            <a:br>
              <a:rPr lang="en-IN" sz="1800" b="1" dirty="0"/>
            </a:br>
            <a:r>
              <a:rPr lang="en-IN" sz="1800" b="1" dirty="0"/>
              <a:t>COLLEGE OF ENGINEERING, PUNE</a:t>
            </a:r>
          </a:p>
          <a:p>
            <a:pPr algn="ctr"/>
            <a:r>
              <a:rPr lang="en-IN" sz="1800" b="1" dirty="0"/>
              <a:t>DEPARTMENT OF INFORMATION TECHNOLOGY</a:t>
            </a:r>
          </a:p>
        </p:txBody>
      </p:sp>
      <p:sp>
        <p:nvSpPr>
          <p:cNvPr id="5" name="TextBox 4">
            <a:extLst>
              <a:ext uri="{FF2B5EF4-FFF2-40B4-BE49-F238E27FC236}">
                <a16:creationId xmlns:a16="http://schemas.microsoft.com/office/drawing/2014/main" id="{3240514E-5DF4-073B-B24C-7A4CC23B07B3}"/>
              </a:ext>
            </a:extLst>
          </p:cNvPr>
          <p:cNvSpPr txBox="1"/>
          <p:nvPr/>
        </p:nvSpPr>
        <p:spPr>
          <a:xfrm>
            <a:off x="2694080" y="3136785"/>
            <a:ext cx="6918005" cy="1107996"/>
          </a:xfrm>
          <a:prstGeom prst="rect">
            <a:avLst/>
          </a:prstGeom>
          <a:noFill/>
        </p:spPr>
        <p:txBody>
          <a:bodyPr wrap="square" rtlCol="0">
            <a:spAutoFit/>
          </a:bodyPr>
          <a:lstStyle/>
          <a:p>
            <a:pPr algn="ctr"/>
            <a:r>
              <a:rPr lang="en-US" sz="6600" dirty="0">
                <a:latin typeface="Be Vietnam Bold"/>
              </a:rPr>
              <a:t>THANK YOU</a:t>
            </a:r>
          </a:p>
        </p:txBody>
      </p:sp>
      <p:sp>
        <p:nvSpPr>
          <p:cNvPr id="4" name="Slide Number Placeholder 3">
            <a:extLst>
              <a:ext uri="{FF2B5EF4-FFF2-40B4-BE49-F238E27FC236}">
                <a16:creationId xmlns:a16="http://schemas.microsoft.com/office/drawing/2014/main" id="{EE81FA46-6DFA-4E24-A1AE-2E0AA9C00383}"/>
              </a:ext>
            </a:extLst>
          </p:cNvPr>
          <p:cNvSpPr>
            <a:spLocks noGrp="1"/>
          </p:cNvSpPr>
          <p:nvPr>
            <p:ph type="sldNum" sz="quarter" idx="12"/>
          </p:nvPr>
        </p:nvSpPr>
        <p:spPr/>
        <p:txBody>
          <a:bodyPr/>
          <a:lstStyle/>
          <a:p>
            <a:fld id="{CC656FD2-59C3-4732-B7F6-8AEE31B2D707}" type="slidenum">
              <a:rPr lang="en-IN" smtClean="0"/>
              <a:t>23</a:t>
            </a:fld>
            <a:endParaRPr lang="en-IN" dirty="0"/>
          </a:p>
        </p:txBody>
      </p:sp>
    </p:spTree>
    <p:extLst>
      <p:ext uri="{BB962C8B-B14F-4D97-AF65-F5344CB8AC3E}">
        <p14:creationId xmlns:p14="http://schemas.microsoft.com/office/powerpoint/2010/main" val="1601553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jpeg" descr="Calendar&#10;&#10;Description automatically generated with low confidence">
            <a:extLst>
              <a:ext uri="{FF2B5EF4-FFF2-40B4-BE49-F238E27FC236}">
                <a16:creationId xmlns:a16="http://schemas.microsoft.com/office/drawing/2014/main" id="{886DC6B5-DA68-5393-11EC-CF061EB9935D}"/>
              </a:ext>
            </a:extLst>
          </p:cNvPr>
          <p:cNvPicPr>
            <a:picLocks noChangeAspect="1"/>
          </p:cNvPicPr>
          <p:nvPr/>
        </p:nvPicPr>
        <p:blipFill>
          <a:blip r:embed="rId2" cstate="print"/>
          <a:stretch>
            <a:fillRect/>
          </a:stretch>
        </p:blipFill>
        <p:spPr>
          <a:xfrm>
            <a:off x="144780" y="187960"/>
            <a:ext cx="1617048" cy="1655762"/>
          </a:xfrm>
          <a:prstGeom prst="rect">
            <a:avLst/>
          </a:prstGeom>
          <a:ln>
            <a:solidFill>
              <a:schemeClr val="accent2">
                <a:lumMod val="50000"/>
              </a:schemeClr>
            </a:solidFill>
          </a:ln>
        </p:spPr>
      </p:pic>
      <p:pic>
        <p:nvPicPr>
          <p:cNvPr id="3" name="Picture 2" descr="Perfectice – Practice. Analyze. Improve">
            <a:extLst>
              <a:ext uri="{FF2B5EF4-FFF2-40B4-BE49-F238E27FC236}">
                <a16:creationId xmlns:a16="http://schemas.microsoft.com/office/drawing/2014/main" id="{C9DBFB66-51D8-9188-F843-F5551A0420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12085" y="187960"/>
            <a:ext cx="2579915" cy="906534"/>
          </a:xfrm>
          <a:prstGeom prst="rect">
            <a:avLst/>
          </a:prstGeom>
          <a:noFill/>
          <a:ln>
            <a:noFill/>
          </a:ln>
        </p:spPr>
      </p:pic>
      <p:sp>
        <p:nvSpPr>
          <p:cNvPr id="16" name="Footer Placeholder 15">
            <a:extLst>
              <a:ext uri="{FF2B5EF4-FFF2-40B4-BE49-F238E27FC236}">
                <a16:creationId xmlns:a16="http://schemas.microsoft.com/office/drawing/2014/main" id="{8AF37E87-D9BA-716A-512C-F72C3274A0EE}"/>
              </a:ext>
            </a:extLst>
          </p:cNvPr>
          <p:cNvSpPr>
            <a:spLocks noGrp="1"/>
          </p:cNvSpPr>
          <p:nvPr>
            <p:ph type="ftr" sz="quarter" idx="11"/>
          </p:nvPr>
        </p:nvSpPr>
        <p:spPr/>
        <p:txBody>
          <a:bodyPr/>
          <a:lstStyle/>
          <a:p>
            <a:r>
              <a:rPr lang="en-US" sz="2000" dirty="0"/>
              <a:t>UPI OTP System Using 2 Factor Authentication</a:t>
            </a:r>
            <a:endParaRPr lang="en-IN" sz="2000" dirty="0"/>
          </a:p>
        </p:txBody>
      </p:sp>
      <p:sp>
        <p:nvSpPr>
          <p:cNvPr id="19" name="TextBox 18">
            <a:extLst>
              <a:ext uri="{FF2B5EF4-FFF2-40B4-BE49-F238E27FC236}">
                <a16:creationId xmlns:a16="http://schemas.microsoft.com/office/drawing/2014/main" id="{16A14009-D45B-8069-CFF6-7B52B103E12E}"/>
              </a:ext>
            </a:extLst>
          </p:cNvPr>
          <p:cNvSpPr txBox="1"/>
          <p:nvPr/>
        </p:nvSpPr>
        <p:spPr>
          <a:xfrm>
            <a:off x="2775857" y="136525"/>
            <a:ext cx="6096000" cy="923330"/>
          </a:xfrm>
          <a:prstGeom prst="rect">
            <a:avLst/>
          </a:prstGeom>
          <a:noFill/>
        </p:spPr>
        <p:txBody>
          <a:bodyPr wrap="square">
            <a:spAutoFit/>
          </a:bodyPr>
          <a:lstStyle/>
          <a:p>
            <a:pPr algn="ctr"/>
            <a:r>
              <a:rPr lang="en-IN" sz="1800" b="1" dirty="0"/>
              <a:t>BHARATI VIDYAPEETH (DEEMED TO BE UNIVERSITY)</a:t>
            </a:r>
            <a:br>
              <a:rPr lang="en-IN" sz="1800" b="1" dirty="0"/>
            </a:br>
            <a:r>
              <a:rPr lang="en-IN" sz="1800" b="1" dirty="0"/>
              <a:t>COLLEGE OF ENGINEERING, PUNE</a:t>
            </a:r>
          </a:p>
          <a:p>
            <a:pPr algn="ctr"/>
            <a:r>
              <a:rPr lang="en-IN" sz="1800" b="1" dirty="0"/>
              <a:t>DEPARTMENT OF INFORMATION TECHNOLOGY</a:t>
            </a:r>
          </a:p>
        </p:txBody>
      </p:sp>
      <p:sp>
        <p:nvSpPr>
          <p:cNvPr id="5" name="TextBox 4">
            <a:extLst>
              <a:ext uri="{FF2B5EF4-FFF2-40B4-BE49-F238E27FC236}">
                <a16:creationId xmlns:a16="http://schemas.microsoft.com/office/drawing/2014/main" id="{3240514E-5DF4-073B-B24C-7A4CC23B07B3}"/>
              </a:ext>
            </a:extLst>
          </p:cNvPr>
          <p:cNvSpPr txBox="1"/>
          <p:nvPr/>
        </p:nvSpPr>
        <p:spPr>
          <a:xfrm>
            <a:off x="4789352" y="1300182"/>
            <a:ext cx="2613296" cy="707886"/>
          </a:xfrm>
          <a:prstGeom prst="rect">
            <a:avLst/>
          </a:prstGeom>
          <a:noFill/>
        </p:spPr>
        <p:txBody>
          <a:bodyPr wrap="square" rtlCol="0">
            <a:spAutoFit/>
          </a:bodyPr>
          <a:lstStyle/>
          <a:p>
            <a:r>
              <a:rPr lang="en-US" sz="4000" dirty="0">
                <a:latin typeface="Be Vietnam"/>
              </a:rPr>
              <a:t>Objectives</a:t>
            </a:r>
          </a:p>
        </p:txBody>
      </p:sp>
      <p:sp>
        <p:nvSpPr>
          <p:cNvPr id="4" name="TextBox 3">
            <a:extLst>
              <a:ext uri="{FF2B5EF4-FFF2-40B4-BE49-F238E27FC236}">
                <a16:creationId xmlns:a16="http://schemas.microsoft.com/office/drawing/2014/main" id="{03894090-109B-8E2F-73D2-46AEA563F4DC}"/>
              </a:ext>
            </a:extLst>
          </p:cNvPr>
          <p:cNvSpPr txBox="1"/>
          <p:nvPr/>
        </p:nvSpPr>
        <p:spPr>
          <a:xfrm>
            <a:off x="802640" y="2768155"/>
            <a:ext cx="10363200" cy="1384995"/>
          </a:xfrm>
          <a:prstGeom prst="rect">
            <a:avLst/>
          </a:prstGeom>
          <a:noFill/>
        </p:spPr>
        <p:txBody>
          <a:bodyPr wrap="square" rtlCol="0">
            <a:spAutoFit/>
          </a:bodyPr>
          <a:lstStyle/>
          <a:p>
            <a:pPr marL="514350" indent="-514350">
              <a:buAutoNum type="arabicPeriod"/>
            </a:pPr>
            <a:r>
              <a:rPr lang="en-GB" sz="2800" dirty="0"/>
              <a:t>To create a 2-factor authentication for UPI.</a:t>
            </a:r>
          </a:p>
          <a:p>
            <a:pPr marL="514350" indent="-514350">
              <a:buAutoNum type="arabicPeriod"/>
            </a:pPr>
            <a:r>
              <a:rPr lang="en-GB" sz="2800" dirty="0"/>
              <a:t>To store contact number of the UPI user with pin.</a:t>
            </a:r>
          </a:p>
          <a:p>
            <a:pPr marL="514350" indent="-514350">
              <a:buAutoNum type="arabicPeriod"/>
            </a:pPr>
            <a:r>
              <a:rPr lang="en-GB" sz="2800" dirty="0"/>
              <a:t>To store Account balance of the UPI user.</a:t>
            </a:r>
          </a:p>
        </p:txBody>
      </p:sp>
      <p:sp>
        <p:nvSpPr>
          <p:cNvPr id="6" name="Slide Number Placeholder 5">
            <a:extLst>
              <a:ext uri="{FF2B5EF4-FFF2-40B4-BE49-F238E27FC236}">
                <a16:creationId xmlns:a16="http://schemas.microsoft.com/office/drawing/2014/main" id="{387F5079-5ECF-4A2F-88E8-E050B551F7C0}"/>
              </a:ext>
            </a:extLst>
          </p:cNvPr>
          <p:cNvSpPr>
            <a:spLocks noGrp="1"/>
          </p:cNvSpPr>
          <p:nvPr>
            <p:ph type="sldNum" sz="quarter" idx="12"/>
          </p:nvPr>
        </p:nvSpPr>
        <p:spPr/>
        <p:txBody>
          <a:bodyPr/>
          <a:lstStyle/>
          <a:p>
            <a:fld id="{CC656FD2-59C3-4732-B7F6-8AEE31B2D707}" type="slidenum">
              <a:rPr lang="en-IN" smtClean="0"/>
              <a:t>3</a:t>
            </a:fld>
            <a:endParaRPr lang="en-IN" dirty="0"/>
          </a:p>
        </p:txBody>
      </p:sp>
    </p:spTree>
    <p:extLst>
      <p:ext uri="{BB962C8B-B14F-4D97-AF65-F5344CB8AC3E}">
        <p14:creationId xmlns:p14="http://schemas.microsoft.com/office/powerpoint/2010/main" val="1964118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jpeg" descr="Calendar&#10;&#10;Description automatically generated with low confidence">
            <a:extLst>
              <a:ext uri="{FF2B5EF4-FFF2-40B4-BE49-F238E27FC236}">
                <a16:creationId xmlns:a16="http://schemas.microsoft.com/office/drawing/2014/main" id="{886DC6B5-DA68-5393-11EC-CF061EB9935D}"/>
              </a:ext>
            </a:extLst>
          </p:cNvPr>
          <p:cNvPicPr>
            <a:picLocks noChangeAspect="1"/>
          </p:cNvPicPr>
          <p:nvPr/>
        </p:nvPicPr>
        <p:blipFill>
          <a:blip r:embed="rId2" cstate="print"/>
          <a:stretch>
            <a:fillRect/>
          </a:stretch>
        </p:blipFill>
        <p:spPr>
          <a:xfrm>
            <a:off x="144780" y="187960"/>
            <a:ext cx="1617048" cy="1655762"/>
          </a:xfrm>
          <a:prstGeom prst="rect">
            <a:avLst/>
          </a:prstGeom>
          <a:ln>
            <a:solidFill>
              <a:schemeClr val="accent2">
                <a:lumMod val="50000"/>
              </a:schemeClr>
            </a:solidFill>
          </a:ln>
        </p:spPr>
      </p:pic>
      <p:pic>
        <p:nvPicPr>
          <p:cNvPr id="3" name="Picture 2" descr="Perfectice – Practice. Analyze. Improve">
            <a:extLst>
              <a:ext uri="{FF2B5EF4-FFF2-40B4-BE49-F238E27FC236}">
                <a16:creationId xmlns:a16="http://schemas.microsoft.com/office/drawing/2014/main" id="{C9DBFB66-51D8-9188-F843-F5551A0420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12085" y="187960"/>
            <a:ext cx="2579915" cy="906534"/>
          </a:xfrm>
          <a:prstGeom prst="rect">
            <a:avLst/>
          </a:prstGeom>
          <a:noFill/>
          <a:ln>
            <a:noFill/>
          </a:ln>
        </p:spPr>
      </p:pic>
      <p:sp>
        <p:nvSpPr>
          <p:cNvPr id="16" name="Footer Placeholder 15">
            <a:extLst>
              <a:ext uri="{FF2B5EF4-FFF2-40B4-BE49-F238E27FC236}">
                <a16:creationId xmlns:a16="http://schemas.microsoft.com/office/drawing/2014/main" id="{8AF37E87-D9BA-716A-512C-F72C3274A0EE}"/>
              </a:ext>
            </a:extLst>
          </p:cNvPr>
          <p:cNvSpPr>
            <a:spLocks noGrp="1"/>
          </p:cNvSpPr>
          <p:nvPr>
            <p:ph type="ftr" sz="quarter" idx="11"/>
          </p:nvPr>
        </p:nvSpPr>
        <p:spPr/>
        <p:txBody>
          <a:bodyPr/>
          <a:lstStyle/>
          <a:p>
            <a:r>
              <a:rPr lang="en-US" sz="2000" dirty="0"/>
              <a:t>UPI OTP System Using 2 Factor Authentication</a:t>
            </a:r>
            <a:endParaRPr lang="en-IN" sz="2000" dirty="0"/>
          </a:p>
        </p:txBody>
      </p:sp>
      <p:sp>
        <p:nvSpPr>
          <p:cNvPr id="19" name="TextBox 18">
            <a:extLst>
              <a:ext uri="{FF2B5EF4-FFF2-40B4-BE49-F238E27FC236}">
                <a16:creationId xmlns:a16="http://schemas.microsoft.com/office/drawing/2014/main" id="{16A14009-D45B-8069-CFF6-7B52B103E12E}"/>
              </a:ext>
            </a:extLst>
          </p:cNvPr>
          <p:cNvSpPr txBox="1"/>
          <p:nvPr/>
        </p:nvSpPr>
        <p:spPr>
          <a:xfrm>
            <a:off x="2775857" y="136525"/>
            <a:ext cx="6096000" cy="923330"/>
          </a:xfrm>
          <a:prstGeom prst="rect">
            <a:avLst/>
          </a:prstGeom>
          <a:noFill/>
        </p:spPr>
        <p:txBody>
          <a:bodyPr wrap="square">
            <a:spAutoFit/>
          </a:bodyPr>
          <a:lstStyle/>
          <a:p>
            <a:pPr algn="ctr"/>
            <a:r>
              <a:rPr lang="en-IN" sz="1800" b="1" dirty="0"/>
              <a:t>BHARATI VIDYAPEETH (DEEMED TO BE UNIVERSITY)</a:t>
            </a:r>
            <a:br>
              <a:rPr lang="en-IN" sz="1800" b="1" dirty="0"/>
            </a:br>
            <a:r>
              <a:rPr lang="en-IN" sz="1800" b="1" dirty="0"/>
              <a:t>COLLEGE OF ENGINEERING, PUNE</a:t>
            </a:r>
          </a:p>
          <a:p>
            <a:pPr algn="ctr"/>
            <a:r>
              <a:rPr lang="en-IN" sz="1800" b="1" dirty="0"/>
              <a:t>DEPARTMENT OF INFORMATION TECHNOLOGY</a:t>
            </a:r>
          </a:p>
        </p:txBody>
      </p:sp>
      <p:sp>
        <p:nvSpPr>
          <p:cNvPr id="5" name="TextBox 4">
            <a:extLst>
              <a:ext uri="{FF2B5EF4-FFF2-40B4-BE49-F238E27FC236}">
                <a16:creationId xmlns:a16="http://schemas.microsoft.com/office/drawing/2014/main" id="{3240514E-5DF4-073B-B24C-7A4CC23B07B3}"/>
              </a:ext>
            </a:extLst>
          </p:cNvPr>
          <p:cNvSpPr txBox="1"/>
          <p:nvPr/>
        </p:nvSpPr>
        <p:spPr>
          <a:xfrm>
            <a:off x="3478924" y="1300182"/>
            <a:ext cx="3923724" cy="707886"/>
          </a:xfrm>
          <a:prstGeom prst="rect">
            <a:avLst/>
          </a:prstGeom>
          <a:noFill/>
        </p:spPr>
        <p:txBody>
          <a:bodyPr wrap="square" rtlCol="0">
            <a:spAutoFit/>
          </a:bodyPr>
          <a:lstStyle/>
          <a:p>
            <a:r>
              <a:rPr lang="en-US" sz="4000" dirty="0">
                <a:latin typeface="Be Vietnam"/>
              </a:rPr>
              <a:t>The Original Code</a:t>
            </a:r>
          </a:p>
        </p:txBody>
      </p:sp>
      <p:sp>
        <p:nvSpPr>
          <p:cNvPr id="4" name="TextBox 3">
            <a:extLst>
              <a:ext uri="{FF2B5EF4-FFF2-40B4-BE49-F238E27FC236}">
                <a16:creationId xmlns:a16="http://schemas.microsoft.com/office/drawing/2014/main" id="{03894090-109B-8E2F-73D2-46AEA563F4DC}"/>
              </a:ext>
            </a:extLst>
          </p:cNvPr>
          <p:cNvSpPr txBox="1"/>
          <p:nvPr/>
        </p:nvSpPr>
        <p:spPr>
          <a:xfrm>
            <a:off x="802640" y="2768155"/>
            <a:ext cx="10363200" cy="2246769"/>
          </a:xfrm>
          <a:prstGeom prst="rect">
            <a:avLst/>
          </a:prstGeom>
          <a:noFill/>
        </p:spPr>
        <p:txBody>
          <a:bodyPr wrap="square" rtlCol="0">
            <a:spAutoFit/>
          </a:bodyPr>
          <a:lstStyle/>
          <a:p>
            <a:r>
              <a:rPr lang="en-GB" sz="2800" dirty="0"/>
              <a:t>In the original code, we had made a code for UPI OTP system using 2 factor authentication in which the OTP was generated on the same output screen as of the screen where the pin was entered and the OTP was not encrypted and it was easily visible to the third user as well.</a:t>
            </a:r>
          </a:p>
        </p:txBody>
      </p:sp>
      <p:sp>
        <p:nvSpPr>
          <p:cNvPr id="6" name="Slide Number Placeholder 5">
            <a:extLst>
              <a:ext uri="{FF2B5EF4-FFF2-40B4-BE49-F238E27FC236}">
                <a16:creationId xmlns:a16="http://schemas.microsoft.com/office/drawing/2014/main" id="{387F5079-5ECF-4A2F-88E8-E050B551F7C0}"/>
              </a:ext>
            </a:extLst>
          </p:cNvPr>
          <p:cNvSpPr>
            <a:spLocks noGrp="1"/>
          </p:cNvSpPr>
          <p:nvPr>
            <p:ph type="sldNum" sz="quarter" idx="12"/>
          </p:nvPr>
        </p:nvSpPr>
        <p:spPr/>
        <p:txBody>
          <a:bodyPr/>
          <a:lstStyle/>
          <a:p>
            <a:fld id="{CC656FD2-59C3-4732-B7F6-8AEE31B2D707}" type="slidenum">
              <a:rPr lang="en-IN" smtClean="0"/>
              <a:t>4</a:t>
            </a:fld>
            <a:endParaRPr lang="en-IN" dirty="0"/>
          </a:p>
        </p:txBody>
      </p:sp>
    </p:spTree>
    <p:extLst>
      <p:ext uri="{BB962C8B-B14F-4D97-AF65-F5344CB8AC3E}">
        <p14:creationId xmlns:p14="http://schemas.microsoft.com/office/powerpoint/2010/main" val="343223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jpeg" descr="Calendar&#10;&#10;Description automatically generated with low confidence">
            <a:extLst>
              <a:ext uri="{FF2B5EF4-FFF2-40B4-BE49-F238E27FC236}">
                <a16:creationId xmlns:a16="http://schemas.microsoft.com/office/drawing/2014/main" id="{886DC6B5-DA68-5393-11EC-CF061EB9935D}"/>
              </a:ext>
            </a:extLst>
          </p:cNvPr>
          <p:cNvPicPr>
            <a:picLocks noChangeAspect="1"/>
          </p:cNvPicPr>
          <p:nvPr/>
        </p:nvPicPr>
        <p:blipFill>
          <a:blip r:embed="rId2" cstate="print"/>
          <a:stretch>
            <a:fillRect/>
          </a:stretch>
        </p:blipFill>
        <p:spPr>
          <a:xfrm>
            <a:off x="144780" y="187960"/>
            <a:ext cx="1617048" cy="1655762"/>
          </a:xfrm>
          <a:prstGeom prst="rect">
            <a:avLst/>
          </a:prstGeom>
          <a:ln>
            <a:solidFill>
              <a:schemeClr val="accent2">
                <a:lumMod val="50000"/>
              </a:schemeClr>
            </a:solidFill>
          </a:ln>
        </p:spPr>
      </p:pic>
      <p:pic>
        <p:nvPicPr>
          <p:cNvPr id="3" name="Picture 2" descr="Perfectice – Practice. Analyze. Improve">
            <a:extLst>
              <a:ext uri="{FF2B5EF4-FFF2-40B4-BE49-F238E27FC236}">
                <a16:creationId xmlns:a16="http://schemas.microsoft.com/office/drawing/2014/main" id="{C9DBFB66-51D8-9188-F843-F5551A0420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12085" y="187960"/>
            <a:ext cx="2579915" cy="906534"/>
          </a:xfrm>
          <a:prstGeom prst="rect">
            <a:avLst/>
          </a:prstGeom>
          <a:noFill/>
          <a:ln>
            <a:noFill/>
          </a:ln>
        </p:spPr>
      </p:pic>
      <p:sp>
        <p:nvSpPr>
          <p:cNvPr id="16" name="Footer Placeholder 15">
            <a:extLst>
              <a:ext uri="{FF2B5EF4-FFF2-40B4-BE49-F238E27FC236}">
                <a16:creationId xmlns:a16="http://schemas.microsoft.com/office/drawing/2014/main" id="{8AF37E87-D9BA-716A-512C-F72C3274A0EE}"/>
              </a:ext>
            </a:extLst>
          </p:cNvPr>
          <p:cNvSpPr>
            <a:spLocks noGrp="1"/>
          </p:cNvSpPr>
          <p:nvPr>
            <p:ph type="ftr" sz="quarter" idx="11"/>
          </p:nvPr>
        </p:nvSpPr>
        <p:spPr/>
        <p:txBody>
          <a:bodyPr/>
          <a:lstStyle/>
          <a:p>
            <a:r>
              <a:rPr lang="en-US" sz="2000" dirty="0"/>
              <a:t>UPI OTP System Using 2 Factor Authentication</a:t>
            </a:r>
            <a:endParaRPr lang="en-IN" sz="2000" dirty="0"/>
          </a:p>
        </p:txBody>
      </p:sp>
      <p:sp>
        <p:nvSpPr>
          <p:cNvPr id="19" name="TextBox 18">
            <a:extLst>
              <a:ext uri="{FF2B5EF4-FFF2-40B4-BE49-F238E27FC236}">
                <a16:creationId xmlns:a16="http://schemas.microsoft.com/office/drawing/2014/main" id="{16A14009-D45B-8069-CFF6-7B52B103E12E}"/>
              </a:ext>
            </a:extLst>
          </p:cNvPr>
          <p:cNvSpPr txBox="1"/>
          <p:nvPr/>
        </p:nvSpPr>
        <p:spPr>
          <a:xfrm>
            <a:off x="2775857" y="136525"/>
            <a:ext cx="6096000" cy="923330"/>
          </a:xfrm>
          <a:prstGeom prst="rect">
            <a:avLst/>
          </a:prstGeom>
          <a:noFill/>
        </p:spPr>
        <p:txBody>
          <a:bodyPr wrap="square">
            <a:spAutoFit/>
          </a:bodyPr>
          <a:lstStyle/>
          <a:p>
            <a:pPr algn="ctr"/>
            <a:r>
              <a:rPr lang="en-IN" sz="1800" b="1" dirty="0"/>
              <a:t>BHARATI VIDYAPEETH (DEEMED TO BE UNIVERSITY)</a:t>
            </a:r>
            <a:br>
              <a:rPr lang="en-IN" sz="1800" b="1" dirty="0"/>
            </a:br>
            <a:r>
              <a:rPr lang="en-IN" sz="1800" b="1" dirty="0"/>
              <a:t>COLLEGE OF ENGINEERING, PUNE</a:t>
            </a:r>
          </a:p>
          <a:p>
            <a:pPr algn="ctr"/>
            <a:r>
              <a:rPr lang="en-IN" sz="1800" b="1" dirty="0"/>
              <a:t>DEPARTMENT OF INFORMATION TECHNOLOGY</a:t>
            </a:r>
          </a:p>
        </p:txBody>
      </p:sp>
      <p:sp>
        <p:nvSpPr>
          <p:cNvPr id="5" name="TextBox 4">
            <a:extLst>
              <a:ext uri="{FF2B5EF4-FFF2-40B4-BE49-F238E27FC236}">
                <a16:creationId xmlns:a16="http://schemas.microsoft.com/office/drawing/2014/main" id="{3240514E-5DF4-073B-B24C-7A4CC23B07B3}"/>
              </a:ext>
            </a:extLst>
          </p:cNvPr>
          <p:cNvSpPr txBox="1"/>
          <p:nvPr/>
        </p:nvSpPr>
        <p:spPr>
          <a:xfrm>
            <a:off x="2060029" y="1376625"/>
            <a:ext cx="8271640" cy="707886"/>
          </a:xfrm>
          <a:prstGeom prst="rect">
            <a:avLst/>
          </a:prstGeom>
          <a:noFill/>
        </p:spPr>
        <p:txBody>
          <a:bodyPr wrap="square" rtlCol="0">
            <a:spAutoFit/>
          </a:bodyPr>
          <a:lstStyle/>
          <a:p>
            <a:r>
              <a:rPr lang="en-US" sz="4000" dirty="0">
                <a:latin typeface="Be Vietnam"/>
              </a:rPr>
              <a:t>Changes Proposed by Prof. TB Patil Sir</a:t>
            </a:r>
          </a:p>
        </p:txBody>
      </p:sp>
      <p:sp>
        <p:nvSpPr>
          <p:cNvPr id="4" name="TextBox 3">
            <a:extLst>
              <a:ext uri="{FF2B5EF4-FFF2-40B4-BE49-F238E27FC236}">
                <a16:creationId xmlns:a16="http://schemas.microsoft.com/office/drawing/2014/main" id="{03894090-109B-8E2F-73D2-46AEA563F4DC}"/>
              </a:ext>
            </a:extLst>
          </p:cNvPr>
          <p:cNvSpPr txBox="1"/>
          <p:nvPr/>
        </p:nvSpPr>
        <p:spPr>
          <a:xfrm>
            <a:off x="802640" y="2768155"/>
            <a:ext cx="10363200" cy="3108543"/>
          </a:xfrm>
          <a:prstGeom prst="rect">
            <a:avLst/>
          </a:prstGeom>
          <a:noFill/>
        </p:spPr>
        <p:txBody>
          <a:bodyPr wrap="square" rtlCol="0">
            <a:spAutoFit/>
          </a:bodyPr>
          <a:lstStyle/>
          <a:p>
            <a:r>
              <a:rPr lang="en-GB" sz="2800" dirty="0"/>
              <a:t>Changes proposed by Patil Sir were:</a:t>
            </a:r>
          </a:p>
          <a:p>
            <a:endParaRPr lang="en-GB" sz="2800" dirty="0"/>
          </a:p>
          <a:p>
            <a:pPr marL="457200" indent="-457200">
              <a:buFont typeface="Arial" panose="020B0604020202020204" pitchFamily="34" charset="0"/>
              <a:buChar char="•"/>
            </a:pPr>
            <a:r>
              <a:rPr lang="en-GB" sz="2800" dirty="0"/>
              <a:t>To create a new login page for the user to enter the OTP.</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To encrypt the OTP on the login page and decrypt it at the time of entering the OTP on the new login page.</a:t>
            </a:r>
          </a:p>
          <a:p>
            <a:pPr marL="457200" indent="-457200">
              <a:buFont typeface="Arial" panose="020B0604020202020204" pitchFamily="34" charset="0"/>
              <a:buChar char="•"/>
            </a:pPr>
            <a:endParaRPr lang="en-GB" sz="2800" dirty="0"/>
          </a:p>
        </p:txBody>
      </p:sp>
      <p:sp>
        <p:nvSpPr>
          <p:cNvPr id="6" name="Slide Number Placeholder 5">
            <a:extLst>
              <a:ext uri="{FF2B5EF4-FFF2-40B4-BE49-F238E27FC236}">
                <a16:creationId xmlns:a16="http://schemas.microsoft.com/office/drawing/2014/main" id="{387F5079-5ECF-4A2F-88E8-E050B551F7C0}"/>
              </a:ext>
            </a:extLst>
          </p:cNvPr>
          <p:cNvSpPr>
            <a:spLocks noGrp="1"/>
          </p:cNvSpPr>
          <p:nvPr>
            <p:ph type="sldNum" sz="quarter" idx="12"/>
          </p:nvPr>
        </p:nvSpPr>
        <p:spPr/>
        <p:txBody>
          <a:bodyPr/>
          <a:lstStyle/>
          <a:p>
            <a:fld id="{CC656FD2-59C3-4732-B7F6-8AEE31B2D707}" type="slidenum">
              <a:rPr lang="en-IN" smtClean="0"/>
              <a:t>5</a:t>
            </a:fld>
            <a:endParaRPr lang="en-IN" dirty="0"/>
          </a:p>
        </p:txBody>
      </p:sp>
    </p:spTree>
    <p:extLst>
      <p:ext uri="{BB962C8B-B14F-4D97-AF65-F5344CB8AC3E}">
        <p14:creationId xmlns:p14="http://schemas.microsoft.com/office/powerpoint/2010/main" val="3640583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jpeg" descr="Calendar&#10;&#10;Description automatically generated with low confidence">
            <a:extLst>
              <a:ext uri="{FF2B5EF4-FFF2-40B4-BE49-F238E27FC236}">
                <a16:creationId xmlns:a16="http://schemas.microsoft.com/office/drawing/2014/main" id="{886DC6B5-DA68-5393-11EC-CF061EB9935D}"/>
              </a:ext>
            </a:extLst>
          </p:cNvPr>
          <p:cNvPicPr>
            <a:picLocks noChangeAspect="1"/>
          </p:cNvPicPr>
          <p:nvPr/>
        </p:nvPicPr>
        <p:blipFill>
          <a:blip r:embed="rId2" cstate="print"/>
          <a:stretch>
            <a:fillRect/>
          </a:stretch>
        </p:blipFill>
        <p:spPr>
          <a:xfrm>
            <a:off x="144780" y="187960"/>
            <a:ext cx="1617048" cy="1655762"/>
          </a:xfrm>
          <a:prstGeom prst="rect">
            <a:avLst/>
          </a:prstGeom>
          <a:ln>
            <a:solidFill>
              <a:schemeClr val="accent2">
                <a:lumMod val="50000"/>
              </a:schemeClr>
            </a:solidFill>
          </a:ln>
        </p:spPr>
      </p:pic>
      <p:pic>
        <p:nvPicPr>
          <p:cNvPr id="3" name="Picture 2" descr="Perfectice – Practice. Analyze. Improve">
            <a:extLst>
              <a:ext uri="{FF2B5EF4-FFF2-40B4-BE49-F238E27FC236}">
                <a16:creationId xmlns:a16="http://schemas.microsoft.com/office/drawing/2014/main" id="{C9DBFB66-51D8-9188-F843-F5551A0420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12085" y="187960"/>
            <a:ext cx="2579915" cy="906534"/>
          </a:xfrm>
          <a:prstGeom prst="rect">
            <a:avLst/>
          </a:prstGeom>
          <a:noFill/>
          <a:ln>
            <a:noFill/>
          </a:ln>
        </p:spPr>
      </p:pic>
      <p:sp>
        <p:nvSpPr>
          <p:cNvPr id="16" name="Footer Placeholder 15">
            <a:extLst>
              <a:ext uri="{FF2B5EF4-FFF2-40B4-BE49-F238E27FC236}">
                <a16:creationId xmlns:a16="http://schemas.microsoft.com/office/drawing/2014/main" id="{8AF37E87-D9BA-716A-512C-F72C3274A0EE}"/>
              </a:ext>
            </a:extLst>
          </p:cNvPr>
          <p:cNvSpPr>
            <a:spLocks noGrp="1"/>
          </p:cNvSpPr>
          <p:nvPr>
            <p:ph type="ftr" sz="quarter" idx="11"/>
          </p:nvPr>
        </p:nvSpPr>
        <p:spPr/>
        <p:txBody>
          <a:bodyPr/>
          <a:lstStyle/>
          <a:p>
            <a:r>
              <a:rPr lang="en-US" sz="2000" dirty="0"/>
              <a:t>UPI OTP System Using 2 Factor Authentication</a:t>
            </a:r>
            <a:endParaRPr lang="en-IN" sz="2000" dirty="0"/>
          </a:p>
        </p:txBody>
      </p:sp>
      <p:sp>
        <p:nvSpPr>
          <p:cNvPr id="19" name="TextBox 18">
            <a:extLst>
              <a:ext uri="{FF2B5EF4-FFF2-40B4-BE49-F238E27FC236}">
                <a16:creationId xmlns:a16="http://schemas.microsoft.com/office/drawing/2014/main" id="{16A14009-D45B-8069-CFF6-7B52B103E12E}"/>
              </a:ext>
            </a:extLst>
          </p:cNvPr>
          <p:cNvSpPr txBox="1"/>
          <p:nvPr/>
        </p:nvSpPr>
        <p:spPr>
          <a:xfrm>
            <a:off x="2775857" y="136525"/>
            <a:ext cx="6096000" cy="923330"/>
          </a:xfrm>
          <a:prstGeom prst="rect">
            <a:avLst/>
          </a:prstGeom>
          <a:noFill/>
        </p:spPr>
        <p:txBody>
          <a:bodyPr wrap="square">
            <a:spAutoFit/>
          </a:bodyPr>
          <a:lstStyle/>
          <a:p>
            <a:pPr algn="ctr"/>
            <a:r>
              <a:rPr lang="en-IN" sz="1800" b="1" dirty="0"/>
              <a:t>BHARATI VIDYAPEETH (DEEMED TO BE UNIVERSITY)</a:t>
            </a:r>
            <a:br>
              <a:rPr lang="en-IN" sz="1800" b="1" dirty="0"/>
            </a:br>
            <a:r>
              <a:rPr lang="en-IN" sz="1800" b="1" dirty="0"/>
              <a:t>COLLEGE OF ENGINEERING, PUNE</a:t>
            </a:r>
          </a:p>
          <a:p>
            <a:pPr algn="ctr"/>
            <a:r>
              <a:rPr lang="en-IN" sz="1800" b="1" dirty="0"/>
              <a:t>DEPARTMENT OF INFORMATION TECHNOLOGY</a:t>
            </a:r>
          </a:p>
        </p:txBody>
      </p:sp>
      <p:sp>
        <p:nvSpPr>
          <p:cNvPr id="5" name="TextBox 4">
            <a:extLst>
              <a:ext uri="{FF2B5EF4-FFF2-40B4-BE49-F238E27FC236}">
                <a16:creationId xmlns:a16="http://schemas.microsoft.com/office/drawing/2014/main" id="{3240514E-5DF4-073B-B24C-7A4CC23B07B3}"/>
              </a:ext>
            </a:extLst>
          </p:cNvPr>
          <p:cNvSpPr txBox="1"/>
          <p:nvPr/>
        </p:nvSpPr>
        <p:spPr>
          <a:xfrm>
            <a:off x="2722880" y="1197338"/>
            <a:ext cx="6746240" cy="707886"/>
          </a:xfrm>
          <a:prstGeom prst="rect">
            <a:avLst/>
          </a:prstGeom>
          <a:noFill/>
        </p:spPr>
        <p:txBody>
          <a:bodyPr wrap="square" rtlCol="0">
            <a:spAutoFit/>
          </a:bodyPr>
          <a:lstStyle/>
          <a:p>
            <a:r>
              <a:rPr lang="en-US" sz="4000" dirty="0">
                <a:latin typeface="Be Vietnam"/>
              </a:rPr>
              <a:t>Overview Of UPI</a:t>
            </a:r>
          </a:p>
        </p:txBody>
      </p:sp>
      <p:sp>
        <p:nvSpPr>
          <p:cNvPr id="4" name="TextBox 3">
            <a:extLst>
              <a:ext uri="{FF2B5EF4-FFF2-40B4-BE49-F238E27FC236}">
                <a16:creationId xmlns:a16="http://schemas.microsoft.com/office/drawing/2014/main" id="{03894090-109B-8E2F-73D2-46AEA563F4DC}"/>
              </a:ext>
            </a:extLst>
          </p:cNvPr>
          <p:cNvSpPr txBox="1"/>
          <p:nvPr/>
        </p:nvSpPr>
        <p:spPr>
          <a:xfrm>
            <a:off x="5110480" y="2008068"/>
            <a:ext cx="6421120" cy="3416320"/>
          </a:xfrm>
          <a:prstGeom prst="rect">
            <a:avLst/>
          </a:prstGeom>
          <a:noFill/>
        </p:spPr>
        <p:txBody>
          <a:bodyPr wrap="square" rtlCol="0">
            <a:spAutoFit/>
          </a:bodyPr>
          <a:lstStyle/>
          <a:p>
            <a:pPr algn="just"/>
            <a:r>
              <a:rPr lang="en-US" sz="2400" dirty="0">
                <a:solidFill>
                  <a:srgbClr val="01003B"/>
                </a:solidFill>
                <a:latin typeface="IBM Plex Sans"/>
              </a:rPr>
              <a:t>Unified Payments Interface (UPI) is a real-time payment system in India that enables seamless money transfers from one bank account to another instantly and free of charge through a mobile device.</a:t>
            </a:r>
          </a:p>
          <a:p>
            <a:pPr algn="just"/>
            <a:r>
              <a:rPr lang="en-US" sz="2400" b="0" i="0" dirty="0">
                <a:effectLst/>
                <a:latin typeface="inherit"/>
              </a:rPr>
              <a:t>UPI is a fast, real-time system that is available 24*7, 365 days of the year, enabling money transfer and payments within seconds.</a:t>
            </a:r>
          </a:p>
          <a:p>
            <a:pPr algn="just"/>
            <a:endParaRPr lang="en-US" sz="2400" dirty="0">
              <a:solidFill>
                <a:srgbClr val="01003B"/>
              </a:solidFill>
              <a:latin typeface="IBM Plex Sans"/>
            </a:endParaRPr>
          </a:p>
        </p:txBody>
      </p:sp>
      <p:grpSp>
        <p:nvGrpSpPr>
          <p:cNvPr id="6" name="Group 2">
            <a:extLst>
              <a:ext uri="{FF2B5EF4-FFF2-40B4-BE49-F238E27FC236}">
                <a16:creationId xmlns:a16="http://schemas.microsoft.com/office/drawing/2014/main" id="{13B9028E-FF1D-4C2E-CB67-A4CEBE9A18AE}"/>
              </a:ext>
            </a:extLst>
          </p:cNvPr>
          <p:cNvGrpSpPr>
            <a:grpSpLocks noChangeAspect="1"/>
          </p:cNvGrpSpPr>
          <p:nvPr/>
        </p:nvGrpSpPr>
        <p:grpSpPr>
          <a:xfrm>
            <a:off x="332554" y="1951919"/>
            <a:ext cx="4114800" cy="4114800"/>
            <a:chOff x="0" y="0"/>
            <a:chExt cx="6350000" cy="6350000"/>
          </a:xfrm>
        </p:grpSpPr>
        <p:sp>
          <p:nvSpPr>
            <p:cNvPr id="7" name="Freeform 3">
              <a:extLst>
                <a:ext uri="{FF2B5EF4-FFF2-40B4-BE49-F238E27FC236}">
                  <a16:creationId xmlns:a16="http://schemas.microsoft.com/office/drawing/2014/main" id="{A7DBAB3B-D9F5-62E3-3587-ACC6B751EE6F}"/>
                </a:ext>
              </a:extLst>
            </p:cNvPr>
            <p:cNvSpPr/>
            <p:nvPr/>
          </p:nvSpPr>
          <p:spPr>
            <a:xfrm>
              <a:off x="0" y="0"/>
              <a:ext cx="6350000" cy="6350000"/>
            </a:xfrm>
            <a:custGeom>
              <a:avLst/>
              <a:gdLst/>
              <a:ahLst/>
              <a:cxnLst/>
              <a:rect l="l" t="t" r="r" b="b"/>
              <a:pathLst>
                <a:path w="6350000" h="6350000">
                  <a:moveTo>
                    <a:pt x="5715000" y="6350000"/>
                  </a:moveTo>
                  <a:lnTo>
                    <a:pt x="635000" y="6350000"/>
                  </a:lnTo>
                  <a:cubicBezTo>
                    <a:pt x="284480" y="6350000"/>
                    <a:pt x="0" y="6065520"/>
                    <a:pt x="0" y="5715000"/>
                  </a:cubicBezTo>
                  <a:lnTo>
                    <a:pt x="0" y="635000"/>
                  </a:lnTo>
                  <a:cubicBezTo>
                    <a:pt x="0" y="284480"/>
                    <a:pt x="284480" y="0"/>
                    <a:pt x="635000" y="0"/>
                  </a:cubicBezTo>
                  <a:lnTo>
                    <a:pt x="5715000" y="0"/>
                  </a:lnTo>
                  <a:cubicBezTo>
                    <a:pt x="6065520" y="0"/>
                    <a:pt x="6350000" y="284480"/>
                    <a:pt x="6350000" y="635000"/>
                  </a:cubicBezTo>
                  <a:lnTo>
                    <a:pt x="6350000" y="5715000"/>
                  </a:lnTo>
                  <a:cubicBezTo>
                    <a:pt x="6350000" y="6065520"/>
                    <a:pt x="6065520" y="6350000"/>
                    <a:pt x="5715000" y="6350000"/>
                  </a:cubicBezTo>
                  <a:close/>
                </a:path>
              </a:pathLst>
            </a:custGeom>
            <a:blipFill>
              <a:blip r:embed="rId4"/>
              <a:stretch>
                <a:fillRect/>
              </a:stretch>
            </a:blipFill>
          </p:spPr>
        </p:sp>
      </p:grpSp>
      <p:pic>
        <p:nvPicPr>
          <p:cNvPr id="9" name="Picture 8" descr="A close up of a logo&#10;&#10;Description automatically generated">
            <a:extLst>
              <a:ext uri="{FF2B5EF4-FFF2-40B4-BE49-F238E27FC236}">
                <a16:creationId xmlns:a16="http://schemas.microsoft.com/office/drawing/2014/main" id="{8578BA8F-FDB5-423C-8073-50BAD7358F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434" y="1951920"/>
            <a:ext cx="3899338" cy="4114800"/>
          </a:xfrm>
          <a:prstGeom prst="rect">
            <a:avLst/>
          </a:prstGeom>
        </p:spPr>
      </p:pic>
      <p:sp>
        <p:nvSpPr>
          <p:cNvPr id="10" name="Slide Number Placeholder 9">
            <a:extLst>
              <a:ext uri="{FF2B5EF4-FFF2-40B4-BE49-F238E27FC236}">
                <a16:creationId xmlns:a16="http://schemas.microsoft.com/office/drawing/2014/main" id="{FCA9F3FB-A551-4966-A478-85D302AFB5F9}"/>
              </a:ext>
            </a:extLst>
          </p:cNvPr>
          <p:cNvSpPr>
            <a:spLocks noGrp="1"/>
          </p:cNvSpPr>
          <p:nvPr>
            <p:ph type="sldNum" sz="quarter" idx="12"/>
          </p:nvPr>
        </p:nvSpPr>
        <p:spPr/>
        <p:txBody>
          <a:bodyPr/>
          <a:lstStyle/>
          <a:p>
            <a:fld id="{CC656FD2-59C3-4732-B7F6-8AEE31B2D707}" type="slidenum">
              <a:rPr lang="en-IN" smtClean="0"/>
              <a:t>6</a:t>
            </a:fld>
            <a:endParaRPr lang="en-IN" dirty="0"/>
          </a:p>
        </p:txBody>
      </p:sp>
    </p:spTree>
    <p:extLst>
      <p:ext uri="{BB962C8B-B14F-4D97-AF65-F5344CB8AC3E}">
        <p14:creationId xmlns:p14="http://schemas.microsoft.com/office/powerpoint/2010/main" val="4090486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jpeg" descr="Calendar&#10;&#10;Description automatically generated with low confidence">
            <a:extLst>
              <a:ext uri="{FF2B5EF4-FFF2-40B4-BE49-F238E27FC236}">
                <a16:creationId xmlns:a16="http://schemas.microsoft.com/office/drawing/2014/main" id="{886DC6B5-DA68-5393-11EC-CF061EB9935D}"/>
              </a:ext>
            </a:extLst>
          </p:cNvPr>
          <p:cNvPicPr>
            <a:picLocks noChangeAspect="1"/>
          </p:cNvPicPr>
          <p:nvPr/>
        </p:nvPicPr>
        <p:blipFill>
          <a:blip r:embed="rId2" cstate="print"/>
          <a:stretch>
            <a:fillRect/>
          </a:stretch>
        </p:blipFill>
        <p:spPr>
          <a:xfrm>
            <a:off x="144780" y="187960"/>
            <a:ext cx="1617048" cy="1655762"/>
          </a:xfrm>
          <a:prstGeom prst="rect">
            <a:avLst/>
          </a:prstGeom>
          <a:ln>
            <a:solidFill>
              <a:schemeClr val="accent2">
                <a:lumMod val="50000"/>
              </a:schemeClr>
            </a:solidFill>
          </a:ln>
        </p:spPr>
      </p:pic>
      <p:pic>
        <p:nvPicPr>
          <p:cNvPr id="3" name="Picture 2" descr="Perfectice – Practice. Analyze. Improve">
            <a:extLst>
              <a:ext uri="{FF2B5EF4-FFF2-40B4-BE49-F238E27FC236}">
                <a16:creationId xmlns:a16="http://schemas.microsoft.com/office/drawing/2014/main" id="{C9DBFB66-51D8-9188-F843-F5551A0420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12085" y="187960"/>
            <a:ext cx="2579915" cy="906534"/>
          </a:xfrm>
          <a:prstGeom prst="rect">
            <a:avLst/>
          </a:prstGeom>
          <a:noFill/>
          <a:ln>
            <a:noFill/>
          </a:ln>
        </p:spPr>
      </p:pic>
      <p:sp>
        <p:nvSpPr>
          <p:cNvPr id="16" name="Footer Placeholder 15">
            <a:extLst>
              <a:ext uri="{FF2B5EF4-FFF2-40B4-BE49-F238E27FC236}">
                <a16:creationId xmlns:a16="http://schemas.microsoft.com/office/drawing/2014/main" id="{8AF37E87-D9BA-716A-512C-F72C3274A0EE}"/>
              </a:ext>
            </a:extLst>
          </p:cNvPr>
          <p:cNvSpPr>
            <a:spLocks noGrp="1"/>
          </p:cNvSpPr>
          <p:nvPr>
            <p:ph type="ftr" sz="quarter" idx="11"/>
          </p:nvPr>
        </p:nvSpPr>
        <p:spPr/>
        <p:txBody>
          <a:bodyPr/>
          <a:lstStyle/>
          <a:p>
            <a:r>
              <a:rPr lang="en-US" sz="2000" dirty="0"/>
              <a:t>UPI OTP System Using 2 Factor Authentication</a:t>
            </a:r>
            <a:endParaRPr lang="en-IN" sz="2000" dirty="0"/>
          </a:p>
        </p:txBody>
      </p:sp>
      <p:sp>
        <p:nvSpPr>
          <p:cNvPr id="19" name="TextBox 18">
            <a:extLst>
              <a:ext uri="{FF2B5EF4-FFF2-40B4-BE49-F238E27FC236}">
                <a16:creationId xmlns:a16="http://schemas.microsoft.com/office/drawing/2014/main" id="{16A14009-D45B-8069-CFF6-7B52B103E12E}"/>
              </a:ext>
            </a:extLst>
          </p:cNvPr>
          <p:cNvSpPr txBox="1"/>
          <p:nvPr/>
        </p:nvSpPr>
        <p:spPr>
          <a:xfrm>
            <a:off x="2775857" y="136525"/>
            <a:ext cx="6096000" cy="923330"/>
          </a:xfrm>
          <a:prstGeom prst="rect">
            <a:avLst/>
          </a:prstGeom>
          <a:noFill/>
        </p:spPr>
        <p:txBody>
          <a:bodyPr wrap="square">
            <a:spAutoFit/>
          </a:bodyPr>
          <a:lstStyle/>
          <a:p>
            <a:pPr algn="ctr"/>
            <a:r>
              <a:rPr lang="en-IN" sz="1800" b="1" dirty="0"/>
              <a:t>BHARATI VIDYAPEETH (DEEMED TO BE UNIVERSITY)</a:t>
            </a:r>
            <a:br>
              <a:rPr lang="en-IN" sz="1800" b="1" dirty="0"/>
            </a:br>
            <a:r>
              <a:rPr lang="en-IN" sz="1800" b="1" dirty="0"/>
              <a:t>COLLEGE OF ENGINEERING, PUNE</a:t>
            </a:r>
          </a:p>
          <a:p>
            <a:pPr algn="ctr"/>
            <a:r>
              <a:rPr lang="en-IN" sz="1800" b="1" dirty="0"/>
              <a:t>DEPARTMENT OF INFORMATION TECHNOLOGY</a:t>
            </a:r>
          </a:p>
        </p:txBody>
      </p:sp>
      <p:sp>
        <p:nvSpPr>
          <p:cNvPr id="5" name="TextBox 4">
            <a:extLst>
              <a:ext uri="{FF2B5EF4-FFF2-40B4-BE49-F238E27FC236}">
                <a16:creationId xmlns:a16="http://schemas.microsoft.com/office/drawing/2014/main" id="{3240514E-5DF4-073B-B24C-7A4CC23B07B3}"/>
              </a:ext>
            </a:extLst>
          </p:cNvPr>
          <p:cNvSpPr txBox="1"/>
          <p:nvPr/>
        </p:nvSpPr>
        <p:spPr>
          <a:xfrm>
            <a:off x="4054747" y="1245098"/>
            <a:ext cx="4082505" cy="707886"/>
          </a:xfrm>
          <a:prstGeom prst="rect">
            <a:avLst/>
          </a:prstGeom>
          <a:noFill/>
        </p:spPr>
        <p:txBody>
          <a:bodyPr wrap="square" rtlCol="0">
            <a:spAutoFit/>
          </a:bodyPr>
          <a:lstStyle/>
          <a:p>
            <a:r>
              <a:rPr lang="en-US" sz="4000" dirty="0">
                <a:latin typeface="Be Vietnam"/>
              </a:rPr>
              <a:t>ITM Topics Used</a:t>
            </a:r>
          </a:p>
        </p:txBody>
      </p:sp>
      <p:sp>
        <p:nvSpPr>
          <p:cNvPr id="6" name="Slide Number Placeholder 5">
            <a:extLst>
              <a:ext uri="{FF2B5EF4-FFF2-40B4-BE49-F238E27FC236}">
                <a16:creationId xmlns:a16="http://schemas.microsoft.com/office/drawing/2014/main" id="{387F5079-5ECF-4A2F-88E8-E050B551F7C0}"/>
              </a:ext>
            </a:extLst>
          </p:cNvPr>
          <p:cNvSpPr>
            <a:spLocks noGrp="1"/>
          </p:cNvSpPr>
          <p:nvPr>
            <p:ph type="sldNum" sz="quarter" idx="12"/>
          </p:nvPr>
        </p:nvSpPr>
        <p:spPr/>
        <p:txBody>
          <a:bodyPr/>
          <a:lstStyle/>
          <a:p>
            <a:fld id="{CC656FD2-59C3-4732-B7F6-8AEE31B2D707}" type="slidenum">
              <a:rPr lang="en-IN" smtClean="0"/>
              <a:t>7</a:t>
            </a:fld>
            <a:endParaRPr lang="en-IN" dirty="0"/>
          </a:p>
        </p:txBody>
      </p:sp>
      <p:sp>
        <p:nvSpPr>
          <p:cNvPr id="8" name="TextBox 7">
            <a:extLst>
              <a:ext uri="{FF2B5EF4-FFF2-40B4-BE49-F238E27FC236}">
                <a16:creationId xmlns:a16="http://schemas.microsoft.com/office/drawing/2014/main" id="{8160E958-CD61-02CA-2117-FE0A6659F16C}"/>
              </a:ext>
            </a:extLst>
          </p:cNvPr>
          <p:cNvSpPr txBox="1"/>
          <p:nvPr/>
        </p:nvSpPr>
        <p:spPr>
          <a:xfrm>
            <a:off x="1510753" y="2028965"/>
            <a:ext cx="8890612" cy="4154984"/>
          </a:xfrm>
          <a:prstGeom prst="rect">
            <a:avLst/>
          </a:prstGeom>
          <a:noFill/>
        </p:spPr>
        <p:txBody>
          <a:bodyPr wrap="square" rtlCol="0">
            <a:spAutoFit/>
          </a:bodyPr>
          <a:lstStyle/>
          <a:p>
            <a:pPr marL="342900" indent="-342900">
              <a:buFont typeface="+mj-lt"/>
              <a:buAutoNum type="arabicPeriod"/>
            </a:pPr>
            <a:r>
              <a:rPr lang="en-US" sz="2200" dirty="0"/>
              <a:t>Database Management System (DBMS):</a:t>
            </a:r>
          </a:p>
          <a:p>
            <a:pPr marL="800100" lvl="1" indent="-342900">
              <a:buFont typeface="Arial" panose="020B0604020202020204" pitchFamily="34" charset="0"/>
              <a:buChar char="•"/>
            </a:pPr>
            <a:r>
              <a:rPr lang="en-US" sz="2200" dirty="0"/>
              <a:t>The code interacts with a MySQL database using the </a:t>
            </a:r>
            <a:r>
              <a:rPr lang="en-US" sz="2200" dirty="0" err="1"/>
              <a:t>mysql.connector</a:t>
            </a:r>
            <a:r>
              <a:rPr lang="en-US" sz="2200" dirty="0"/>
              <a:t> module.</a:t>
            </a:r>
          </a:p>
          <a:p>
            <a:pPr marL="800100" lvl="1" indent="-342900">
              <a:buFont typeface="Arial" panose="020B0604020202020204" pitchFamily="34" charset="0"/>
              <a:buChar char="•"/>
            </a:pPr>
            <a:r>
              <a:rPr lang="en-US" sz="2200" dirty="0"/>
              <a:t>It performs operations like INSERT, SELECT, and UPDATE on the users table.</a:t>
            </a:r>
          </a:p>
          <a:p>
            <a:pPr marL="800100" lvl="1" indent="-342900">
              <a:buFont typeface="Arial" panose="020B0604020202020204" pitchFamily="34" charset="0"/>
              <a:buChar char="•"/>
            </a:pPr>
            <a:r>
              <a:rPr lang="en-US" sz="2200" dirty="0"/>
              <a:t>This demonstrates the use of a DBMS to store user information securely.</a:t>
            </a:r>
          </a:p>
          <a:p>
            <a:pPr marL="342900" indent="-342900">
              <a:buFont typeface="+mj-lt"/>
              <a:buAutoNum type="arabicPeriod"/>
            </a:pPr>
            <a:r>
              <a:rPr lang="en-US" sz="2200" dirty="0"/>
              <a:t>User Authentication:</a:t>
            </a:r>
          </a:p>
          <a:p>
            <a:pPr marL="800100" lvl="1" indent="-342900">
              <a:buFont typeface="Arial" panose="020B0604020202020204" pitchFamily="34" charset="0"/>
              <a:buChar char="•"/>
            </a:pPr>
            <a:r>
              <a:rPr lang="en-US" sz="2200" dirty="0"/>
              <a:t>During the "Login" process, the script checks if the provided mobile number and PIN match the stored values in the database.</a:t>
            </a:r>
          </a:p>
          <a:p>
            <a:pPr marL="800100" lvl="1" indent="-342900">
              <a:buFont typeface="Arial" panose="020B0604020202020204" pitchFamily="34" charset="0"/>
              <a:buChar char="•"/>
            </a:pPr>
            <a:r>
              <a:rPr lang="en-US" sz="2200" dirty="0"/>
              <a:t>This is a fundamental aspect of ITM as it ensures secure access to the system.</a:t>
            </a:r>
            <a:endParaRPr lang="en-IN" sz="2200" dirty="0"/>
          </a:p>
        </p:txBody>
      </p:sp>
    </p:spTree>
    <p:extLst>
      <p:ext uri="{BB962C8B-B14F-4D97-AF65-F5344CB8AC3E}">
        <p14:creationId xmlns:p14="http://schemas.microsoft.com/office/powerpoint/2010/main" val="2077721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jpeg" descr="Calendar&#10;&#10;Description automatically generated with low confidence">
            <a:extLst>
              <a:ext uri="{FF2B5EF4-FFF2-40B4-BE49-F238E27FC236}">
                <a16:creationId xmlns:a16="http://schemas.microsoft.com/office/drawing/2014/main" id="{886DC6B5-DA68-5393-11EC-CF061EB9935D}"/>
              </a:ext>
            </a:extLst>
          </p:cNvPr>
          <p:cNvPicPr>
            <a:picLocks noChangeAspect="1"/>
          </p:cNvPicPr>
          <p:nvPr/>
        </p:nvPicPr>
        <p:blipFill>
          <a:blip r:embed="rId2" cstate="print"/>
          <a:stretch>
            <a:fillRect/>
          </a:stretch>
        </p:blipFill>
        <p:spPr>
          <a:xfrm>
            <a:off x="144780" y="187960"/>
            <a:ext cx="1617048" cy="1655762"/>
          </a:xfrm>
          <a:prstGeom prst="rect">
            <a:avLst/>
          </a:prstGeom>
          <a:ln>
            <a:solidFill>
              <a:schemeClr val="accent2">
                <a:lumMod val="50000"/>
              </a:schemeClr>
            </a:solidFill>
          </a:ln>
        </p:spPr>
      </p:pic>
      <p:pic>
        <p:nvPicPr>
          <p:cNvPr id="3" name="Picture 2" descr="Perfectice – Practice. Analyze. Improve">
            <a:extLst>
              <a:ext uri="{FF2B5EF4-FFF2-40B4-BE49-F238E27FC236}">
                <a16:creationId xmlns:a16="http://schemas.microsoft.com/office/drawing/2014/main" id="{C9DBFB66-51D8-9188-F843-F5551A0420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12085" y="187960"/>
            <a:ext cx="2579915" cy="906534"/>
          </a:xfrm>
          <a:prstGeom prst="rect">
            <a:avLst/>
          </a:prstGeom>
          <a:noFill/>
          <a:ln>
            <a:noFill/>
          </a:ln>
        </p:spPr>
      </p:pic>
      <p:sp>
        <p:nvSpPr>
          <p:cNvPr id="16" name="Footer Placeholder 15">
            <a:extLst>
              <a:ext uri="{FF2B5EF4-FFF2-40B4-BE49-F238E27FC236}">
                <a16:creationId xmlns:a16="http://schemas.microsoft.com/office/drawing/2014/main" id="{8AF37E87-D9BA-716A-512C-F72C3274A0EE}"/>
              </a:ext>
            </a:extLst>
          </p:cNvPr>
          <p:cNvSpPr>
            <a:spLocks noGrp="1"/>
          </p:cNvSpPr>
          <p:nvPr>
            <p:ph type="ftr" sz="quarter" idx="11"/>
          </p:nvPr>
        </p:nvSpPr>
        <p:spPr/>
        <p:txBody>
          <a:bodyPr/>
          <a:lstStyle/>
          <a:p>
            <a:r>
              <a:rPr lang="en-US" sz="2000" dirty="0"/>
              <a:t>UPI OTP System Using 2 Factor Authentication</a:t>
            </a:r>
            <a:endParaRPr lang="en-IN" sz="2000" dirty="0"/>
          </a:p>
        </p:txBody>
      </p:sp>
      <p:sp>
        <p:nvSpPr>
          <p:cNvPr id="19" name="TextBox 18">
            <a:extLst>
              <a:ext uri="{FF2B5EF4-FFF2-40B4-BE49-F238E27FC236}">
                <a16:creationId xmlns:a16="http://schemas.microsoft.com/office/drawing/2014/main" id="{16A14009-D45B-8069-CFF6-7B52B103E12E}"/>
              </a:ext>
            </a:extLst>
          </p:cNvPr>
          <p:cNvSpPr txBox="1"/>
          <p:nvPr/>
        </p:nvSpPr>
        <p:spPr>
          <a:xfrm>
            <a:off x="2775857" y="136525"/>
            <a:ext cx="6096000" cy="923330"/>
          </a:xfrm>
          <a:prstGeom prst="rect">
            <a:avLst/>
          </a:prstGeom>
          <a:noFill/>
        </p:spPr>
        <p:txBody>
          <a:bodyPr wrap="square">
            <a:spAutoFit/>
          </a:bodyPr>
          <a:lstStyle/>
          <a:p>
            <a:pPr algn="ctr"/>
            <a:r>
              <a:rPr lang="en-IN" sz="1800" b="1" dirty="0"/>
              <a:t>BHARATI VIDYAPEETH (DEEMED TO BE UNIVERSITY)</a:t>
            </a:r>
            <a:br>
              <a:rPr lang="en-IN" sz="1800" b="1" dirty="0"/>
            </a:br>
            <a:r>
              <a:rPr lang="en-IN" sz="1800" b="1" dirty="0"/>
              <a:t>COLLEGE OF ENGINEERING, PUNE</a:t>
            </a:r>
          </a:p>
          <a:p>
            <a:pPr algn="ctr"/>
            <a:r>
              <a:rPr lang="en-IN" sz="1800" b="1" dirty="0"/>
              <a:t>DEPARTMENT OF INFORMATION TECHNOLOGY</a:t>
            </a:r>
          </a:p>
        </p:txBody>
      </p:sp>
      <p:sp>
        <p:nvSpPr>
          <p:cNvPr id="5" name="TextBox 4">
            <a:extLst>
              <a:ext uri="{FF2B5EF4-FFF2-40B4-BE49-F238E27FC236}">
                <a16:creationId xmlns:a16="http://schemas.microsoft.com/office/drawing/2014/main" id="{3240514E-5DF4-073B-B24C-7A4CC23B07B3}"/>
              </a:ext>
            </a:extLst>
          </p:cNvPr>
          <p:cNvSpPr txBox="1"/>
          <p:nvPr/>
        </p:nvSpPr>
        <p:spPr>
          <a:xfrm>
            <a:off x="4708356" y="1015841"/>
            <a:ext cx="4481396" cy="707886"/>
          </a:xfrm>
          <a:prstGeom prst="rect">
            <a:avLst/>
          </a:prstGeom>
          <a:noFill/>
        </p:spPr>
        <p:txBody>
          <a:bodyPr wrap="square" rtlCol="0">
            <a:spAutoFit/>
          </a:bodyPr>
          <a:lstStyle/>
          <a:p>
            <a:r>
              <a:rPr lang="en-US" sz="4000" dirty="0">
                <a:latin typeface="Be Vietnam Bold"/>
              </a:rPr>
              <a:t>Program</a:t>
            </a:r>
          </a:p>
        </p:txBody>
      </p:sp>
      <p:sp>
        <p:nvSpPr>
          <p:cNvPr id="10" name="Slide Number Placeholder 9">
            <a:extLst>
              <a:ext uri="{FF2B5EF4-FFF2-40B4-BE49-F238E27FC236}">
                <a16:creationId xmlns:a16="http://schemas.microsoft.com/office/drawing/2014/main" id="{8A5E7ED6-6389-4799-AB07-E9F0AAFC506D}"/>
              </a:ext>
            </a:extLst>
          </p:cNvPr>
          <p:cNvSpPr>
            <a:spLocks noGrp="1"/>
          </p:cNvSpPr>
          <p:nvPr>
            <p:ph type="sldNum" sz="quarter" idx="12"/>
          </p:nvPr>
        </p:nvSpPr>
        <p:spPr/>
        <p:txBody>
          <a:bodyPr/>
          <a:lstStyle/>
          <a:p>
            <a:fld id="{CC656FD2-59C3-4732-B7F6-8AEE31B2D707}" type="slidenum">
              <a:rPr lang="en-IN" smtClean="0"/>
              <a:t>8</a:t>
            </a:fld>
            <a:endParaRPr lang="en-IN" dirty="0"/>
          </a:p>
        </p:txBody>
      </p:sp>
      <p:sp>
        <p:nvSpPr>
          <p:cNvPr id="6" name="TextBox 5">
            <a:extLst>
              <a:ext uri="{FF2B5EF4-FFF2-40B4-BE49-F238E27FC236}">
                <a16:creationId xmlns:a16="http://schemas.microsoft.com/office/drawing/2014/main" id="{7C5C1835-467E-FF59-BB32-E2049153F613}"/>
              </a:ext>
            </a:extLst>
          </p:cNvPr>
          <p:cNvSpPr txBox="1"/>
          <p:nvPr/>
        </p:nvSpPr>
        <p:spPr>
          <a:xfrm>
            <a:off x="6272270" y="2070000"/>
            <a:ext cx="5002255" cy="3816429"/>
          </a:xfrm>
          <a:prstGeom prst="rect">
            <a:avLst/>
          </a:prstGeom>
          <a:noFill/>
        </p:spPr>
        <p:txBody>
          <a:bodyPr wrap="square" rtlCol="0">
            <a:spAutoFit/>
          </a:bodyPr>
          <a:lstStyle/>
          <a:p>
            <a:pPr marL="285750" indent="-285750">
              <a:buFont typeface="Arial" panose="020B0604020202020204" pitchFamily="34" charset="0"/>
              <a:buChar char="•"/>
            </a:pPr>
            <a:r>
              <a:rPr lang="en-IN" sz="2200" dirty="0"/>
              <a:t>We have imported </a:t>
            </a:r>
          </a:p>
          <a:p>
            <a:pPr marL="742950" lvl="1" indent="-285750">
              <a:buFont typeface="Arial" panose="020B0604020202020204" pitchFamily="34" charset="0"/>
              <a:buChar char="•"/>
            </a:pPr>
            <a:r>
              <a:rPr lang="en-IN" sz="2200" dirty="0"/>
              <a:t>mysql.connector</a:t>
            </a:r>
          </a:p>
          <a:p>
            <a:pPr marL="742950" lvl="1" indent="-285750">
              <a:buFont typeface="Arial" panose="020B0604020202020204" pitchFamily="34" charset="0"/>
              <a:buChar char="•"/>
            </a:pPr>
            <a:r>
              <a:rPr lang="en-IN" sz="2200" dirty="0"/>
              <a:t>Pyotp</a:t>
            </a:r>
          </a:p>
          <a:p>
            <a:pPr marL="742950" lvl="1" indent="-285750">
              <a:buFont typeface="Arial" panose="020B0604020202020204" pitchFamily="34" charset="0"/>
              <a:buChar char="•"/>
            </a:pPr>
            <a:r>
              <a:rPr lang="en-IN" sz="2200" dirty="0"/>
              <a:t>os</a:t>
            </a:r>
          </a:p>
          <a:p>
            <a:pPr marL="285750" indent="-285750">
              <a:buFont typeface="Arial" panose="020B0604020202020204" pitchFamily="34" charset="0"/>
              <a:buChar char="•"/>
            </a:pPr>
            <a:r>
              <a:rPr lang="en-IN" sz="2200" dirty="0"/>
              <a:t>We have created:</a:t>
            </a:r>
          </a:p>
          <a:p>
            <a:pPr marL="742950" lvl="1" indent="-285750">
              <a:buFont typeface="Arial" panose="020B0604020202020204" pitchFamily="34" charset="0"/>
              <a:buChar char="•"/>
            </a:pPr>
            <a:r>
              <a:rPr lang="en-IN" sz="2200" dirty="0"/>
              <a:t>mysql connection</a:t>
            </a:r>
          </a:p>
          <a:p>
            <a:pPr marL="742950" lvl="1" indent="-285750">
              <a:buFont typeface="Arial" panose="020B0604020202020204" pitchFamily="34" charset="0"/>
              <a:buChar char="•"/>
            </a:pPr>
            <a:r>
              <a:rPr lang="en-IN" sz="2200" dirty="0"/>
              <a:t>Cursor</a:t>
            </a:r>
          </a:p>
          <a:p>
            <a:pPr marL="285750" indent="-285750">
              <a:buFont typeface="Arial" panose="020B0604020202020204" pitchFamily="34" charset="0"/>
              <a:buChar char="•"/>
            </a:pPr>
            <a:r>
              <a:rPr lang="en-IN" sz="2200" dirty="0"/>
              <a:t>We have created a utility function clear screen and a press enter to continue function</a:t>
            </a:r>
          </a:p>
          <a:p>
            <a:endParaRPr lang="en-IN" sz="2200" dirty="0"/>
          </a:p>
        </p:txBody>
      </p:sp>
      <p:pic>
        <p:nvPicPr>
          <p:cNvPr id="8" name="Picture 7">
            <a:extLst>
              <a:ext uri="{FF2B5EF4-FFF2-40B4-BE49-F238E27FC236}">
                <a16:creationId xmlns:a16="http://schemas.microsoft.com/office/drawing/2014/main" id="{C21D2A1F-5C8B-C0AB-36B1-828042DBCA29}"/>
              </a:ext>
            </a:extLst>
          </p:cNvPr>
          <p:cNvPicPr>
            <a:picLocks noChangeAspect="1"/>
          </p:cNvPicPr>
          <p:nvPr/>
        </p:nvPicPr>
        <p:blipFill rotWithShape="1">
          <a:blip r:embed="rId4"/>
          <a:srcRect l="8132" t="12531" r="58118" b="37831"/>
          <a:stretch/>
        </p:blipFill>
        <p:spPr>
          <a:xfrm>
            <a:off x="407624" y="1970832"/>
            <a:ext cx="5002255" cy="4138412"/>
          </a:xfrm>
          <a:prstGeom prst="rect">
            <a:avLst/>
          </a:prstGeom>
        </p:spPr>
      </p:pic>
    </p:spTree>
    <p:extLst>
      <p:ext uri="{BB962C8B-B14F-4D97-AF65-F5344CB8AC3E}">
        <p14:creationId xmlns:p14="http://schemas.microsoft.com/office/powerpoint/2010/main" val="2181678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jpeg" descr="Calendar&#10;&#10;Description automatically generated with low confidence">
            <a:extLst>
              <a:ext uri="{FF2B5EF4-FFF2-40B4-BE49-F238E27FC236}">
                <a16:creationId xmlns:a16="http://schemas.microsoft.com/office/drawing/2014/main" id="{886DC6B5-DA68-5393-11EC-CF061EB9935D}"/>
              </a:ext>
            </a:extLst>
          </p:cNvPr>
          <p:cNvPicPr>
            <a:picLocks noChangeAspect="1"/>
          </p:cNvPicPr>
          <p:nvPr/>
        </p:nvPicPr>
        <p:blipFill>
          <a:blip r:embed="rId2" cstate="print"/>
          <a:stretch>
            <a:fillRect/>
          </a:stretch>
        </p:blipFill>
        <p:spPr>
          <a:xfrm>
            <a:off x="144780" y="187960"/>
            <a:ext cx="1617048" cy="1655762"/>
          </a:xfrm>
          <a:prstGeom prst="rect">
            <a:avLst/>
          </a:prstGeom>
          <a:ln>
            <a:solidFill>
              <a:schemeClr val="accent2">
                <a:lumMod val="50000"/>
              </a:schemeClr>
            </a:solidFill>
          </a:ln>
        </p:spPr>
      </p:pic>
      <p:pic>
        <p:nvPicPr>
          <p:cNvPr id="3" name="Picture 2" descr="Perfectice – Practice. Analyze. Improve">
            <a:extLst>
              <a:ext uri="{FF2B5EF4-FFF2-40B4-BE49-F238E27FC236}">
                <a16:creationId xmlns:a16="http://schemas.microsoft.com/office/drawing/2014/main" id="{C9DBFB66-51D8-9188-F843-F5551A0420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12085" y="187960"/>
            <a:ext cx="2579915" cy="906534"/>
          </a:xfrm>
          <a:prstGeom prst="rect">
            <a:avLst/>
          </a:prstGeom>
          <a:noFill/>
          <a:ln>
            <a:noFill/>
          </a:ln>
        </p:spPr>
      </p:pic>
      <p:sp>
        <p:nvSpPr>
          <p:cNvPr id="16" name="Footer Placeholder 15">
            <a:extLst>
              <a:ext uri="{FF2B5EF4-FFF2-40B4-BE49-F238E27FC236}">
                <a16:creationId xmlns:a16="http://schemas.microsoft.com/office/drawing/2014/main" id="{8AF37E87-D9BA-716A-512C-F72C3274A0EE}"/>
              </a:ext>
            </a:extLst>
          </p:cNvPr>
          <p:cNvSpPr>
            <a:spLocks noGrp="1"/>
          </p:cNvSpPr>
          <p:nvPr>
            <p:ph type="ftr" sz="quarter" idx="11"/>
          </p:nvPr>
        </p:nvSpPr>
        <p:spPr/>
        <p:txBody>
          <a:bodyPr/>
          <a:lstStyle/>
          <a:p>
            <a:r>
              <a:rPr lang="en-US" sz="2000" dirty="0"/>
              <a:t>UPI OTP System Using 2 Factor Authentication</a:t>
            </a:r>
            <a:endParaRPr lang="en-IN" sz="2000" dirty="0"/>
          </a:p>
        </p:txBody>
      </p:sp>
      <p:sp>
        <p:nvSpPr>
          <p:cNvPr id="19" name="TextBox 18">
            <a:extLst>
              <a:ext uri="{FF2B5EF4-FFF2-40B4-BE49-F238E27FC236}">
                <a16:creationId xmlns:a16="http://schemas.microsoft.com/office/drawing/2014/main" id="{16A14009-D45B-8069-CFF6-7B52B103E12E}"/>
              </a:ext>
            </a:extLst>
          </p:cNvPr>
          <p:cNvSpPr txBox="1"/>
          <p:nvPr/>
        </p:nvSpPr>
        <p:spPr>
          <a:xfrm>
            <a:off x="2775857" y="136525"/>
            <a:ext cx="6096000" cy="923330"/>
          </a:xfrm>
          <a:prstGeom prst="rect">
            <a:avLst/>
          </a:prstGeom>
          <a:noFill/>
        </p:spPr>
        <p:txBody>
          <a:bodyPr wrap="square">
            <a:spAutoFit/>
          </a:bodyPr>
          <a:lstStyle/>
          <a:p>
            <a:pPr algn="ctr"/>
            <a:r>
              <a:rPr lang="en-IN" sz="1800" b="1" dirty="0"/>
              <a:t>BHARATI VIDYAPEETH (DEEMED TO BE UNIVERSITY)</a:t>
            </a:r>
            <a:br>
              <a:rPr lang="en-IN" sz="1800" b="1" dirty="0"/>
            </a:br>
            <a:r>
              <a:rPr lang="en-IN" sz="1800" b="1" dirty="0"/>
              <a:t>COLLEGE OF ENGINEERING, PUNE</a:t>
            </a:r>
          </a:p>
          <a:p>
            <a:pPr algn="ctr"/>
            <a:r>
              <a:rPr lang="en-IN" sz="1800" b="1" dirty="0"/>
              <a:t>DEPARTMENT OF INFORMATION TECHNOLOGY</a:t>
            </a:r>
          </a:p>
        </p:txBody>
      </p:sp>
      <p:sp>
        <p:nvSpPr>
          <p:cNvPr id="5" name="TextBox 4">
            <a:extLst>
              <a:ext uri="{FF2B5EF4-FFF2-40B4-BE49-F238E27FC236}">
                <a16:creationId xmlns:a16="http://schemas.microsoft.com/office/drawing/2014/main" id="{3240514E-5DF4-073B-B24C-7A4CC23B07B3}"/>
              </a:ext>
            </a:extLst>
          </p:cNvPr>
          <p:cNvSpPr txBox="1"/>
          <p:nvPr/>
        </p:nvSpPr>
        <p:spPr>
          <a:xfrm>
            <a:off x="4628979" y="974309"/>
            <a:ext cx="4481396" cy="707886"/>
          </a:xfrm>
          <a:prstGeom prst="rect">
            <a:avLst/>
          </a:prstGeom>
          <a:noFill/>
        </p:spPr>
        <p:txBody>
          <a:bodyPr wrap="square" rtlCol="0">
            <a:spAutoFit/>
          </a:bodyPr>
          <a:lstStyle/>
          <a:p>
            <a:r>
              <a:rPr lang="en-US" sz="4000" dirty="0">
                <a:latin typeface="Be Vietnam Bold"/>
              </a:rPr>
              <a:t>Program</a:t>
            </a:r>
          </a:p>
        </p:txBody>
      </p:sp>
      <p:sp>
        <p:nvSpPr>
          <p:cNvPr id="10" name="Slide Number Placeholder 9">
            <a:extLst>
              <a:ext uri="{FF2B5EF4-FFF2-40B4-BE49-F238E27FC236}">
                <a16:creationId xmlns:a16="http://schemas.microsoft.com/office/drawing/2014/main" id="{E7E434B9-5A00-4CC8-8A5E-37DB59EC4FEB}"/>
              </a:ext>
            </a:extLst>
          </p:cNvPr>
          <p:cNvSpPr>
            <a:spLocks noGrp="1"/>
          </p:cNvSpPr>
          <p:nvPr>
            <p:ph type="sldNum" sz="quarter" idx="12"/>
          </p:nvPr>
        </p:nvSpPr>
        <p:spPr/>
        <p:txBody>
          <a:bodyPr/>
          <a:lstStyle/>
          <a:p>
            <a:fld id="{CC656FD2-59C3-4732-B7F6-8AEE31B2D707}" type="slidenum">
              <a:rPr lang="en-IN" smtClean="0"/>
              <a:t>9</a:t>
            </a:fld>
            <a:endParaRPr lang="en-IN" dirty="0"/>
          </a:p>
        </p:txBody>
      </p:sp>
      <p:pic>
        <p:nvPicPr>
          <p:cNvPr id="6" name="Picture 5">
            <a:extLst>
              <a:ext uri="{FF2B5EF4-FFF2-40B4-BE49-F238E27FC236}">
                <a16:creationId xmlns:a16="http://schemas.microsoft.com/office/drawing/2014/main" id="{E79DB217-8FD3-53E2-88FE-06D1968BAF15}"/>
              </a:ext>
            </a:extLst>
          </p:cNvPr>
          <p:cNvPicPr>
            <a:picLocks noChangeAspect="1"/>
          </p:cNvPicPr>
          <p:nvPr/>
        </p:nvPicPr>
        <p:blipFill rotWithShape="1">
          <a:blip r:embed="rId4"/>
          <a:srcRect l="8036" t="52222" r="30804" b="23634"/>
          <a:stretch/>
        </p:blipFill>
        <p:spPr>
          <a:xfrm>
            <a:off x="1362656" y="2078723"/>
            <a:ext cx="9466688" cy="2102076"/>
          </a:xfrm>
          <a:prstGeom prst="rect">
            <a:avLst/>
          </a:prstGeom>
        </p:spPr>
      </p:pic>
      <p:sp>
        <p:nvSpPr>
          <p:cNvPr id="7" name="TextBox 6">
            <a:extLst>
              <a:ext uri="{FF2B5EF4-FFF2-40B4-BE49-F238E27FC236}">
                <a16:creationId xmlns:a16="http://schemas.microsoft.com/office/drawing/2014/main" id="{05879B48-B2A3-43EE-E6A1-29CB50B0F598}"/>
              </a:ext>
            </a:extLst>
          </p:cNvPr>
          <p:cNvSpPr txBox="1"/>
          <p:nvPr/>
        </p:nvSpPr>
        <p:spPr>
          <a:xfrm>
            <a:off x="1927952" y="4538949"/>
            <a:ext cx="8494005" cy="1446550"/>
          </a:xfrm>
          <a:prstGeom prst="rect">
            <a:avLst/>
          </a:prstGeom>
          <a:noFill/>
        </p:spPr>
        <p:txBody>
          <a:bodyPr wrap="square" rtlCol="0">
            <a:spAutoFit/>
          </a:bodyPr>
          <a:lstStyle/>
          <a:p>
            <a:r>
              <a:rPr lang="en-IN" sz="2200" dirty="0"/>
              <a:t>We have created a function createuser() where we are taking mobile number and pin from the user, we are then inserting them into the database.</a:t>
            </a:r>
          </a:p>
          <a:p>
            <a:r>
              <a:rPr lang="en-IN" sz="2200" dirty="0"/>
              <a:t>On successful insertion we are a success message.</a:t>
            </a:r>
          </a:p>
        </p:txBody>
      </p:sp>
    </p:spTree>
    <p:extLst>
      <p:ext uri="{BB962C8B-B14F-4D97-AF65-F5344CB8AC3E}">
        <p14:creationId xmlns:p14="http://schemas.microsoft.com/office/powerpoint/2010/main" val="1326570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TotalTime>
  <Words>1383</Words>
  <Application>Microsoft Office PowerPoint</Application>
  <PresentationFormat>Widescreen</PresentationFormat>
  <Paragraphs>200</Paragraphs>
  <Slides>23</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Be Vietnam</vt:lpstr>
      <vt:lpstr>Be Vietnam Bold</vt:lpstr>
      <vt:lpstr>Calibri</vt:lpstr>
      <vt:lpstr>Calibri Light</vt:lpstr>
      <vt:lpstr>IBM Plex Sans</vt:lpstr>
      <vt:lpstr>inherit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Nimesh Mittal</dc:creator>
  <cp:lastModifiedBy>Ekansh Garg</cp:lastModifiedBy>
  <cp:revision>9</cp:revision>
  <dcterms:created xsi:type="dcterms:W3CDTF">2023-04-28T10:47:33Z</dcterms:created>
  <dcterms:modified xsi:type="dcterms:W3CDTF">2024-04-10T08:21:37Z</dcterms:modified>
</cp:coreProperties>
</file>