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9"/>
  </p:notesMasterIdLst>
  <p:handoutMasterIdLst>
    <p:handoutMasterId r:id="rId30"/>
  </p:handoutMasterIdLst>
  <p:sldIdLst>
    <p:sldId id="256" r:id="rId2"/>
    <p:sldId id="257" r:id="rId3"/>
    <p:sldId id="277" r:id="rId4"/>
    <p:sldId id="278" r:id="rId5"/>
    <p:sldId id="279" r:id="rId6"/>
    <p:sldId id="280" r:id="rId7"/>
    <p:sldId id="276" r:id="rId8"/>
    <p:sldId id="258" r:id="rId9"/>
    <p:sldId id="259" r:id="rId10"/>
    <p:sldId id="260" r:id="rId11"/>
    <p:sldId id="261" r:id="rId12"/>
    <p:sldId id="263" r:id="rId13"/>
    <p:sldId id="264" r:id="rId14"/>
    <p:sldId id="265" r:id="rId15"/>
    <p:sldId id="266" r:id="rId16"/>
    <p:sldId id="267" r:id="rId17"/>
    <p:sldId id="268" r:id="rId18"/>
    <p:sldId id="269" r:id="rId19"/>
    <p:sldId id="262" r:id="rId20"/>
    <p:sldId id="282" r:id="rId21"/>
    <p:sldId id="270" r:id="rId22"/>
    <p:sldId id="272" r:id="rId23"/>
    <p:sldId id="273" r:id="rId24"/>
    <p:sldId id="274" r:id="rId25"/>
    <p:sldId id="281" r:id="rId26"/>
    <p:sldId id="275" r:id="rId27"/>
    <p:sldId id="27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5B1B026-9E9D-4CC7-ABAB-A4BCD49BDADE}">
          <p14:sldIdLst>
            <p14:sldId id="256"/>
            <p14:sldId id="257"/>
            <p14:sldId id="277"/>
            <p14:sldId id="278"/>
            <p14:sldId id="279"/>
            <p14:sldId id="280"/>
            <p14:sldId id="276"/>
            <p14:sldId id="258"/>
            <p14:sldId id="259"/>
            <p14:sldId id="260"/>
            <p14:sldId id="261"/>
            <p14:sldId id="263"/>
            <p14:sldId id="264"/>
            <p14:sldId id="265"/>
            <p14:sldId id="266"/>
            <p14:sldId id="267"/>
            <p14:sldId id="268"/>
            <p14:sldId id="269"/>
            <p14:sldId id="262"/>
            <p14:sldId id="282"/>
            <p14:sldId id="270"/>
            <p14:sldId id="272"/>
            <p14:sldId id="273"/>
            <p14:sldId id="274"/>
            <p14:sldId id="281"/>
            <p14:sldId id="275"/>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4660"/>
  </p:normalViewPr>
  <p:slideViewPr>
    <p:cSldViewPr snapToGrid="0">
      <p:cViewPr varScale="1">
        <p:scale>
          <a:sx n="88" d="100"/>
          <a:sy n="88" d="100"/>
        </p:scale>
        <p:origin x="201" y="69"/>
      </p:cViewPr>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CF5489-2F38-421F-B0B9-381076CCA5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FB38CFF-2EF3-49B4-BFFD-031C6EFC11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4BF0E5-18E6-4AE4-B33F-637A9F2A5494}" type="datetimeFigureOut">
              <a:rPr lang="en-IN" smtClean="0"/>
              <a:t>20-04-2024</a:t>
            </a:fld>
            <a:endParaRPr lang="en-IN"/>
          </a:p>
        </p:txBody>
      </p:sp>
      <p:sp>
        <p:nvSpPr>
          <p:cNvPr id="4" name="Footer Placeholder 3">
            <a:extLst>
              <a:ext uri="{FF2B5EF4-FFF2-40B4-BE49-F238E27FC236}">
                <a16:creationId xmlns:a16="http://schemas.microsoft.com/office/drawing/2014/main" id="{454CC657-4087-45D4-8CC5-4C24D77B4B8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EC4D1A0-8FA2-4372-A43C-9D26E4432E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2FCB9C-052F-41A0-BC9D-E4892C1B98AD}" type="slidenum">
              <a:rPr lang="en-IN" smtClean="0"/>
              <a:t>‹#›</a:t>
            </a:fld>
            <a:endParaRPr lang="en-IN"/>
          </a:p>
        </p:txBody>
      </p:sp>
    </p:spTree>
    <p:extLst>
      <p:ext uri="{BB962C8B-B14F-4D97-AF65-F5344CB8AC3E}">
        <p14:creationId xmlns:p14="http://schemas.microsoft.com/office/powerpoint/2010/main" val="144346353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7A089-0AA2-47ED-B920-AD01DE507C97}" type="datetimeFigureOut">
              <a:rPr lang="en-IN" smtClean="0"/>
              <a:t>20-04-2024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D3264-88D4-4039-9D3E-D1836590E7DC}" type="slidenum">
              <a:rPr lang="en-IN" smtClean="0"/>
              <a:t>‹#›</a:t>
            </a:fld>
            <a:endParaRPr lang="en-IN"/>
          </a:p>
        </p:txBody>
      </p:sp>
    </p:spTree>
    <p:extLst>
      <p:ext uri="{BB962C8B-B14F-4D97-AF65-F5344CB8AC3E}">
        <p14:creationId xmlns:p14="http://schemas.microsoft.com/office/powerpoint/2010/main" val="326552230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FE17C0-FEBE-48B8-864A-E4E2244A6A1F}" type="datetime1">
              <a:rPr lang="en-IN" smtClean="0"/>
              <a:t>20-04-2024</a:t>
            </a:fld>
            <a:endParaRPr lang="en-IN" dirty="0"/>
          </a:p>
        </p:txBody>
      </p:sp>
      <p:sp>
        <p:nvSpPr>
          <p:cNvPr id="5" name="Footer Placeholder 4"/>
          <p:cNvSpPr>
            <a:spLocks noGrp="1"/>
          </p:cNvSpPr>
          <p:nvPr>
            <p:ph type="ftr" sz="quarter" idx="11"/>
          </p:nvPr>
        </p:nvSpPr>
        <p:spPr/>
        <p:txBody>
          <a:bodyPr/>
          <a:lstStyle/>
          <a:p>
            <a:r>
              <a:rPr lang="en-US"/>
              <a:t>Guided By : Prof. T.B. Patil</a:t>
            </a:r>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DB58439-157C-477C-9998-41612AED1AC4}" type="slidenum">
              <a:rPr lang="en-IN" smtClean="0"/>
              <a:t>‹#›</a:t>
            </a:fld>
            <a:endParaRPr lang="en-IN" dirty="0"/>
          </a:p>
        </p:txBody>
      </p:sp>
    </p:spTree>
    <p:extLst>
      <p:ext uri="{BB962C8B-B14F-4D97-AF65-F5344CB8AC3E}">
        <p14:creationId xmlns:p14="http://schemas.microsoft.com/office/powerpoint/2010/main" val="163247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DFDD46-1210-4C11-B60D-E96592037FA8}" type="datetime1">
              <a:rPr lang="en-IN" smtClean="0"/>
              <a:t>20-04-2024</a:t>
            </a:fld>
            <a:endParaRPr lang="en-IN" dirty="0"/>
          </a:p>
        </p:txBody>
      </p:sp>
      <p:sp>
        <p:nvSpPr>
          <p:cNvPr id="5" name="Footer Placeholder 4"/>
          <p:cNvSpPr>
            <a:spLocks noGrp="1"/>
          </p:cNvSpPr>
          <p:nvPr>
            <p:ph type="ftr" sz="quarter" idx="11"/>
          </p:nvPr>
        </p:nvSpPr>
        <p:spPr/>
        <p:txBody>
          <a:bodyPr/>
          <a:lstStyle/>
          <a:p>
            <a:r>
              <a:rPr lang="en-US"/>
              <a:t>Guided By : Prof. T.B. Patil</a:t>
            </a:r>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B58439-157C-477C-9998-41612AED1AC4}" type="slidenum">
              <a:rPr lang="en-IN" smtClean="0"/>
              <a:t>‹#›</a:t>
            </a:fld>
            <a:endParaRPr lang="en-IN" dirty="0"/>
          </a:p>
        </p:txBody>
      </p:sp>
    </p:spTree>
    <p:extLst>
      <p:ext uri="{BB962C8B-B14F-4D97-AF65-F5344CB8AC3E}">
        <p14:creationId xmlns:p14="http://schemas.microsoft.com/office/powerpoint/2010/main" val="3152045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15821E-6017-43A8-8016-4E352F397B52}" type="datetime1">
              <a:rPr lang="en-IN" smtClean="0"/>
              <a:t>20-04-2024</a:t>
            </a:fld>
            <a:endParaRPr lang="en-IN" dirty="0"/>
          </a:p>
        </p:txBody>
      </p:sp>
      <p:sp>
        <p:nvSpPr>
          <p:cNvPr id="5" name="Footer Placeholder 4"/>
          <p:cNvSpPr>
            <a:spLocks noGrp="1"/>
          </p:cNvSpPr>
          <p:nvPr>
            <p:ph type="ftr" sz="quarter" idx="11"/>
          </p:nvPr>
        </p:nvSpPr>
        <p:spPr/>
        <p:txBody>
          <a:bodyPr/>
          <a:lstStyle/>
          <a:p>
            <a:r>
              <a:rPr lang="en-US"/>
              <a:t>Guided By : Prof. T.B. Patil</a:t>
            </a:r>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B58439-157C-477C-9998-41612AED1AC4}"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7305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972BD4F-D0DC-4D8A-BA3F-92438BE2B923}" type="datetime1">
              <a:rPr lang="en-IN" smtClean="0"/>
              <a:t>20-04-2024</a:t>
            </a:fld>
            <a:endParaRPr lang="en-IN" dirty="0"/>
          </a:p>
        </p:txBody>
      </p:sp>
      <p:sp>
        <p:nvSpPr>
          <p:cNvPr id="6" name="Footer Placeholder 5"/>
          <p:cNvSpPr>
            <a:spLocks noGrp="1"/>
          </p:cNvSpPr>
          <p:nvPr>
            <p:ph type="ftr" sz="quarter" idx="11"/>
          </p:nvPr>
        </p:nvSpPr>
        <p:spPr/>
        <p:txBody>
          <a:bodyPr/>
          <a:lstStyle/>
          <a:p>
            <a:r>
              <a:rPr lang="en-US"/>
              <a:t>Guided By : Prof. T.B. Patil</a:t>
            </a:r>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B58439-157C-477C-9998-41612AED1AC4}" type="slidenum">
              <a:rPr lang="en-IN" smtClean="0"/>
              <a:t>‹#›</a:t>
            </a:fld>
            <a:endParaRPr lang="en-IN" dirty="0"/>
          </a:p>
        </p:txBody>
      </p:sp>
    </p:spTree>
    <p:extLst>
      <p:ext uri="{BB962C8B-B14F-4D97-AF65-F5344CB8AC3E}">
        <p14:creationId xmlns:p14="http://schemas.microsoft.com/office/powerpoint/2010/main" val="3856017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110C188-3336-4128-A67C-A7CED5090BB3}" type="datetime1">
              <a:rPr lang="en-IN" smtClean="0"/>
              <a:t>20-04-2024</a:t>
            </a:fld>
            <a:endParaRPr lang="en-IN" dirty="0"/>
          </a:p>
        </p:txBody>
      </p:sp>
      <p:sp>
        <p:nvSpPr>
          <p:cNvPr id="6" name="Footer Placeholder 5"/>
          <p:cNvSpPr>
            <a:spLocks noGrp="1"/>
          </p:cNvSpPr>
          <p:nvPr>
            <p:ph type="ftr" sz="quarter" idx="11"/>
          </p:nvPr>
        </p:nvSpPr>
        <p:spPr/>
        <p:txBody>
          <a:bodyPr/>
          <a:lstStyle/>
          <a:p>
            <a:r>
              <a:rPr lang="en-US"/>
              <a:t>Guided By : Prof. T.B. Patil</a:t>
            </a:r>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B58439-157C-477C-9998-41612AED1AC4}"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3560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2DC220E-F330-4542-BB68-0E6D47DE439C}" type="datetime1">
              <a:rPr lang="en-IN" smtClean="0"/>
              <a:t>20-04-2024</a:t>
            </a:fld>
            <a:endParaRPr lang="en-IN" dirty="0"/>
          </a:p>
        </p:txBody>
      </p:sp>
      <p:sp>
        <p:nvSpPr>
          <p:cNvPr id="6" name="Footer Placeholder 5"/>
          <p:cNvSpPr>
            <a:spLocks noGrp="1"/>
          </p:cNvSpPr>
          <p:nvPr>
            <p:ph type="ftr" sz="quarter" idx="11"/>
          </p:nvPr>
        </p:nvSpPr>
        <p:spPr/>
        <p:txBody>
          <a:bodyPr/>
          <a:lstStyle/>
          <a:p>
            <a:r>
              <a:rPr lang="en-US"/>
              <a:t>Guided By : Prof. T.B. Patil</a:t>
            </a:r>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B58439-157C-477C-9998-41612AED1AC4}" type="slidenum">
              <a:rPr lang="en-IN" smtClean="0"/>
              <a:t>‹#›</a:t>
            </a:fld>
            <a:endParaRPr lang="en-IN" dirty="0"/>
          </a:p>
        </p:txBody>
      </p:sp>
    </p:spTree>
    <p:extLst>
      <p:ext uri="{BB962C8B-B14F-4D97-AF65-F5344CB8AC3E}">
        <p14:creationId xmlns:p14="http://schemas.microsoft.com/office/powerpoint/2010/main" val="466529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A8DAE9-2789-44AC-9C0C-9AE706652CA1}" type="datetime1">
              <a:rPr lang="en-IN" smtClean="0"/>
              <a:t>20-04-2024</a:t>
            </a:fld>
            <a:endParaRPr lang="en-IN" dirty="0"/>
          </a:p>
        </p:txBody>
      </p:sp>
      <p:sp>
        <p:nvSpPr>
          <p:cNvPr id="5" name="Footer Placeholder 4"/>
          <p:cNvSpPr>
            <a:spLocks noGrp="1"/>
          </p:cNvSpPr>
          <p:nvPr>
            <p:ph type="ftr" sz="quarter" idx="11"/>
          </p:nvPr>
        </p:nvSpPr>
        <p:spPr/>
        <p:txBody>
          <a:bodyPr/>
          <a:lstStyle/>
          <a:p>
            <a:r>
              <a:rPr lang="en-US"/>
              <a:t>Guided By : Prof. T.B. Patil</a:t>
            </a:r>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B58439-157C-477C-9998-41612AED1AC4}" type="slidenum">
              <a:rPr lang="en-IN" smtClean="0"/>
              <a:t>‹#›</a:t>
            </a:fld>
            <a:endParaRPr lang="en-IN" dirty="0"/>
          </a:p>
        </p:txBody>
      </p:sp>
    </p:spTree>
    <p:extLst>
      <p:ext uri="{BB962C8B-B14F-4D97-AF65-F5344CB8AC3E}">
        <p14:creationId xmlns:p14="http://schemas.microsoft.com/office/powerpoint/2010/main" val="398351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293B6-6697-4F26-A255-D35992031DCE}" type="datetime1">
              <a:rPr lang="en-IN" smtClean="0"/>
              <a:t>20-04-2024</a:t>
            </a:fld>
            <a:endParaRPr lang="en-IN" dirty="0"/>
          </a:p>
        </p:txBody>
      </p:sp>
      <p:sp>
        <p:nvSpPr>
          <p:cNvPr id="5" name="Footer Placeholder 4"/>
          <p:cNvSpPr>
            <a:spLocks noGrp="1"/>
          </p:cNvSpPr>
          <p:nvPr>
            <p:ph type="ftr" sz="quarter" idx="11"/>
          </p:nvPr>
        </p:nvSpPr>
        <p:spPr/>
        <p:txBody>
          <a:bodyPr/>
          <a:lstStyle/>
          <a:p>
            <a:r>
              <a:rPr lang="en-US"/>
              <a:t>Guided By : Prof. T.B. Patil</a:t>
            </a:r>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B58439-157C-477C-9998-41612AED1AC4}" type="slidenum">
              <a:rPr lang="en-IN" smtClean="0"/>
              <a:t>‹#›</a:t>
            </a:fld>
            <a:endParaRPr lang="en-IN" dirty="0"/>
          </a:p>
        </p:txBody>
      </p:sp>
    </p:spTree>
    <p:extLst>
      <p:ext uri="{BB962C8B-B14F-4D97-AF65-F5344CB8AC3E}">
        <p14:creationId xmlns:p14="http://schemas.microsoft.com/office/powerpoint/2010/main" val="3267280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19E68-3C62-44AA-B1BE-A7A6349D5534}" type="datetime1">
              <a:rPr lang="en-IN" smtClean="0"/>
              <a:t>20-04-2024</a:t>
            </a:fld>
            <a:endParaRPr lang="en-IN" dirty="0"/>
          </a:p>
        </p:txBody>
      </p:sp>
      <p:sp>
        <p:nvSpPr>
          <p:cNvPr id="5" name="Footer Placeholder 4"/>
          <p:cNvSpPr>
            <a:spLocks noGrp="1"/>
          </p:cNvSpPr>
          <p:nvPr>
            <p:ph type="ftr" sz="quarter" idx="11"/>
          </p:nvPr>
        </p:nvSpPr>
        <p:spPr/>
        <p:txBody>
          <a:bodyPr/>
          <a:lstStyle/>
          <a:p>
            <a:r>
              <a:rPr lang="en-US"/>
              <a:t>Guided By : Prof. T.B. Patil</a:t>
            </a:r>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B58439-157C-477C-9998-41612AED1AC4}" type="slidenum">
              <a:rPr lang="en-IN" smtClean="0"/>
              <a:t>‹#›</a:t>
            </a:fld>
            <a:endParaRPr lang="en-IN" dirty="0"/>
          </a:p>
        </p:txBody>
      </p:sp>
    </p:spTree>
    <p:extLst>
      <p:ext uri="{BB962C8B-B14F-4D97-AF65-F5344CB8AC3E}">
        <p14:creationId xmlns:p14="http://schemas.microsoft.com/office/powerpoint/2010/main" val="1085356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F7EF4B-1B34-4DCC-88C8-0892186418BC}" type="datetime1">
              <a:rPr lang="en-IN" smtClean="0"/>
              <a:t>20-04-2024</a:t>
            </a:fld>
            <a:endParaRPr lang="en-IN" dirty="0"/>
          </a:p>
        </p:txBody>
      </p:sp>
      <p:sp>
        <p:nvSpPr>
          <p:cNvPr id="5" name="Footer Placeholder 4"/>
          <p:cNvSpPr>
            <a:spLocks noGrp="1"/>
          </p:cNvSpPr>
          <p:nvPr>
            <p:ph type="ftr" sz="quarter" idx="11"/>
          </p:nvPr>
        </p:nvSpPr>
        <p:spPr/>
        <p:txBody>
          <a:bodyPr/>
          <a:lstStyle/>
          <a:p>
            <a:r>
              <a:rPr lang="en-US"/>
              <a:t>Guided By : Prof. T.B. Patil</a:t>
            </a:r>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B58439-157C-477C-9998-41612AED1AC4}" type="slidenum">
              <a:rPr lang="en-IN" smtClean="0"/>
              <a:t>‹#›</a:t>
            </a:fld>
            <a:endParaRPr lang="en-IN" dirty="0"/>
          </a:p>
        </p:txBody>
      </p:sp>
    </p:spTree>
    <p:extLst>
      <p:ext uri="{BB962C8B-B14F-4D97-AF65-F5344CB8AC3E}">
        <p14:creationId xmlns:p14="http://schemas.microsoft.com/office/powerpoint/2010/main" val="269160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53913F-D443-42D1-ACFA-3021C785FEAD}" type="datetime1">
              <a:rPr lang="en-IN" smtClean="0"/>
              <a:t>20-04-2024</a:t>
            </a:fld>
            <a:endParaRPr lang="en-IN" dirty="0"/>
          </a:p>
        </p:txBody>
      </p:sp>
      <p:sp>
        <p:nvSpPr>
          <p:cNvPr id="6" name="Footer Placeholder 5"/>
          <p:cNvSpPr>
            <a:spLocks noGrp="1"/>
          </p:cNvSpPr>
          <p:nvPr>
            <p:ph type="ftr" sz="quarter" idx="11"/>
          </p:nvPr>
        </p:nvSpPr>
        <p:spPr/>
        <p:txBody>
          <a:bodyPr/>
          <a:lstStyle/>
          <a:p>
            <a:r>
              <a:rPr lang="en-US"/>
              <a:t>Guided By : Prof. T.B. Patil</a:t>
            </a:r>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DB58439-157C-477C-9998-41612AED1AC4}" type="slidenum">
              <a:rPr lang="en-IN" smtClean="0"/>
              <a:t>‹#›</a:t>
            </a:fld>
            <a:endParaRPr lang="en-IN" dirty="0"/>
          </a:p>
        </p:txBody>
      </p:sp>
    </p:spTree>
    <p:extLst>
      <p:ext uri="{BB962C8B-B14F-4D97-AF65-F5344CB8AC3E}">
        <p14:creationId xmlns:p14="http://schemas.microsoft.com/office/powerpoint/2010/main" val="375900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1D4848-D04A-4F16-B9B7-1F9D2BABFC18}" type="datetime1">
              <a:rPr lang="en-IN" smtClean="0"/>
              <a:t>20-04-2024</a:t>
            </a:fld>
            <a:endParaRPr lang="en-IN" dirty="0"/>
          </a:p>
        </p:txBody>
      </p:sp>
      <p:sp>
        <p:nvSpPr>
          <p:cNvPr id="8" name="Footer Placeholder 7"/>
          <p:cNvSpPr>
            <a:spLocks noGrp="1"/>
          </p:cNvSpPr>
          <p:nvPr>
            <p:ph type="ftr" sz="quarter" idx="11"/>
          </p:nvPr>
        </p:nvSpPr>
        <p:spPr/>
        <p:txBody>
          <a:bodyPr/>
          <a:lstStyle/>
          <a:p>
            <a:r>
              <a:rPr lang="en-US"/>
              <a:t>Guided By : Prof. T.B. Patil</a:t>
            </a:r>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DB58439-157C-477C-9998-41612AED1AC4}" type="slidenum">
              <a:rPr lang="en-IN" smtClean="0"/>
              <a:t>‹#›</a:t>
            </a:fld>
            <a:endParaRPr lang="en-IN" dirty="0"/>
          </a:p>
        </p:txBody>
      </p:sp>
    </p:spTree>
    <p:extLst>
      <p:ext uri="{BB962C8B-B14F-4D97-AF65-F5344CB8AC3E}">
        <p14:creationId xmlns:p14="http://schemas.microsoft.com/office/powerpoint/2010/main" val="3155876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9A312B-257E-4C92-AF94-1070FBEA9CDB}" type="datetime1">
              <a:rPr lang="en-IN" smtClean="0"/>
              <a:t>20-04-2024</a:t>
            </a:fld>
            <a:endParaRPr lang="en-IN" dirty="0"/>
          </a:p>
        </p:txBody>
      </p:sp>
      <p:sp>
        <p:nvSpPr>
          <p:cNvPr id="4" name="Footer Placeholder 3"/>
          <p:cNvSpPr>
            <a:spLocks noGrp="1"/>
          </p:cNvSpPr>
          <p:nvPr>
            <p:ph type="ftr" sz="quarter" idx="11"/>
          </p:nvPr>
        </p:nvSpPr>
        <p:spPr/>
        <p:txBody>
          <a:bodyPr/>
          <a:lstStyle/>
          <a:p>
            <a:r>
              <a:rPr lang="en-US"/>
              <a:t>Guided By : Prof. T.B. Patil</a:t>
            </a:r>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DB58439-157C-477C-9998-41612AED1AC4}" type="slidenum">
              <a:rPr lang="en-IN" smtClean="0"/>
              <a:t>‹#›</a:t>
            </a:fld>
            <a:endParaRPr lang="en-IN" dirty="0"/>
          </a:p>
        </p:txBody>
      </p:sp>
    </p:spTree>
    <p:extLst>
      <p:ext uri="{BB962C8B-B14F-4D97-AF65-F5344CB8AC3E}">
        <p14:creationId xmlns:p14="http://schemas.microsoft.com/office/powerpoint/2010/main" val="1688625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85575A-8C3D-441F-88E8-3935E58E560D}" type="datetime1">
              <a:rPr lang="en-IN" smtClean="0"/>
              <a:t>20-04-2024</a:t>
            </a:fld>
            <a:endParaRPr lang="en-IN" dirty="0"/>
          </a:p>
        </p:txBody>
      </p:sp>
      <p:sp>
        <p:nvSpPr>
          <p:cNvPr id="3" name="Footer Placeholder 2"/>
          <p:cNvSpPr>
            <a:spLocks noGrp="1"/>
          </p:cNvSpPr>
          <p:nvPr>
            <p:ph type="ftr" sz="quarter" idx="11"/>
          </p:nvPr>
        </p:nvSpPr>
        <p:spPr/>
        <p:txBody>
          <a:bodyPr/>
          <a:lstStyle/>
          <a:p>
            <a:r>
              <a:rPr lang="en-US"/>
              <a:t>Guided By : Prof. T.B. Patil</a:t>
            </a:r>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DB58439-157C-477C-9998-41612AED1AC4}" type="slidenum">
              <a:rPr lang="en-IN" smtClean="0"/>
              <a:t>‹#›</a:t>
            </a:fld>
            <a:endParaRPr lang="en-IN" dirty="0"/>
          </a:p>
        </p:txBody>
      </p:sp>
    </p:spTree>
    <p:extLst>
      <p:ext uri="{BB962C8B-B14F-4D97-AF65-F5344CB8AC3E}">
        <p14:creationId xmlns:p14="http://schemas.microsoft.com/office/powerpoint/2010/main" val="110301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FA9030-D6EE-4080-BA02-08FBC55501B7}" type="datetime1">
              <a:rPr lang="en-IN" smtClean="0"/>
              <a:t>20-04-2024</a:t>
            </a:fld>
            <a:endParaRPr lang="en-IN" dirty="0"/>
          </a:p>
        </p:txBody>
      </p:sp>
      <p:sp>
        <p:nvSpPr>
          <p:cNvPr id="6" name="Footer Placeholder 5"/>
          <p:cNvSpPr>
            <a:spLocks noGrp="1"/>
          </p:cNvSpPr>
          <p:nvPr>
            <p:ph type="ftr" sz="quarter" idx="11"/>
          </p:nvPr>
        </p:nvSpPr>
        <p:spPr/>
        <p:txBody>
          <a:bodyPr/>
          <a:lstStyle/>
          <a:p>
            <a:r>
              <a:rPr lang="en-US"/>
              <a:t>Guided By : Prof. T.B. Patil</a:t>
            </a:r>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DB58439-157C-477C-9998-41612AED1AC4}" type="slidenum">
              <a:rPr lang="en-IN" smtClean="0"/>
              <a:t>‹#›</a:t>
            </a:fld>
            <a:endParaRPr lang="en-IN" dirty="0"/>
          </a:p>
        </p:txBody>
      </p:sp>
    </p:spTree>
    <p:extLst>
      <p:ext uri="{BB962C8B-B14F-4D97-AF65-F5344CB8AC3E}">
        <p14:creationId xmlns:p14="http://schemas.microsoft.com/office/powerpoint/2010/main" val="2341234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2106443-CAEA-4E52-86EE-632D073C5965}" type="datetime1">
              <a:rPr lang="en-IN" smtClean="0"/>
              <a:t>20-04-2024</a:t>
            </a:fld>
            <a:endParaRPr lang="en-IN" dirty="0"/>
          </a:p>
        </p:txBody>
      </p:sp>
      <p:sp>
        <p:nvSpPr>
          <p:cNvPr id="6" name="Footer Placeholder 5"/>
          <p:cNvSpPr>
            <a:spLocks noGrp="1"/>
          </p:cNvSpPr>
          <p:nvPr>
            <p:ph type="ftr" sz="quarter" idx="11"/>
          </p:nvPr>
        </p:nvSpPr>
        <p:spPr/>
        <p:txBody>
          <a:bodyPr/>
          <a:lstStyle/>
          <a:p>
            <a:r>
              <a:rPr lang="en-US"/>
              <a:t>Guided By : Prof. T.B. Patil</a:t>
            </a:r>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B58439-157C-477C-9998-41612AED1AC4}" type="slidenum">
              <a:rPr lang="en-IN" smtClean="0"/>
              <a:t>‹#›</a:t>
            </a:fld>
            <a:endParaRPr lang="en-IN" dirty="0"/>
          </a:p>
        </p:txBody>
      </p:sp>
    </p:spTree>
    <p:extLst>
      <p:ext uri="{BB962C8B-B14F-4D97-AF65-F5344CB8AC3E}">
        <p14:creationId xmlns:p14="http://schemas.microsoft.com/office/powerpoint/2010/main" val="1266166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64861E-82BC-44DC-A315-74285E744844}" type="datetime1">
              <a:rPr lang="en-IN" smtClean="0"/>
              <a:t>20-04-2024</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Guided By : Prof. T.B. Patil</a:t>
            </a:r>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DB58439-157C-477C-9998-41612AED1AC4}" type="slidenum">
              <a:rPr lang="en-IN" smtClean="0"/>
              <a:t>‹#›</a:t>
            </a:fld>
            <a:endParaRPr lang="en-IN" dirty="0"/>
          </a:p>
        </p:txBody>
      </p:sp>
    </p:spTree>
    <p:extLst>
      <p:ext uri="{BB962C8B-B14F-4D97-AF65-F5344CB8AC3E}">
        <p14:creationId xmlns:p14="http://schemas.microsoft.com/office/powerpoint/2010/main" val="405427824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jp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AD266-B35A-4203-967C-8ECCB5D464B4}"/>
              </a:ext>
            </a:extLst>
          </p:cNvPr>
          <p:cNvSpPr>
            <a:spLocks noGrp="1"/>
          </p:cNvSpPr>
          <p:nvPr>
            <p:ph type="ctrTitle"/>
          </p:nvPr>
        </p:nvSpPr>
        <p:spPr>
          <a:xfrm>
            <a:off x="1941511" y="2514600"/>
            <a:ext cx="8915399" cy="2262781"/>
          </a:xfrm>
        </p:spPr>
        <p:txBody>
          <a:bodyPr anchor="ctr">
            <a:normAutofit/>
          </a:bodyPr>
          <a:lstStyle/>
          <a:p>
            <a:pPr algn="ctr"/>
            <a:r>
              <a:rPr lang="en-US" sz="4000" dirty="0"/>
              <a:t>Server Management For Insurance Website</a:t>
            </a:r>
            <a:endParaRPr lang="en-IN" sz="4000" dirty="0"/>
          </a:p>
        </p:txBody>
      </p:sp>
      <p:sp>
        <p:nvSpPr>
          <p:cNvPr id="3" name="Subtitle 2">
            <a:extLst>
              <a:ext uri="{FF2B5EF4-FFF2-40B4-BE49-F238E27FC236}">
                <a16:creationId xmlns:a16="http://schemas.microsoft.com/office/drawing/2014/main" id="{2ECA47C3-7B4B-480F-9F8A-17008B1BE444}"/>
              </a:ext>
            </a:extLst>
          </p:cNvPr>
          <p:cNvSpPr>
            <a:spLocks noGrp="1"/>
          </p:cNvSpPr>
          <p:nvPr>
            <p:ph type="subTitle" idx="1"/>
          </p:nvPr>
        </p:nvSpPr>
        <p:spPr>
          <a:xfrm>
            <a:off x="1941511" y="4777381"/>
            <a:ext cx="8915399" cy="1126283"/>
          </a:xfrm>
        </p:spPr>
        <p:txBody>
          <a:bodyPr>
            <a:normAutofit lnSpcReduction="10000"/>
          </a:bodyPr>
          <a:lstStyle/>
          <a:p>
            <a:pPr algn="ctr"/>
            <a:r>
              <a:rPr lang="en-US" dirty="0"/>
              <a:t>BY :-</a:t>
            </a:r>
          </a:p>
          <a:p>
            <a:pPr algn="ctr"/>
            <a:r>
              <a:rPr lang="en-US" dirty="0"/>
              <a:t>Premansh Khandare             Anjanikumar Choubey</a:t>
            </a:r>
          </a:p>
          <a:p>
            <a:r>
              <a:rPr lang="en-US" dirty="0"/>
              <a:t>                          Dhairya Shandilya                 Umair Ahmed</a:t>
            </a:r>
            <a:endParaRPr lang="en-IN" dirty="0"/>
          </a:p>
        </p:txBody>
      </p:sp>
      <p:sp>
        <p:nvSpPr>
          <p:cNvPr id="4" name="Footer Placeholder 3">
            <a:extLst>
              <a:ext uri="{FF2B5EF4-FFF2-40B4-BE49-F238E27FC236}">
                <a16:creationId xmlns:a16="http://schemas.microsoft.com/office/drawing/2014/main" id="{AC4C82FC-1638-47A2-80E9-84AB366621FF}"/>
              </a:ext>
            </a:extLst>
          </p:cNvPr>
          <p:cNvSpPr>
            <a:spLocks noGrp="1"/>
          </p:cNvSpPr>
          <p:nvPr>
            <p:ph type="ftr" sz="quarter" idx="11"/>
          </p:nvPr>
        </p:nvSpPr>
        <p:spPr/>
        <p:txBody>
          <a:bodyPr/>
          <a:lstStyle/>
          <a:p>
            <a:pPr algn="ctr"/>
            <a:r>
              <a:rPr lang="en-US" sz="1800" dirty="0"/>
              <a:t>Guided By : Prof. T.B. Patil</a:t>
            </a:r>
            <a:endParaRPr lang="en-IN" sz="1800" dirty="0"/>
          </a:p>
        </p:txBody>
      </p:sp>
      <p:sp>
        <p:nvSpPr>
          <p:cNvPr id="8" name="Slide Number Placeholder 7">
            <a:extLst>
              <a:ext uri="{FF2B5EF4-FFF2-40B4-BE49-F238E27FC236}">
                <a16:creationId xmlns:a16="http://schemas.microsoft.com/office/drawing/2014/main" id="{D7C8201D-8500-4AA0-A144-A8B11CCFD9E1}"/>
              </a:ext>
            </a:extLst>
          </p:cNvPr>
          <p:cNvSpPr>
            <a:spLocks noGrp="1"/>
          </p:cNvSpPr>
          <p:nvPr>
            <p:ph type="sldNum" sz="quarter" idx="12"/>
          </p:nvPr>
        </p:nvSpPr>
        <p:spPr/>
        <p:txBody>
          <a:bodyPr/>
          <a:lstStyle/>
          <a:p>
            <a:fld id="{CDB58439-157C-477C-9998-41612AED1AC4}" type="slidenum">
              <a:rPr lang="en-IN" smtClean="0"/>
              <a:t>1</a:t>
            </a:fld>
            <a:endParaRPr lang="en-IN" dirty="0"/>
          </a:p>
        </p:txBody>
      </p:sp>
      <p:pic>
        <p:nvPicPr>
          <p:cNvPr id="5" name="object 5">
            <a:extLst>
              <a:ext uri="{FF2B5EF4-FFF2-40B4-BE49-F238E27FC236}">
                <a16:creationId xmlns:a16="http://schemas.microsoft.com/office/drawing/2014/main" id="{3F4853F7-E49F-4D92-9D46-FEC7BAB0A98B}"/>
              </a:ext>
            </a:extLst>
          </p:cNvPr>
          <p:cNvPicPr/>
          <p:nvPr/>
        </p:nvPicPr>
        <p:blipFill>
          <a:blip r:embed="rId3" cstate="print"/>
          <a:stretch>
            <a:fillRect/>
          </a:stretch>
        </p:blipFill>
        <p:spPr>
          <a:xfrm>
            <a:off x="9964655" y="303229"/>
            <a:ext cx="1890356" cy="719988"/>
          </a:xfrm>
          <a:prstGeom prst="rect">
            <a:avLst/>
          </a:prstGeom>
        </p:spPr>
      </p:pic>
      <p:pic>
        <p:nvPicPr>
          <p:cNvPr id="6" name="object 3">
            <a:extLst>
              <a:ext uri="{FF2B5EF4-FFF2-40B4-BE49-F238E27FC236}">
                <a16:creationId xmlns:a16="http://schemas.microsoft.com/office/drawing/2014/main" id="{52161A9D-AFBD-4D1A-B8D6-644A2991328C}"/>
              </a:ext>
            </a:extLst>
          </p:cNvPr>
          <p:cNvPicPr/>
          <p:nvPr/>
        </p:nvPicPr>
        <p:blipFill>
          <a:blip r:embed="rId4" cstate="print"/>
          <a:stretch>
            <a:fillRect/>
          </a:stretch>
        </p:blipFill>
        <p:spPr>
          <a:xfrm>
            <a:off x="681506" y="-62755"/>
            <a:ext cx="1260005" cy="1260005"/>
          </a:xfrm>
          <a:prstGeom prst="rect">
            <a:avLst/>
          </a:prstGeom>
        </p:spPr>
      </p:pic>
      <p:sp>
        <p:nvSpPr>
          <p:cNvPr id="7" name="TextBox 6">
            <a:extLst>
              <a:ext uri="{FF2B5EF4-FFF2-40B4-BE49-F238E27FC236}">
                <a16:creationId xmlns:a16="http://schemas.microsoft.com/office/drawing/2014/main" id="{F8AEC971-4C88-41C1-90E3-54B6E395D419}"/>
              </a:ext>
            </a:extLst>
          </p:cNvPr>
          <p:cNvSpPr txBox="1"/>
          <p:nvPr/>
        </p:nvSpPr>
        <p:spPr>
          <a:xfrm>
            <a:off x="3236259" y="370935"/>
            <a:ext cx="5558117" cy="1200329"/>
          </a:xfrm>
          <a:prstGeom prst="rect">
            <a:avLst/>
          </a:prstGeom>
          <a:noFill/>
        </p:spPr>
        <p:txBody>
          <a:bodyPr wrap="square" rtlCol="0" anchor="ct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spTree>
    <p:extLst>
      <p:ext uri="{BB962C8B-B14F-4D97-AF65-F5344CB8AC3E}">
        <p14:creationId xmlns:p14="http://schemas.microsoft.com/office/powerpoint/2010/main" val="82593115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278E-D9CC-48E1-8A86-B9D8AB8EF7D6}"/>
              </a:ext>
            </a:extLst>
          </p:cNvPr>
          <p:cNvSpPr>
            <a:spLocks noGrp="1"/>
          </p:cNvSpPr>
          <p:nvPr>
            <p:ph type="title"/>
          </p:nvPr>
        </p:nvSpPr>
        <p:spPr>
          <a:xfrm>
            <a:off x="2922814" y="1834879"/>
            <a:ext cx="5949043" cy="576308"/>
          </a:xfrm>
        </p:spPr>
        <p:txBody>
          <a:bodyPr anchor="ctr">
            <a:normAutofit/>
          </a:bodyPr>
          <a:lstStyle/>
          <a:p>
            <a:pPr algn="ctr"/>
            <a:r>
              <a:rPr lang="en-US" sz="2000" u="sng" dirty="0">
                <a:effectLst>
                  <a:outerShdw blurRad="38100" dist="38100" dir="2700000" algn="tl">
                    <a:srgbClr val="000000">
                      <a:alpha val="43137"/>
                    </a:srgbClr>
                  </a:outerShdw>
                </a:effectLst>
              </a:rPr>
              <a:t>About our Website</a:t>
            </a:r>
            <a:endParaRPr lang="en-IN" sz="2000" dirty="0"/>
          </a:p>
        </p:txBody>
      </p:sp>
      <p:sp>
        <p:nvSpPr>
          <p:cNvPr id="3" name="Content Placeholder 2">
            <a:extLst>
              <a:ext uri="{FF2B5EF4-FFF2-40B4-BE49-F238E27FC236}">
                <a16:creationId xmlns:a16="http://schemas.microsoft.com/office/drawing/2014/main" id="{E7AC45AA-41CC-44D6-B17F-DB6BBFAC1A9B}"/>
              </a:ext>
            </a:extLst>
          </p:cNvPr>
          <p:cNvSpPr>
            <a:spLocks noGrp="1"/>
          </p:cNvSpPr>
          <p:nvPr>
            <p:ph idx="1"/>
          </p:nvPr>
        </p:nvSpPr>
        <p:spPr>
          <a:xfrm>
            <a:off x="1747156" y="2498271"/>
            <a:ext cx="8806543" cy="3324305"/>
          </a:xfrm>
        </p:spPr>
        <p:txBody>
          <a:bodyPr>
            <a:normAutofit/>
          </a:bodyPr>
          <a:lstStyle/>
          <a:p>
            <a:r>
              <a:rPr lang="en-US" sz="1400" b="1" u="sng" dirty="0"/>
              <a:t>Features</a:t>
            </a:r>
            <a:r>
              <a:rPr lang="en-US" sz="1400" dirty="0"/>
              <a:t> :-</a:t>
            </a:r>
          </a:p>
          <a:p>
            <a:pPr>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Educational Resources</a:t>
            </a:r>
            <a:r>
              <a:rPr lang="en-US" sz="1400" dirty="0">
                <a:latin typeface="Arial" panose="020B0604020202020204" pitchFamily="34" charset="0"/>
                <a:cs typeface="Arial" panose="020B0604020202020204" pitchFamily="34" charset="0"/>
              </a:rPr>
              <a:t>: Provides informative articles, guides, FAQs, and tools to help users understand insurance concepts, coverage options, and make informed decisions.</a:t>
            </a:r>
          </a:p>
          <a:p>
            <a:pPr>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Policy Management</a:t>
            </a:r>
            <a:r>
              <a:rPr lang="en-US" sz="1400" dirty="0">
                <a:latin typeface="Arial" panose="020B0604020202020204" pitchFamily="34" charset="0"/>
                <a:cs typeface="Arial" panose="020B0604020202020204" pitchFamily="34" charset="0"/>
              </a:rPr>
              <a:t>: Allows registered users to manage their insurance policies, view policy details, make changes to coverage, update personal information, and renew policies online.</a:t>
            </a:r>
          </a:p>
          <a:p>
            <a:pPr>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Document Access</a:t>
            </a:r>
            <a:r>
              <a:rPr lang="en-US" sz="1400" dirty="0">
                <a:latin typeface="Arial" panose="020B0604020202020204" pitchFamily="34" charset="0"/>
                <a:cs typeface="Arial" panose="020B0604020202020204" pitchFamily="34" charset="0"/>
              </a:rPr>
              <a:t>: Offers access to policy documents, certificates of insurance, invoices, and other relevant documents in digital format for easy retrieval and reference.</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4E373C48-50C8-4762-BA8A-A5F9CC8276BB}"/>
              </a:ext>
            </a:extLst>
          </p:cNvPr>
          <p:cNvSpPr>
            <a:spLocks noGrp="1"/>
          </p:cNvSpPr>
          <p:nvPr>
            <p:ph type="ftr" sz="quarter" idx="11"/>
          </p:nvPr>
        </p:nvSpPr>
        <p:spPr/>
        <p:txBody>
          <a:bodyPr/>
          <a:lstStyle/>
          <a:p>
            <a:pPr algn="ctr"/>
            <a:r>
              <a:rPr lang="en-US" sz="1800" dirty="0"/>
              <a:t>Guided By : Prof. T.B. Patil</a:t>
            </a:r>
            <a:endParaRPr lang="en-IN" sz="1800" dirty="0"/>
          </a:p>
        </p:txBody>
      </p:sp>
      <p:sp>
        <p:nvSpPr>
          <p:cNvPr id="5" name="Slide Number Placeholder 4">
            <a:extLst>
              <a:ext uri="{FF2B5EF4-FFF2-40B4-BE49-F238E27FC236}">
                <a16:creationId xmlns:a16="http://schemas.microsoft.com/office/drawing/2014/main" id="{19BA6500-2A1C-40DF-941E-DD67FF52538F}"/>
              </a:ext>
            </a:extLst>
          </p:cNvPr>
          <p:cNvSpPr>
            <a:spLocks noGrp="1"/>
          </p:cNvSpPr>
          <p:nvPr>
            <p:ph type="sldNum" sz="quarter" idx="12"/>
          </p:nvPr>
        </p:nvSpPr>
        <p:spPr/>
        <p:txBody>
          <a:bodyPr/>
          <a:lstStyle/>
          <a:p>
            <a:fld id="{CDB58439-157C-477C-9998-41612AED1AC4}" type="slidenum">
              <a:rPr lang="en-IN" smtClean="0"/>
              <a:t>10</a:t>
            </a:fld>
            <a:endParaRPr lang="en-IN" dirty="0"/>
          </a:p>
        </p:txBody>
      </p:sp>
      <p:pic>
        <p:nvPicPr>
          <p:cNvPr id="6" name="object 3">
            <a:extLst>
              <a:ext uri="{FF2B5EF4-FFF2-40B4-BE49-F238E27FC236}">
                <a16:creationId xmlns:a16="http://schemas.microsoft.com/office/drawing/2014/main" id="{2A7D7B39-E3FA-423D-8784-866BC9CF7D40}"/>
              </a:ext>
            </a:extLst>
          </p:cNvPr>
          <p:cNvPicPr/>
          <p:nvPr/>
        </p:nvPicPr>
        <p:blipFill>
          <a:blip r:embed="rId2" cstate="print"/>
          <a:stretch>
            <a:fillRect/>
          </a:stretch>
        </p:blipFill>
        <p:spPr>
          <a:xfrm>
            <a:off x="1787995" y="-66339"/>
            <a:ext cx="1260005" cy="1260005"/>
          </a:xfrm>
          <a:prstGeom prst="rect">
            <a:avLst/>
          </a:prstGeom>
        </p:spPr>
      </p:pic>
      <p:pic>
        <p:nvPicPr>
          <p:cNvPr id="7" name="object 5">
            <a:extLst>
              <a:ext uri="{FF2B5EF4-FFF2-40B4-BE49-F238E27FC236}">
                <a16:creationId xmlns:a16="http://schemas.microsoft.com/office/drawing/2014/main" id="{C8491491-C6F5-4F31-A381-9EB5B6A654C1}"/>
              </a:ext>
            </a:extLst>
          </p:cNvPr>
          <p:cNvPicPr/>
          <p:nvPr/>
        </p:nvPicPr>
        <p:blipFill>
          <a:blip r:embed="rId3" cstate="print"/>
          <a:stretch>
            <a:fillRect/>
          </a:stretch>
        </p:blipFill>
        <p:spPr>
          <a:xfrm>
            <a:off x="9964655" y="168759"/>
            <a:ext cx="1890356" cy="719988"/>
          </a:xfrm>
          <a:prstGeom prst="rect">
            <a:avLst/>
          </a:prstGeom>
        </p:spPr>
      </p:pic>
      <p:sp>
        <p:nvSpPr>
          <p:cNvPr id="8" name="Rectangle 7">
            <a:extLst>
              <a:ext uri="{FF2B5EF4-FFF2-40B4-BE49-F238E27FC236}">
                <a16:creationId xmlns:a16="http://schemas.microsoft.com/office/drawing/2014/main" id="{A2E0D5BC-31EB-4FD0-BF92-CF2F124B4DEB}"/>
              </a:ext>
            </a:extLst>
          </p:cNvPr>
          <p:cNvSpPr/>
          <p:nvPr/>
        </p:nvSpPr>
        <p:spPr>
          <a:xfrm>
            <a:off x="3048000" y="357067"/>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spTree>
    <p:extLst>
      <p:ext uri="{BB962C8B-B14F-4D97-AF65-F5344CB8AC3E}">
        <p14:creationId xmlns:p14="http://schemas.microsoft.com/office/powerpoint/2010/main" val="3110806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278E-D9CC-48E1-8A86-B9D8AB8EF7D6}"/>
              </a:ext>
            </a:extLst>
          </p:cNvPr>
          <p:cNvSpPr>
            <a:spLocks noGrp="1"/>
          </p:cNvSpPr>
          <p:nvPr>
            <p:ph type="title"/>
          </p:nvPr>
        </p:nvSpPr>
        <p:spPr>
          <a:xfrm>
            <a:off x="3543299" y="1869057"/>
            <a:ext cx="4180116" cy="475028"/>
          </a:xfrm>
        </p:spPr>
        <p:txBody>
          <a:bodyPr anchor="b">
            <a:normAutofit/>
          </a:bodyPr>
          <a:lstStyle/>
          <a:p>
            <a:pPr algn="ctr"/>
            <a:r>
              <a:rPr lang="en-US" sz="2000" u="sng" dirty="0">
                <a:effectLst>
                  <a:outerShdw blurRad="38100" dist="38100" dir="2700000" algn="tl">
                    <a:srgbClr val="000000">
                      <a:alpha val="43137"/>
                    </a:srgbClr>
                  </a:outerShdw>
                </a:effectLst>
              </a:rPr>
              <a:t>About our Website</a:t>
            </a:r>
            <a:endParaRPr lang="en-IN" sz="2000" dirty="0"/>
          </a:p>
        </p:txBody>
      </p:sp>
      <p:sp>
        <p:nvSpPr>
          <p:cNvPr id="3" name="Content Placeholder 2">
            <a:extLst>
              <a:ext uri="{FF2B5EF4-FFF2-40B4-BE49-F238E27FC236}">
                <a16:creationId xmlns:a16="http://schemas.microsoft.com/office/drawing/2014/main" id="{E7AC45AA-41CC-44D6-B17F-DB6BBFAC1A9B}"/>
              </a:ext>
            </a:extLst>
          </p:cNvPr>
          <p:cNvSpPr>
            <a:spLocks noGrp="1"/>
          </p:cNvSpPr>
          <p:nvPr>
            <p:ph idx="1"/>
          </p:nvPr>
        </p:nvSpPr>
        <p:spPr>
          <a:xfrm>
            <a:off x="1676399" y="2517254"/>
            <a:ext cx="9443357" cy="3333516"/>
          </a:xfrm>
        </p:spPr>
        <p:txBody>
          <a:bodyPr>
            <a:normAutofit/>
          </a:bodyPr>
          <a:lstStyle/>
          <a:p>
            <a:r>
              <a:rPr lang="en-US" sz="1400" b="1" u="sng" dirty="0"/>
              <a:t>Features</a:t>
            </a:r>
            <a:r>
              <a:rPr lang="en-US" sz="1400" dirty="0"/>
              <a:t> :-</a:t>
            </a:r>
          </a:p>
          <a:p>
            <a:pPr>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Notifications and Reminders</a:t>
            </a:r>
            <a:r>
              <a:rPr lang="en-US" sz="1400" dirty="0">
                <a:latin typeface="Arial" panose="020B0604020202020204" pitchFamily="34" charset="0"/>
                <a:cs typeface="Arial" panose="020B0604020202020204" pitchFamily="34" charset="0"/>
              </a:rPr>
              <a:t>: Sends automated notifications and reminders to users for policy renewals, premium payments, and other important deadlines.</a:t>
            </a:r>
          </a:p>
          <a:p>
            <a:pPr>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Personalized Recommendations</a:t>
            </a:r>
            <a:r>
              <a:rPr lang="en-US" sz="1400" dirty="0">
                <a:latin typeface="Arial" panose="020B0604020202020204" pitchFamily="34" charset="0"/>
                <a:cs typeface="Arial" panose="020B0604020202020204" pitchFamily="34" charset="0"/>
              </a:rPr>
              <a:t>: Utilizes user data and preferences to offer personalized insurance recommendations, discounts, and promotions.</a:t>
            </a:r>
          </a:p>
          <a:p>
            <a:pPr>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Feedback and Reviews</a:t>
            </a:r>
            <a:r>
              <a:rPr lang="en-US" sz="1400" dirty="0">
                <a:latin typeface="Arial" panose="020B0604020202020204" pitchFamily="34" charset="0"/>
                <a:cs typeface="Arial" panose="020B0604020202020204" pitchFamily="34" charset="0"/>
              </a:rPr>
              <a:t>: Provides avenues for users to submit feedback, reviews, and ratings to help improve services and enhance user experience.</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B7A8BE87-B0F9-4943-806E-8C2CD665823A}"/>
              </a:ext>
            </a:extLst>
          </p:cNvPr>
          <p:cNvSpPr>
            <a:spLocks noGrp="1"/>
          </p:cNvSpPr>
          <p:nvPr>
            <p:ph type="ftr" sz="quarter" idx="11"/>
          </p:nvPr>
        </p:nvSpPr>
        <p:spPr/>
        <p:txBody>
          <a:bodyPr/>
          <a:lstStyle/>
          <a:p>
            <a:pPr algn="ctr"/>
            <a:r>
              <a:rPr lang="en-US" sz="1800" dirty="0"/>
              <a:t>Guided By : Prof. T.B. Patil</a:t>
            </a:r>
            <a:endParaRPr lang="en-IN" sz="1800" dirty="0"/>
          </a:p>
        </p:txBody>
      </p:sp>
      <p:sp>
        <p:nvSpPr>
          <p:cNvPr id="5" name="Slide Number Placeholder 4">
            <a:extLst>
              <a:ext uri="{FF2B5EF4-FFF2-40B4-BE49-F238E27FC236}">
                <a16:creationId xmlns:a16="http://schemas.microsoft.com/office/drawing/2014/main" id="{00D1BD90-958D-4384-B9FA-EF6D14EE531C}"/>
              </a:ext>
            </a:extLst>
          </p:cNvPr>
          <p:cNvSpPr>
            <a:spLocks noGrp="1"/>
          </p:cNvSpPr>
          <p:nvPr>
            <p:ph type="sldNum" sz="quarter" idx="12"/>
          </p:nvPr>
        </p:nvSpPr>
        <p:spPr/>
        <p:txBody>
          <a:bodyPr/>
          <a:lstStyle/>
          <a:p>
            <a:fld id="{CDB58439-157C-477C-9998-41612AED1AC4}" type="slidenum">
              <a:rPr lang="en-IN" smtClean="0"/>
              <a:t>11</a:t>
            </a:fld>
            <a:endParaRPr lang="en-IN" dirty="0"/>
          </a:p>
        </p:txBody>
      </p:sp>
      <p:pic>
        <p:nvPicPr>
          <p:cNvPr id="6" name="object 3">
            <a:extLst>
              <a:ext uri="{FF2B5EF4-FFF2-40B4-BE49-F238E27FC236}">
                <a16:creationId xmlns:a16="http://schemas.microsoft.com/office/drawing/2014/main" id="{38F47C46-DA20-4986-A415-C62FC355F0A8}"/>
              </a:ext>
            </a:extLst>
          </p:cNvPr>
          <p:cNvPicPr/>
          <p:nvPr/>
        </p:nvPicPr>
        <p:blipFill>
          <a:blip r:embed="rId2" cstate="print"/>
          <a:stretch>
            <a:fillRect/>
          </a:stretch>
        </p:blipFill>
        <p:spPr>
          <a:xfrm>
            <a:off x="1787995" y="-66339"/>
            <a:ext cx="1260005" cy="1260005"/>
          </a:xfrm>
          <a:prstGeom prst="rect">
            <a:avLst/>
          </a:prstGeom>
        </p:spPr>
      </p:pic>
      <p:pic>
        <p:nvPicPr>
          <p:cNvPr id="7" name="object 5">
            <a:extLst>
              <a:ext uri="{FF2B5EF4-FFF2-40B4-BE49-F238E27FC236}">
                <a16:creationId xmlns:a16="http://schemas.microsoft.com/office/drawing/2014/main" id="{51DD1D07-8083-4685-87D0-D76D3BAEAA4A}"/>
              </a:ext>
            </a:extLst>
          </p:cNvPr>
          <p:cNvPicPr/>
          <p:nvPr/>
        </p:nvPicPr>
        <p:blipFill>
          <a:blip r:embed="rId3" cstate="print"/>
          <a:stretch>
            <a:fillRect/>
          </a:stretch>
        </p:blipFill>
        <p:spPr>
          <a:xfrm>
            <a:off x="9964655" y="168759"/>
            <a:ext cx="1890356" cy="719988"/>
          </a:xfrm>
          <a:prstGeom prst="rect">
            <a:avLst/>
          </a:prstGeom>
        </p:spPr>
      </p:pic>
      <p:sp>
        <p:nvSpPr>
          <p:cNvPr id="8" name="Rectangle 7">
            <a:extLst>
              <a:ext uri="{FF2B5EF4-FFF2-40B4-BE49-F238E27FC236}">
                <a16:creationId xmlns:a16="http://schemas.microsoft.com/office/drawing/2014/main" id="{A869DAA5-8174-42FB-805A-94FB9384837C}"/>
              </a:ext>
            </a:extLst>
          </p:cNvPr>
          <p:cNvSpPr/>
          <p:nvPr/>
        </p:nvSpPr>
        <p:spPr>
          <a:xfrm>
            <a:off x="3048000" y="278375"/>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spTree>
    <p:extLst>
      <p:ext uri="{BB962C8B-B14F-4D97-AF65-F5344CB8AC3E}">
        <p14:creationId xmlns:p14="http://schemas.microsoft.com/office/powerpoint/2010/main" val="2710819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1BF2-82A0-472F-852D-313C4BC73DC1}"/>
              </a:ext>
            </a:extLst>
          </p:cNvPr>
          <p:cNvSpPr>
            <a:spLocks noGrp="1"/>
          </p:cNvSpPr>
          <p:nvPr>
            <p:ph type="title"/>
          </p:nvPr>
        </p:nvSpPr>
        <p:spPr>
          <a:xfrm>
            <a:off x="1640156" y="1948543"/>
            <a:ext cx="8744815" cy="673398"/>
          </a:xfrm>
        </p:spPr>
        <p:txBody>
          <a:bodyPr anchor="b">
            <a:normAutofit/>
          </a:bodyPr>
          <a:lstStyle/>
          <a:p>
            <a:pPr algn="ctr"/>
            <a:r>
              <a:rPr lang="en-US" sz="2000" u="sng" dirty="0">
                <a:effectLst>
                  <a:outerShdw blurRad="38100" dist="38100" dir="2700000" algn="tl">
                    <a:srgbClr val="000000">
                      <a:alpha val="43137"/>
                    </a:srgbClr>
                  </a:outerShdw>
                </a:effectLst>
              </a:rPr>
              <a:t>Our Offerings</a:t>
            </a:r>
            <a:endParaRPr lang="en-IN" sz="2000" dirty="0"/>
          </a:p>
        </p:txBody>
      </p:sp>
      <p:sp>
        <p:nvSpPr>
          <p:cNvPr id="3" name="Content Placeholder 2">
            <a:extLst>
              <a:ext uri="{FF2B5EF4-FFF2-40B4-BE49-F238E27FC236}">
                <a16:creationId xmlns:a16="http://schemas.microsoft.com/office/drawing/2014/main" id="{D92C93A1-4B2B-42F4-9F27-2BF5C683AFA8}"/>
              </a:ext>
            </a:extLst>
          </p:cNvPr>
          <p:cNvSpPr>
            <a:spLocks noGrp="1"/>
          </p:cNvSpPr>
          <p:nvPr>
            <p:ph idx="1"/>
          </p:nvPr>
        </p:nvSpPr>
        <p:spPr>
          <a:xfrm>
            <a:off x="2498271" y="2710543"/>
            <a:ext cx="9006341" cy="3349599"/>
          </a:xfrm>
        </p:spPr>
        <p:txBody>
          <a:bodyPr>
            <a:normAutofit/>
          </a:bodyPr>
          <a:lstStyle/>
          <a:p>
            <a:pPr>
              <a:lnSpc>
                <a:spcPct val="150000"/>
              </a:lnSpc>
            </a:pPr>
            <a:r>
              <a:rPr lang="en-US" sz="1500" dirty="0">
                <a:latin typeface="Arial" panose="020B0604020202020204" pitchFamily="34" charset="0"/>
                <a:cs typeface="Arial" panose="020B0604020202020204" pitchFamily="34" charset="0"/>
              </a:rPr>
              <a:t>We offer a comprehensive range of insurance products tailored to meet diverse needs and requirements. </a:t>
            </a:r>
            <a:r>
              <a:rPr lang="en-US" sz="1500" u="sng" dirty="0">
                <a:latin typeface="Arial" panose="020B0604020202020204" pitchFamily="34" charset="0"/>
                <a:cs typeface="Arial" panose="020B0604020202020204" pitchFamily="34" charset="0"/>
              </a:rPr>
              <a:t>Our insurance offerings include:-</a:t>
            </a:r>
          </a:p>
          <a:p>
            <a:pPr>
              <a:lnSpc>
                <a:spcPct val="150000"/>
              </a:lnSpc>
              <a:buFont typeface="Arial" panose="020B0604020202020204" pitchFamily="34" charset="0"/>
              <a:buChar char="•"/>
            </a:pPr>
            <a:r>
              <a:rPr lang="en-US" sz="1500" b="1" dirty="0">
                <a:latin typeface="Arial" panose="020B0604020202020204" pitchFamily="34" charset="0"/>
                <a:cs typeface="Arial" panose="020B0604020202020204" pitchFamily="34" charset="0"/>
              </a:rPr>
              <a:t>Auto Insurance</a:t>
            </a:r>
            <a:r>
              <a:rPr lang="en-US" sz="1500" dirty="0">
                <a:latin typeface="Arial" panose="020B0604020202020204" pitchFamily="34" charset="0"/>
                <a:cs typeface="Arial" panose="020B0604020202020204" pitchFamily="34" charset="0"/>
              </a:rPr>
              <a:t>: Protecting vehicles against damage, theft, and liability in case of accidents.</a:t>
            </a:r>
          </a:p>
          <a:p>
            <a:pPr>
              <a:lnSpc>
                <a:spcPct val="150000"/>
              </a:lnSpc>
              <a:buFont typeface="Arial" panose="020B0604020202020204" pitchFamily="34" charset="0"/>
              <a:buChar char="•"/>
            </a:pPr>
            <a:r>
              <a:rPr lang="en-US" sz="1500" b="1" dirty="0">
                <a:latin typeface="Arial" panose="020B0604020202020204" pitchFamily="34" charset="0"/>
                <a:cs typeface="Arial" panose="020B0604020202020204" pitchFamily="34" charset="0"/>
              </a:rPr>
              <a:t>Home Insurance</a:t>
            </a:r>
            <a:r>
              <a:rPr lang="en-US" sz="1500" dirty="0">
                <a:latin typeface="Arial" panose="020B0604020202020204" pitchFamily="34" charset="0"/>
                <a:cs typeface="Arial" panose="020B0604020202020204" pitchFamily="34" charset="0"/>
              </a:rPr>
              <a:t>: Safeguarding homes and belongings from risks such as fire, theft, natural disasters, and liability.</a:t>
            </a:r>
          </a:p>
          <a:p>
            <a:pPr>
              <a:lnSpc>
                <a:spcPct val="150000"/>
              </a:lnSpc>
              <a:buFont typeface="Arial" panose="020B0604020202020204" pitchFamily="34" charset="0"/>
              <a:buChar char="•"/>
            </a:pPr>
            <a:r>
              <a:rPr lang="en-US" sz="1500" b="1" dirty="0">
                <a:latin typeface="Arial" panose="020B0604020202020204" pitchFamily="34" charset="0"/>
                <a:cs typeface="Arial" panose="020B0604020202020204" pitchFamily="34" charset="0"/>
              </a:rPr>
              <a:t>Health Insurance</a:t>
            </a:r>
            <a:r>
              <a:rPr lang="en-US" sz="1500" dirty="0">
                <a:latin typeface="Arial" panose="020B0604020202020204" pitchFamily="34" charset="0"/>
                <a:cs typeface="Arial" panose="020B0604020202020204" pitchFamily="34" charset="0"/>
              </a:rPr>
              <a:t>: Providing coverage for medical expenses, hospitalization, and healthcare services, ensuring financial security during illnesses or injuries.</a:t>
            </a:r>
          </a:p>
          <a:p>
            <a:pPr>
              <a:lnSpc>
                <a:spcPct val="150000"/>
              </a:lnSpc>
            </a:pPr>
            <a:endParaRPr lang="en-IN" sz="16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8BD9966-925E-48B1-ACC8-4199485FC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547" y="3172462"/>
            <a:ext cx="2008094" cy="1895183"/>
          </a:xfrm>
          <a:prstGeom prst="rect">
            <a:avLst/>
          </a:prstGeom>
          <a:ln>
            <a:solidFill>
              <a:schemeClr val="tx1"/>
            </a:solidFill>
          </a:ln>
        </p:spPr>
      </p:pic>
      <p:sp>
        <p:nvSpPr>
          <p:cNvPr id="4" name="Footer Placeholder 3">
            <a:extLst>
              <a:ext uri="{FF2B5EF4-FFF2-40B4-BE49-F238E27FC236}">
                <a16:creationId xmlns:a16="http://schemas.microsoft.com/office/drawing/2014/main" id="{6AEEC258-FDD8-4BF3-B7B8-DEDAB0EA2517}"/>
              </a:ext>
            </a:extLst>
          </p:cNvPr>
          <p:cNvSpPr>
            <a:spLocks noGrp="1"/>
          </p:cNvSpPr>
          <p:nvPr>
            <p:ph type="ftr" sz="quarter" idx="11"/>
          </p:nvPr>
        </p:nvSpPr>
        <p:spPr/>
        <p:txBody>
          <a:bodyPr/>
          <a:lstStyle/>
          <a:p>
            <a:pPr algn="ctr"/>
            <a:r>
              <a:rPr lang="en-US" sz="1800"/>
              <a:t>Guided By : Prof. T.B. Patil</a:t>
            </a:r>
            <a:endParaRPr lang="en-IN" sz="1800" dirty="0"/>
          </a:p>
        </p:txBody>
      </p:sp>
      <p:sp>
        <p:nvSpPr>
          <p:cNvPr id="5" name="Slide Number Placeholder 4">
            <a:extLst>
              <a:ext uri="{FF2B5EF4-FFF2-40B4-BE49-F238E27FC236}">
                <a16:creationId xmlns:a16="http://schemas.microsoft.com/office/drawing/2014/main" id="{B0455656-8E4F-4A25-B214-ACD9B35A5F84}"/>
              </a:ext>
            </a:extLst>
          </p:cNvPr>
          <p:cNvSpPr>
            <a:spLocks noGrp="1"/>
          </p:cNvSpPr>
          <p:nvPr>
            <p:ph type="sldNum" sz="quarter" idx="12"/>
          </p:nvPr>
        </p:nvSpPr>
        <p:spPr/>
        <p:txBody>
          <a:bodyPr/>
          <a:lstStyle/>
          <a:p>
            <a:fld id="{CDB58439-157C-477C-9998-41612AED1AC4}" type="slidenum">
              <a:rPr lang="en-IN" smtClean="0"/>
              <a:t>12</a:t>
            </a:fld>
            <a:endParaRPr lang="en-IN" dirty="0"/>
          </a:p>
        </p:txBody>
      </p:sp>
      <p:pic>
        <p:nvPicPr>
          <p:cNvPr id="7" name="object 3">
            <a:extLst>
              <a:ext uri="{FF2B5EF4-FFF2-40B4-BE49-F238E27FC236}">
                <a16:creationId xmlns:a16="http://schemas.microsoft.com/office/drawing/2014/main" id="{A82EB694-B6DF-4302-8FA0-6BBD2D861A8B}"/>
              </a:ext>
            </a:extLst>
          </p:cNvPr>
          <p:cNvPicPr/>
          <p:nvPr/>
        </p:nvPicPr>
        <p:blipFill>
          <a:blip r:embed="rId3" cstate="print"/>
          <a:stretch>
            <a:fillRect/>
          </a:stretch>
        </p:blipFill>
        <p:spPr>
          <a:xfrm>
            <a:off x="1787995" y="-66339"/>
            <a:ext cx="1260005" cy="1260005"/>
          </a:xfrm>
          <a:prstGeom prst="rect">
            <a:avLst/>
          </a:prstGeom>
        </p:spPr>
      </p:pic>
      <p:pic>
        <p:nvPicPr>
          <p:cNvPr id="8" name="object 5">
            <a:extLst>
              <a:ext uri="{FF2B5EF4-FFF2-40B4-BE49-F238E27FC236}">
                <a16:creationId xmlns:a16="http://schemas.microsoft.com/office/drawing/2014/main" id="{5402C357-4B53-469C-9398-54BAABC1155B}"/>
              </a:ext>
            </a:extLst>
          </p:cNvPr>
          <p:cNvPicPr/>
          <p:nvPr/>
        </p:nvPicPr>
        <p:blipFill>
          <a:blip r:embed="rId4" cstate="print"/>
          <a:stretch>
            <a:fillRect/>
          </a:stretch>
        </p:blipFill>
        <p:spPr>
          <a:xfrm>
            <a:off x="9964655" y="168759"/>
            <a:ext cx="1890356" cy="719988"/>
          </a:xfrm>
          <a:prstGeom prst="rect">
            <a:avLst/>
          </a:prstGeom>
        </p:spPr>
      </p:pic>
      <p:sp>
        <p:nvSpPr>
          <p:cNvPr id="9" name="Rectangle 8">
            <a:extLst>
              <a:ext uri="{FF2B5EF4-FFF2-40B4-BE49-F238E27FC236}">
                <a16:creationId xmlns:a16="http://schemas.microsoft.com/office/drawing/2014/main" id="{9B7D8330-D65F-42B1-AC4C-395D8EFFAA68}"/>
              </a:ext>
            </a:extLst>
          </p:cNvPr>
          <p:cNvSpPr/>
          <p:nvPr/>
        </p:nvSpPr>
        <p:spPr>
          <a:xfrm>
            <a:off x="3048000" y="197693"/>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spTree>
    <p:extLst>
      <p:ext uri="{BB962C8B-B14F-4D97-AF65-F5344CB8AC3E}">
        <p14:creationId xmlns:p14="http://schemas.microsoft.com/office/powerpoint/2010/main" val="1019071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1BF2-82A0-472F-852D-313C4BC73DC1}"/>
              </a:ext>
            </a:extLst>
          </p:cNvPr>
          <p:cNvSpPr>
            <a:spLocks noGrp="1"/>
          </p:cNvSpPr>
          <p:nvPr>
            <p:ph type="title"/>
          </p:nvPr>
        </p:nvSpPr>
        <p:spPr>
          <a:xfrm>
            <a:off x="1856230" y="1543066"/>
            <a:ext cx="8352981" cy="654961"/>
          </a:xfrm>
        </p:spPr>
        <p:txBody>
          <a:bodyPr anchor="b"/>
          <a:lstStyle/>
          <a:p>
            <a:pPr algn="ctr"/>
            <a:r>
              <a:rPr lang="en-US" u="sng" dirty="0">
                <a:effectLst>
                  <a:outerShdw blurRad="38100" dist="38100" dir="2700000" algn="tl">
                    <a:srgbClr val="000000">
                      <a:alpha val="43137"/>
                    </a:srgbClr>
                  </a:outerShdw>
                </a:effectLst>
              </a:rPr>
              <a:t>Our Offerings</a:t>
            </a:r>
            <a:endParaRPr lang="en-IN" dirty="0"/>
          </a:p>
        </p:txBody>
      </p:sp>
      <p:sp>
        <p:nvSpPr>
          <p:cNvPr id="3" name="Content Placeholder 2">
            <a:extLst>
              <a:ext uri="{FF2B5EF4-FFF2-40B4-BE49-F238E27FC236}">
                <a16:creationId xmlns:a16="http://schemas.microsoft.com/office/drawing/2014/main" id="{D92C93A1-4B2B-42F4-9F27-2BF5C683AFA8}"/>
              </a:ext>
            </a:extLst>
          </p:cNvPr>
          <p:cNvSpPr>
            <a:spLocks noGrp="1"/>
          </p:cNvSpPr>
          <p:nvPr>
            <p:ph idx="1"/>
          </p:nvPr>
        </p:nvSpPr>
        <p:spPr>
          <a:xfrm>
            <a:off x="2378529" y="2307772"/>
            <a:ext cx="9127939" cy="3640312"/>
          </a:xfrm>
        </p:spPr>
        <p:txBody>
          <a:bodyPr>
            <a:normAutofit/>
          </a:bodyPr>
          <a:lstStyle/>
          <a:p>
            <a:pPr>
              <a:lnSpc>
                <a:spcPct val="150000"/>
              </a:lnSpc>
            </a:pPr>
            <a:r>
              <a:rPr lang="en-US" sz="1400" b="1" dirty="0">
                <a:latin typeface="Arial" panose="020B0604020202020204" pitchFamily="34" charset="0"/>
                <a:cs typeface="Arial" panose="020B0604020202020204" pitchFamily="34" charset="0"/>
              </a:rPr>
              <a:t>Life Insurance</a:t>
            </a:r>
            <a:r>
              <a:rPr lang="en-US" sz="1400" dirty="0">
                <a:latin typeface="Arial" panose="020B0604020202020204" pitchFamily="34" charset="0"/>
                <a:cs typeface="Arial" panose="020B0604020202020204" pitchFamily="34" charset="0"/>
              </a:rPr>
              <a:t>: Offering financial protection to beneficiaries in the event of the policyholder's death, including term life, whole life, and universal life insurance options.</a:t>
            </a:r>
          </a:p>
          <a:p>
            <a:pPr>
              <a:lnSpc>
                <a:spcPct val="150000"/>
              </a:lnSpc>
            </a:pPr>
            <a:r>
              <a:rPr lang="en-US" sz="1400" b="1" dirty="0">
                <a:latin typeface="Arial" panose="020B0604020202020204" pitchFamily="34" charset="0"/>
                <a:cs typeface="Arial" panose="020B0604020202020204" pitchFamily="34" charset="0"/>
              </a:rPr>
              <a:t>Travel Insurance</a:t>
            </a:r>
            <a:r>
              <a:rPr lang="en-US" sz="1400" dirty="0">
                <a:latin typeface="Arial" panose="020B0604020202020204" pitchFamily="34" charset="0"/>
                <a:cs typeface="Arial" panose="020B0604020202020204" pitchFamily="34" charset="0"/>
              </a:rPr>
              <a:t>: Ensuring coverage for unexpected events during domestic or international travel, including trip cancellation, medical emergencies, and lost luggage.</a:t>
            </a:r>
          </a:p>
          <a:p>
            <a:pPr>
              <a:lnSpc>
                <a:spcPct val="150000"/>
              </a:lnSpc>
            </a:pPr>
            <a:r>
              <a:rPr lang="en-US" sz="1400" b="1" dirty="0">
                <a:latin typeface="Arial" panose="020B0604020202020204" pitchFamily="34" charset="0"/>
                <a:cs typeface="Arial" panose="020B0604020202020204" pitchFamily="34" charset="0"/>
              </a:rPr>
              <a:t>Business Insurance</a:t>
            </a:r>
            <a:r>
              <a:rPr lang="en-US" sz="1400" dirty="0">
                <a:latin typeface="Arial" panose="020B0604020202020204" pitchFamily="34" charset="0"/>
                <a:cs typeface="Arial" panose="020B0604020202020204" pitchFamily="34" charset="0"/>
              </a:rPr>
              <a:t>: Protecting businesses against various risks such as property damage, liability claims, business interruption, and employee-related risks.</a:t>
            </a:r>
          </a:p>
          <a:p>
            <a:pPr>
              <a:lnSpc>
                <a:spcPct val="150000"/>
              </a:lnSpc>
            </a:pPr>
            <a:endParaRPr lang="en-IN" sz="16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9E3CFE0-F566-40BF-B213-8E7E6A2F1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43" y="3888083"/>
            <a:ext cx="1877112" cy="992952"/>
          </a:xfrm>
          <a:prstGeom prst="rect">
            <a:avLst/>
          </a:prstGeom>
          <a:ln>
            <a:solidFill>
              <a:schemeClr val="tx1"/>
            </a:solidFill>
          </a:ln>
        </p:spPr>
      </p:pic>
      <p:pic>
        <p:nvPicPr>
          <p:cNvPr id="8" name="Picture 7">
            <a:extLst>
              <a:ext uri="{FF2B5EF4-FFF2-40B4-BE49-F238E27FC236}">
                <a16:creationId xmlns:a16="http://schemas.microsoft.com/office/drawing/2014/main" id="{33305514-F4FD-4ED2-A772-B53337D75E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143" y="2519036"/>
            <a:ext cx="1877112" cy="886804"/>
          </a:xfrm>
          <a:prstGeom prst="rect">
            <a:avLst/>
          </a:prstGeom>
          <a:ln>
            <a:solidFill>
              <a:schemeClr val="tx1"/>
            </a:solidFill>
          </a:ln>
        </p:spPr>
      </p:pic>
      <p:sp>
        <p:nvSpPr>
          <p:cNvPr id="4" name="Footer Placeholder 3">
            <a:extLst>
              <a:ext uri="{FF2B5EF4-FFF2-40B4-BE49-F238E27FC236}">
                <a16:creationId xmlns:a16="http://schemas.microsoft.com/office/drawing/2014/main" id="{CC082FBF-FAC5-47B0-99D3-E1571AC97AE3}"/>
              </a:ext>
            </a:extLst>
          </p:cNvPr>
          <p:cNvSpPr>
            <a:spLocks noGrp="1"/>
          </p:cNvSpPr>
          <p:nvPr>
            <p:ph type="ftr" sz="quarter" idx="11"/>
          </p:nvPr>
        </p:nvSpPr>
        <p:spPr/>
        <p:txBody>
          <a:bodyPr/>
          <a:lstStyle/>
          <a:p>
            <a:pPr algn="ctr"/>
            <a:r>
              <a:rPr lang="en-US" sz="1800" dirty="0"/>
              <a:t>Guided By : Prof. T.B. Patil</a:t>
            </a:r>
            <a:endParaRPr lang="en-IN" sz="1800" dirty="0"/>
          </a:p>
        </p:txBody>
      </p:sp>
      <p:sp>
        <p:nvSpPr>
          <p:cNvPr id="5" name="Slide Number Placeholder 4">
            <a:extLst>
              <a:ext uri="{FF2B5EF4-FFF2-40B4-BE49-F238E27FC236}">
                <a16:creationId xmlns:a16="http://schemas.microsoft.com/office/drawing/2014/main" id="{42159E97-222A-4045-9315-D0BE032EF4CD}"/>
              </a:ext>
            </a:extLst>
          </p:cNvPr>
          <p:cNvSpPr>
            <a:spLocks noGrp="1"/>
          </p:cNvSpPr>
          <p:nvPr>
            <p:ph type="sldNum" sz="quarter" idx="12"/>
          </p:nvPr>
        </p:nvSpPr>
        <p:spPr/>
        <p:txBody>
          <a:bodyPr/>
          <a:lstStyle/>
          <a:p>
            <a:fld id="{CDB58439-157C-477C-9998-41612AED1AC4}" type="slidenum">
              <a:rPr lang="en-IN" smtClean="0"/>
              <a:t>13</a:t>
            </a:fld>
            <a:endParaRPr lang="en-IN" dirty="0"/>
          </a:p>
        </p:txBody>
      </p:sp>
      <p:pic>
        <p:nvPicPr>
          <p:cNvPr id="9" name="object 3">
            <a:extLst>
              <a:ext uri="{FF2B5EF4-FFF2-40B4-BE49-F238E27FC236}">
                <a16:creationId xmlns:a16="http://schemas.microsoft.com/office/drawing/2014/main" id="{60FC2317-E4D3-4209-BA8D-DD7DB2B4DC78}"/>
              </a:ext>
            </a:extLst>
          </p:cNvPr>
          <p:cNvPicPr/>
          <p:nvPr/>
        </p:nvPicPr>
        <p:blipFill>
          <a:blip r:embed="rId4" cstate="print"/>
          <a:stretch>
            <a:fillRect/>
          </a:stretch>
        </p:blipFill>
        <p:spPr>
          <a:xfrm>
            <a:off x="1787995" y="-66339"/>
            <a:ext cx="1260005" cy="1260005"/>
          </a:xfrm>
          <a:prstGeom prst="rect">
            <a:avLst/>
          </a:prstGeom>
        </p:spPr>
      </p:pic>
      <p:pic>
        <p:nvPicPr>
          <p:cNvPr id="10" name="object 5">
            <a:extLst>
              <a:ext uri="{FF2B5EF4-FFF2-40B4-BE49-F238E27FC236}">
                <a16:creationId xmlns:a16="http://schemas.microsoft.com/office/drawing/2014/main" id="{F58C30B6-8FDE-4EFF-AD17-D247D51CE7D9}"/>
              </a:ext>
            </a:extLst>
          </p:cNvPr>
          <p:cNvPicPr/>
          <p:nvPr/>
        </p:nvPicPr>
        <p:blipFill>
          <a:blip r:embed="rId5" cstate="print"/>
          <a:stretch>
            <a:fillRect/>
          </a:stretch>
        </p:blipFill>
        <p:spPr>
          <a:xfrm>
            <a:off x="9964655" y="168759"/>
            <a:ext cx="1890356" cy="719988"/>
          </a:xfrm>
          <a:prstGeom prst="rect">
            <a:avLst/>
          </a:prstGeom>
        </p:spPr>
      </p:pic>
      <p:sp>
        <p:nvSpPr>
          <p:cNvPr id="6" name="Rectangle 5">
            <a:extLst>
              <a:ext uri="{FF2B5EF4-FFF2-40B4-BE49-F238E27FC236}">
                <a16:creationId xmlns:a16="http://schemas.microsoft.com/office/drawing/2014/main" id="{D8D6BD1E-4E3A-4868-BC4A-2FE1C2716A37}"/>
              </a:ext>
            </a:extLst>
          </p:cNvPr>
          <p:cNvSpPr/>
          <p:nvPr/>
        </p:nvSpPr>
        <p:spPr>
          <a:xfrm>
            <a:off x="3048000" y="194542"/>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spTree>
    <p:extLst>
      <p:ext uri="{BB962C8B-B14F-4D97-AF65-F5344CB8AC3E}">
        <p14:creationId xmlns:p14="http://schemas.microsoft.com/office/powerpoint/2010/main" val="1706830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1BF2-82A0-472F-852D-313C4BC73DC1}"/>
              </a:ext>
            </a:extLst>
          </p:cNvPr>
          <p:cNvSpPr>
            <a:spLocks noGrp="1"/>
          </p:cNvSpPr>
          <p:nvPr>
            <p:ph type="title"/>
          </p:nvPr>
        </p:nvSpPr>
        <p:spPr>
          <a:xfrm>
            <a:off x="3886200" y="1559040"/>
            <a:ext cx="4082143" cy="653144"/>
          </a:xfrm>
        </p:spPr>
        <p:txBody>
          <a:bodyPr anchor="b">
            <a:normAutofit/>
          </a:bodyPr>
          <a:lstStyle/>
          <a:p>
            <a:pPr algn="ctr"/>
            <a:r>
              <a:rPr lang="en-US" sz="2000" u="sng" dirty="0">
                <a:effectLst>
                  <a:outerShdw blurRad="38100" dist="38100" dir="2700000" algn="tl">
                    <a:srgbClr val="000000">
                      <a:alpha val="43137"/>
                    </a:srgbClr>
                  </a:outerShdw>
                </a:effectLst>
              </a:rPr>
              <a:t>Our Offerings</a:t>
            </a:r>
            <a:endParaRPr lang="en-IN" sz="2000" dirty="0"/>
          </a:p>
        </p:txBody>
      </p:sp>
      <p:sp>
        <p:nvSpPr>
          <p:cNvPr id="3" name="Content Placeholder 2">
            <a:extLst>
              <a:ext uri="{FF2B5EF4-FFF2-40B4-BE49-F238E27FC236}">
                <a16:creationId xmlns:a16="http://schemas.microsoft.com/office/drawing/2014/main" id="{D92C93A1-4B2B-42F4-9F27-2BF5C683AFA8}"/>
              </a:ext>
            </a:extLst>
          </p:cNvPr>
          <p:cNvSpPr>
            <a:spLocks noGrp="1"/>
          </p:cNvSpPr>
          <p:nvPr>
            <p:ph idx="1"/>
          </p:nvPr>
        </p:nvSpPr>
        <p:spPr>
          <a:xfrm>
            <a:off x="2487386" y="2481943"/>
            <a:ext cx="9019082" cy="3533374"/>
          </a:xfrm>
        </p:spPr>
        <p:txBody>
          <a:bodyPr>
            <a:normAutofit/>
          </a:bodyPr>
          <a:lstStyle/>
          <a:p>
            <a:pPr>
              <a:lnSpc>
                <a:spcPct val="150000"/>
              </a:lnSpc>
            </a:pPr>
            <a:r>
              <a:rPr lang="en-US" sz="1400" b="1" dirty="0">
                <a:latin typeface="Arial" panose="020B0604020202020204" pitchFamily="34" charset="0"/>
                <a:cs typeface="Arial" panose="020B0604020202020204" pitchFamily="34" charset="0"/>
              </a:rPr>
              <a:t>Disability Insurance</a:t>
            </a:r>
            <a:r>
              <a:rPr lang="en-US" sz="1400" dirty="0">
                <a:latin typeface="Arial" panose="020B0604020202020204" pitchFamily="34" charset="0"/>
                <a:cs typeface="Arial" panose="020B0604020202020204" pitchFamily="34" charset="0"/>
              </a:rPr>
              <a:t>: Offering income replacement for individuals unable to work due to disability or illness, ensuring financial stability during challenging times.</a:t>
            </a:r>
          </a:p>
          <a:p>
            <a:pPr>
              <a:lnSpc>
                <a:spcPct val="150000"/>
              </a:lnSpc>
            </a:pPr>
            <a:r>
              <a:rPr lang="en-US" sz="1400" b="1" dirty="0">
                <a:latin typeface="Arial" panose="020B0604020202020204" pitchFamily="34" charset="0"/>
                <a:cs typeface="Arial" panose="020B0604020202020204" pitchFamily="34" charset="0"/>
              </a:rPr>
              <a:t>Liability Insurance</a:t>
            </a:r>
            <a:r>
              <a:rPr lang="en-US" sz="1400" dirty="0">
                <a:latin typeface="Arial" panose="020B0604020202020204" pitchFamily="34" charset="0"/>
                <a:cs typeface="Arial" panose="020B0604020202020204" pitchFamily="34" charset="0"/>
              </a:rPr>
              <a:t>: Covering legal liabilities arising from bodily injury, property damage, or personal injury claims against individuals or businesses.</a:t>
            </a:r>
          </a:p>
          <a:p>
            <a:pPr>
              <a:lnSpc>
                <a:spcPct val="150000"/>
              </a:lnSpc>
            </a:pPr>
            <a:r>
              <a:rPr lang="en-US" sz="1400" b="1" dirty="0">
                <a:latin typeface="Arial" panose="020B0604020202020204" pitchFamily="34" charset="0"/>
                <a:cs typeface="Arial" panose="020B0604020202020204" pitchFamily="34" charset="0"/>
              </a:rPr>
              <a:t>Renter's Insurance</a:t>
            </a:r>
            <a:r>
              <a:rPr lang="en-US" sz="1400" dirty="0">
                <a:latin typeface="Arial" panose="020B0604020202020204" pitchFamily="34" charset="0"/>
                <a:cs typeface="Arial" panose="020B0604020202020204" pitchFamily="34" charset="0"/>
              </a:rPr>
              <a:t>: Protecting tenants' personal belongings and liability in rented properties against risks such as theft, fire, or water damage.</a:t>
            </a:r>
          </a:p>
          <a:p>
            <a:pPr marL="0" indent="0">
              <a:lnSpc>
                <a:spcPct val="150000"/>
              </a:lnSpc>
              <a:buNone/>
            </a:pPr>
            <a:endParaRPr lang="en-IN"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ADF3F77-326A-40BB-8FEF-9CB7FE031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99" y="2634088"/>
            <a:ext cx="1877902" cy="871895"/>
          </a:xfrm>
          <a:prstGeom prst="rect">
            <a:avLst/>
          </a:prstGeom>
          <a:ln>
            <a:solidFill>
              <a:schemeClr val="tx1"/>
            </a:solidFill>
          </a:ln>
        </p:spPr>
      </p:pic>
      <p:pic>
        <p:nvPicPr>
          <p:cNvPr id="7" name="Picture 6">
            <a:extLst>
              <a:ext uri="{FF2B5EF4-FFF2-40B4-BE49-F238E27FC236}">
                <a16:creationId xmlns:a16="http://schemas.microsoft.com/office/drawing/2014/main" id="{B1E8CBD8-A0D1-44DA-940C-FD90141BA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41" y="4013107"/>
            <a:ext cx="1877903" cy="933298"/>
          </a:xfrm>
          <a:prstGeom prst="rect">
            <a:avLst/>
          </a:prstGeom>
          <a:ln>
            <a:solidFill>
              <a:schemeClr val="tx1"/>
            </a:solidFill>
          </a:ln>
        </p:spPr>
      </p:pic>
      <p:sp>
        <p:nvSpPr>
          <p:cNvPr id="4" name="Footer Placeholder 3">
            <a:extLst>
              <a:ext uri="{FF2B5EF4-FFF2-40B4-BE49-F238E27FC236}">
                <a16:creationId xmlns:a16="http://schemas.microsoft.com/office/drawing/2014/main" id="{4BCE7096-C049-4B26-B7CB-CD7A4996F774}"/>
              </a:ext>
            </a:extLst>
          </p:cNvPr>
          <p:cNvSpPr>
            <a:spLocks noGrp="1"/>
          </p:cNvSpPr>
          <p:nvPr>
            <p:ph type="ftr" sz="quarter" idx="11"/>
          </p:nvPr>
        </p:nvSpPr>
        <p:spPr/>
        <p:txBody>
          <a:bodyPr/>
          <a:lstStyle/>
          <a:p>
            <a:pPr algn="ctr"/>
            <a:r>
              <a:rPr lang="en-US" sz="1800" dirty="0"/>
              <a:t>Guided By : Prof. T.B. Patil</a:t>
            </a:r>
            <a:endParaRPr lang="en-IN" sz="1800" dirty="0"/>
          </a:p>
        </p:txBody>
      </p:sp>
      <p:sp>
        <p:nvSpPr>
          <p:cNvPr id="6" name="Slide Number Placeholder 5">
            <a:extLst>
              <a:ext uri="{FF2B5EF4-FFF2-40B4-BE49-F238E27FC236}">
                <a16:creationId xmlns:a16="http://schemas.microsoft.com/office/drawing/2014/main" id="{D29D0E2C-ACE5-406C-9A30-317068611D9D}"/>
              </a:ext>
            </a:extLst>
          </p:cNvPr>
          <p:cNvSpPr>
            <a:spLocks noGrp="1"/>
          </p:cNvSpPr>
          <p:nvPr>
            <p:ph type="sldNum" sz="quarter" idx="12"/>
          </p:nvPr>
        </p:nvSpPr>
        <p:spPr/>
        <p:txBody>
          <a:bodyPr/>
          <a:lstStyle/>
          <a:p>
            <a:fld id="{CDB58439-157C-477C-9998-41612AED1AC4}" type="slidenum">
              <a:rPr lang="en-IN" smtClean="0"/>
              <a:t>14</a:t>
            </a:fld>
            <a:endParaRPr lang="en-IN" dirty="0"/>
          </a:p>
        </p:txBody>
      </p:sp>
      <p:pic>
        <p:nvPicPr>
          <p:cNvPr id="8" name="object 3">
            <a:extLst>
              <a:ext uri="{FF2B5EF4-FFF2-40B4-BE49-F238E27FC236}">
                <a16:creationId xmlns:a16="http://schemas.microsoft.com/office/drawing/2014/main" id="{AB3DB154-5906-4B13-9145-9E34A0B5F63C}"/>
              </a:ext>
            </a:extLst>
          </p:cNvPr>
          <p:cNvPicPr/>
          <p:nvPr/>
        </p:nvPicPr>
        <p:blipFill>
          <a:blip r:embed="rId4" cstate="print"/>
          <a:stretch>
            <a:fillRect/>
          </a:stretch>
        </p:blipFill>
        <p:spPr>
          <a:xfrm>
            <a:off x="1787995" y="-66339"/>
            <a:ext cx="1260005" cy="1260005"/>
          </a:xfrm>
          <a:prstGeom prst="rect">
            <a:avLst/>
          </a:prstGeom>
        </p:spPr>
      </p:pic>
      <p:pic>
        <p:nvPicPr>
          <p:cNvPr id="9" name="object 5">
            <a:extLst>
              <a:ext uri="{FF2B5EF4-FFF2-40B4-BE49-F238E27FC236}">
                <a16:creationId xmlns:a16="http://schemas.microsoft.com/office/drawing/2014/main" id="{8BDA747F-149A-404D-A6BA-63ECF76C8D78}"/>
              </a:ext>
            </a:extLst>
          </p:cNvPr>
          <p:cNvPicPr/>
          <p:nvPr/>
        </p:nvPicPr>
        <p:blipFill>
          <a:blip r:embed="rId5" cstate="print"/>
          <a:stretch>
            <a:fillRect/>
          </a:stretch>
        </p:blipFill>
        <p:spPr>
          <a:xfrm>
            <a:off x="9964655" y="168759"/>
            <a:ext cx="1890356" cy="719988"/>
          </a:xfrm>
          <a:prstGeom prst="rect">
            <a:avLst/>
          </a:prstGeom>
        </p:spPr>
      </p:pic>
      <p:sp>
        <p:nvSpPr>
          <p:cNvPr id="10" name="Rectangle 9">
            <a:extLst>
              <a:ext uri="{FF2B5EF4-FFF2-40B4-BE49-F238E27FC236}">
                <a16:creationId xmlns:a16="http://schemas.microsoft.com/office/drawing/2014/main" id="{09E3E99A-95F5-4DFA-9A25-C1C38A186A1D}"/>
              </a:ext>
            </a:extLst>
          </p:cNvPr>
          <p:cNvSpPr/>
          <p:nvPr/>
        </p:nvSpPr>
        <p:spPr>
          <a:xfrm>
            <a:off x="3048000" y="272227"/>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spTree>
    <p:extLst>
      <p:ext uri="{BB962C8B-B14F-4D97-AF65-F5344CB8AC3E}">
        <p14:creationId xmlns:p14="http://schemas.microsoft.com/office/powerpoint/2010/main" val="2026348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1BF2-82A0-472F-852D-313C4BC73DC1}"/>
              </a:ext>
            </a:extLst>
          </p:cNvPr>
          <p:cNvSpPr>
            <a:spLocks noGrp="1"/>
          </p:cNvSpPr>
          <p:nvPr>
            <p:ph type="title"/>
          </p:nvPr>
        </p:nvSpPr>
        <p:spPr>
          <a:xfrm>
            <a:off x="3445328" y="1603062"/>
            <a:ext cx="4882243" cy="533400"/>
          </a:xfrm>
        </p:spPr>
        <p:txBody>
          <a:bodyPr anchor="b">
            <a:normAutofit/>
          </a:bodyPr>
          <a:lstStyle/>
          <a:p>
            <a:pPr algn="ctr"/>
            <a:r>
              <a:rPr lang="en-US" sz="2000" u="sng" dirty="0">
                <a:effectLst>
                  <a:outerShdw blurRad="38100" dist="38100" dir="2700000" algn="tl">
                    <a:srgbClr val="000000">
                      <a:alpha val="43137"/>
                    </a:srgbClr>
                  </a:outerShdw>
                </a:effectLst>
              </a:rPr>
              <a:t>Our Offerings</a:t>
            </a:r>
            <a:endParaRPr lang="en-IN" sz="2000" dirty="0"/>
          </a:p>
        </p:txBody>
      </p:sp>
      <p:sp>
        <p:nvSpPr>
          <p:cNvPr id="3" name="Content Placeholder 2">
            <a:extLst>
              <a:ext uri="{FF2B5EF4-FFF2-40B4-BE49-F238E27FC236}">
                <a16:creationId xmlns:a16="http://schemas.microsoft.com/office/drawing/2014/main" id="{D92C93A1-4B2B-42F4-9F27-2BF5C683AFA8}"/>
              </a:ext>
            </a:extLst>
          </p:cNvPr>
          <p:cNvSpPr>
            <a:spLocks noGrp="1"/>
          </p:cNvSpPr>
          <p:nvPr>
            <p:ph idx="1"/>
          </p:nvPr>
        </p:nvSpPr>
        <p:spPr>
          <a:xfrm>
            <a:off x="2536371" y="2313215"/>
            <a:ext cx="8968241" cy="3675210"/>
          </a:xfrm>
        </p:spPr>
        <p:txBody>
          <a:bodyPr>
            <a:normAutofit/>
          </a:bodyPr>
          <a:lstStyle/>
          <a:p>
            <a:pPr>
              <a:lnSpc>
                <a:spcPct val="150000"/>
              </a:lnSpc>
            </a:pPr>
            <a:r>
              <a:rPr lang="en-US" sz="1400" b="1" dirty="0">
                <a:latin typeface="Arial" panose="020B0604020202020204" pitchFamily="34" charset="0"/>
                <a:cs typeface="Arial" panose="020B0604020202020204" pitchFamily="34" charset="0"/>
              </a:rPr>
              <a:t>Boat and Watercraft Insurance</a:t>
            </a:r>
            <a:r>
              <a:rPr lang="en-US" sz="1400" dirty="0">
                <a:latin typeface="Arial" panose="020B0604020202020204" pitchFamily="34" charset="0"/>
                <a:cs typeface="Arial" panose="020B0604020202020204" pitchFamily="34" charset="0"/>
              </a:rPr>
              <a:t>: Ensuring coverage for boats, yachts, and other watercraft against damage, accidents, and liability on water bodies.</a:t>
            </a:r>
          </a:p>
          <a:p>
            <a:pPr>
              <a:lnSpc>
                <a:spcPct val="150000"/>
              </a:lnSpc>
            </a:pPr>
            <a:r>
              <a:rPr lang="en-US" sz="1400" b="1" dirty="0">
                <a:latin typeface="Arial" panose="020B0604020202020204" pitchFamily="34" charset="0"/>
                <a:cs typeface="Arial" panose="020B0604020202020204" pitchFamily="34" charset="0"/>
              </a:rPr>
              <a:t>Specialty Insurance</a:t>
            </a:r>
            <a:r>
              <a:rPr lang="en-US" sz="1400" dirty="0">
                <a:latin typeface="Arial" panose="020B0604020202020204" pitchFamily="34" charset="0"/>
                <a:cs typeface="Arial" panose="020B0604020202020204" pitchFamily="34" charset="0"/>
              </a:rPr>
              <a:t>: Providing specialized coverage for unique risks, such as event insurance, cyber liability insurance, and professional liability insurance.</a:t>
            </a:r>
          </a:p>
          <a:p>
            <a:pPr>
              <a:lnSpc>
                <a:spcPct val="150000"/>
              </a:lnSpc>
            </a:pPr>
            <a:r>
              <a:rPr lang="en-US" sz="1400" b="1" dirty="0">
                <a:latin typeface="Arial" panose="020B0604020202020204" pitchFamily="34" charset="0"/>
                <a:cs typeface="Arial" panose="020B0604020202020204" pitchFamily="34" charset="0"/>
              </a:rPr>
              <a:t>Umbrella Insurance</a:t>
            </a:r>
            <a:r>
              <a:rPr lang="en-US" sz="1400" dirty="0">
                <a:latin typeface="Arial" panose="020B0604020202020204" pitchFamily="34" charset="0"/>
                <a:cs typeface="Arial" panose="020B0604020202020204" pitchFamily="34" charset="0"/>
              </a:rPr>
              <a:t>: Offering additional liability coverage beyond the limits of primary insurance policies, providing extra protection against unforeseen events.</a:t>
            </a:r>
          </a:p>
          <a:p>
            <a:pPr marL="0" indent="0">
              <a:lnSpc>
                <a:spcPct val="150000"/>
              </a:lnSpc>
              <a:buNone/>
            </a:pPr>
            <a:endParaRPr lang="en-IN"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ADDE280-D13D-4124-B9DF-6C5FFBA9D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17" y="2919510"/>
            <a:ext cx="2099923" cy="1166154"/>
          </a:xfrm>
          <a:prstGeom prst="rect">
            <a:avLst/>
          </a:prstGeom>
          <a:ln>
            <a:solidFill>
              <a:schemeClr val="tx1"/>
            </a:solidFill>
          </a:ln>
        </p:spPr>
      </p:pic>
      <p:sp>
        <p:nvSpPr>
          <p:cNvPr id="4" name="Footer Placeholder 3">
            <a:extLst>
              <a:ext uri="{FF2B5EF4-FFF2-40B4-BE49-F238E27FC236}">
                <a16:creationId xmlns:a16="http://schemas.microsoft.com/office/drawing/2014/main" id="{043BAD5E-5062-4340-ADDA-87052EFC7F69}"/>
              </a:ext>
            </a:extLst>
          </p:cNvPr>
          <p:cNvSpPr>
            <a:spLocks noGrp="1"/>
          </p:cNvSpPr>
          <p:nvPr>
            <p:ph type="ftr" sz="quarter" idx="11"/>
          </p:nvPr>
        </p:nvSpPr>
        <p:spPr/>
        <p:txBody>
          <a:bodyPr/>
          <a:lstStyle/>
          <a:p>
            <a:pPr algn="ctr"/>
            <a:r>
              <a:rPr lang="en-US" sz="1800" dirty="0"/>
              <a:t>Guided By : Prof. T.B. Patil</a:t>
            </a:r>
            <a:endParaRPr lang="en-IN" sz="1800" dirty="0"/>
          </a:p>
        </p:txBody>
      </p:sp>
      <p:sp>
        <p:nvSpPr>
          <p:cNvPr id="6" name="Slide Number Placeholder 5">
            <a:extLst>
              <a:ext uri="{FF2B5EF4-FFF2-40B4-BE49-F238E27FC236}">
                <a16:creationId xmlns:a16="http://schemas.microsoft.com/office/drawing/2014/main" id="{3BBCC27D-64CD-456A-B9F6-CFCD729CE568}"/>
              </a:ext>
            </a:extLst>
          </p:cNvPr>
          <p:cNvSpPr>
            <a:spLocks noGrp="1"/>
          </p:cNvSpPr>
          <p:nvPr>
            <p:ph type="sldNum" sz="quarter" idx="12"/>
          </p:nvPr>
        </p:nvSpPr>
        <p:spPr/>
        <p:txBody>
          <a:bodyPr/>
          <a:lstStyle/>
          <a:p>
            <a:fld id="{CDB58439-157C-477C-9998-41612AED1AC4}" type="slidenum">
              <a:rPr lang="en-IN" smtClean="0"/>
              <a:t>15</a:t>
            </a:fld>
            <a:endParaRPr lang="en-IN" dirty="0"/>
          </a:p>
        </p:txBody>
      </p:sp>
      <p:pic>
        <p:nvPicPr>
          <p:cNvPr id="7" name="object 3">
            <a:extLst>
              <a:ext uri="{FF2B5EF4-FFF2-40B4-BE49-F238E27FC236}">
                <a16:creationId xmlns:a16="http://schemas.microsoft.com/office/drawing/2014/main" id="{7FF153B5-BFC7-4F18-9D43-815686707A4C}"/>
              </a:ext>
            </a:extLst>
          </p:cNvPr>
          <p:cNvPicPr/>
          <p:nvPr/>
        </p:nvPicPr>
        <p:blipFill>
          <a:blip r:embed="rId3" cstate="print"/>
          <a:stretch>
            <a:fillRect/>
          </a:stretch>
        </p:blipFill>
        <p:spPr>
          <a:xfrm>
            <a:off x="1787995" y="-66339"/>
            <a:ext cx="1260005" cy="1260005"/>
          </a:xfrm>
          <a:prstGeom prst="rect">
            <a:avLst/>
          </a:prstGeom>
        </p:spPr>
      </p:pic>
      <p:pic>
        <p:nvPicPr>
          <p:cNvPr id="8" name="object 5">
            <a:extLst>
              <a:ext uri="{FF2B5EF4-FFF2-40B4-BE49-F238E27FC236}">
                <a16:creationId xmlns:a16="http://schemas.microsoft.com/office/drawing/2014/main" id="{E1ABC91A-438B-43E4-A5DD-AAE924C21D11}"/>
              </a:ext>
            </a:extLst>
          </p:cNvPr>
          <p:cNvPicPr/>
          <p:nvPr/>
        </p:nvPicPr>
        <p:blipFill>
          <a:blip r:embed="rId4" cstate="print"/>
          <a:stretch>
            <a:fillRect/>
          </a:stretch>
        </p:blipFill>
        <p:spPr>
          <a:xfrm>
            <a:off x="9964655" y="168759"/>
            <a:ext cx="1890356" cy="719988"/>
          </a:xfrm>
          <a:prstGeom prst="rect">
            <a:avLst/>
          </a:prstGeom>
        </p:spPr>
      </p:pic>
      <p:sp>
        <p:nvSpPr>
          <p:cNvPr id="9" name="Rectangle 8">
            <a:extLst>
              <a:ext uri="{FF2B5EF4-FFF2-40B4-BE49-F238E27FC236}">
                <a16:creationId xmlns:a16="http://schemas.microsoft.com/office/drawing/2014/main" id="{57F60500-3BE4-4FE1-9D02-27E39121BD54}"/>
              </a:ext>
            </a:extLst>
          </p:cNvPr>
          <p:cNvSpPr/>
          <p:nvPr/>
        </p:nvSpPr>
        <p:spPr>
          <a:xfrm>
            <a:off x="3048000" y="273925"/>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spTree>
    <p:extLst>
      <p:ext uri="{BB962C8B-B14F-4D97-AF65-F5344CB8AC3E}">
        <p14:creationId xmlns:p14="http://schemas.microsoft.com/office/powerpoint/2010/main" val="2861571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1BF2-82A0-472F-852D-313C4BC73DC1}"/>
              </a:ext>
            </a:extLst>
          </p:cNvPr>
          <p:cNvSpPr>
            <a:spLocks noGrp="1"/>
          </p:cNvSpPr>
          <p:nvPr>
            <p:ph type="title"/>
          </p:nvPr>
        </p:nvSpPr>
        <p:spPr>
          <a:xfrm>
            <a:off x="3205844" y="1709058"/>
            <a:ext cx="5486400" cy="648052"/>
          </a:xfrm>
        </p:spPr>
        <p:txBody>
          <a:bodyPr anchor="b">
            <a:normAutofit/>
          </a:bodyPr>
          <a:lstStyle/>
          <a:p>
            <a:pPr algn="ctr"/>
            <a:r>
              <a:rPr lang="en-US" sz="2000" u="sng" dirty="0">
                <a:effectLst>
                  <a:outerShdw blurRad="38100" dist="38100" dir="2700000" algn="tl">
                    <a:srgbClr val="000000">
                      <a:alpha val="43137"/>
                    </a:srgbClr>
                  </a:outerShdw>
                </a:effectLst>
              </a:rPr>
              <a:t>FAQs Feature</a:t>
            </a:r>
            <a:endParaRPr lang="en-IN" sz="2000" dirty="0"/>
          </a:p>
        </p:txBody>
      </p:sp>
      <p:sp>
        <p:nvSpPr>
          <p:cNvPr id="3" name="Content Placeholder 2">
            <a:extLst>
              <a:ext uri="{FF2B5EF4-FFF2-40B4-BE49-F238E27FC236}">
                <a16:creationId xmlns:a16="http://schemas.microsoft.com/office/drawing/2014/main" id="{D92C93A1-4B2B-42F4-9F27-2BF5C683AFA8}"/>
              </a:ext>
            </a:extLst>
          </p:cNvPr>
          <p:cNvSpPr>
            <a:spLocks noGrp="1"/>
          </p:cNvSpPr>
          <p:nvPr>
            <p:ph idx="1"/>
          </p:nvPr>
        </p:nvSpPr>
        <p:spPr>
          <a:xfrm>
            <a:off x="1670956" y="2525487"/>
            <a:ext cx="10042073" cy="3504220"/>
          </a:xfrm>
        </p:spPr>
        <p:txBody>
          <a:bodyPr>
            <a:normAutofit/>
          </a:bodyPr>
          <a:lstStyle/>
          <a:p>
            <a:pPr algn="just">
              <a:lnSpc>
                <a:spcPct val="150000"/>
              </a:lnSpc>
            </a:pPr>
            <a:r>
              <a:rPr lang="en-US" sz="1400" dirty="0">
                <a:latin typeface="Arial" panose="020B0604020202020204" pitchFamily="34" charset="0"/>
                <a:cs typeface="Arial" panose="020B0604020202020204" pitchFamily="34" charset="0"/>
              </a:rPr>
              <a:t>Our insurance website incorporates a Frequently Asked Questions (FAQ) feature to provide users with quick and easy access to commonly asked questions and answers related to our products, services, and policies. The FAQ section serves as a valuable resource for users seeking information and clarification on various aspects of insurance coverage and our website functionalities.</a:t>
            </a:r>
          </a:p>
          <a:p>
            <a:pPr algn="just">
              <a:lnSpc>
                <a:spcPct val="150000"/>
              </a:lnSpc>
            </a:pPr>
            <a:r>
              <a:rPr lang="en-US" sz="1400" u="sng" dirty="0">
                <a:latin typeface="Arial" panose="020B0604020202020204" pitchFamily="34" charset="0"/>
                <a:cs typeface="Arial" panose="020B0604020202020204" pitchFamily="34" charset="0"/>
              </a:rPr>
              <a:t>Key features of our FAQ section include:</a:t>
            </a:r>
          </a:p>
          <a:p>
            <a:pPr>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Comprehensive Coverage</a:t>
            </a:r>
            <a:r>
              <a:rPr lang="en-US" sz="1400" dirty="0">
                <a:latin typeface="Arial" panose="020B0604020202020204" pitchFamily="34" charset="0"/>
                <a:cs typeface="Arial" panose="020B0604020202020204" pitchFamily="34" charset="0"/>
              </a:rPr>
              <a:t>: The FAQ section covers a wide range of topics, including policy coverage details, premium payments, claims processing, eligibility criteria, and more, addressing common queries that users may have.</a:t>
            </a:r>
          </a:p>
          <a:p>
            <a:pPr>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User-Friendly Interface</a:t>
            </a:r>
            <a:r>
              <a:rPr lang="en-US" sz="1400" dirty="0">
                <a:latin typeface="Arial" panose="020B0604020202020204" pitchFamily="34" charset="0"/>
                <a:cs typeface="Arial" panose="020B0604020202020204" pitchFamily="34" charset="0"/>
              </a:rPr>
              <a:t>: The FAQ section is designed with a user-friendly interface, allowing users to browse through questions categorically or search for specific topics using keywords or phrases.</a:t>
            </a:r>
          </a:p>
          <a:p>
            <a:pPr algn="just">
              <a:lnSpc>
                <a:spcPct val="150000"/>
              </a:lnSpc>
            </a:pPr>
            <a:endParaRPr lang="en-IN" sz="1400" u="sng"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EC281C24-D30E-4CB6-83A8-543023062658}"/>
              </a:ext>
            </a:extLst>
          </p:cNvPr>
          <p:cNvSpPr>
            <a:spLocks noGrp="1"/>
          </p:cNvSpPr>
          <p:nvPr>
            <p:ph type="ftr" sz="quarter" idx="11"/>
          </p:nvPr>
        </p:nvSpPr>
        <p:spPr/>
        <p:txBody>
          <a:bodyPr/>
          <a:lstStyle/>
          <a:p>
            <a:pPr algn="ctr"/>
            <a:r>
              <a:rPr lang="en-US" sz="1800" dirty="0"/>
              <a:t>Guided By : Prof. T.B. Patil</a:t>
            </a:r>
            <a:endParaRPr lang="en-IN" sz="1800" dirty="0"/>
          </a:p>
        </p:txBody>
      </p:sp>
      <p:sp>
        <p:nvSpPr>
          <p:cNvPr id="5" name="Slide Number Placeholder 4">
            <a:extLst>
              <a:ext uri="{FF2B5EF4-FFF2-40B4-BE49-F238E27FC236}">
                <a16:creationId xmlns:a16="http://schemas.microsoft.com/office/drawing/2014/main" id="{2CAEF305-6FE5-4D52-8637-F214B0DC8C81}"/>
              </a:ext>
            </a:extLst>
          </p:cNvPr>
          <p:cNvSpPr>
            <a:spLocks noGrp="1"/>
          </p:cNvSpPr>
          <p:nvPr>
            <p:ph type="sldNum" sz="quarter" idx="12"/>
          </p:nvPr>
        </p:nvSpPr>
        <p:spPr/>
        <p:txBody>
          <a:bodyPr/>
          <a:lstStyle/>
          <a:p>
            <a:fld id="{CDB58439-157C-477C-9998-41612AED1AC4}" type="slidenum">
              <a:rPr lang="en-IN" smtClean="0"/>
              <a:t>16</a:t>
            </a:fld>
            <a:endParaRPr lang="en-IN" dirty="0"/>
          </a:p>
        </p:txBody>
      </p:sp>
      <p:pic>
        <p:nvPicPr>
          <p:cNvPr id="6" name="object 3">
            <a:extLst>
              <a:ext uri="{FF2B5EF4-FFF2-40B4-BE49-F238E27FC236}">
                <a16:creationId xmlns:a16="http://schemas.microsoft.com/office/drawing/2014/main" id="{8DB82A5B-CF41-487F-98DD-C8E83FAF9DD1}"/>
              </a:ext>
            </a:extLst>
          </p:cNvPr>
          <p:cNvPicPr/>
          <p:nvPr/>
        </p:nvPicPr>
        <p:blipFill>
          <a:blip r:embed="rId2" cstate="print"/>
          <a:stretch>
            <a:fillRect/>
          </a:stretch>
        </p:blipFill>
        <p:spPr>
          <a:xfrm>
            <a:off x="1787995" y="-66339"/>
            <a:ext cx="1260005" cy="1260005"/>
          </a:xfrm>
          <a:prstGeom prst="rect">
            <a:avLst/>
          </a:prstGeom>
        </p:spPr>
      </p:pic>
      <p:pic>
        <p:nvPicPr>
          <p:cNvPr id="7" name="object 5">
            <a:extLst>
              <a:ext uri="{FF2B5EF4-FFF2-40B4-BE49-F238E27FC236}">
                <a16:creationId xmlns:a16="http://schemas.microsoft.com/office/drawing/2014/main" id="{0E8D2EC0-C79E-47FE-8F60-AB23F00413E8}"/>
              </a:ext>
            </a:extLst>
          </p:cNvPr>
          <p:cNvPicPr/>
          <p:nvPr/>
        </p:nvPicPr>
        <p:blipFill>
          <a:blip r:embed="rId3" cstate="print"/>
          <a:stretch>
            <a:fillRect/>
          </a:stretch>
        </p:blipFill>
        <p:spPr>
          <a:xfrm>
            <a:off x="9964655" y="168759"/>
            <a:ext cx="1890356" cy="719988"/>
          </a:xfrm>
          <a:prstGeom prst="rect">
            <a:avLst/>
          </a:prstGeom>
        </p:spPr>
      </p:pic>
      <p:sp>
        <p:nvSpPr>
          <p:cNvPr id="8" name="Rectangle 7">
            <a:extLst>
              <a:ext uri="{FF2B5EF4-FFF2-40B4-BE49-F238E27FC236}">
                <a16:creationId xmlns:a16="http://schemas.microsoft.com/office/drawing/2014/main" id="{668C7125-59F7-45B7-9B55-8D5B0CCF6BAF}"/>
              </a:ext>
            </a:extLst>
          </p:cNvPr>
          <p:cNvSpPr/>
          <p:nvPr/>
        </p:nvSpPr>
        <p:spPr>
          <a:xfrm>
            <a:off x="3048000" y="179354"/>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spTree>
    <p:extLst>
      <p:ext uri="{BB962C8B-B14F-4D97-AF65-F5344CB8AC3E}">
        <p14:creationId xmlns:p14="http://schemas.microsoft.com/office/powerpoint/2010/main" val="306608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1BF2-82A0-472F-852D-313C4BC73DC1}"/>
              </a:ext>
            </a:extLst>
          </p:cNvPr>
          <p:cNvSpPr>
            <a:spLocks noGrp="1"/>
          </p:cNvSpPr>
          <p:nvPr>
            <p:ph type="title"/>
          </p:nvPr>
        </p:nvSpPr>
        <p:spPr>
          <a:xfrm>
            <a:off x="2247900" y="1556657"/>
            <a:ext cx="8126186" cy="636814"/>
          </a:xfrm>
        </p:spPr>
        <p:txBody>
          <a:bodyPr anchor="b">
            <a:normAutofit/>
          </a:bodyPr>
          <a:lstStyle/>
          <a:p>
            <a:pPr algn="ctr"/>
            <a:r>
              <a:rPr lang="en-US" sz="2000" u="sng" dirty="0">
                <a:effectLst>
                  <a:outerShdw blurRad="38100" dist="38100" dir="2700000" algn="tl">
                    <a:srgbClr val="000000">
                      <a:alpha val="43137"/>
                    </a:srgbClr>
                  </a:outerShdw>
                </a:effectLst>
              </a:rPr>
              <a:t>FAQs Feature</a:t>
            </a:r>
            <a:endParaRPr lang="en-IN" sz="2000" dirty="0"/>
          </a:p>
        </p:txBody>
      </p:sp>
      <p:sp>
        <p:nvSpPr>
          <p:cNvPr id="3" name="Content Placeholder 2">
            <a:extLst>
              <a:ext uri="{FF2B5EF4-FFF2-40B4-BE49-F238E27FC236}">
                <a16:creationId xmlns:a16="http://schemas.microsoft.com/office/drawing/2014/main" id="{D92C93A1-4B2B-42F4-9F27-2BF5C683AFA8}"/>
              </a:ext>
            </a:extLst>
          </p:cNvPr>
          <p:cNvSpPr>
            <a:spLocks noGrp="1"/>
          </p:cNvSpPr>
          <p:nvPr>
            <p:ph idx="1"/>
          </p:nvPr>
        </p:nvSpPr>
        <p:spPr>
          <a:xfrm>
            <a:off x="1638300" y="2389415"/>
            <a:ext cx="9220854" cy="3500398"/>
          </a:xfrm>
        </p:spPr>
        <p:txBody>
          <a:bodyPr>
            <a:normAutofit/>
          </a:bodyPr>
          <a:lstStyle/>
          <a:p>
            <a:pPr>
              <a:lnSpc>
                <a:spcPct val="150000"/>
              </a:lnSpc>
            </a:pPr>
            <a:r>
              <a:rPr lang="en-US" sz="1400" b="1" dirty="0">
                <a:latin typeface="Arial" panose="020B0604020202020204" pitchFamily="34" charset="0"/>
                <a:cs typeface="Arial" panose="020B0604020202020204" pitchFamily="34" charset="0"/>
              </a:rPr>
              <a:t>Clear and Concise Answers</a:t>
            </a:r>
            <a:r>
              <a:rPr lang="en-US" sz="1400" dirty="0">
                <a:latin typeface="Arial" panose="020B0604020202020204" pitchFamily="34" charset="0"/>
                <a:cs typeface="Arial" panose="020B0604020202020204" pitchFamily="34" charset="0"/>
              </a:rPr>
              <a:t>: Each FAQ entry provides clear and concise answers to the corresponding question, ensuring that users can easily understand the information provided.</a:t>
            </a:r>
          </a:p>
          <a:p>
            <a:pPr>
              <a:lnSpc>
                <a:spcPct val="150000"/>
              </a:lnSpc>
            </a:pPr>
            <a:r>
              <a:rPr lang="en-US" sz="1400" b="1" dirty="0">
                <a:latin typeface="Arial" panose="020B0604020202020204" pitchFamily="34" charset="0"/>
                <a:cs typeface="Arial" panose="020B0604020202020204" pitchFamily="34" charset="0"/>
              </a:rPr>
              <a:t>Updated Information</a:t>
            </a:r>
            <a:r>
              <a:rPr lang="en-US" sz="1400" dirty="0">
                <a:latin typeface="Arial" panose="020B0604020202020204" pitchFamily="34" charset="0"/>
                <a:cs typeface="Arial" panose="020B0604020202020204" pitchFamily="34" charset="0"/>
              </a:rPr>
              <a:t>: We regularly update the FAQ section to incorporate new questions, address emerging concerns, and reflect any changes in policies or procedures, ensuring that users have access to the most up-to-date information.</a:t>
            </a:r>
          </a:p>
          <a:p>
            <a:pPr>
              <a:lnSpc>
                <a:spcPct val="150000"/>
              </a:lnSpc>
            </a:pPr>
            <a:r>
              <a:rPr lang="en-US" sz="1400" b="1" dirty="0">
                <a:latin typeface="Arial" panose="020B0604020202020204" pitchFamily="34" charset="0"/>
                <a:cs typeface="Arial" panose="020B0604020202020204" pitchFamily="34" charset="0"/>
              </a:rPr>
              <a:t>Accessibility</a:t>
            </a:r>
            <a:r>
              <a:rPr lang="en-US" sz="1400" dirty="0">
                <a:latin typeface="Arial" panose="020B0604020202020204" pitchFamily="34" charset="0"/>
                <a:cs typeface="Arial" panose="020B0604020202020204" pitchFamily="34" charset="0"/>
              </a:rPr>
              <a:t>: The FAQ feature is accessible across various devices, including desktops, laptops, smartphones, and tablets, allowing users to access information conveniently at any time and from anywhere.</a:t>
            </a:r>
          </a:p>
          <a:p>
            <a:pPr>
              <a:lnSpc>
                <a:spcPct val="150000"/>
              </a:lnSpc>
            </a:pPr>
            <a:r>
              <a:rPr lang="en-US" sz="1400" b="1" dirty="0">
                <a:latin typeface="Arial" panose="020B0604020202020204" pitchFamily="34" charset="0"/>
                <a:cs typeface="Arial" panose="020B0604020202020204" pitchFamily="34" charset="0"/>
              </a:rPr>
              <a:t>Feedback Mechanism</a:t>
            </a:r>
            <a:r>
              <a:rPr lang="en-US" sz="1400" dirty="0">
                <a:latin typeface="Arial" panose="020B0604020202020204" pitchFamily="34" charset="0"/>
                <a:cs typeface="Arial" panose="020B0604020202020204" pitchFamily="34" charset="0"/>
              </a:rPr>
              <a:t>: We encourage users to provide feedback on the FAQ section, allowing us to continuously improve and enhance the content based on user input and evolving needs.</a:t>
            </a:r>
          </a:p>
          <a:p>
            <a:pPr algn="just">
              <a:lnSpc>
                <a:spcPct val="150000"/>
              </a:lnSpc>
            </a:pPr>
            <a:endParaRPr lang="en-IN" sz="1400" u="sng"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B6651B2-0DA2-4AD1-8926-BFBFCC17E32E}"/>
              </a:ext>
            </a:extLst>
          </p:cNvPr>
          <p:cNvSpPr>
            <a:spLocks noGrp="1"/>
          </p:cNvSpPr>
          <p:nvPr>
            <p:ph type="ftr" sz="quarter" idx="11"/>
          </p:nvPr>
        </p:nvSpPr>
        <p:spPr/>
        <p:txBody>
          <a:bodyPr/>
          <a:lstStyle/>
          <a:p>
            <a:pPr algn="ctr"/>
            <a:r>
              <a:rPr lang="en-US" sz="1800" dirty="0"/>
              <a:t>Guided By : Prof. T.B. Patil</a:t>
            </a:r>
            <a:endParaRPr lang="en-IN" sz="1800" dirty="0"/>
          </a:p>
        </p:txBody>
      </p:sp>
      <p:sp>
        <p:nvSpPr>
          <p:cNvPr id="5" name="Slide Number Placeholder 4">
            <a:extLst>
              <a:ext uri="{FF2B5EF4-FFF2-40B4-BE49-F238E27FC236}">
                <a16:creationId xmlns:a16="http://schemas.microsoft.com/office/drawing/2014/main" id="{5AFACD95-024D-473B-B2E5-1F57D33A496F}"/>
              </a:ext>
            </a:extLst>
          </p:cNvPr>
          <p:cNvSpPr>
            <a:spLocks noGrp="1"/>
          </p:cNvSpPr>
          <p:nvPr>
            <p:ph type="sldNum" sz="quarter" idx="12"/>
          </p:nvPr>
        </p:nvSpPr>
        <p:spPr/>
        <p:txBody>
          <a:bodyPr/>
          <a:lstStyle/>
          <a:p>
            <a:fld id="{CDB58439-157C-477C-9998-41612AED1AC4}" type="slidenum">
              <a:rPr lang="en-IN" smtClean="0"/>
              <a:t>17</a:t>
            </a:fld>
            <a:endParaRPr lang="en-IN" dirty="0"/>
          </a:p>
        </p:txBody>
      </p:sp>
      <p:pic>
        <p:nvPicPr>
          <p:cNvPr id="6" name="object 3">
            <a:extLst>
              <a:ext uri="{FF2B5EF4-FFF2-40B4-BE49-F238E27FC236}">
                <a16:creationId xmlns:a16="http://schemas.microsoft.com/office/drawing/2014/main" id="{9284B2CD-6DB1-46B8-B6F0-5A6F73082732}"/>
              </a:ext>
            </a:extLst>
          </p:cNvPr>
          <p:cNvPicPr/>
          <p:nvPr/>
        </p:nvPicPr>
        <p:blipFill>
          <a:blip r:embed="rId2" cstate="print"/>
          <a:stretch>
            <a:fillRect/>
          </a:stretch>
        </p:blipFill>
        <p:spPr>
          <a:xfrm>
            <a:off x="1787995" y="-66339"/>
            <a:ext cx="1260005" cy="1260005"/>
          </a:xfrm>
          <a:prstGeom prst="rect">
            <a:avLst/>
          </a:prstGeom>
        </p:spPr>
      </p:pic>
      <p:pic>
        <p:nvPicPr>
          <p:cNvPr id="7" name="object 5">
            <a:extLst>
              <a:ext uri="{FF2B5EF4-FFF2-40B4-BE49-F238E27FC236}">
                <a16:creationId xmlns:a16="http://schemas.microsoft.com/office/drawing/2014/main" id="{D3A37A48-E17A-4EFD-BF18-E632E1224CDC}"/>
              </a:ext>
            </a:extLst>
          </p:cNvPr>
          <p:cNvPicPr/>
          <p:nvPr/>
        </p:nvPicPr>
        <p:blipFill>
          <a:blip r:embed="rId3" cstate="print"/>
          <a:stretch>
            <a:fillRect/>
          </a:stretch>
        </p:blipFill>
        <p:spPr>
          <a:xfrm>
            <a:off x="9964655" y="168759"/>
            <a:ext cx="1890356" cy="719988"/>
          </a:xfrm>
          <a:prstGeom prst="rect">
            <a:avLst/>
          </a:prstGeom>
        </p:spPr>
      </p:pic>
      <p:sp>
        <p:nvSpPr>
          <p:cNvPr id="8" name="Rectangle 7">
            <a:extLst>
              <a:ext uri="{FF2B5EF4-FFF2-40B4-BE49-F238E27FC236}">
                <a16:creationId xmlns:a16="http://schemas.microsoft.com/office/drawing/2014/main" id="{C85D6B50-FBA8-4662-8322-FC865D5FE7B0}"/>
              </a:ext>
            </a:extLst>
          </p:cNvPr>
          <p:cNvSpPr/>
          <p:nvPr/>
        </p:nvSpPr>
        <p:spPr>
          <a:xfrm>
            <a:off x="3048000" y="233112"/>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spTree>
    <p:extLst>
      <p:ext uri="{BB962C8B-B14F-4D97-AF65-F5344CB8AC3E}">
        <p14:creationId xmlns:p14="http://schemas.microsoft.com/office/powerpoint/2010/main" val="2272391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1BF2-82A0-472F-852D-313C4BC73DC1}"/>
              </a:ext>
            </a:extLst>
          </p:cNvPr>
          <p:cNvSpPr>
            <a:spLocks noGrp="1"/>
          </p:cNvSpPr>
          <p:nvPr>
            <p:ph type="title"/>
          </p:nvPr>
        </p:nvSpPr>
        <p:spPr>
          <a:xfrm>
            <a:off x="1513114" y="1550760"/>
            <a:ext cx="8880835" cy="527331"/>
          </a:xfrm>
        </p:spPr>
        <p:txBody>
          <a:bodyPr anchor="b">
            <a:normAutofit/>
          </a:bodyPr>
          <a:lstStyle/>
          <a:p>
            <a:pPr algn="ctr"/>
            <a:r>
              <a:rPr lang="en-US" sz="2000" u="sng" dirty="0">
                <a:effectLst>
                  <a:outerShdw blurRad="38100" dist="38100" dir="2700000" algn="tl">
                    <a:srgbClr val="000000">
                      <a:alpha val="43137"/>
                    </a:srgbClr>
                  </a:outerShdw>
                </a:effectLst>
              </a:rPr>
              <a:t>FAQs Feature</a:t>
            </a:r>
            <a:endParaRPr lang="en-IN" sz="2000" dirty="0"/>
          </a:p>
        </p:txBody>
      </p:sp>
      <p:pic>
        <p:nvPicPr>
          <p:cNvPr id="5" name="Content Placeholder 4">
            <a:extLst>
              <a:ext uri="{FF2B5EF4-FFF2-40B4-BE49-F238E27FC236}">
                <a16:creationId xmlns:a16="http://schemas.microsoft.com/office/drawing/2014/main" id="{9E8116D2-5B82-4900-BA0E-D57307DA97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7647" y="2751709"/>
            <a:ext cx="6956705" cy="3075607"/>
          </a:xfrm>
        </p:spPr>
      </p:pic>
      <p:sp>
        <p:nvSpPr>
          <p:cNvPr id="3" name="Footer Placeholder 2">
            <a:extLst>
              <a:ext uri="{FF2B5EF4-FFF2-40B4-BE49-F238E27FC236}">
                <a16:creationId xmlns:a16="http://schemas.microsoft.com/office/drawing/2014/main" id="{50A2B75D-07FA-4CE6-A149-06F63B205C28}"/>
              </a:ext>
            </a:extLst>
          </p:cNvPr>
          <p:cNvSpPr>
            <a:spLocks noGrp="1"/>
          </p:cNvSpPr>
          <p:nvPr>
            <p:ph type="ftr" sz="quarter" idx="11"/>
          </p:nvPr>
        </p:nvSpPr>
        <p:spPr/>
        <p:txBody>
          <a:bodyPr/>
          <a:lstStyle/>
          <a:p>
            <a:pPr algn="ctr"/>
            <a:r>
              <a:rPr lang="en-US" sz="1800"/>
              <a:t>Guided By : Prof. T.B. Patil</a:t>
            </a:r>
            <a:endParaRPr lang="en-IN" sz="1800" dirty="0"/>
          </a:p>
        </p:txBody>
      </p:sp>
      <p:sp>
        <p:nvSpPr>
          <p:cNvPr id="4" name="Slide Number Placeholder 3">
            <a:extLst>
              <a:ext uri="{FF2B5EF4-FFF2-40B4-BE49-F238E27FC236}">
                <a16:creationId xmlns:a16="http://schemas.microsoft.com/office/drawing/2014/main" id="{E202A3A1-990D-4B6F-A711-1F416C24F327}"/>
              </a:ext>
            </a:extLst>
          </p:cNvPr>
          <p:cNvSpPr>
            <a:spLocks noGrp="1"/>
          </p:cNvSpPr>
          <p:nvPr>
            <p:ph type="sldNum" sz="quarter" idx="12"/>
          </p:nvPr>
        </p:nvSpPr>
        <p:spPr/>
        <p:txBody>
          <a:bodyPr/>
          <a:lstStyle/>
          <a:p>
            <a:fld id="{CDB58439-157C-477C-9998-41612AED1AC4}" type="slidenum">
              <a:rPr lang="en-IN" smtClean="0"/>
              <a:t>18</a:t>
            </a:fld>
            <a:endParaRPr lang="en-IN" dirty="0"/>
          </a:p>
        </p:txBody>
      </p:sp>
      <p:pic>
        <p:nvPicPr>
          <p:cNvPr id="6" name="object 3">
            <a:extLst>
              <a:ext uri="{FF2B5EF4-FFF2-40B4-BE49-F238E27FC236}">
                <a16:creationId xmlns:a16="http://schemas.microsoft.com/office/drawing/2014/main" id="{EC59E2D9-71BF-4285-9535-6570F680E0CF}"/>
              </a:ext>
            </a:extLst>
          </p:cNvPr>
          <p:cNvPicPr/>
          <p:nvPr/>
        </p:nvPicPr>
        <p:blipFill>
          <a:blip r:embed="rId3" cstate="print"/>
          <a:stretch>
            <a:fillRect/>
          </a:stretch>
        </p:blipFill>
        <p:spPr>
          <a:xfrm>
            <a:off x="1787995" y="-66339"/>
            <a:ext cx="1260005" cy="1260005"/>
          </a:xfrm>
          <a:prstGeom prst="rect">
            <a:avLst/>
          </a:prstGeom>
        </p:spPr>
      </p:pic>
      <p:pic>
        <p:nvPicPr>
          <p:cNvPr id="7" name="object 5">
            <a:extLst>
              <a:ext uri="{FF2B5EF4-FFF2-40B4-BE49-F238E27FC236}">
                <a16:creationId xmlns:a16="http://schemas.microsoft.com/office/drawing/2014/main" id="{38AB7689-37D8-44B1-B4BC-9167846EEF3A}"/>
              </a:ext>
            </a:extLst>
          </p:cNvPr>
          <p:cNvPicPr/>
          <p:nvPr/>
        </p:nvPicPr>
        <p:blipFill>
          <a:blip r:embed="rId4" cstate="print"/>
          <a:stretch>
            <a:fillRect/>
          </a:stretch>
        </p:blipFill>
        <p:spPr>
          <a:xfrm>
            <a:off x="9964655" y="168759"/>
            <a:ext cx="1890356" cy="719988"/>
          </a:xfrm>
          <a:prstGeom prst="rect">
            <a:avLst/>
          </a:prstGeom>
        </p:spPr>
      </p:pic>
      <p:sp>
        <p:nvSpPr>
          <p:cNvPr id="8" name="Rectangle 7">
            <a:extLst>
              <a:ext uri="{FF2B5EF4-FFF2-40B4-BE49-F238E27FC236}">
                <a16:creationId xmlns:a16="http://schemas.microsoft.com/office/drawing/2014/main" id="{701DB223-1B3E-471C-A59D-3AAA8372D7D2}"/>
              </a:ext>
            </a:extLst>
          </p:cNvPr>
          <p:cNvSpPr/>
          <p:nvPr/>
        </p:nvSpPr>
        <p:spPr>
          <a:xfrm>
            <a:off x="3113262" y="187617"/>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spTree>
    <p:extLst>
      <p:ext uri="{BB962C8B-B14F-4D97-AF65-F5344CB8AC3E}">
        <p14:creationId xmlns:p14="http://schemas.microsoft.com/office/powerpoint/2010/main" val="1731877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278E-D9CC-48E1-8A86-B9D8AB8EF7D6}"/>
              </a:ext>
            </a:extLst>
          </p:cNvPr>
          <p:cNvSpPr>
            <a:spLocks noGrp="1"/>
          </p:cNvSpPr>
          <p:nvPr>
            <p:ph type="title"/>
          </p:nvPr>
        </p:nvSpPr>
        <p:spPr>
          <a:xfrm>
            <a:off x="1943368" y="1834346"/>
            <a:ext cx="8359962" cy="500640"/>
          </a:xfrm>
        </p:spPr>
        <p:txBody>
          <a:bodyPr anchor="b">
            <a:normAutofit/>
          </a:bodyPr>
          <a:lstStyle/>
          <a:p>
            <a:pPr algn="ctr"/>
            <a:r>
              <a:rPr lang="en-US" sz="2000" u="sng" dirty="0">
                <a:effectLst>
                  <a:outerShdw blurRad="38100" dist="38100" dir="2700000" algn="tl">
                    <a:srgbClr val="000000">
                      <a:alpha val="43137"/>
                    </a:srgbClr>
                  </a:outerShdw>
                </a:effectLst>
              </a:rPr>
              <a:t>Server Side of our Website</a:t>
            </a:r>
            <a:endParaRPr lang="en-IN" sz="2000" dirty="0"/>
          </a:p>
        </p:txBody>
      </p:sp>
      <p:sp>
        <p:nvSpPr>
          <p:cNvPr id="3" name="Content Placeholder 2">
            <a:extLst>
              <a:ext uri="{FF2B5EF4-FFF2-40B4-BE49-F238E27FC236}">
                <a16:creationId xmlns:a16="http://schemas.microsoft.com/office/drawing/2014/main" id="{E7AC45AA-41CC-44D6-B17F-DB6BBFAC1A9B}"/>
              </a:ext>
            </a:extLst>
          </p:cNvPr>
          <p:cNvSpPr>
            <a:spLocks noGrp="1"/>
          </p:cNvSpPr>
          <p:nvPr>
            <p:ph idx="1"/>
          </p:nvPr>
        </p:nvSpPr>
        <p:spPr>
          <a:xfrm>
            <a:off x="1436914" y="2492829"/>
            <a:ext cx="10259786" cy="3450773"/>
          </a:xfrm>
        </p:spPr>
        <p:txBody>
          <a:bodyPr>
            <a:normAutofit/>
          </a:bodyPr>
          <a:lstStyle/>
          <a:p>
            <a:pPr algn="just">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On the server side of our insurance website, a crucial component is the integration of the user details form with an Excel sheet acting as our server. This integration facilitates the seamless collection and storage of user data submitted through the form. Upon submission, the server processes the incoming data, validating and securely storing it within the Excel sheet database. This server-side mechanism ensures efficient management of user information, allowing for easy retrieval and analysis as needed. Additionally, employing Excel as the server provides a cost-effective and accessible solution for handling data storage and retrieval tasks. With appropriate security measures in place, such as encryption and access controls, we maintain the confidentiality and integrity of user data, reinforcing trust and compliance with data protection regulations. Overall, the integration of the user details form with an Excel sheet on the server side optimizes data management processes, enhancing the functionality and reliability of our insurance website.</a:t>
            </a:r>
          </a:p>
        </p:txBody>
      </p:sp>
      <p:sp>
        <p:nvSpPr>
          <p:cNvPr id="4" name="Footer Placeholder 3">
            <a:extLst>
              <a:ext uri="{FF2B5EF4-FFF2-40B4-BE49-F238E27FC236}">
                <a16:creationId xmlns:a16="http://schemas.microsoft.com/office/drawing/2014/main" id="{1B662426-5545-4028-B430-C296C1D80FCE}"/>
              </a:ext>
            </a:extLst>
          </p:cNvPr>
          <p:cNvSpPr>
            <a:spLocks noGrp="1"/>
          </p:cNvSpPr>
          <p:nvPr>
            <p:ph type="ftr" sz="quarter" idx="11"/>
          </p:nvPr>
        </p:nvSpPr>
        <p:spPr/>
        <p:txBody>
          <a:bodyPr/>
          <a:lstStyle/>
          <a:p>
            <a:pPr algn="ctr"/>
            <a:r>
              <a:rPr lang="en-US" sz="1800" dirty="0"/>
              <a:t>Guided By : Prof. T.B. Patil</a:t>
            </a:r>
            <a:endParaRPr lang="en-IN" sz="1800" dirty="0"/>
          </a:p>
        </p:txBody>
      </p:sp>
      <p:sp>
        <p:nvSpPr>
          <p:cNvPr id="5" name="Slide Number Placeholder 4">
            <a:extLst>
              <a:ext uri="{FF2B5EF4-FFF2-40B4-BE49-F238E27FC236}">
                <a16:creationId xmlns:a16="http://schemas.microsoft.com/office/drawing/2014/main" id="{D20BC335-822D-4036-9740-02D89920EE6D}"/>
              </a:ext>
            </a:extLst>
          </p:cNvPr>
          <p:cNvSpPr>
            <a:spLocks noGrp="1"/>
          </p:cNvSpPr>
          <p:nvPr>
            <p:ph type="sldNum" sz="quarter" idx="12"/>
          </p:nvPr>
        </p:nvSpPr>
        <p:spPr/>
        <p:txBody>
          <a:bodyPr/>
          <a:lstStyle/>
          <a:p>
            <a:fld id="{CDB58439-157C-477C-9998-41612AED1AC4}" type="slidenum">
              <a:rPr lang="en-IN" smtClean="0"/>
              <a:t>19</a:t>
            </a:fld>
            <a:endParaRPr lang="en-IN" dirty="0"/>
          </a:p>
        </p:txBody>
      </p:sp>
      <p:pic>
        <p:nvPicPr>
          <p:cNvPr id="6" name="object 3">
            <a:extLst>
              <a:ext uri="{FF2B5EF4-FFF2-40B4-BE49-F238E27FC236}">
                <a16:creationId xmlns:a16="http://schemas.microsoft.com/office/drawing/2014/main" id="{14DFA40D-93C2-4026-AB21-194E72CFEC57}"/>
              </a:ext>
            </a:extLst>
          </p:cNvPr>
          <p:cNvPicPr/>
          <p:nvPr/>
        </p:nvPicPr>
        <p:blipFill>
          <a:blip r:embed="rId2" cstate="print"/>
          <a:stretch>
            <a:fillRect/>
          </a:stretch>
        </p:blipFill>
        <p:spPr>
          <a:xfrm>
            <a:off x="1787995" y="-66339"/>
            <a:ext cx="1260005" cy="1260005"/>
          </a:xfrm>
          <a:prstGeom prst="rect">
            <a:avLst/>
          </a:prstGeom>
        </p:spPr>
      </p:pic>
      <p:pic>
        <p:nvPicPr>
          <p:cNvPr id="7" name="object 5">
            <a:extLst>
              <a:ext uri="{FF2B5EF4-FFF2-40B4-BE49-F238E27FC236}">
                <a16:creationId xmlns:a16="http://schemas.microsoft.com/office/drawing/2014/main" id="{9A852C31-A086-408C-A56E-6DDF63CE4018}"/>
              </a:ext>
            </a:extLst>
          </p:cNvPr>
          <p:cNvPicPr/>
          <p:nvPr/>
        </p:nvPicPr>
        <p:blipFill>
          <a:blip r:embed="rId3" cstate="print"/>
          <a:stretch>
            <a:fillRect/>
          </a:stretch>
        </p:blipFill>
        <p:spPr>
          <a:xfrm>
            <a:off x="9964655" y="168759"/>
            <a:ext cx="1890356" cy="719988"/>
          </a:xfrm>
          <a:prstGeom prst="rect">
            <a:avLst/>
          </a:prstGeom>
        </p:spPr>
      </p:pic>
      <p:sp>
        <p:nvSpPr>
          <p:cNvPr id="8" name="Rectangle 7">
            <a:extLst>
              <a:ext uri="{FF2B5EF4-FFF2-40B4-BE49-F238E27FC236}">
                <a16:creationId xmlns:a16="http://schemas.microsoft.com/office/drawing/2014/main" id="{E08EC5D4-E5C0-486A-8872-85703CBFC79E}"/>
              </a:ext>
            </a:extLst>
          </p:cNvPr>
          <p:cNvSpPr/>
          <p:nvPr/>
        </p:nvSpPr>
        <p:spPr>
          <a:xfrm>
            <a:off x="3048000" y="161217"/>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spTree>
    <p:extLst>
      <p:ext uri="{BB962C8B-B14F-4D97-AF65-F5344CB8AC3E}">
        <p14:creationId xmlns:p14="http://schemas.microsoft.com/office/powerpoint/2010/main" val="2167796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653D-BB6D-43AB-908D-E23FCA5DE1B6}"/>
              </a:ext>
            </a:extLst>
          </p:cNvPr>
          <p:cNvSpPr>
            <a:spLocks noGrp="1"/>
          </p:cNvSpPr>
          <p:nvPr>
            <p:ph type="title"/>
          </p:nvPr>
        </p:nvSpPr>
        <p:spPr>
          <a:xfrm>
            <a:off x="2672442" y="1736271"/>
            <a:ext cx="6428014" cy="605438"/>
          </a:xfrm>
        </p:spPr>
        <p:txBody>
          <a:bodyPr anchor="b">
            <a:normAutofit/>
          </a:bodyPr>
          <a:lstStyle/>
          <a:p>
            <a:pPr algn="ctr"/>
            <a:r>
              <a:rPr lang="en-US" sz="2000" u="sng" dirty="0">
                <a:effectLst>
                  <a:outerShdw blurRad="38100" dist="38100" dir="2700000" algn="tl">
                    <a:srgbClr val="000000">
                      <a:alpha val="43137"/>
                    </a:srgbClr>
                  </a:outerShdw>
                </a:effectLst>
              </a:rPr>
              <a:t>WHAT IS ITM AND ITS SCOPE :-​</a:t>
            </a:r>
            <a:endParaRPr lang="en-IN" sz="20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5A69738-FB4E-4D84-A419-4F6A60BBF314}"/>
              </a:ext>
            </a:extLst>
          </p:cNvPr>
          <p:cNvSpPr>
            <a:spLocks noGrp="1"/>
          </p:cNvSpPr>
          <p:nvPr>
            <p:ph idx="1"/>
          </p:nvPr>
        </p:nvSpPr>
        <p:spPr>
          <a:xfrm>
            <a:off x="1665514" y="2660969"/>
            <a:ext cx="9073243" cy="2999602"/>
          </a:xfrm>
        </p:spPr>
        <p:txBody>
          <a:bodyPr>
            <a:normAutofit fontScale="25000" lnSpcReduction="20000"/>
          </a:bodyPr>
          <a:lstStyle/>
          <a:p>
            <a:pPr algn="just" fontAlgn="base">
              <a:lnSpc>
                <a:spcPct val="150000"/>
              </a:lnSpc>
            </a:pPr>
            <a:r>
              <a:rPr lang="en-US" sz="5600" dirty="0">
                <a:latin typeface="Arial" panose="020B0604020202020204" pitchFamily="34" charset="0"/>
                <a:cs typeface="Arial" panose="020B0604020202020204" pitchFamily="34" charset="0"/>
              </a:rPr>
              <a:t>It infrastructure management (itm) refers to the process of overseeing the entire spectrum of an organization's information technology (it) infrastructure, ensuring that it is effectively utilized, maintained, and optimized to support the organization's objectives. This encompasses various components, including hardware, software, networks, data centers, cloud services, and other it resources.​</a:t>
            </a:r>
          </a:p>
          <a:p>
            <a:pPr algn="just" fontAlgn="base">
              <a:lnSpc>
                <a:spcPct val="150000"/>
              </a:lnSpc>
            </a:pPr>
            <a:r>
              <a:rPr lang="en-US" sz="5600" dirty="0">
                <a:latin typeface="Arial" panose="020B0604020202020204" pitchFamily="34" charset="0"/>
                <a:cs typeface="Arial" panose="020B0604020202020204" pitchFamily="34" charset="0"/>
              </a:rPr>
              <a:t>Key aspects of it infrastructure management include:​</a:t>
            </a:r>
          </a:p>
          <a:p>
            <a:pPr algn="just" fontAlgn="base">
              <a:lnSpc>
                <a:spcPct val="150000"/>
              </a:lnSpc>
            </a:pPr>
            <a:r>
              <a:rPr lang="en-US" sz="5600" b="1" dirty="0">
                <a:latin typeface="Arial" panose="020B0604020202020204" pitchFamily="34" charset="0"/>
                <a:cs typeface="Arial" panose="020B0604020202020204" pitchFamily="34" charset="0"/>
              </a:rPr>
              <a:t>Hardware management: </a:t>
            </a:r>
            <a:r>
              <a:rPr lang="en-US" sz="5600" dirty="0">
                <a:latin typeface="Arial" panose="020B0604020202020204" pitchFamily="34" charset="0"/>
                <a:cs typeface="Arial" panose="020B0604020202020204" pitchFamily="34" charset="0"/>
              </a:rPr>
              <a:t>​</a:t>
            </a:r>
          </a:p>
          <a:p>
            <a:pPr algn="just" fontAlgn="base">
              <a:lnSpc>
                <a:spcPct val="150000"/>
              </a:lnSpc>
              <a:buFont typeface="Arial" panose="020B0604020202020204" pitchFamily="34" charset="0"/>
              <a:buChar char="•"/>
            </a:pPr>
            <a:r>
              <a:rPr lang="en-US" sz="5600" dirty="0">
                <a:latin typeface="Arial" panose="020B0604020202020204" pitchFamily="34" charset="0"/>
                <a:cs typeface="Arial" panose="020B0604020202020204" pitchFamily="34" charset="0"/>
              </a:rPr>
              <a:t>This involves managing physical devices such as servers, storage systems, networking equipment, and end-user devices like desktops, laptops, and mobile devices. It includes tasks such as procurement, installation, configuration, maintenance, and upgrades.​</a:t>
            </a:r>
          </a:p>
          <a:p>
            <a:pPr marL="0" indent="0" algn="just" fontAlgn="base">
              <a:buNone/>
            </a:pPr>
            <a:endParaRPr lang="en-US" sz="5600" dirty="0"/>
          </a:p>
          <a:p>
            <a:pPr marL="0" indent="0" fontAlgn="base">
              <a:buNone/>
            </a:pPr>
            <a:endParaRPr lang="en-US" dirty="0"/>
          </a:p>
        </p:txBody>
      </p:sp>
      <p:sp>
        <p:nvSpPr>
          <p:cNvPr id="4" name="Footer Placeholder 3">
            <a:extLst>
              <a:ext uri="{FF2B5EF4-FFF2-40B4-BE49-F238E27FC236}">
                <a16:creationId xmlns:a16="http://schemas.microsoft.com/office/drawing/2014/main" id="{8B8EB3F3-7AE6-49BD-BE3C-2C29C19093F5}"/>
              </a:ext>
            </a:extLst>
          </p:cNvPr>
          <p:cNvSpPr>
            <a:spLocks noGrp="1"/>
          </p:cNvSpPr>
          <p:nvPr>
            <p:ph type="ftr" sz="quarter" idx="11"/>
          </p:nvPr>
        </p:nvSpPr>
        <p:spPr/>
        <p:txBody>
          <a:bodyPr/>
          <a:lstStyle/>
          <a:p>
            <a:pPr algn="ctr"/>
            <a:r>
              <a:rPr lang="en-US" sz="1800" dirty="0"/>
              <a:t>Guided By : Prof. T.B. Patil</a:t>
            </a:r>
            <a:endParaRPr lang="en-IN" sz="1800" dirty="0"/>
          </a:p>
        </p:txBody>
      </p:sp>
      <p:sp>
        <p:nvSpPr>
          <p:cNvPr id="5" name="Slide Number Placeholder 4">
            <a:extLst>
              <a:ext uri="{FF2B5EF4-FFF2-40B4-BE49-F238E27FC236}">
                <a16:creationId xmlns:a16="http://schemas.microsoft.com/office/drawing/2014/main" id="{2667A39B-2241-4159-840B-28C40C282711}"/>
              </a:ext>
            </a:extLst>
          </p:cNvPr>
          <p:cNvSpPr>
            <a:spLocks noGrp="1"/>
          </p:cNvSpPr>
          <p:nvPr>
            <p:ph type="sldNum" sz="quarter" idx="12"/>
          </p:nvPr>
        </p:nvSpPr>
        <p:spPr/>
        <p:txBody>
          <a:bodyPr/>
          <a:lstStyle/>
          <a:p>
            <a:fld id="{CDB58439-157C-477C-9998-41612AED1AC4}" type="slidenum">
              <a:rPr lang="en-IN" smtClean="0"/>
              <a:t>2</a:t>
            </a:fld>
            <a:endParaRPr lang="en-IN" dirty="0"/>
          </a:p>
        </p:txBody>
      </p:sp>
      <p:sp>
        <p:nvSpPr>
          <p:cNvPr id="7" name="Rectangle 6">
            <a:extLst>
              <a:ext uri="{FF2B5EF4-FFF2-40B4-BE49-F238E27FC236}">
                <a16:creationId xmlns:a16="http://schemas.microsoft.com/office/drawing/2014/main" id="{2145D6F3-1045-4EC8-A98B-BE6755761922}"/>
              </a:ext>
            </a:extLst>
          </p:cNvPr>
          <p:cNvSpPr/>
          <p:nvPr/>
        </p:nvSpPr>
        <p:spPr>
          <a:xfrm>
            <a:off x="3048000" y="343620"/>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pic>
        <p:nvPicPr>
          <p:cNvPr id="8" name="object 5">
            <a:extLst>
              <a:ext uri="{FF2B5EF4-FFF2-40B4-BE49-F238E27FC236}">
                <a16:creationId xmlns:a16="http://schemas.microsoft.com/office/drawing/2014/main" id="{30B1BA3C-CAD0-4D58-991C-9C7CB3E38637}"/>
              </a:ext>
            </a:extLst>
          </p:cNvPr>
          <p:cNvPicPr/>
          <p:nvPr/>
        </p:nvPicPr>
        <p:blipFill>
          <a:blip r:embed="rId3" cstate="print"/>
          <a:stretch>
            <a:fillRect/>
          </a:stretch>
        </p:blipFill>
        <p:spPr>
          <a:xfrm>
            <a:off x="9964655" y="276335"/>
            <a:ext cx="1890356" cy="719988"/>
          </a:xfrm>
          <a:prstGeom prst="rect">
            <a:avLst/>
          </a:prstGeom>
        </p:spPr>
      </p:pic>
      <p:pic>
        <p:nvPicPr>
          <p:cNvPr id="9" name="object 3">
            <a:extLst>
              <a:ext uri="{FF2B5EF4-FFF2-40B4-BE49-F238E27FC236}">
                <a16:creationId xmlns:a16="http://schemas.microsoft.com/office/drawing/2014/main" id="{C2EF15DA-10EF-47EF-A77D-9DFBEB97B783}"/>
              </a:ext>
            </a:extLst>
          </p:cNvPr>
          <p:cNvPicPr/>
          <p:nvPr/>
        </p:nvPicPr>
        <p:blipFill>
          <a:blip r:embed="rId4" cstate="print"/>
          <a:stretch>
            <a:fillRect/>
          </a:stretch>
        </p:blipFill>
        <p:spPr>
          <a:xfrm>
            <a:off x="1787995" y="103991"/>
            <a:ext cx="1260005" cy="1260005"/>
          </a:xfrm>
          <a:prstGeom prst="rect">
            <a:avLst/>
          </a:prstGeom>
        </p:spPr>
      </p:pic>
    </p:spTree>
    <p:extLst>
      <p:ext uri="{BB962C8B-B14F-4D97-AF65-F5344CB8AC3E}">
        <p14:creationId xmlns:p14="http://schemas.microsoft.com/office/powerpoint/2010/main" val="279210015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278E-D9CC-48E1-8A86-B9D8AB8EF7D6}"/>
              </a:ext>
            </a:extLst>
          </p:cNvPr>
          <p:cNvSpPr>
            <a:spLocks noGrp="1"/>
          </p:cNvSpPr>
          <p:nvPr>
            <p:ph type="title"/>
          </p:nvPr>
        </p:nvSpPr>
        <p:spPr>
          <a:xfrm>
            <a:off x="1629271" y="1426590"/>
            <a:ext cx="8723044" cy="472694"/>
          </a:xfrm>
        </p:spPr>
        <p:txBody>
          <a:bodyPr anchor="t">
            <a:noAutofit/>
          </a:bodyPr>
          <a:lstStyle/>
          <a:p>
            <a:pPr algn="ctr"/>
            <a:r>
              <a:rPr lang="en-US" sz="2000" u="sng" dirty="0">
                <a:effectLst>
                  <a:outerShdw blurRad="38100" dist="38100" dir="2700000" algn="tl">
                    <a:srgbClr val="000000">
                      <a:alpha val="43137"/>
                    </a:srgbClr>
                  </a:outerShdw>
                </a:effectLst>
              </a:rPr>
              <a:t>Server Side of our Website</a:t>
            </a:r>
            <a:endParaRPr lang="en-IN" sz="2000" dirty="0"/>
          </a:p>
        </p:txBody>
      </p:sp>
      <p:sp>
        <p:nvSpPr>
          <p:cNvPr id="3" name="Footer Placeholder 2">
            <a:extLst>
              <a:ext uri="{FF2B5EF4-FFF2-40B4-BE49-F238E27FC236}">
                <a16:creationId xmlns:a16="http://schemas.microsoft.com/office/drawing/2014/main" id="{1E9B744A-47FC-4E28-A55F-EA6FCC7CA4DF}"/>
              </a:ext>
            </a:extLst>
          </p:cNvPr>
          <p:cNvSpPr>
            <a:spLocks noGrp="1"/>
          </p:cNvSpPr>
          <p:nvPr>
            <p:ph type="ftr" sz="quarter" idx="11"/>
          </p:nvPr>
        </p:nvSpPr>
        <p:spPr>
          <a:xfrm>
            <a:off x="2104798" y="6318370"/>
            <a:ext cx="7619999" cy="365125"/>
          </a:xfrm>
        </p:spPr>
        <p:txBody>
          <a:bodyPr/>
          <a:lstStyle/>
          <a:p>
            <a:pPr algn="ctr"/>
            <a:r>
              <a:rPr lang="en-US" sz="1800" dirty="0"/>
              <a:t>Guided By : Prof. T.B. Patil</a:t>
            </a:r>
            <a:endParaRPr lang="en-IN" sz="1800" dirty="0"/>
          </a:p>
        </p:txBody>
      </p:sp>
      <p:sp>
        <p:nvSpPr>
          <p:cNvPr id="4" name="Slide Number Placeholder 3">
            <a:extLst>
              <a:ext uri="{FF2B5EF4-FFF2-40B4-BE49-F238E27FC236}">
                <a16:creationId xmlns:a16="http://schemas.microsoft.com/office/drawing/2014/main" id="{A15ED733-0172-4375-8B8D-6DF1A9C53CFE}"/>
              </a:ext>
            </a:extLst>
          </p:cNvPr>
          <p:cNvSpPr>
            <a:spLocks noGrp="1"/>
          </p:cNvSpPr>
          <p:nvPr>
            <p:ph type="sldNum" sz="quarter" idx="12"/>
          </p:nvPr>
        </p:nvSpPr>
        <p:spPr/>
        <p:txBody>
          <a:bodyPr/>
          <a:lstStyle/>
          <a:p>
            <a:fld id="{CDB58439-157C-477C-9998-41612AED1AC4}" type="slidenum">
              <a:rPr lang="en-IN" smtClean="0"/>
              <a:t>20</a:t>
            </a:fld>
            <a:endParaRPr lang="en-IN" dirty="0"/>
          </a:p>
        </p:txBody>
      </p:sp>
      <p:pic>
        <p:nvPicPr>
          <p:cNvPr id="8" name="object 3">
            <a:extLst>
              <a:ext uri="{FF2B5EF4-FFF2-40B4-BE49-F238E27FC236}">
                <a16:creationId xmlns:a16="http://schemas.microsoft.com/office/drawing/2014/main" id="{EC10F463-E432-466B-B557-70A19ADA4A0E}"/>
              </a:ext>
            </a:extLst>
          </p:cNvPr>
          <p:cNvPicPr/>
          <p:nvPr/>
        </p:nvPicPr>
        <p:blipFill>
          <a:blip r:embed="rId2" cstate="print"/>
          <a:stretch>
            <a:fillRect/>
          </a:stretch>
        </p:blipFill>
        <p:spPr>
          <a:xfrm>
            <a:off x="1787995" y="-66339"/>
            <a:ext cx="1260005" cy="1260005"/>
          </a:xfrm>
          <a:prstGeom prst="rect">
            <a:avLst/>
          </a:prstGeom>
        </p:spPr>
      </p:pic>
      <p:pic>
        <p:nvPicPr>
          <p:cNvPr id="9" name="object 5">
            <a:extLst>
              <a:ext uri="{FF2B5EF4-FFF2-40B4-BE49-F238E27FC236}">
                <a16:creationId xmlns:a16="http://schemas.microsoft.com/office/drawing/2014/main" id="{F444B78F-0C06-4D81-B32E-70197F4D97A3}"/>
              </a:ext>
            </a:extLst>
          </p:cNvPr>
          <p:cNvPicPr/>
          <p:nvPr/>
        </p:nvPicPr>
        <p:blipFill>
          <a:blip r:embed="rId3" cstate="print"/>
          <a:stretch>
            <a:fillRect/>
          </a:stretch>
        </p:blipFill>
        <p:spPr>
          <a:xfrm>
            <a:off x="9964655" y="168759"/>
            <a:ext cx="1890356" cy="719988"/>
          </a:xfrm>
          <a:prstGeom prst="rect">
            <a:avLst/>
          </a:prstGeom>
        </p:spPr>
      </p:pic>
      <p:sp>
        <p:nvSpPr>
          <p:cNvPr id="6" name="Rectangle 5">
            <a:extLst>
              <a:ext uri="{FF2B5EF4-FFF2-40B4-BE49-F238E27FC236}">
                <a16:creationId xmlns:a16="http://schemas.microsoft.com/office/drawing/2014/main" id="{15D2FAF7-9C1A-4964-914A-A6AF2668F6E6}"/>
              </a:ext>
            </a:extLst>
          </p:cNvPr>
          <p:cNvSpPr/>
          <p:nvPr/>
        </p:nvSpPr>
        <p:spPr>
          <a:xfrm>
            <a:off x="3048000" y="226261"/>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pic>
        <p:nvPicPr>
          <p:cNvPr id="15" name="Content Placeholder 14">
            <a:extLst>
              <a:ext uri="{FF2B5EF4-FFF2-40B4-BE49-F238E27FC236}">
                <a16:creationId xmlns:a16="http://schemas.microsoft.com/office/drawing/2014/main" id="{B75022F0-9CFE-4E78-B115-8C86F4BCF56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775559" y="1899284"/>
            <a:ext cx="8189096" cy="3386435"/>
          </a:xfrm>
        </p:spPr>
      </p:pic>
      <p:sp>
        <p:nvSpPr>
          <p:cNvPr id="5" name="TextBox 4">
            <a:extLst>
              <a:ext uri="{FF2B5EF4-FFF2-40B4-BE49-F238E27FC236}">
                <a16:creationId xmlns:a16="http://schemas.microsoft.com/office/drawing/2014/main" id="{417595CB-6F9A-BAE4-E6DA-0CE9CC7940E1}"/>
              </a:ext>
            </a:extLst>
          </p:cNvPr>
          <p:cNvSpPr txBox="1"/>
          <p:nvPr/>
        </p:nvSpPr>
        <p:spPr>
          <a:xfrm>
            <a:off x="1709057" y="5562600"/>
            <a:ext cx="9144000" cy="323165"/>
          </a:xfrm>
          <a:prstGeom prst="rect">
            <a:avLst/>
          </a:prstGeom>
          <a:noFill/>
        </p:spPr>
        <p:txBody>
          <a:bodyPr wrap="square" rtlCol="0">
            <a:spAutoFit/>
          </a:bodyPr>
          <a:lstStyle/>
          <a:p>
            <a:pPr marL="285750" indent="-285750">
              <a:buFont typeface="Arial" panose="020B0604020202020204" pitchFamily="34" charset="0"/>
              <a:buChar char="•"/>
            </a:pPr>
            <a:r>
              <a:rPr lang="en-US" sz="1500" dirty="0"/>
              <a:t>This is the code for the take the information from user and save their data.</a:t>
            </a:r>
          </a:p>
        </p:txBody>
      </p:sp>
    </p:spTree>
    <p:extLst>
      <p:ext uri="{BB962C8B-B14F-4D97-AF65-F5344CB8AC3E}">
        <p14:creationId xmlns:p14="http://schemas.microsoft.com/office/powerpoint/2010/main" val="171018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278E-D9CC-48E1-8A86-B9D8AB8EF7D6}"/>
              </a:ext>
            </a:extLst>
          </p:cNvPr>
          <p:cNvSpPr>
            <a:spLocks noGrp="1"/>
          </p:cNvSpPr>
          <p:nvPr>
            <p:ph type="title"/>
          </p:nvPr>
        </p:nvSpPr>
        <p:spPr>
          <a:xfrm>
            <a:off x="3173185" y="1306795"/>
            <a:ext cx="5388429" cy="544287"/>
          </a:xfrm>
        </p:spPr>
        <p:txBody>
          <a:bodyPr anchor="b">
            <a:normAutofit/>
          </a:bodyPr>
          <a:lstStyle/>
          <a:p>
            <a:pPr algn="ctr"/>
            <a:r>
              <a:rPr lang="en-US" sz="2000" u="sng" dirty="0">
                <a:effectLst>
                  <a:outerShdw blurRad="38100" dist="38100" dir="2700000" algn="tl">
                    <a:srgbClr val="000000">
                      <a:alpha val="43137"/>
                    </a:srgbClr>
                  </a:outerShdw>
                </a:effectLst>
              </a:rPr>
              <a:t>Server Side of our Website</a:t>
            </a:r>
            <a:endParaRPr lang="en-IN" sz="2000" dirty="0"/>
          </a:p>
        </p:txBody>
      </p:sp>
      <p:pic>
        <p:nvPicPr>
          <p:cNvPr id="5" name="Content Placeholder 4">
            <a:extLst>
              <a:ext uri="{FF2B5EF4-FFF2-40B4-BE49-F238E27FC236}">
                <a16:creationId xmlns:a16="http://schemas.microsoft.com/office/drawing/2014/main" id="{E9E40F83-5AFD-41A1-86D1-A8DF59283E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3528" y="2000453"/>
            <a:ext cx="3137646" cy="2608761"/>
          </a:xfrm>
          <a:ln>
            <a:solidFill>
              <a:schemeClr val="tx1"/>
            </a:solidFill>
          </a:ln>
        </p:spPr>
      </p:pic>
      <p:pic>
        <p:nvPicPr>
          <p:cNvPr id="7" name="Picture 6">
            <a:extLst>
              <a:ext uri="{FF2B5EF4-FFF2-40B4-BE49-F238E27FC236}">
                <a16:creationId xmlns:a16="http://schemas.microsoft.com/office/drawing/2014/main" id="{DBB0FB54-4728-45BF-9F3C-F597B7104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329" y="2093058"/>
            <a:ext cx="4671764" cy="2158149"/>
          </a:xfrm>
          <a:prstGeom prst="rect">
            <a:avLst/>
          </a:prstGeom>
          <a:ln>
            <a:solidFill>
              <a:schemeClr val="tx1"/>
            </a:solidFill>
          </a:ln>
        </p:spPr>
      </p:pic>
      <p:sp>
        <p:nvSpPr>
          <p:cNvPr id="3" name="Footer Placeholder 2">
            <a:extLst>
              <a:ext uri="{FF2B5EF4-FFF2-40B4-BE49-F238E27FC236}">
                <a16:creationId xmlns:a16="http://schemas.microsoft.com/office/drawing/2014/main" id="{1E9B744A-47FC-4E28-A55F-EA6FCC7CA4DF}"/>
              </a:ext>
            </a:extLst>
          </p:cNvPr>
          <p:cNvSpPr>
            <a:spLocks noGrp="1"/>
          </p:cNvSpPr>
          <p:nvPr>
            <p:ph type="ftr" sz="quarter" idx="11"/>
          </p:nvPr>
        </p:nvSpPr>
        <p:spPr/>
        <p:txBody>
          <a:bodyPr/>
          <a:lstStyle/>
          <a:p>
            <a:pPr algn="ctr"/>
            <a:r>
              <a:rPr lang="en-US" sz="1800" dirty="0"/>
              <a:t>Guided By : Prof. T.B. Patil</a:t>
            </a:r>
            <a:endParaRPr lang="en-IN" sz="1800" dirty="0"/>
          </a:p>
        </p:txBody>
      </p:sp>
      <p:sp>
        <p:nvSpPr>
          <p:cNvPr id="4" name="Slide Number Placeholder 3">
            <a:extLst>
              <a:ext uri="{FF2B5EF4-FFF2-40B4-BE49-F238E27FC236}">
                <a16:creationId xmlns:a16="http://schemas.microsoft.com/office/drawing/2014/main" id="{A15ED733-0172-4375-8B8D-6DF1A9C53CFE}"/>
              </a:ext>
            </a:extLst>
          </p:cNvPr>
          <p:cNvSpPr>
            <a:spLocks noGrp="1"/>
          </p:cNvSpPr>
          <p:nvPr>
            <p:ph type="sldNum" sz="quarter" idx="12"/>
          </p:nvPr>
        </p:nvSpPr>
        <p:spPr/>
        <p:txBody>
          <a:bodyPr/>
          <a:lstStyle/>
          <a:p>
            <a:fld id="{CDB58439-157C-477C-9998-41612AED1AC4}" type="slidenum">
              <a:rPr lang="en-IN" smtClean="0"/>
              <a:t>21</a:t>
            </a:fld>
            <a:endParaRPr lang="en-IN" dirty="0"/>
          </a:p>
        </p:txBody>
      </p:sp>
      <p:pic>
        <p:nvPicPr>
          <p:cNvPr id="8" name="object 3">
            <a:extLst>
              <a:ext uri="{FF2B5EF4-FFF2-40B4-BE49-F238E27FC236}">
                <a16:creationId xmlns:a16="http://schemas.microsoft.com/office/drawing/2014/main" id="{EC10F463-E432-466B-B557-70A19ADA4A0E}"/>
              </a:ext>
            </a:extLst>
          </p:cNvPr>
          <p:cNvPicPr/>
          <p:nvPr/>
        </p:nvPicPr>
        <p:blipFill>
          <a:blip r:embed="rId4" cstate="print"/>
          <a:stretch>
            <a:fillRect/>
          </a:stretch>
        </p:blipFill>
        <p:spPr>
          <a:xfrm>
            <a:off x="1787995" y="-66339"/>
            <a:ext cx="1260005" cy="1260005"/>
          </a:xfrm>
          <a:prstGeom prst="rect">
            <a:avLst/>
          </a:prstGeom>
        </p:spPr>
      </p:pic>
      <p:pic>
        <p:nvPicPr>
          <p:cNvPr id="9" name="object 5">
            <a:extLst>
              <a:ext uri="{FF2B5EF4-FFF2-40B4-BE49-F238E27FC236}">
                <a16:creationId xmlns:a16="http://schemas.microsoft.com/office/drawing/2014/main" id="{F444B78F-0C06-4D81-B32E-70197F4D97A3}"/>
              </a:ext>
            </a:extLst>
          </p:cNvPr>
          <p:cNvPicPr/>
          <p:nvPr/>
        </p:nvPicPr>
        <p:blipFill>
          <a:blip r:embed="rId5" cstate="print"/>
          <a:stretch>
            <a:fillRect/>
          </a:stretch>
        </p:blipFill>
        <p:spPr>
          <a:xfrm>
            <a:off x="9964655" y="168759"/>
            <a:ext cx="1890356" cy="719988"/>
          </a:xfrm>
          <a:prstGeom prst="rect">
            <a:avLst/>
          </a:prstGeom>
        </p:spPr>
      </p:pic>
      <p:sp>
        <p:nvSpPr>
          <p:cNvPr id="6" name="Rectangle 5">
            <a:extLst>
              <a:ext uri="{FF2B5EF4-FFF2-40B4-BE49-F238E27FC236}">
                <a16:creationId xmlns:a16="http://schemas.microsoft.com/office/drawing/2014/main" id="{15D2FAF7-9C1A-4964-914A-A6AF2668F6E6}"/>
              </a:ext>
            </a:extLst>
          </p:cNvPr>
          <p:cNvSpPr/>
          <p:nvPr/>
        </p:nvSpPr>
        <p:spPr>
          <a:xfrm>
            <a:off x="3004457" y="168759"/>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sp>
        <p:nvSpPr>
          <p:cNvPr id="11" name="TextBox 10">
            <a:extLst>
              <a:ext uri="{FF2B5EF4-FFF2-40B4-BE49-F238E27FC236}">
                <a16:creationId xmlns:a16="http://schemas.microsoft.com/office/drawing/2014/main" id="{A98108B0-E39A-C546-258D-FA246ACBD091}"/>
              </a:ext>
            </a:extLst>
          </p:cNvPr>
          <p:cNvSpPr txBox="1"/>
          <p:nvPr/>
        </p:nvSpPr>
        <p:spPr>
          <a:xfrm>
            <a:off x="968830" y="5023756"/>
            <a:ext cx="10886181" cy="615553"/>
          </a:xfrm>
          <a:prstGeom prst="rect">
            <a:avLst/>
          </a:prstGeom>
          <a:noFill/>
        </p:spPr>
        <p:txBody>
          <a:bodyPr wrap="square" rtlCol="0">
            <a:spAutoFit/>
          </a:bodyPr>
          <a:lstStyle/>
          <a:p>
            <a:pPr marL="285750" indent="-285750">
              <a:buFont typeface="Arial" panose="020B0604020202020204" pitchFamily="34" charset="0"/>
              <a:buChar char="•"/>
            </a:pPr>
            <a:r>
              <a:rPr lang="en-US" sz="1700" dirty="0"/>
              <a:t>The user can fill the form and their information will store in this excel file.</a:t>
            </a:r>
          </a:p>
          <a:p>
            <a:pPr marL="285750" indent="-285750">
              <a:buFont typeface="Arial" panose="020B0604020202020204" pitchFamily="34" charset="0"/>
              <a:buChar char="•"/>
            </a:pPr>
            <a:r>
              <a:rPr lang="en-US" sz="1700" dirty="0"/>
              <a:t>All the data is safe and there is scalable and secure data of the user.</a:t>
            </a:r>
          </a:p>
        </p:txBody>
      </p:sp>
    </p:spTree>
    <p:extLst>
      <p:ext uri="{BB962C8B-B14F-4D97-AF65-F5344CB8AC3E}">
        <p14:creationId xmlns:p14="http://schemas.microsoft.com/office/powerpoint/2010/main" val="3899652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278E-D9CC-48E1-8A86-B9D8AB8EF7D6}"/>
              </a:ext>
            </a:extLst>
          </p:cNvPr>
          <p:cNvSpPr>
            <a:spLocks noGrp="1"/>
          </p:cNvSpPr>
          <p:nvPr>
            <p:ph type="title"/>
          </p:nvPr>
        </p:nvSpPr>
        <p:spPr>
          <a:xfrm>
            <a:off x="1941512" y="1762628"/>
            <a:ext cx="8682946" cy="583243"/>
          </a:xfrm>
        </p:spPr>
        <p:txBody>
          <a:bodyPr anchor="b">
            <a:noAutofit/>
          </a:bodyPr>
          <a:lstStyle/>
          <a:p>
            <a:pPr algn="ctr"/>
            <a:r>
              <a:rPr lang="en-US" sz="2000" u="sng" dirty="0">
                <a:effectLst>
                  <a:outerShdw blurRad="38100" dist="38100" dir="2700000" algn="tl">
                    <a:srgbClr val="000000">
                      <a:alpha val="43137"/>
                    </a:srgbClr>
                  </a:outerShdw>
                </a:effectLst>
              </a:rPr>
              <a:t>Advantages of Server Side</a:t>
            </a:r>
            <a:endParaRPr lang="en-IN" sz="2000" dirty="0"/>
          </a:p>
        </p:txBody>
      </p:sp>
      <p:sp>
        <p:nvSpPr>
          <p:cNvPr id="3" name="Content Placeholder 2">
            <a:extLst>
              <a:ext uri="{FF2B5EF4-FFF2-40B4-BE49-F238E27FC236}">
                <a16:creationId xmlns:a16="http://schemas.microsoft.com/office/drawing/2014/main" id="{E7AC45AA-41CC-44D6-B17F-DB6BBFAC1A9B}"/>
              </a:ext>
            </a:extLst>
          </p:cNvPr>
          <p:cNvSpPr>
            <a:spLocks noGrp="1"/>
          </p:cNvSpPr>
          <p:nvPr>
            <p:ph idx="1"/>
          </p:nvPr>
        </p:nvSpPr>
        <p:spPr>
          <a:xfrm>
            <a:off x="1409700" y="2530930"/>
            <a:ext cx="9447211" cy="3470942"/>
          </a:xfrm>
        </p:spPr>
        <p:txBody>
          <a:bodyPr>
            <a:normAutofit/>
          </a:bodyPr>
          <a:lstStyle/>
          <a:p>
            <a:pPr algn="just">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In the context of our insurance website, implementing server-side functionalities offers numerous advantages that contribute to its functionality, security, and efficiency. Some of the key advantages of server-side processing include:</a:t>
            </a:r>
          </a:p>
          <a:p>
            <a:pPr>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Data Security</a:t>
            </a:r>
            <a:r>
              <a:rPr lang="en-US" sz="1400" dirty="0">
                <a:latin typeface="Arial" panose="020B0604020202020204" pitchFamily="34" charset="0"/>
                <a:cs typeface="Arial" panose="020B0604020202020204" pitchFamily="34" charset="0"/>
              </a:rPr>
              <a:t>: By processing user data on the server side, we can implement robust security measures such as encryption, access controls, and regular security audits to safeguard sensitive information from unauthorized access, ensuring compliance with data protection regulations and maintaining user trust.</a:t>
            </a:r>
          </a:p>
          <a:p>
            <a:pPr>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Centralized Data Management</a:t>
            </a:r>
            <a:r>
              <a:rPr lang="en-US" sz="1400" dirty="0">
                <a:latin typeface="Arial" panose="020B0604020202020204" pitchFamily="34" charset="0"/>
                <a:cs typeface="Arial" panose="020B0604020202020204" pitchFamily="34" charset="0"/>
              </a:rPr>
              <a:t>: Server-side processing allows for centralized storage and management of user data, ensuring consistency and reliability across the website. This centralized approach simplifies data retrieval, updates, and maintenance tasks, reducing the risk of data inconsistencies or errors.</a:t>
            </a:r>
          </a:p>
          <a:p>
            <a:pPr algn="just">
              <a:lnSpc>
                <a:spcPct val="150000"/>
              </a:lnSpc>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78AAD90-3327-43D3-9BF7-16D0CABD490C}"/>
              </a:ext>
            </a:extLst>
          </p:cNvPr>
          <p:cNvSpPr>
            <a:spLocks noGrp="1"/>
          </p:cNvSpPr>
          <p:nvPr>
            <p:ph type="ftr" sz="quarter" idx="11"/>
          </p:nvPr>
        </p:nvSpPr>
        <p:spPr/>
        <p:txBody>
          <a:bodyPr/>
          <a:lstStyle/>
          <a:p>
            <a:pPr algn="ctr"/>
            <a:r>
              <a:rPr lang="en-US" sz="1800" dirty="0"/>
              <a:t>Guided By : Prof. T.B. Patil</a:t>
            </a:r>
            <a:endParaRPr lang="en-IN" sz="1800" dirty="0"/>
          </a:p>
        </p:txBody>
      </p:sp>
      <p:sp>
        <p:nvSpPr>
          <p:cNvPr id="5" name="Slide Number Placeholder 4">
            <a:extLst>
              <a:ext uri="{FF2B5EF4-FFF2-40B4-BE49-F238E27FC236}">
                <a16:creationId xmlns:a16="http://schemas.microsoft.com/office/drawing/2014/main" id="{BDA7523D-263A-4EDE-948F-8A478FE34680}"/>
              </a:ext>
            </a:extLst>
          </p:cNvPr>
          <p:cNvSpPr>
            <a:spLocks noGrp="1"/>
          </p:cNvSpPr>
          <p:nvPr>
            <p:ph type="sldNum" sz="quarter" idx="12"/>
          </p:nvPr>
        </p:nvSpPr>
        <p:spPr/>
        <p:txBody>
          <a:bodyPr/>
          <a:lstStyle/>
          <a:p>
            <a:fld id="{CDB58439-157C-477C-9998-41612AED1AC4}" type="slidenum">
              <a:rPr lang="en-IN" smtClean="0"/>
              <a:t>22</a:t>
            </a:fld>
            <a:endParaRPr lang="en-IN" dirty="0"/>
          </a:p>
        </p:txBody>
      </p:sp>
      <p:pic>
        <p:nvPicPr>
          <p:cNvPr id="6" name="object 3">
            <a:extLst>
              <a:ext uri="{FF2B5EF4-FFF2-40B4-BE49-F238E27FC236}">
                <a16:creationId xmlns:a16="http://schemas.microsoft.com/office/drawing/2014/main" id="{3BDDDAAE-FE99-4FB1-9391-5E1AFE44154C}"/>
              </a:ext>
            </a:extLst>
          </p:cNvPr>
          <p:cNvPicPr/>
          <p:nvPr/>
        </p:nvPicPr>
        <p:blipFill>
          <a:blip r:embed="rId2" cstate="print"/>
          <a:stretch>
            <a:fillRect/>
          </a:stretch>
        </p:blipFill>
        <p:spPr>
          <a:xfrm>
            <a:off x="1787995" y="-66339"/>
            <a:ext cx="1260005" cy="1260005"/>
          </a:xfrm>
          <a:prstGeom prst="rect">
            <a:avLst/>
          </a:prstGeom>
        </p:spPr>
      </p:pic>
      <p:pic>
        <p:nvPicPr>
          <p:cNvPr id="7" name="object 5">
            <a:extLst>
              <a:ext uri="{FF2B5EF4-FFF2-40B4-BE49-F238E27FC236}">
                <a16:creationId xmlns:a16="http://schemas.microsoft.com/office/drawing/2014/main" id="{586E2AFE-8BE2-4380-A525-268322BBB830}"/>
              </a:ext>
            </a:extLst>
          </p:cNvPr>
          <p:cNvPicPr/>
          <p:nvPr/>
        </p:nvPicPr>
        <p:blipFill>
          <a:blip r:embed="rId3" cstate="print"/>
          <a:stretch>
            <a:fillRect/>
          </a:stretch>
        </p:blipFill>
        <p:spPr>
          <a:xfrm>
            <a:off x="9908020" y="188817"/>
            <a:ext cx="1890356" cy="719988"/>
          </a:xfrm>
          <a:prstGeom prst="rect">
            <a:avLst/>
          </a:prstGeom>
        </p:spPr>
      </p:pic>
      <p:sp>
        <p:nvSpPr>
          <p:cNvPr id="8" name="Rectangle 7">
            <a:extLst>
              <a:ext uri="{FF2B5EF4-FFF2-40B4-BE49-F238E27FC236}">
                <a16:creationId xmlns:a16="http://schemas.microsoft.com/office/drawing/2014/main" id="{51910A6A-C9AA-4C37-AF8B-02F494E20DC7}"/>
              </a:ext>
            </a:extLst>
          </p:cNvPr>
          <p:cNvSpPr/>
          <p:nvPr/>
        </p:nvSpPr>
        <p:spPr>
          <a:xfrm>
            <a:off x="3048000" y="255964"/>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spTree>
    <p:extLst>
      <p:ext uri="{BB962C8B-B14F-4D97-AF65-F5344CB8AC3E}">
        <p14:creationId xmlns:p14="http://schemas.microsoft.com/office/powerpoint/2010/main" val="984472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278E-D9CC-48E1-8A86-B9D8AB8EF7D6}"/>
              </a:ext>
            </a:extLst>
          </p:cNvPr>
          <p:cNvSpPr>
            <a:spLocks noGrp="1"/>
          </p:cNvSpPr>
          <p:nvPr>
            <p:ph type="title"/>
          </p:nvPr>
        </p:nvSpPr>
        <p:spPr>
          <a:xfrm>
            <a:off x="1943368" y="1495180"/>
            <a:ext cx="8414390" cy="478869"/>
          </a:xfrm>
        </p:spPr>
        <p:txBody>
          <a:bodyPr anchor="b">
            <a:normAutofit/>
          </a:bodyPr>
          <a:lstStyle/>
          <a:p>
            <a:pPr algn="ctr"/>
            <a:r>
              <a:rPr lang="en-US" sz="2000" u="sng" dirty="0">
                <a:effectLst>
                  <a:outerShdw blurRad="38100" dist="38100" dir="2700000" algn="tl">
                    <a:srgbClr val="000000">
                      <a:alpha val="43137"/>
                    </a:srgbClr>
                  </a:outerShdw>
                </a:effectLst>
              </a:rPr>
              <a:t>Advantages of Server Side</a:t>
            </a:r>
            <a:endParaRPr lang="en-IN" sz="2000" dirty="0"/>
          </a:p>
        </p:txBody>
      </p:sp>
      <p:sp>
        <p:nvSpPr>
          <p:cNvPr id="3" name="Content Placeholder 2">
            <a:extLst>
              <a:ext uri="{FF2B5EF4-FFF2-40B4-BE49-F238E27FC236}">
                <a16:creationId xmlns:a16="http://schemas.microsoft.com/office/drawing/2014/main" id="{E7AC45AA-41CC-44D6-B17F-DB6BBFAC1A9B}"/>
              </a:ext>
            </a:extLst>
          </p:cNvPr>
          <p:cNvSpPr>
            <a:spLocks noGrp="1"/>
          </p:cNvSpPr>
          <p:nvPr>
            <p:ph idx="1"/>
          </p:nvPr>
        </p:nvSpPr>
        <p:spPr>
          <a:xfrm>
            <a:off x="1311579" y="2383972"/>
            <a:ext cx="9998678" cy="3649276"/>
          </a:xfrm>
        </p:spPr>
        <p:txBody>
          <a:bodyPr>
            <a:normAutofit/>
          </a:bodyPr>
          <a:lstStyle/>
          <a:p>
            <a:pPr>
              <a:lnSpc>
                <a:spcPct val="150000"/>
              </a:lnSpc>
            </a:pPr>
            <a:r>
              <a:rPr lang="en-US" sz="1400" b="1" dirty="0">
                <a:latin typeface="Arial" panose="020B0604020202020204" pitchFamily="34" charset="0"/>
                <a:cs typeface="Arial" panose="020B0604020202020204" pitchFamily="34" charset="0"/>
              </a:rPr>
              <a:t>Scalability</a:t>
            </a:r>
            <a:r>
              <a:rPr lang="en-US" sz="1400" dirty="0">
                <a:latin typeface="Arial" panose="020B0604020202020204" pitchFamily="34" charset="0"/>
                <a:cs typeface="Arial" panose="020B0604020202020204" pitchFamily="34" charset="0"/>
              </a:rPr>
              <a:t>: Server-side processing enables us to scale our website infrastructure to accommodate growing user traffic and data volumes. By deploying scalable server resources, we can handle increased demand without compromising performance or user experience, ensuring seamless access to our services.</a:t>
            </a:r>
          </a:p>
          <a:p>
            <a:pPr>
              <a:lnSpc>
                <a:spcPct val="150000"/>
              </a:lnSpc>
            </a:pPr>
            <a:r>
              <a:rPr lang="en-US" sz="1400" b="1" dirty="0">
                <a:latin typeface="Arial" panose="020B0604020202020204" pitchFamily="34" charset="0"/>
                <a:cs typeface="Arial" panose="020B0604020202020204" pitchFamily="34" charset="0"/>
              </a:rPr>
              <a:t>Customization and Personalization</a:t>
            </a:r>
            <a:r>
              <a:rPr lang="en-US" sz="1400" dirty="0">
                <a:latin typeface="Arial" panose="020B0604020202020204" pitchFamily="34" charset="0"/>
                <a:cs typeface="Arial" panose="020B0604020202020204" pitchFamily="34" charset="0"/>
              </a:rPr>
              <a:t>: Server-side processing enables us to tailor the user experience based on individual preferences, history, and interactions. By analyzing user data stored on the server, we can deliver personalized recommendations, content, and services, enhancing user engagement and satisfaction.</a:t>
            </a:r>
          </a:p>
          <a:p>
            <a:pPr>
              <a:lnSpc>
                <a:spcPct val="150000"/>
              </a:lnSpc>
            </a:pPr>
            <a:r>
              <a:rPr lang="en-US" sz="1400" b="1" dirty="0">
                <a:latin typeface="Arial" panose="020B0604020202020204" pitchFamily="34" charset="0"/>
                <a:cs typeface="Arial" panose="020B0604020202020204" pitchFamily="34" charset="0"/>
              </a:rPr>
              <a:t>Improved Performance</a:t>
            </a:r>
            <a:r>
              <a:rPr lang="en-US" sz="1400" dirty="0">
                <a:latin typeface="Arial" panose="020B0604020202020204" pitchFamily="34" charset="0"/>
                <a:cs typeface="Arial" panose="020B0604020202020204" pitchFamily="34" charset="0"/>
              </a:rPr>
              <a:t>: Processing tasks on the server side reduces the workload on client devices, leading to improved website performance and responsiveness. By offloading resource-intensive computations and data processing tasks to server infrastructure, we can deliver faster load times and smoother user interactions, even on low-powered devices or slow internet connections.</a:t>
            </a:r>
          </a:p>
          <a:p>
            <a:pPr algn="just">
              <a:lnSpc>
                <a:spcPct val="150000"/>
              </a:lnSpc>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78DBF0D-4793-4A08-8F57-203001D58FB6}"/>
              </a:ext>
            </a:extLst>
          </p:cNvPr>
          <p:cNvSpPr>
            <a:spLocks noGrp="1"/>
          </p:cNvSpPr>
          <p:nvPr>
            <p:ph type="ftr" sz="quarter" idx="11"/>
          </p:nvPr>
        </p:nvSpPr>
        <p:spPr/>
        <p:txBody>
          <a:bodyPr/>
          <a:lstStyle/>
          <a:p>
            <a:pPr algn="ctr"/>
            <a:r>
              <a:rPr lang="en-US" sz="1800" dirty="0"/>
              <a:t>Guided By : Prof. T.B. Patil</a:t>
            </a:r>
            <a:endParaRPr lang="en-IN" sz="1800" dirty="0"/>
          </a:p>
        </p:txBody>
      </p:sp>
      <p:sp>
        <p:nvSpPr>
          <p:cNvPr id="5" name="Slide Number Placeholder 4">
            <a:extLst>
              <a:ext uri="{FF2B5EF4-FFF2-40B4-BE49-F238E27FC236}">
                <a16:creationId xmlns:a16="http://schemas.microsoft.com/office/drawing/2014/main" id="{41C43F7A-B491-4B83-93A9-AAE794623CC5}"/>
              </a:ext>
            </a:extLst>
          </p:cNvPr>
          <p:cNvSpPr>
            <a:spLocks noGrp="1"/>
          </p:cNvSpPr>
          <p:nvPr>
            <p:ph type="sldNum" sz="quarter" idx="12"/>
          </p:nvPr>
        </p:nvSpPr>
        <p:spPr/>
        <p:txBody>
          <a:bodyPr/>
          <a:lstStyle/>
          <a:p>
            <a:fld id="{CDB58439-157C-477C-9998-41612AED1AC4}" type="slidenum">
              <a:rPr lang="en-IN" smtClean="0"/>
              <a:t>23</a:t>
            </a:fld>
            <a:endParaRPr lang="en-IN" dirty="0"/>
          </a:p>
        </p:txBody>
      </p:sp>
      <p:pic>
        <p:nvPicPr>
          <p:cNvPr id="6" name="object 3">
            <a:extLst>
              <a:ext uri="{FF2B5EF4-FFF2-40B4-BE49-F238E27FC236}">
                <a16:creationId xmlns:a16="http://schemas.microsoft.com/office/drawing/2014/main" id="{DEADFD07-8136-46C6-A75F-45055D50FF2C}"/>
              </a:ext>
            </a:extLst>
          </p:cNvPr>
          <p:cNvPicPr/>
          <p:nvPr/>
        </p:nvPicPr>
        <p:blipFill>
          <a:blip r:embed="rId2" cstate="print"/>
          <a:stretch>
            <a:fillRect/>
          </a:stretch>
        </p:blipFill>
        <p:spPr>
          <a:xfrm>
            <a:off x="1787995" y="-66339"/>
            <a:ext cx="1260005" cy="1260005"/>
          </a:xfrm>
          <a:prstGeom prst="rect">
            <a:avLst/>
          </a:prstGeom>
        </p:spPr>
      </p:pic>
      <p:pic>
        <p:nvPicPr>
          <p:cNvPr id="7" name="object 5">
            <a:extLst>
              <a:ext uri="{FF2B5EF4-FFF2-40B4-BE49-F238E27FC236}">
                <a16:creationId xmlns:a16="http://schemas.microsoft.com/office/drawing/2014/main" id="{A6D437C4-EEF3-4EE0-A795-6F9233C56DDD}"/>
              </a:ext>
            </a:extLst>
          </p:cNvPr>
          <p:cNvPicPr/>
          <p:nvPr/>
        </p:nvPicPr>
        <p:blipFill>
          <a:blip r:embed="rId3" cstate="print"/>
          <a:stretch>
            <a:fillRect/>
          </a:stretch>
        </p:blipFill>
        <p:spPr>
          <a:xfrm>
            <a:off x="9908020" y="188817"/>
            <a:ext cx="1890356" cy="719988"/>
          </a:xfrm>
          <a:prstGeom prst="rect">
            <a:avLst/>
          </a:prstGeom>
        </p:spPr>
      </p:pic>
      <p:sp>
        <p:nvSpPr>
          <p:cNvPr id="8" name="Rectangle 7">
            <a:extLst>
              <a:ext uri="{FF2B5EF4-FFF2-40B4-BE49-F238E27FC236}">
                <a16:creationId xmlns:a16="http://schemas.microsoft.com/office/drawing/2014/main" id="{F7549DF0-0477-4BA1-9B62-85BD31F17374}"/>
              </a:ext>
            </a:extLst>
          </p:cNvPr>
          <p:cNvSpPr/>
          <p:nvPr/>
        </p:nvSpPr>
        <p:spPr>
          <a:xfrm>
            <a:off x="3048000" y="235175"/>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spTree>
    <p:extLst>
      <p:ext uri="{BB962C8B-B14F-4D97-AF65-F5344CB8AC3E}">
        <p14:creationId xmlns:p14="http://schemas.microsoft.com/office/powerpoint/2010/main" val="2180721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278E-D9CC-48E1-8A86-B9D8AB8EF7D6}"/>
              </a:ext>
            </a:extLst>
          </p:cNvPr>
          <p:cNvSpPr>
            <a:spLocks noGrp="1"/>
          </p:cNvSpPr>
          <p:nvPr>
            <p:ph type="title"/>
          </p:nvPr>
        </p:nvSpPr>
        <p:spPr>
          <a:xfrm>
            <a:off x="1725387" y="1767110"/>
            <a:ext cx="8567814" cy="491676"/>
          </a:xfrm>
        </p:spPr>
        <p:txBody>
          <a:bodyPr anchor="b">
            <a:normAutofit/>
          </a:bodyPr>
          <a:lstStyle/>
          <a:p>
            <a:pPr algn="ctr"/>
            <a:r>
              <a:rPr lang="en-US" sz="2000" u="sng" dirty="0">
                <a:effectLst>
                  <a:outerShdw blurRad="38100" dist="38100" dir="2700000" algn="tl">
                    <a:srgbClr val="000000">
                      <a:alpha val="43137"/>
                    </a:srgbClr>
                  </a:outerShdw>
                </a:effectLst>
              </a:rPr>
              <a:t>Advantages of Server Side</a:t>
            </a:r>
            <a:endParaRPr lang="en-IN" sz="2000" dirty="0"/>
          </a:p>
        </p:txBody>
      </p:sp>
      <p:sp>
        <p:nvSpPr>
          <p:cNvPr id="3" name="Content Placeholder 2">
            <a:extLst>
              <a:ext uri="{FF2B5EF4-FFF2-40B4-BE49-F238E27FC236}">
                <a16:creationId xmlns:a16="http://schemas.microsoft.com/office/drawing/2014/main" id="{E7AC45AA-41CC-44D6-B17F-DB6BBFAC1A9B}"/>
              </a:ext>
            </a:extLst>
          </p:cNvPr>
          <p:cNvSpPr>
            <a:spLocks noGrp="1"/>
          </p:cNvSpPr>
          <p:nvPr>
            <p:ph idx="1"/>
          </p:nvPr>
        </p:nvSpPr>
        <p:spPr>
          <a:xfrm>
            <a:off x="1616529" y="2503714"/>
            <a:ext cx="9251589" cy="3395063"/>
          </a:xfrm>
        </p:spPr>
        <p:txBody>
          <a:bodyPr>
            <a:normAutofit/>
          </a:bodyPr>
          <a:lstStyle/>
          <a:p>
            <a:pPr>
              <a:lnSpc>
                <a:spcPct val="150000"/>
              </a:lnSpc>
            </a:pPr>
            <a:r>
              <a:rPr lang="en-US" sz="1400" b="1" dirty="0">
                <a:latin typeface="Arial" panose="020B0604020202020204" pitchFamily="34" charset="0"/>
                <a:cs typeface="Arial" panose="020B0604020202020204" pitchFamily="34" charset="0"/>
              </a:rPr>
              <a:t>Cross-Platform Compatibility</a:t>
            </a:r>
            <a:r>
              <a:rPr lang="en-US" sz="1400" dirty="0">
                <a:latin typeface="Arial" panose="020B0604020202020204" pitchFamily="34" charset="0"/>
                <a:cs typeface="Arial" panose="020B0604020202020204" pitchFamily="34" charset="0"/>
              </a:rPr>
              <a:t>: Server-side processing ensures consistent functionality and performance across different devices and platforms. By handling complex computations and data processing tasks on the server, we can deliver a consistent user experience regardless of the user's device or operating system, enhancing accessibility and usability.</a:t>
            </a:r>
          </a:p>
          <a:p>
            <a:pPr>
              <a:lnSpc>
                <a:spcPct val="150000"/>
              </a:lnSpc>
            </a:pPr>
            <a:r>
              <a:rPr lang="en-US" sz="1400" b="1" dirty="0">
                <a:latin typeface="Arial" panose="020B0604020202020204" pitchFamily="34" charset="0"/>
                <a:cs typeface="Arial" panose="020B0604020202020204" pitchFamily="34" charset="0"/>
              </a:rPr>
              <a:t>Enhanced Analytics and Insights</a:t>
            </a:r>
            <a:r>
              <a:rPr lang="en-US" sz="1400" dirty="0">
                <a:latin typeface="Arial" panose="020B0604020202020204" pitchFamily="34" charset="0"/>
                <a:cs typeface="Arial" panose="020B0604020202020204" pitchFamily="34" charset="0"/>
              </a:rPr>
              <a:t>: Server-side processing allows us to gather valuable insights into user behavior, preferences, and trends. By analyzing server logs and data collected during user interactions, we can identify patterns, optimize website performance, and make informed decisions to improve our services and offerings.</a:t>
            </a:r>
          </a:p>
          <a:p>
            <a:pPr algn="just">
              <a:lnSpc>
                <a:spcPct val="150000"/>
              </a:lnSpc>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D76FC73C-C3CC-44AF-8AC1-8AC00944A4AB}"/>
              </a:ext>
            </a:extLst>
          </p:cNvPr>
          <p:cNvSpPr>
            <a:spLocks noGrp="1"/>
          </p:cNvSpPr>
          <p:nvPr>
            <p:ph type="ftr" sz="quarter" idx="11"/>
          </p:nvPr>
        </p:nvSpPr>
        <p:spPr/>
        <p:txBody>
          <a:bodyPr/>
          <a:lstStyle/>
          <a:p>
            <a:pPr algn="ctr"/>
            <a:r>
              <a:rPr lang="en-US" sz="1800" dirty="0"/>
              <a:t>Guided By : Prof. T.B. Patil</a:t>
            </a:r>
            <a:endParaRPr lang="en-IN" sz="1800" dirty="0"/>
          </a:p>
        </p:txBody>
      </p:sp>
      <p:sp>
        <p:nvSpPr>
          <p:cNvPr id="5" name="Slide Number Placeholder 4">
            <a:extLst>
              <a:ext uri="{FF2B5EF4-FFF2-40B4-BE49-F238E27FC236}">
                <a16:creationId xmlns:a16="http://schemas.microsoft.com/office/drawing/2014/main" id="{DCF920ED-8E1F-4800-B327-6CFA63FABDE4}"/>
              </a:ext>
            </a:extLst>
          </p:cNvPr>
          <p:cNvSpPr>
            <a:spLocks noGrp="1"/>
          </p:cNvSpPr>
          <p:nvPr>
            <p:ph type="sldNum" sz="quarter" idx="12"/>
          </p:nvPr>
        </p:nvSpPr>
        <p:spPr/>
        <p:txBody>
          <a:bodyPr/>
          <a:lstStyle/>
          <a:p>
            <a:fld id="{CDB58439-157C-477C-9998-41612AED1AC4}" type="slidenum">
              <a:rPr lang="en-IN" smtClean="0"/>
              <a:t>24</a:t>
            </a:fld>
            <a:endParaRPr lang="en-IN" dirty="0"/>
          </a:p>
        </p:txBody>
      </p:sp>
      <p:pic>
        <p:nvPicPr>
          <p:cNvPr id="6" name="object 3">
            <a:extLst>
              <a:ext uri="{FF2B5EF4-FFF2-40B4-BE49-F238E27FC236}">
                <a16:creationId xmlns:a16="http://schemas.microsoft.com/office/drawing/2014/main" id="{6906091F-28FE-41E4-8DE1-E94DD87308C2}"/>
              </a:ext>
            </a:extLst>
          </p:cNvPr>
          <p:cNvPicPr/>
          <p:nvPr/>
        </p:nvPicPr>
        <p:blipFill>
          <a:blip r:embed="rId2" cstate="print"/>
          <a:stretch>
            <a:fillRect/>
          </a:stretch>
        </p:blipFill>
        <p:spPr>
          <a:xfrm>
            <a:off x="1787995" y="-66339"/>
            <a:ext cx="1260005" cy="1260005"/>
          </a:xfrm>
          <a:prstGeom prst="rect">
            <a:avLst/>
          </a:prstGeom>
        </p:spPr>
      </p:pic>
      <p:pic>
        <p:nvPicPr>
          <p:cNvPr id="7" name="object 5">
            <a:extLst>
              <a:ext uri="{FF2B5EF4-FFF2-40B4-BE49-F238E27FC236}">
                <a16:creationId xmlns:a16="http://schemas.microsoft.com/office/drawing/2014/main" id="{74A284D1-CE4E-415C-A931-3BCA4F33DE50}"/>
              </a:ext>
            </a:extLst>
          </p:cNvPr>
          <p:cNvPicPr/>
          <p:nvPr/>
        </p:nvPicPr>
        <p:blipFill>
          <a:blip r:embed="rId3" cstate="print"/>
          <a:stretch>
            <a:fillRect/>
          </a:stretch>
        </p:blipFill>
        <p:spPr>
          <a:xfrm>
            <a:off x="9908020" y="188817"/>
            <a:ext cx="1890356" cy="719988"/>
          </a:xfrm>
          <a:prstGeom prst="rect">
            <a:avLst/>
          </a:prstGeom>
        </p:spPr>
      </p:pic>
      <p:sp>
        <p:nvSpPr>
          <p:cNvPr id="8" name="Rectangle 7">
            <a:extLst>
              <a:ext uri="{FF2B5EF4-FFF2-40B4-BE49-F238E27FC236}">
                <a16:creationId xmlns:a16="http://schemas.microsoft.com/office/drawing/2014/main" id="{6D815CEA-0FE0-494A-A4C4-AD15356C5AF6}"/>
              </a:ext>
            </a:extLst>
          </p:cNvPr>
          <p:cNvSpPr/>
          <p:nvPr/>
        </p:nvSpPr>
        <p:spPr>
          <a:xfrm>
            <a:off x="3048000" y="229101"/>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spTree>
    <p:extLst>
      <p:ext uri="{BB962C8B-B14F-4D97-AF65-F5344CB8AC3E}">
        <p14:creationId xmlns:p14="http://schemas.microsoft.com/office/powerpoint/2010/main" val="3584846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278E-D9CC-48E1-8A86-B9D8AB8EF7D6}"/>
              </a:ext>
            </a:extLst>
          </p:cNvPr>
          <p:cNvSpPr>
            <a:spLocks noGrp="1"/>
          </p:cNvSpPr>
          <p:nvPr>
            <p:ph type="title"/>
          </p:nvPr>
        </p:nvSpPr>
        <p:spPr>
          <a:xfrm>
            <a:off x="1634104" y="1520161"/>
            <a:ext cx="8522268" cy="365125"/>
          </a:xfrm>
        </p:spPr>
        <p:txBody>
          <a:bodyPr anchor="t">
            <a:noAutofit/>
          </a:bodyPr>
          <a:lstStyle/>
          <a:p>
            <a:pPr algn="ctr"/>
            <a:r>
              <a:rPr lang="en-US" sz="2000" u="sng" dirty="0">
                <a:effectLst>
                  <a:outerShdw blurRad="38100" dist="38100" dir="2700000" algn="tl">
                    <a:srgbClr val="000000">
                      <a:alpha val="43137"/>
                    </a:srgbClr>
                  </a:outerShdw>
                </a:effectLst>
              </a:rPr>
              <a:t>Insurance Premium Calculator</a:t>
            </a:r>
            <a:endParaRPr lang="en-IN" sz="2000" dirty="0"/>
          </a:p>
        </p:txBody>
      </p:sp>
      <p:pic>
        <p:nvPicPr>
          <p:cNvPr id="10" name="Content Placeholder 9">
            <a:extLst>
              <a:ext uri="{FF2B5EF4-FFF2-40B4-BE49-F238E27FC236}">
                <a16:creationId xmlns:a16="http://schemas.microsoft.com/office/drawing/2014/main" id="{4EB3851A-769C-457B-8E3A-AC696099EF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996" y="1976017"/>
            <a:ext cx="4191718" cy="3237544"/>
          </a:xfrm>
          <a:ln>
            <a:solidFill>
              <a:schemeClr val="tx1"/>
            </a:solidFill>
          </a:ln>
        </p:spPr>
      </p:pic>
      <p:sp>
        <p:nvSpPr>
          <p:cNvPr id="4" name="Footer Placeholder 3">
            <a:extLst>
              <a:ext uri="{FF2B5EF4-FFF2-40B4-BE49-F238E27FC236}">
                <a16:creationId xmlns:a16="http://schemas.microsoft.com/office/drawing/2014/main" id="{D76FC73C-C3CC-44AF-8AC1-8AC00944A4AB}"/>
              </a:ext>
            </a:extLst>
          </p:cNvPr>
          <p:cNvSpPr>
            <a:spLocks noGrp="1"/>
          </p:cNvSpPr>
          <p:nvPr>
            <p:ph type="ftr" sz="quarter" idx="11"/>
          </p:nvPr>
        </p:nvSpPr>
        <p:spPr>
          <a:xfrm>
            <a:off x="2360612" y="6378199"/>
            <a:ext cx="7619999" cy="365125"/>
          </a:xfrm>
        </p:spPr>
        <p:txBody>
          <a:bodyPr/>
          <a:lstStyle/>
          <a:p>
            <a:pPr algn="ctr"/>
            <a:r>
              <a:rPr lang="en-US" sz="1800" dirty="0"/>
              <a:t>Guided By : Prof. T.B. Patil</a:t>
            </a:r>
            <a:endParaRPr lang="en-IN" sz="1800" dirty="0"/>
          </a:p>
        </p:txBody>
      </p:sp>
      <p:sp>
        <p:nvSpPr>
          <p:cNvPr id="5" name="Slide Number Placeholder 4">
            <a:extLst>
              <a:ext uri="{FF2B5EF4-FFF2-40B4-BE49-F238E27FC236}">
                <a16:creationId xmlns:a16="http://schemas.microsoft.com/office/drawing/2014/main" id="{DCF920ED-8E1F-4800-B327-6CFA63FABDE4}"/>
              </a:ext>
            </a:extLst>
          </p:cNvPr>
          <p:cNvSpPr>
            <a:spLocks noGrp="1"/>
          </p:cNvSpPr>
          <p:nvPr>
            <p:ph type="sldNum" sz="quarter" idx="12"/>
          </p:nvPr>
        </p:nvSpPr>
        <p:spPr/>
        <p:txBody>
          <a:bodyPr/>
          <a:lstStyle/>
          <a:p>
            <a:fld id="{CDB58439-157C-477C-9998-41612AED1AC4}" type="slidenum">
              <a:rPr lang="en-IN" smtClean="0"/>
              <a:t>25</a:t>
            </a:fld>
            <a:endParaRPr lang="en-IN" dirty="0"/>
          </a:p>
        </p:txBody>
      </p:sp>
      <p:pic>
        <p:nvPicPr>
          <p:cNvPr id="6" name="object 3">
            <a:extLst>
              <a:ext uri="{FF2B5EF4-FFF2-40B4-BE49-F238E27FC236}">
                <a16:creationId xmlns:a16="http://schemas.microsoft.com/office/drawing/2014/main" id="{6906091F-28FE-41E4-8DE1-E94DD87308C2}"/>
              </a:ext>
            </a:extLst>
          </p:cNvPr>
          <p:cNvPicPr/>
          <p:nvPr/>
        </p:nvPicPr>
        <p:blipFill>
          <a:blip r:embed="rId3" cstate="print"/>
          <a:stretch>
            <a:fillRect/>
          </a:stretch>
        </p:blipFill>
        <p:spPr>
          <a:xfrm>
            <a:off x="1787995" y="-66339"/>
            <a:ext cx="1260005" cy="1260005"/>
          </a:xfrm>
          <a:prstGeom prst="rect">
            <a:avLst/>
          </a:prstGeom>
        </p:spPr>
      </p:pic>
      <p:pic>
        <p:nvPicPr>
          <p:cNvPr id="7" name="object 5">
            <a:extLst>
              <a:ext uri="{FF2B5EF4-FFF2-40B4-BE49-F238E27FC236}">
                <a16:creationId xmlns:a16="http://schemas.microsoft.com/office/drawing/2014/main" id="{74A284D1-CE4E-415C-A931-3BCA4F33DE50}"/>
              </a:ext>
            </a:extLst>
          </p:cNvPr>
          <p:cNvPicPr/>
          <p:nvPr/>
        </p:nvPicPr>
        <p:blipFill>
          <a:blip r:embed="rId4" cstate="print"/>
          <a:stretch>
            <a:fillRect/>
          </a:stretch>
        </p:blipFill>
        <p:spPr>
          <a:xfrm>
            <a:off x="9908020" y="188817"/>
            <a:ext cx="1890356" cy="719988"/>
          </a:xfrm>
          <a:prstGeom prst="rect">
            <a:avLst/>
          </a:prstGeom>
        </p:spPr>
      </p:pic>
      <p:sp>
        <p:nvSpPr>
          <p:cNvPr id="8" name="Rectangle 7">
            <a:extLst>
              <a:ext uri="{FF2B5EF4-FFF2-40B4-BE49-F238E27FC236}">
                <a16:creationId xmlns:a16="http://schemas.microsoft.com/office/drawing/2014/main" id="{6D815CEA-0FE0-494A-A4C4-AD15356C5AF6}"/>
              </a:ext>
            </a:extLst>
          </p:cNvPr>
          <p:cNvSpPr/>
          <p:nvPr/>
        </p:nvSpPr>
        <p:spPr>
          <a:xfrm>
            <a:off x="3048000" y="229101"/>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pic>
        <p:nvPicPr>
          <p:cNvPr id="12" name="Picture 11">
            <a:extLst>
              <a:ext uri="{FF2B5EF4-FFF2-40B4-BE49-F238E27FC236}">
                <a16:creationId xmlns:a16="http://schemas.microsoft.com/office/drawing/2014/main" id="{2D7F8E92-CFDD-408B-A005-24155CE608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1110" y="2073443"/>
            <a:ext cx="6791195" cy="2561008"/>
          </a:xfrm>
          <a:prstGeom prst="rect">
            <a:avLst/>
          </a:prstGeom>
        </p:spPr>
      </p:pic>
      <p:sp>
        <p:nvSpPr>
          <p:cNvPr id="3" name="TextBox 2">
            <a:extLst>
              <a:ext uri="{FF2B5EF4-FFF2-40B4-BE49-F238E27FC236}">
                <a16:creationId xmlns:a16="http://schemas.microsoft.com/office/drawing/2014/main" id="{B94D23BB-D9B3-8FCB-4085-D6419BBDDCF3}"/>
              </a:ext>
            </a:extLst>
          </p:cNvPr>
          <p:cNvSpPr txBox="1"/>
          <p:nvPr/>
        </p:nvSpPr>
        <p:spPr>
          <a:xfrm>
            <a:off x="1224643" y="5513614"/>
            <a:ext cx="10238014" cy="553998"/>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amount need to pay by the user is going to calculate here for the their insurance.</a:t>
            </a:r>
          </a:p>
          <a:p>
            <a:pPr marL="285750" indent="-285750">
              <a:buFont typeface="Arial" panose="020B0604020202020204" pitchFamily="34" charset="0"/>
              <a:buChar char="•"/>
            </a:pPr>
            <a:r>
              <a:rPr lang="en-US" sz="1500" dirty="0"/>
              <a:t>And the amount will be based on the user coverage amount and for the year they wanted it.</a:t>
            </a:r>
          </a:p>
        </p:txBody>
      </p:sp>
    </p:spTree>
    <p:extLst>
      <p:ext uri="{BB962C8B-B14F-4D97-AF65-F5344CB8AC3E}">
        <p14:creationId xmlns:p14="http://schemas.microsoft.com/office/powerpoint/2010/main" val="28056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143AD-1B4D-455C-B5AF-1EF390B92C67}"/>
              </a:ext>
            </a:extLst>
          </p:cNvPr>
          <p:cNvSpPr>
            <a:spLocks noGrp="1"/>
          </p:cNvSpPr>
          <p:nvPr>
            <p:ph type="title"/>
          </p:nvPr>
        </p:nvSpPr>
        <p:spPr>
          <a:xfrm>
            <a:off x="4357416" y="1418300"/>
            <a:ext cx="3491184" cy="508471"/>
          </a:xfrm>
        </p:spPr>
        <p:txBody>
          <a:bodyPr anchor="b">
            <a:normAutofit/>
          </a:bodyPr>
          <a:lstStyle/>
          <a:p>
            <a:pPr algn="ctr"/>
            <a:r>
              <a:rPr lang="en-US" sz="2000" u="sng" dirty="0">
                <a:effectLst>
                  <a:outerShdw blurRad="38100" dist="38100" dir="2700000" algn="tl">
                    <a:srgbClr val="000000">
                      <a:alpha val="43137"/>
                    </a:srgbClr>
                  </a:outerShdw>
                </a:effectLst>
              </a:rPr>
              <a:t>Handouts</a:t>
            </a:r>
            <a:endParaRPr lang="en-IN" sz="2000" u="sng"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E6791981-3278-4DD1-B5A9-C777CC9E55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7882" y="2226272"/>
            <a:ext cx="2842896" cy="1677498"/>
          </a:xfrm>
          <a:ln>
            <a:solidFill>
              <a:schemeClr val="tx1"/>
            </a:solidFill>
          </a:ln>
        </p:spPr>
      </p:pic>
      <p:pic>
        <p:nvPicPr>
          <p:cNvPr id="7" name="Picture 6">
            <a:extLst>
              <a:ext uri="{FF2B5EF4-FFF2-40B4-BE49-F238E27FC236}">
                <a16:creationId xmlns:a16="http://schemas.microsoft.com/office/drawing/2014/main" id="{9F59EA82-06AD-486F-A31F-C7DA517376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8018" y="2247524"/>
            <a:ext cx="2992466" cy="1677497"/>
          </a:xfrm>
          <a:prstGeom prst="rect">
            <a:avLst/>
          </a:prstGeom>
          <a:ln>
            <a:solidFill>
              <a:schemeClr val="tx1"/>
            </a:solidFill>
          </a:ln>
        </p:spPr>
      </p:pic>
      <p:pic>
        <p:nvPicPr>
          <p:cNvPr id="9" name="Picture 8">
            <a:extLst>
              <a:ext uri="{FF2B5EF4-FFF2-40B4-BE49-F238E27FC236}">
                <a16:creationId xmlns:a16="http://schemas.microsoft.com/office/drawing/2014/main" id="{18CDD18A-8BCD-478B-ACE3-14688F48B5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6118" y="4381966"/>
            <a:ext cx="2992466" cy="1677497"/>
          </a:xfrm>
          <a:prstGeom prst="rect">
            <a:avLst/>
          </a:prstGeom>
          <a:ln>
            <a:solidFill>
              <a:schemeClr val="tx1"/>
            </a:solidFill>
          </a:ln>
        </p:spPr>
      </p:pic>
      <p:pic>
        <p:nvPicPr>
          <p:cNvPr id="11" name="Picture 10">
            <a:extLst>
              <a:ext uri="{FF2B5EF4-FFF2-40B4-BE49-F238E27FC236}">
                <a16:creationId xmlns:a16="http://schemas.microsoft.com/office/drawing/2014/main" id="{A6731AE7-3D76-47A1-AE04-1BB9FEB646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7882" y="4381967"/>
            <a:ext cx="2842896" cy="1677497"/>
          </a:xfrm>
          <a:prstGeom prst="rect">
            <a:avLst/>
          </a:prstGeom>
          <a:ln>
            <a:solidFill>
              <a:schemeClr val="tx1"/>
            </a:solidFill>
          </a:ln>
        </p:spPr>
      </p:pic>
      <p:sp>
        <p:nvSpPr>
          <p:cNvPr id="3" name="Footer Placeholder 2">
            <a:extLst>
              <a:ext uri="{FF2B5EF4-FFF2-40B4-BE49-F238E27FC236}">
                <a16:creationId xmlns:a16="http://schemas.microsoft.com/office/drawing/2014/main" id="{E147F8B8-4FD0-4320-B52A-77AAD0C8161F}"/>
              </a:ext>
            </a:extLst>
          </p:cNvPr>
          <p:cNvSpPr>
            <a:spLocks noGrp="1"/>
          </p:cNvSpPr>
          <p:nvPr>
            <p:ph type="ftr" sz="quarter" idx="11"/>
          </p:nvPr>
        </p:nvSpPr>
        <p:spPr/>
        <p:txBody>
          <a:bodyPr/>
          <a:lstStyle/>
          <a:p>
            <a:pPr algn="ctr"/>
            <a:r>
              <a:rPr lang="en-US" sz="1800" dirty="0"/>
              <a:t>Guided By : Prof. T.B. Patil</a:t>
            </a:r>
            <a:endParaRPr lang="en-IN" sz="1800" dirty="0"/>
          </a:p>
        </p:txBody>
      </p:sp>
      <p:sp>
        <p:nvSpPr>
          <p:cNvPr id="4" name="Slide Number Placeholder 3">
            <a:extLst>
              <a:ext uri="{FF2B5EF4-FFF2-40B4-BE49-F238E27FC236}">
                <a16:creationId xmlns:a16="http://schemas.microsoft.com/office/drawing/2014/main" id="{B522531C-2352-4463-BDC0-48A48E099EE1}"/>
              </a:ext>
            </a:extLst>
          </p:cNvPr>
          <p:cNvSpPr>
            <a:spLocks noGrp="1"/>
          </p:cNvSpPr>
          <p:nvPr>
            <p:ph type="sldNum" sz="quarter" idx="12"/>
          </p:nvPr>
        </p:nvSpPr>
        <p:spPr/>
        <p:txBody>
          <a:bodyPr/>
          <a:lstStyle/>
          <a:p>
            <a:fld id="{CDB58439-157C-477C-9998-41612AED1AC4}" type="slidenum">
              <a:rPr lang="en-IN" smtClean="0"/>
              <a:t>26</a:t>
            </a:fld>
            <a:endParaRPr lang="en-IN" dirty="0"/>
          </a:p>
        </p:txBody>
      </p:sp>
      <p:pic>
        <p:nvPicPr>
          <p:cNvPr id="10" name="object 3">
            <a:extLst>
              <a:ext uri="{FF2B5EF4-FFF2-40B4-BE49-F238E27FC236}">
                <a16:creationId xmlns:a16="http://schemas.microsoft.com/office/drawing/2014/main" id="{5454C9AA-5544-442B-B1FE-773AF9EC9919}"/>
              </a:ext>
            </a:extLst>
          </p:cNvPr>
          <p:cNvPicPr/>
          <p:nvPr/>
        </p:nvPicPr>
        <p:blipFill>
          <a:blip r:embed="rId6" cstate="print"/>
          <a:stretch>
            <a:fillRect/>
          </a:stretch>
        </p:blipFill>
        <p:spPr>
          <a:xfrm>
            <a:off x="1787995" y="-66339"/>
            <a:ext cx="1260005" cy="1260005"/>
          </a:xfrm>
          <a:prstGeom prst="rect">
            <a:avLst/>
          </a:prstGeom>
        </p:spPr>
      </p:pic>
      <p:pic>
        <p:nvPicPr>
          <p:cNvPr id="12" name="object 5">
            <a:extLst>
              <a:ext uri="{FF2B5EF4-FFF2-40B4-BE49-F238E27FC236}">
                <a16:creationId xmlns:a16="http://schemas.microsoft.com/office/drawing/2014/main" id="{F607D9BF-9E7D-45FB-82C4-9FB2D9342CF0}"/>
              </a:ext>
            </a:extLst>
          </p:cNvPr>
          <p:cNvPicPr/>
          <p:nvPr/>
        </p:nvPicPr>
        <p:blipFill>
          <a:blip r:embed="rId7" cstate="print"/>
          <a:stretch>
            <a:fillRect/>
          </a:stretch>
        </p:blipFill>
        <p:spPr>
          <a:xfrm>
            <a:off x="9908020" y="188817"/>
            <a:ext cx="1890356" cy="719988"/>
          </a:xfrm>
          <a:prstGeom prst="rect">
            <a:avLst/>
          </a:prstGeom>
        </p:spPr>
      </p:pic>
      <p:sp>
        <p:nvSpPr>
          <p:cNvPr id="6" name="Rectangle 5">
            <a:extLst>
              <a:ext uri="{FF2B5EF4-FFF2-40B4-BE49-F238E27FC236}">
                <a16:creationId xmlns:a16="http://schemas.microsoft.com/office/drawing/2014/main" id="{BD9CA1E9-46FC-424E-9F31-360AB7D88BBB}"/>
              </a:ext>
            </a:extLst>
          </p:cNvPr>
          <p:cNvSpPr/>
          <p:nvPr/>
        </p:nvSpPr>
        <p:spPr>
          <a:xfrm>
            <a:off x="3071968" y="258798"/>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spTree>
    <p:extLst>
      <p:ext uri="{BB962C8B-B14F-4D97-AF65-F5344CB8AC3E}">
        <p14:creationId xmlns:p14="http://schemas.microsoft.com/office/powerpoint/2010/main" val="3070059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DBA7B-0801-4615-A45C-870509B8D396}"/>
              </a:ext>
            </a:extLst>
          </p:cNvPr>
          <p:cNvSpPr>
            <a:spLocks noGrp="1"/>
          </p:cNvSpPr>
          <p:nvPr>
            <p:ph type="title"/>
          </p:nvPr>
        </p:nvSpPr>
        <p:spPr>
          <a:xfrm>
            <a:off x="1638300" y="2195205"/>
            <a:ext cx="8915400" cy="2724845"/>
          </a:xfrm>
        </p:spPr>
        <p:txBody>
          <a:bodyPr anchor="ctr">
            <a:normAutofit/>
          </a:bodyPr>
          <a:lstStyle/>
          <a:p>
            <a:pPr algn="ctr"/>
            <a:r>
              <a:rPr lang="en-US" sz="8000" dirty="0"/>
              <a:t>Thank You</a:t>
            </a:r>
            <a:endParaRPr lang="en-IN" sz="8000" dirty="0"/>
          </a:p>
        </p:txBody>
      </p:sp>
      <p:sp>
        <p:nvSpPr>
          <p:cNvPr id="3" name="Footer Placeholder 2">
            <a:extLst>
              <a:ext uri="{FF2B5EF4-FFF2-40B4-BE49-F238E27FC236}">
                <a16:creationId xmlns:a16="http://schemas.microsoft.com/office/drawing/2014/main" id="{2F01CA36-AB9D-4E45-8D46-1E6A2307B7F3}"/>
              </a:ext>
            </a:extLst>
          </p:cNvPr>
          <p:cNvSpPr>
            <a:spLocks noGrp="1"/>
          </p:cNvSpPr>
          <p:nvPr>
            <p:ph type="ftr" sz="quarter" idx="11"/>
          </p:nvPr>
        </p:nvSpPr>
        <p:spPr/>
        <p:txBody>
          <a:bodyPr/>
          <a:lstStyle/>
          <a:p>
            <a:pPr algn="ctr"/>
            <a:r>
              <a:rPr lang="en-US" sz="1800" dirty="0"/>
              <a:t>Guided By : Prof. T.B. Patil</a:t>
            </a:r>
            <a:endParaRPr lang="en-IN" sz="1800" dirty="0"/>
          </a:p>
        </p:txBody>
      </p:sp>
      <p:sp>
        <p:nvSpPr>
          <p:cNvPr id="4" name="Slide Number Placeholder 3">
            <a:extLst>
              <a:ext uri="{FF2B5EF4-FFF2-40B4-BE49-F238E27FC236}">
                <a16:creationId xmlns:a16="http://schemas.microsoft.com/office/drawing/2014/main" id="{D01B3E65-E1C2-432E-B0E0-8289709C1D7B}"/>
              </a:ext>
            </a:extLst>
          </p:cNvPr>
          <p:cNvSpPr>
            <a:spLocks noGrp="1"/>
          </p:cNvSpPr>
          <p:nvPr>
            <p:ph type="sldNum" sz="quarter" idx="12"/>
          </p:nvPr>
        </p:nvSpPr>
        <p:spPr/>
        <p:txBody>
          <a:bodyPr/>
          <a:lstStyle/>
          <a:p>
            <a:fld id="{CDB58439-157C-477C-9998-41612AED1AC4}" type="slidenum">
              <a:rPr lang="en-IN" smtClean="0"/>
              <a:t>27</a:t>
            </a:fld>
            <a:endParaRPr lang="en-IN" dirty="0"/>
          </a:p>
        </p:txBody>
      </p:sp>
      <p:pic>
        <p:nvPicPr>
          <p:cNvPr id="5" name="object 3">
            <a:extLst>
              <a:ext uri="{FF2B5EF4-FFF2-40B4-BE49-F238E27FC236}">
                <a16:creationId xmlns:a16="http://schemas.microsoft.com/office/drawing/2014/main" id="{F0C72EC9-6348-46DB-A10D-4F705B9655F2}"/>
              </a:ext>
            </a:extLst>
          </p:cNvPr>
          <p:cNvPicPr/>
          <p:nvPr/>
        </p:nvPicPr>
        <p:blipFill>
          <a:blip r:embed="rId2" cstate="print"/>
          <a:stretch>
            <a:fillRect/>
          </a:stretch>
        </p:blipFill>
        <p:spPr>
          <a:xfrm>
            <a:off x="1787995" y="-66339"/>
            <a:ext cx="1260005" cy="1260005"/>
          </a:xfrm>
          <a:prstGeom prst="rect">
            <a:avLst/>
          </a:prstGeom>
        </p:spPr>
      </p:pic>
      <p:pic>
        <p:nvPicPr>
          <p:cNvPr id="6" name="object 5">
            <a:extLst>
              <a:ext uri="{FF2B5EF4-FFF2-40B4-BE49-F238E27FC236}">
                <a16:creationId xmlns:a16="http://schemas.microsoft.com/office/drawing/2014/main" id="{C7891A56-9A3E-4223-A12C-FEDAC737C903}"/>
              </a:ext>
            </a:extLst>
          </p:cNvPr>
          <p:cNvPicPr/>
          <p:nvPr/>
        </p:nvPicPr>
        <p:blipFill>
          <a:blip r:embed="rId3" cstate="print"/>
          <a:stretch>
            <a:fillRect/>
          </a:stretch>
        </p:blipFill>
        <p:spPr>
          <a:xfrm>
            <a:off x="9908020" y="188817"/>
            <a:ext cx="1890356" cy="719988"/>
          </a:xfrm>
          <a:prstGeom prst="rect">
            <a:avLst/>
          </a:prstGeom>
        </p:spPr>
      </p:pic>
      <p:sp>
        <p:nvSpPr>
          <p:cNvPr id="7" name="Rectangle 6">
            <a:extLst>
              <a:ext uri="{FF2B5EF4-FFF2-40B4-BE49-F238E27FC236}">
                <a16:creationId xmlns:a16="http://schemas.microsoft.com/office/drawing/2014/main" id="{6032CBC5-6303-4D6F-898C-2D3620B2AF91}"/>
              </a:ext>
            </a:extLst>
          </p:cNvPr>
          <p:cNvSpPr/>
          <p:nvPr/>
        </p:nvSpPr>
        <p:spPr>
          <a:xfrm>
            <a:off x="3048000" y="207555"/>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spTree>
    <p:extLst>
      <p:ext uri="{BB962C8B-B14F-4D97-AF65-F5344CB8AC3E}">
        <p14:creationId xmlns:p14="http://schemas.microsoft.com/office/powerpoint/2010/main" val="2554611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653D-BB6D-43AB-908D-E23FCA5DE1B6}"/>
              </a:ext>
            </a:extLst>
          </p:cNvPr>
          <p:cNvSpPr>
            <a:spLocks noGrp="1"/>
          </p:cNvSpPr>
          <p:nvPr>
            <p:ph type="title"/>
          </p:nvPr>
        </p:nvSpPr>
        <p:spPr>
          <a:xfrm>
            <a:off x="1947466" y="1735734"/>
            <a:ext cx="8017189" cy="621023"/>
          </a:xfrm>
        </p:spPr>
        <p:txBody>
          <a:bodyPr anchor="b">
            <a:normAutofit/>
          </a:bodyPr>
          <a:lstStyle/>
          <a:p>
            <a:pPr algn="ctr"/>
            <a:r>
              <a:rPr lang="en-US" sz="2000" u="sng" dirty="0">
                <a:effectLst>
                  <a:outerShdw blurRad="38100" dist="38100" dir="2700000" algn="tl">
                    <a:srgbClr val="000000">
                      <a:alpha val="43137"/>
                    </a:srgbClr>
                  </a:outerShdw>
                </a:effectLst>
              </a:rPr>
              <a:t>WHAT IS ITM AND ITS SCOPE :-​</a:t>
            </a:r>
            <a:endParaRPr lang="en-IN" sz="20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5A69738-FB4E-4D84-A419-4F6A60BBF314}"/>
              </a:ext>
            </a:extLst>
          </p:cNvPr>
          <p:cNvSpPr>
            <a:spLocks noGrp="1"/>
          </p:cNvSpPr>
          <p:nvPr>
            <p:ph idx="1"/>
          </p:nvPr>
        </p:nvSpPr>
        <p:spPr>
          <a:xfrm>
            <a:off x="1894114" y="2705100"/>
            <a:ext cx="8965039" cy="3175747"/>
          </a:xfrm>
        </p:spPr>
        <p:txBody>
          <a:bodyPr>
            <a:normAutofit/>
          </a:bodyPr>
          <a:lstStyle/>
          <a:p>
            <a:pPr fontAlgn="base">
              <a:lnSpc>
                <a:spcPct val="150000"/>
              </a:lnSpc>
              <a:buFont typeface="Wingdings" panose="05000000000000000000" pitchFamily="2" charset="2"/>
              <a:buChar char="Ø"/>
            </a:pPr>
            <a:r>
              <a:rPr lang="en-US" sz="1400" b="1" dirty="0">
                <a:latin typeface="Arial" panose="020B0604020202020204" pitchFamily="34" charset="0"/>
                <a:cs typeface="Arial" panose="020B0604020202020204" pitchFamily="34" charset="0"/>
              </a:rPr>
              <a:t>Software management: ​</a:t>
            </a:r>
          </a:p>
          <a:p>
            <a:pPr fontAlgn="base">
              <a:lnSpc>
                <a:spcPct val="150000"/>
              </a:lnSpc>
              <a:buFont typeface="Wingdings" panose="05000000000000000000" pitchFamily="2" charset="2"/>
              <a:buChar char="§"/>
            </a:pPr>
            <a:r>
              <a:rPr lang="en-US" sz="1400" dirty="0">
                <a:latin typeface="Arial" panose="020B0604020202020204" pitchFamily="34" charset="0"/>
                <a:cs typeface="Arial" panose="020B0604020202020204" pitchFamily="34" charset="0"/>
              </a:rPr>
              <a:t>This includes managing the lifecycle of software applications and systems, including installation, configuration, patch management, license management, and ensuring compliance with licensing agreements.​</a:t>
            </a:r>
          </a:p>
          <a:p>
            <a:pPr fontAlgn="base">
              <a:lnSpc>
                <a:spcPct val="150000"/>
              </a:lnSpc>
            </a:pPr>
            <a:r>
              <a:rPr lang="en-US" sz="1400" b="1" dirty="0">
                <a:latin typeface="Arial" panose="020B0604020202020204" pitchFamily="34" charset="0"/>
                <a:cs typeface="Arial" panose="020B0604020202020204" pitchFamily="34" charset="0"/>
              </a:rPr>
              <a:t>Data center management: ​</a:t>
            </a:r>
          </a:p>
          <a:p>
            <a:pPr fontAlgn="base">
              <a:lnSpc>
                <a:spcPct val="150000"/>
              </a:lnSpc>
              <a:buFont typeface="Wingdings" panose="05000000000000000000" pitchFamily="2" charset="2"/>
              <a:buChar char="§"/>
            </a:pPr>
            <a:r>
              <a:rPr lang="en-US" sz="1400" dirty="0">
                <a:latin typeface="Arial" panose="020B0604020202020204" pitchFamily="34" charset="0"/>
                <a:cs typeface="Arial" panose="020B0604020202020204" pitchFamily="34" charset="0"/>
              </a:rPr>
              <a:t>For organizations that maintain their own data centers, IT infrastructure management includes tasks such as provisioning and managing server and storage resources, ensuring uptime and availability, implementing disaster recovery and backup solutions, and optimizing energy efficiency.​</a:t>
            </a:r>
          </a:p>
          <a:p>
            <a:pPr fontAlgn="base">
              <a:buFont typeface="Wingdings" panose="05000000000000000000" pitchFamily="2" charset="2"/>
              <a:buChar char="§"/>
            </a:pPr>
            <a:endParaRPr lang="en-US" sz="1400" dirty="0">
              <a:latin typeface="Arial" panose="020B0604020202020204" pitchFamily="34" charset="0"/>
              <a:cs typeface="Arial" panose="020B0604020202020204" pitchFamily="34" charset="0"/>
            </a:endParaRPr>
          </a:p>
          <a:p>
            <a:pPr marL="0" indent="0" fontAlgn="base">
              <a:buNone/>
            </a:pPr>
            <a:endParaRPr lang="en-US" dirty="0"/>
          </a:p>
          <a:p>
            <a:pPr marL="0" indent="0" fontAlgn="base">
              <a:buNone/>
            </a:pPr>
            <a:endParaRPr lang="en-US" dirty="0"/>
          </a:p>
        </p:txBody>
      </p:sp>
      <p:sp>
        <p:nvSpPr>
          <p:cNvPr id="4" name="Footer Placeholder 3">
            <a:extLst>
              <a:ext uri="{FF2B5EF4-FFF2-40B4-BE49-F238E27FC236}">
                <a16:creationId xmlns:a16="http://schemas.microsoft.com/office/drawing/2014/main" id="{FFD061A6-9B2F-45B2-B1D5-2A51DAC68207}"/>
              </a:ext>
            </a:extLst>
          </p:cNvPr>
          <p:cNvSpPr>
            <a:spLocks noGrp="1"/>
          </p:cNvSpPr>
          <p:nvPr>
            <p:ph type="ftr" sz="quarter" idx="11"/>
          </p:nvPr>
        </p:nvSpPr>
        <p:spPr/>
        <p:txBody>
          <a:bodyPr/>
          <a:lstStyle/>
          <a:p>
            <a:pPr algn="ctr"/>
            <a:r>
              <a:rPr lang="en-US" sz="1800" dirty="0"/>
              <a:t>Guided By : Prof. T.B. Patil</a:t>
            </a:r>
            <a:endParaRPr lang="en-IN" sz="1800" dirty="0"/>
          </a:p>
        </p:txBody>
      </p:sp>
      <p:sp>
        <p:nvSpPr>
          <p:cNvPr id="5" name="Slide Number Placeholder 4">
            <a:extLst>
              <a:ext uri="{FF2B5EF4-FFF2-40B4-BE49-F238E27FC236}">
                <a16:creationId xmlns:a16="http://schemas.microsoft.com/office/drawing/2014/main" id="{555D43AE-01B1-422D-A906-D704CA6A19E8}"/>
              </a:ext>
            </a:extLst>
          </p:cNvPr>
          <p:cNvSpPr>
            <a:spLocks noGrp="1"/>
          </p:cNvSpPr>
          <p:nvPr>
            <p:ph type="sldNum" sz="quarter" idx="12"/>
          </p:nvPr>
        </p:nvSpPr>
        <p:spPr/>
        <p:txBody>
          <a:bodyPr/>
          <a:lstStyle/>
          <a:p>
            <a:fld id="{CDB58439-157C-477C-9998-41612AED1AC4}" type="slidenum">
              <a:rPr lang="en-IN" smtClean="0"/>
              <a:t>3</a:t>
            </a:fld>
            <a:endParaRPr lang="en-IN" dirty="0"/>
          </a:p>
        </p:txBody>
      </p:sp>
      <p:pic>
        <p:nvPicPr>
          <p:cNvPr id="6" name="object 3">
            <a:extLst>
              <a:ext uri="{FF2B5EF4-FFF2-40B4-BE49-F238E27FC236}">
                <a16:creationId xmlns:a16="http://schemas.microsoft.com/office/drawing/2014/main" id="{F7DD134A-0342-4CA3-AE69-14D9612108E6}"/>
              </a:ext>
            </a:extLst>
          </p:cNvPr>
          <p:cNvPicPr/>
          <p:nvPr/>
        </p:nvPicPr>
        <p:blipFill>
          <a:blip r:embed="rId2" cstate="print"/>
          <a:stretch>
            <a:fillRect/>
          </a:stretch>
        </p:blipFill>
        <p:spPr>
          <a:xfrm>
            <a:off x="1787995" y="68132"/>
            <a:ext cx="1260005" cy="1260005"/>
          </a:xfrm>
          <a:prstGeom prst="rect">
            <a:avLst/>
          </a:prstGeom>
        </p:spPr>
      </p:pic>
      <p:sp>
        <p:nvSpPr>
          <p:cNvPr id="7" name="Rectangle 6">
            <a:extLst>
              <a:ext uri="{FF2B5EF4-FFF2-40B4-BE49-F238E27FC236}">
                <a16:creationId xmlns:a16="http://schemas.microsoft.com/office/drawing/2014/main" id="{42D50B9D-6E40-412C-8073-A3AA7AE0B2C7}"/>
              </a:ext>
            </a:extLst>
          </p:cNvPr>
          <p:cNvSpPr/>
          <p:nvPr/>
        </p:nvSpPr>
        <p:spPr>
          <a:xfrm>
            <a:off x="3048000" y="331606"/>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pic>
        <p:nvPicPr>
          <p:cNvPr id="8" name="object 5">
            <a:extLst>
              <a:ext uri="{FF2B5EF4-FFF2-40B4-BE49-F238E27FC236}">
                <a16:creationId xmlns:a16="http://schemas.microsoft.com/office/drawing/2014/main" id="{7EA84779-6CA3-4FA3-AB98-897ABDDFAB9F}"/>
              </a:ext>
            </a:extLst>
          </p:cNvPr>
          <p:cNvPicPr/>
          <p:nvPr/>
        </p:nvPicPr>
        <p:blipFill>
          <a:blip r:embed="rId3" cstate="print"/>
          <a:stretch>
            <a:fillRect/>
          </a:stretch>
        </p:blipFill>
        <p:spPr>
          <a:xfrm>
            <a:off x="9964655" y="249441"/>
            <a:ext cx="1890356" cy="719988"/>
          </a:xfrm>
          <a:prstGeom prst="rect">
            <a:avLst/>
          </a:prstGeom>
        </p:spPr>
      </p:pic>
    </p:spTree>
    <p:extLst>
      <p:ext uri="{BB962C8B-B14F-4D97-AF65-F5344CB8AC3E}">
        <p14:creationId xmlns:p14="http://schemas.microsoft.com/office/powerpoint/2010/main" val="120856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653D-BB6D-43AB-908D-E23FCA5DE1B6}"/>
              </a:ext>
            </a:extLst>
          </p:cNvPr>
          <p:cNvSpPr>
            <a:spLocks noGrp="1"/>
          </p:cNvSpPr>
          <p:nvPr>
            <p:ph type="title"/>
          </p:nvPr>
        </p:nvSpPr>
        <p:spPr>
          <a:xfrm>
            <a:off x="1907855" y="1557875"/>
            <a:ext cx="8376290" cy="631376"/>
          </a:xfrm>
        </p:spPr>
        <p:txBody>
          <a:bodyPr anchor="b">
            <a:normAutofit/>
          </a:bodyPr>
          <a:lstStyle/>
          <a:p>
            <a:pPr algn="ctr"/>
            <a:r>
              <a:rPr lang="en-US" sz="2000" u="sng" dirty="0">
                <a:effectLst>
                  <a:outerShdw blurRad="38100" dist="38100" dir="2700000" algn="tl">
                    <a:srgbClr val="000000">
                      <a:alpha val="43137"/>
                    </a:srgbClr>
                  </a:outerShdw>
                </a:effectLst>
              </a:rPr>
              <a:t>WHAT IS ITM AND ITS SCOPE :-​</a:t>
            </a:r>
            <a:endParaRPr lang="en-IN" sz="20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5A69738-FB4E-4D84-A419-4F6A60BBF314}"/>
              </a:ext>
            </a:extLst>
          </p:cNvPr>
          <p:cNvSpPr>
            <a:spLocks noGrp="1"/>
          </p:cNvSpPr>
          <p:nvPr>
            <p:ph idx="1"/>
          </p:nvPr>
        </p:nvSpPr>
        <p:spPr>
          <a:xfrm>
            <a:off x="1787995" y="2295328"/>
            <a:ext cx="9013371" cy="3840480"/>
          </a:xfrm>
        </p:spPr>
        <p:txBody>
          <a:bodyPr>
            <a:normAutofit fontScale="25000" lnSpcReduction="20000"/>
          </a:bodyPr>
          <a:lstStyle/>
          <a:p>
            <a:pPr fontAlgn="base">
              <a:lnSpc>
                <a:spcPct val="150000"/>
              </a:lnSpc>
            </a:pPr>
            <a:r>
              <a:rPr lang="en-US" sz="5600" b="1" dirty="0">
                <a:latin typeface="Arial" panose="020B0604020202020204" pitchFamily="34" charset="0"/>
                <a:cs typeface="Arial" panose="020B0604020202020204" pitchFamily="34" charset="0"/>
              </a:rPr>
              <a:t>Cloud management: ​</a:t>
            </a:r>
          </a:p>
          <a:p>
            <a:pPr fontAlgn="base">
              <a:lnSpc>
                <a:spcPct val="150000"/>
              </a:lnSpc>
              <a:buFont typeface="Wingdings" panose="05000000000000000000" pitchFamily="2" charset="2"/>
              <a:buChar char="§"/>
            </a:pPr>
            <a:r>
              <a:rPr lang="en-US" sz="5600" dirty="0">
                <a:latin typeface="Arial" panose="020B0604020202020204" pitchFamily="34" charset="0"/>
                <a:cs typeface="Arial" panose="020B0604020202020204" pitchFamily="34" charset="0"/>
              </a:rPr>
              <a:t>With the increasing adoption of cloud services, IT infrastructure management also involves managing cloud resources, including infrastructure as a service (iaas), platform as a service (paas), and software as a service (saas) offerings. This includes tasks such as provisioning and scaling cloud resources, monitoring usage and costs, and ensuring compliance and security in the cloud environment.​</a:t>
            </a:r>
          </a:p>
          <a:p>
            <a:pPr fontAlgn="base">
              <a:lnSpc>
                <a:spcPct val="150000"/>
              </a:lnSpc>
            </a:pPr>
            <a:r>
              <a:rPr lang="en-US" sz="5600" b="1" dirty="0">
                <a:latin typeface="Arial" panose="020B0604020202020204" pitchFamily="34" charset="0"/>
                <a:cs typeface="Arial" panose="020B0604020202020204" pitchFamily="34" charset="0"/>
              </a:rPr>
              <a:t>Security Management: ​</a:t>
            </a:r>
          </a:p>
          <a:p>
            <a:pPr fontAlgn="base">
              <a:lnSpc>
                <a:spcPct val="150000"/>
              </a:lnSpc>
              <a:buFont typeface="Wingdings" panose="05000000000000000000" pitchFamily="2" charset="2"/>
              <a:buChar char="§"/>
            </a:pPr>
            <a:r>
              <a:rPr lang="en-US" sz="5600" dirty="0">
                <a:latin typeface="Arial" panose="020B0604020202020204" pitchFamily="34" charset="0"/>
                <a:cs typeface="Arial" panose="020B0604020202020204" pitchFamily="34" charset="0"/>
              </a:rPr>
              <a:t>IT infrastructure management includes implementing and maintaining security measures to protect the organization's IT assets from various threats, including cyberattacks, data breaches, malware, and unauthorized access. This involves tasks such as implementing security policies and procedures, conducting risk assessments, deploying security technologies (e.g., Firewalls, antivirus software, intrusion detection systems), and ensuring compliance with regulatory requirements.​</a:t>
            </a:r>
          </a:p>
          <a:p>
            <a:pPr marL="0" indent="0" fontAlgn="base">
              <a:buNone/>
            </a:pPr>
            <a:endParaRPr lang="en-US" sz="1400" dirty="0">
              <a:latin typeface="Arial" panose="020B0604020202020204" pitchFamily="34" charset="0"/>
              <a:cs typeface="Arial" panose="020B0604020202020204" pitchFamily="34" charset="0"/>
            </a:endParaRPr>
          </a:p>
          <a:p>
            <a:pPr marL="0" indent="0" fontAlgn="base">
              <a:buNone/>
            </a:pPr>
            <a:endParaRPr lang="en-US" dirty="0"/>
          </a:p>
          <a:p>
            <a:pPr marL="0" indent="0" fontAlgn="base">
              <a:buNone/>
            </a:pPr>
            <a:endParaRPr lang="en-US" dirty="0"/>
          </a:p>
        </p:txBody>
      </p:sp>
      <p:sp>
        <p:nvSpPr>
          <p:cNvPr id="4" name="Footer Placeholder 3">
            <a:extLst>
              <a:ext uri="{FF2B5EF4-FFF2-40B4-BE49-F238E27FC236}">
                <a16:creationId xmlns:a16="http://schemas.microsoft.com/office/drawing/2014/main" id="{A18D2B08-BA33-489B-91EB-9D9A9638C223}"/>
              </a:ext>
            </a:extLst>
          </p:cNvPr>
          <p:cNvSpPr>
            <a:spLocks noGrp="1"/>
          </p:cNvSpPr>
          <p:nvPr>
            <p:ph type="ftr" sz="quarter" idx="11"/>
          </p:nvPr>
        </p:nvSpPr>
        <p:spPr/>
        <p:txBody>
          <a:bodyPr/>
          <a:lstStyle/>
          <a:p>
            <a:pPr algn="ctr"/>
            <a:r>
              <a:rPr lang="en-US" sz="1800" dirty="0"/>
              <a:t>Guided By : Prof. T.B. Patil</a:t>
            </a:r>
            <a:endParaRPr lang="en-IN" sz="1800" dirty="0"/>
          </a:p>
        </p:txBody>
      </p:sp>
      <p:sp>
        <p:nvSpPr>
          <p:cNvPr id="5" name="Slide Number Placeholder 4">
            <a:extLst>
              <a:ext uri="{FF2B5EF4-FFF2-40B4-BE49-F238E27FC236}">
                <a16:creationId xmlns:a16="http://schemas.microsoft.com/office/drawing/2014/main" id="{E9AEC6DB-8476-4805-AF11-82BC9C86A668}"/>
              </a:ext>
            </a:extLst>
          </p:cNvPr>
          <p:cNvSpPr>
            <a:spLocks noGrp="1"/>
          </p:cNvSpPr>
          <p:nvPr>
            <p:ph type="sldNum" sz="quarter" idx="12"/>
          </p:nvPr>
        </p:nvSpPr>
        <p:spPr/>
        <p:txBody>
          <a:bodyPr/>
          <a:lstStyle/>
          <a:p>
            <a:fld id="{CDB58439-157C-477C-9998-41612AED1AC4}" type="slidenum">
              <a:rPr lang="en-IN" smtClean="0"/>
              <a:t>4</a:t>
            </a:fld>
            <a:endParaRPr lang="en-IN" dirty="0"/>
          </a:p>
        </p:txBody>
      </p:sp>
      <p:pic>
        <p:nvPicPr>
          <p:cNvPr id="6" name="object 3">
            <a:extLst>
              <a:ext uri="{FF2B5EF4-FFF2-40B4-BE49-F238E27FC236}">
                <a16:creationId xmlns:a16="http://schemas.microsoft.com/office/drawing/2014/main" id="{2794FE30-35D6-4337-B1EF-4D7FB7CB362D}"/>
              </a:ext>
            </a:extLst>
          </p:cNvPr>
          <p:cNvPicPr/>
          <p:nvPr/>
        </p:nvPicPr>
        <p:blipFill>
          <a:blip r:embed="rId2" cstate="print"/>
          <a:stretch>
            <a:fillRect/>
          </a:stretch>
        </p:blipFill>
        <p:spPr>
          <a:xfrm>
            <a:off x="1787995" y="41238"/>
            <a:ext cx="1260005" cy="1260005"/>
          </a:xfrm>
          <a:prstGeom prst="rect">
            <a:avLst/>
          </a:prstGeom>
        </p:spPr>
      </p:pic>
      <p:pic>
        <p:nvPicPr>
          <p:cNvPr id="7" name="object 5">
            <a:extLst>
              <a:ext uri="{FF2B5EF4-FFF2-40B4-BE49-F238E27FC236}">
                <a16:creationId xmlns:a16="http://schemas.microsoft.com/office/drawing/2014/main" id="{EC7FBA34-A634-4C76-AEF0-A95BF95E5A97}"/>
              </a:ext>
            </a:extLst>
          </p:cNvPr>
          <p:cNvPicPr/>
          <p:nvPr/>
        </p:nvPicPr>
        <p:blipFill>
          <a:blip r:embed="rId3" cstate="print"/>
          <a:stretch>
            <a:fillRect/>
          </a:stretch>
        </p:blipFill>
        <p:spPr>
          <a:xfrm>
            <a:off x="9964655" y="222547"/>
            <a:ext cx="1890356" cy="719988"/>
          </a:xfrm>
          <a:prstGeom prst="rect">
            <a:avLst/>
          </a:prstGeom>
        </p:spPr>
      </p:pic>
      <p:sp>
        <p:nvSpPr>
          <p:cNvPr id="8" name="Rectangle 7">
            <a:extLst>
              <a:ext uri="{FF2B5EF4-FFF2-40B4-BE49-F238E27FC236}">
                <a16:creationId xmlns:a16="http://schemas.microsoft.com/office/drawing/2014/main" id="{7904E31C-7DCD-47F3-AC54-098B37961829}"/>
              </a:ext>
            </a:extLst>
          </p:cNvPr>
          <p:cNvSpPr/>
          <p:nvPr/>
        </p:nvSpPr>
        <p:spPr>
          <a:xfrm>
            <a:off x="3048000" y="297870"/>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spTree>
    <p:extLst>
      <p:ext uri="{BB962C8B-B14F-4D97-AF65-F5344CB8AC3E}">
        <p14:creationId xmlns:p14="http://schemas.microsoft.com/office/powerpoint/2010/main" val="1162867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653D-BB6D-43AB-908D-E23FCA5DE1B6}"/>
              </a:ext>
            </a:extLst>
          </p:cNvPr>
          <p:cNvSpPr>
            <a:spLocks noGrp="1"/>
          </p:cNvSpPr>
          <p:nvPr>
            <p:ph type="title"/>
          </p:nvPr>
        </p:nvSpPr>
        <p:spPr>
          <a:xfrm>
            <a:off x="1943753" y="1623492"/>
            <a:ext cx="8610333" cy="553255"/>
          </a:xfrm>
        </p:spPr>
        <p:txBody>
          <a:bodyPr anchor="b">
            <a:normAutofit/>
          </a:bodyPr>
          <a:lstStyle/>
          <a:p>
            <a:pPr algn="ctr"/>
            <a:r>
              <a:rPr lang="en-US" sz="2000" u="sng" dirty="0">
                <a:effectLst>
                  <a:outerShdw blurRad="38100" dist="38100" dir="2700000" algn="tl">
                    <a:srgbClr val="000000">
                      <a:alpha val="43137"/>
                    </a:srgbClr>
                  </a:outerShdw>
                </a:effectLst>
              </a:rPr>
              <a:t>WHAT IS ITM AND ITS SCOPE :-​</a:t>
            </a:r>
            <a:endParaRPr lang="en-IN" sz="20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5A69738-FB4E-4D84-A419-4F6A60BBF314}"/>
              </a:ext>
            </a:extLst>
          </p:cNvPr>
          <p:cNvSpPr>
            <a:spLocks noGrp="1"/>
          </p:cNvSpPr>
          <p:nvPr>
            <p:ph idx="1"/>
          </p:nvPr>
        </p:nvSpPr>
        <p:spPr>
          <a:xfrm>
            <a:off x="1943753" y="2337226"/>
            <a:ext cx="9018161" cy="3072973"/>
          </a:xfrm>
        </p:spPr>
        <p:txBody>
          <a:bodyPr>
            <a:normAutofit fontScale="25000" lnSpcReduction="20000"/>
          </a:bodyPr>
          <a:lstStyle/>
          <a:p>
            <a:pPr fontAlgn="base">
              <a:lnSpc>
                <a:spcPct val="150000"/>
              </a:lnSpc>
            </a:pPr>
            <a:r>
              <a:rPr lang="en-US" sz="5600" b="1" dirty="0">
                <a:latin typeface="Arial" panose="020B0604020202020204" pitchFamily="34" charset="0"/>
                <a:cs typeface="Arial" panose="020B0604020202020204" pitchFamily="34" charset="0"/>
              </a:rPr>
              <a:t>Compliance and governance</a:t>
            </a:r>
            <a:r>
              <a:rPr lang="en-US" sz="5600" dirty="0">
                <a:latin typeface="Arial" panose="020B0604020202020204" pitchFamily="34" charset="0"/>
                <a:cs typeface="Arial" panose="020B0604020202020204" pitchFamily="34" charset="0"/>
              </a:rPr>
              <a:t>: ​</a:t>
            </a:r>
          </a:p>
          <a:p>
            <a:pPr algn="just" fontAlgn="base">
              <a:lnSpc>
                <a:spcPct val="150000"/>
              </a:lnSpc>
              <a:buFont typeface="Wingdings" panose="05000000000000000000" pitchFamily="2" charset="2"/>
              <a:buChar char="§"/>
            </a:pPr>
            <a:r>
              <a:rPr lang="en-US" sz="5600" dirty="0">
                <a:latin typeface="Arial" panose="020B0604020202020204" pitchFamily="34" charset="0"/>
                <a:cs typeface="Arial" panose="020B0604020202020204" pitchFamily="34" charset="0"/>
              </a:rPr>
              <a:t>Ensuring compliance with relevant regulations, standards, and internal policies is essential for IT infrastructure management. This includes compliance with data protection regulations, industry standards (e.g., PCI DSS, HIPAA), and internal governance frameworks. IT infrastructure managers must establish controls, conduct audits, and implement measures to ensure compliance and mitigate risks.</a:t>
            </a:r>
          </a:p>
          <a:p>
            <a:pPr fontAlgn="base">
              <a:lnSpc>
                <a:spcPct val="150000"/>
              </a:lnSpc>
            </a:pPr>
            <a:r>
              <a:rPr lang="en-US" sz="5600" b="1" dirty="0">
                <a:latin typeface="Arial" panose="020B0604020202020204" pitchFamily="34" charset="0"/>
                <a:cs typeface="Arial" panose="020B0604020202020204" pitchFamily="34" charset="0"/>
              </a:rPr>
              <a:t>Capacity planning and scalability</a:t>
            </a:r>
            <a:r>
              <a:rPr lang="en-US" sz="5600" dirty="0">
                <a:latin typeface="Arial" panose="020B0604020202020204" pitchFamily="34" charset="0"/>
                <a:cs typeface="Arial" panose="020B0604020202020204" pitchFamily="34" charset="0"/>
              </a:rPr>
              <a:t>: ​</a:t>
            </a:r>
          </a:p>
          <a:p>
            <a:pPr fontAlgn="base">
              <a:lnSpc>
                <a:spcPct val="150000"/>
              </a:lnSpc>
              <a:buFont typeface="Wingdings" panose="05000000000000000000" pitchFamily="2" charset="2"/>
              <a:buChar char="§"/>
            </a:pPr>
            <a:r>
              <a:rPr lang="en-US" sz="5600" dirty="0">
                <a:latin typeface="Arial" panose="020B0604020202020204" pitchFamily="34" charset="0"/>
                <a:cs typeface="Arial" panose="020B0604020202020204" pitchFamily="34" charset="0"/>
              </a:rPr>
              <a:t>IT infrastructure managers need to anticipate future needs and plan for the scalability and growth of IT infrastructure resources. This involves capacity planning, forecasting demand, scaling resources up or down as needed, and optimizing resource utilization to meet business requirements efficiently.</a:t>
            </a:r>
          </a:p>
          <a:p>
            <a:pPr algn="just" fontAlgn="base">
              <a:lnSpc>
                <a:spcPct val="150000"/>
              </a:lnSpc>
              <a:buFont typeface="Wingdings" panose="05000000000000000000" pitchFamily="2" charset="2"/>
              <a:buChar char="§"/>
            </a:pPr>
            <a:endParaRPr lang="en-US" sz="1100" dirty="0">
              <a:latin typeface="Arial" panose="020B0604020202020204" pitchFamily="34" charset="0"/>
              <a:cs typeface="Arial" panose="020B0604020202020204" pitchFamily="34" charset="0"/>
            </a:endParaRPr>
          </a:p>
          <a:p>
            <a:pPr marL="0" indent="0" fontAlgn="base">
              <a:buNone/>
            </a:pPr>
            <a:endParaRPr lang="en-US" sz="1400" dirty="0">
              <a:latin typeface="Arial" panose="020B0604020202020204" pitchFamily="34" charset="0"/>
              <a:cs typeface="Arial" panose="020B0604020202020204" pitchFamily="34" charset="0"/>
            </a:endParaRPr>
          </a:p>
          <a:p>
            <a:pPr marL="0" indent="0" fontAlgn="base">
              <a:buNone/>
            </a:pPr>
            <a:endParaRPr lang="en-US" dirty="0"/>
          </a:p>
          <a:p>
            <a:pPr marL="0" indent="0" fontAlgn="base">
              <a:buNone/>
            </a:pPr>
            <a:endParaRPr lang="en-US" dirty="0"/>
          </a:p>
        </p:txBody>
      </p:sp>
      <p:sp>
        <p:nvSpPr>
          <p:cNvPr id="4" name="Footer Placeholder 3">
            <a:extLst>
              <a:ext uri="{FF2B5EF4-FFF2-40B4-BE49-F238E27FC236}">
                <a16:creationId xmlns:a16="http://schemas.microsoft.com/office/drawing/2014/main" id="{0AB9A9D3-5231-4FA3-A291-AC82FBFA7481}"/>
              </a:ext>
            </a:extLst>
          </p:cNvPr>
          <p:cNvSpPr>
            <a:spLocks noGrp="1"/>
          </p:cNvSpPr>
          <p:nvPr>
            <p:ph type="ftr" sz="quarter" idx="11"/>
          </p:nvPr>
        </p:nvSpPr>
        <p:spPr/>
        <p:txBody>
          <a:bodyPr/>
          <a:lstStyle/>
          <a:p>
            <a:pPr algn="ctr"/>
            <a:r>
              <a:rPr lang="en-US" sz="1800" dirty="0"/>
              <a:t>Guided By : Prof. T.B. Patil</a:t>
            </a:r>
            <a:endParaRPr lang="en-IN" sz="1800" dirty="0"/>
          </a:p>
        </p:txBody>
      </p:sp>
      <p:sp>
        <p:nvSpPr>
          <p:cNvPr id="5" name="Slide Number Placeholder 4">
            <a:extLst>
              <a:ext uri="{FF2B5EF4-FFF2-40B4-BE49-F238E27FC236}">
                <a16:creationId xmlns:a16="http://schemas.microsoft.com/office/drawing/2014/main" id="{66020F45-97F0-4F7A-8647-EFBAB08FD6C4}"/>
              </a:ext>
            </a:extLst>
          </p:cNvPr>
          <p:cNvSpPr>
            <a:spLocks noGrp="1"/>
          </p:cNvSpPr>
          <p:nvPr>
            <p:ph type="sldNum" sz="quarter" idx="12"/>
          </p:nvPr>
        </p:nvSpPr>
        <p:spPr/>
        <p:txBody>
          <a:bodyPr/>
          <a:lstStyle/>
          <a:p>
            <a:fld id="{CDB58439-157C-477C-9998-41612AED1AC4}" type="slidenum">
              <a:rPr lang="en-IN" smtClean="0"/>
              <a:t>5</a:t>
            </a:fld>
            <a:endParaRPr lang="en-IN" dirty="0"/>
          </a:p>
        </p:txBody>
      </p:sp>
      <p:pic>
        <p:nvPicPr>
          <p:cNvPr id="6" name="object 3">
            <a:extLst>
              <a:ext uri="{FF2B5EF4-FFF2-40B4-BE49-F238E27FC236}">
                <a16:creationId xmlns:a16="http://schemas.microsoft.com/office/drawing/2014/main" id="{C28998FC-2C4A-433B-85D4-C4C4A55518D9}"/>
              </a:ext>
            </a:extLst>
          </p:cNvPr>
          <p:cNvPicPr/>
          <p:nvPr/>
        </p:nvPicPr>
        <p:blipFill>
          <a:blip r:embed="rId2" cstate="print"/>
          <a:stretch>
            <a:fillRect/>
          </a:stretch>
        </p:blipFill>
        <p:spPr>
          <a:xfrm>
            <a:off x="1787995" y="14343"/>
            <a:ext cx="1260005" cy="1260005"/>
          </a:xfrm>
          <a:prstGeom prst="rect">
            <a:avLst/>
          </a:prstGeom>
        </p:spPr>
      </p:pic>
      <p:pic>
        <p:nvPicPr>
          <p:cNvPr id="7" name="object 5">
            <a:extLst>
              <a:ext uri="{FF2B5EF4-FFF2-40B4-BE49-F238E27FC236}">
                <a16:creationId xmlns:a16="http://schemas.microsoft.com/office/drawing/2014/main" id="{9074860B-50F2-43CD-85B6-D5D3FA5FDBD6}"/>
              </a:ext>
            </a:extLst>
          </p:cNvPr>
          <p:cNvPicPr/>
          <p:nvPr/>
        </p:nvPicPr>
        <p:blipFill>
          <a:blip r:embed="rId3" cstate="print"/>
          <a:stretch>
            <a:fillRect/>
          </a:stretch>
        </p:blipFill>
        <p:spPr>
          <a:xfrm>
            <a:off x="9964655" y="195653"/>
            <a:ext cx="1890356" cy="719988"/>
          </a:xfrm>
          <a:prstGeom prst="rect">
            <a:avLst/>
          </a:prstGeom>
        </p:spPr>
      </p:pic>
      <p:sp>
        <p:nvSpPr>
          <p:cNvPr id="8" name="Rectangle 7">
            <a:extLst>
              <a:ext uri="{FF2B5EF4-FFF2-40B4-BE49-F238E27FC236}">
                <a16:creationId xmlns:a16="http://schemas.microsoft.com/office/drawing/2014/main" id="{106AA343-C86A-4E5E-8AEB-9AA98FA62C01}"/>
              </a:ext>
            </a:extLst>
          </p:cNvPr>
          <p:cNvSpPr/>
          <p:nvPr/>
        </p:nvSpPr>
        <p:spPr>
          <a:xfrm>
            <a:off x="3048000" y="357067"/>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spTree>
    <p:extLst>
      <p:ext uri="{BB962C8B-B14F-4D97-AF65-F5344CB8AC3E}">
        <p14:creationId xmlns:p14="http://schemas.microsoft.com/office/powerpoint/2010/main" val="42156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653D-BB6D-43AB-908D-E23FCA5DE1B6}"/>
              </a:ext>
            </a:extLst>
          </p:cNvPr>
          <p:cNvSpPr>
            <a:spLocks noGrp="1"/>
          </p:cNvSpPr>
          <p:nvPr>
            <p:ph type="title"/>
          </p:nvPr>
        </p:nvSpPr>
        <p:spPr>
          <a:xfrm>
            <a:off x="3102429" y="1681843"/>
            <a:ext cx="5736771" cy="625928"/>
          </a:xfrm>
        </p:spPr>
        <p:txBody>
          <a:bodyPr anchor="b">
            <a:normAutofit/>
          </a:bodyPr>
          <a:lstStyle/>
          <a:p>
            <a:pPr algn="ctr"/>
            <a:r>
              <a:rPr lang="en-US" sz="2000" u="sng" dirty="0">
                <a:effectLst>
                  <a:outerShdw blurRad="38100" dist="38100" dir="2700000" algn="tl">
                    <a:srgbClr val="000000">
                      <a:alpha val="43137"/>
                    </a:srgbClr>
                  </a:outerShdw>
                </a:effectLst>
              </a:rPr>
              <a:t>WHAT IS ITM AND ITS SCOPE :-​</a:t>
            </a:r>
            <a:endParaRPr lang="en-IN" sz="20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5A69738-FB4E-4D84-A419-4F6A60BBF314}"/>
              </a:ext>
            </a:extLst>
          </p:cNvPr>
          <p:cNvSpPr>
            <a:spLocks noGrp="1"/>
          </p:cNvSpPr>
          <p:nvPr>
            <p:ph idx="1"/>
          </p:nvPr>
        </p:nvSpPr>
        <p:spPr>
          <a:xfrm>
            <a:off x="1175657" y="2536371"/>
            <a:ext cx="9378043" cy="3353441"/>
          </a:xfrm>
        </p:spPr>
        <p:txBody>
          <a:bodyPr>
            <a:normAutofit/>
          </a:bodyPr>
          <a:lstStyle/>
          <a:p>
            <a:pPr fontAlgn="base">
              <a:lnSpc>
                <a:spcPct val="150000"/>
              </a:lnSpc>
            </a:pPr>
            <a:r>
              <a:rPr lang="en-US" sz="1400" b="1" dirty="0">
                <a:latin typeface="Arial" panose="020B0604020202020204" pitchFamily="34" charset="0"/>
                <a:cs typeface="Arial" panose="020B0604020202020204" pitchFamily="34" charset="0"/>
              </a:rPr>
              <a:t>Vendor Management</a:t>
            </a:r>
            <a:r>
              <a:rPr lang="en-US" sz="1400" dirty="0">
                <a:latin typeface="Arial" panose="020B0604020202020204" pitchFamily="34" charset="0"/>
                <a:cs typeface="Arial" panose="020B0604020202020204" pitchFamily="34" charset="0"/>
              </a:rPr>
              <a:t>: ​</a:t>
            </a:r>
          </a:p>
          <a:p>
            <a:pPr fontAlgn="base">
              <a:lnSpc>
                <a:spcPct val="150000"/>
              </a:lnSpc>
              <a:buFont typeface="Wingdings" panose="05000000000000000000" pitchFamily="2" charset="2"/>
              <a:buChar char="§"/>
            </a:pPr>
            <a:r>
              <a:rPr lang="en-US" sz="1400" dirty="0">
                <a:latin typeface="Arial" panose="020B0604020202020204" pitchFamily="34" charset="0"/>
                <a:cs typeface="Arial" panose="020B0604020202020204" pitchFamily="34" charset="0"/>
              </a:rPr>
              <a:t>IT infrastructure managers often work with third-party vendors, suppliers, and service providers for hardware, software, and services. Managing vendor relationships, contracts, service level agreements (SLAs), and procurement processes is essential to ensure the smooth operation of IT infrastructure and services.​</a:t>
            </a:r>
          </a:p>
          <a:p>
            <a:pPr fontAlgn="base"/>
            <a:r>
              <a:rPr lang="en-US" sz="1400" b="1" dirty="0">
                <a:latin typeface="Arial" panose="020B0604020202020204" pitchFamily="34" charset="0"/>
                <a:cs typeface="Arial" panose="020B0604020202020204" pitchFamily="34" charset="0"/>
              </a:rPr>
              <a:t>Monitoring and Performance Management</a:t>
            </a:r>
            <a:r>
              <a:rPr lang="en-US" sz="1400" dirty="0">
                <a:latin typeface="Arial" panose="020B0604020202020204" pitchFamily="34" charset="0"/>
                <a:cs typeface="Arial" panose="020B0604020202020204" pitchFamily="34" charset="0"/>
              </a:rPr>
              <a:t>: ​</a:t>
            </a:r>
          </a:p>
          <a:p>
            <a:pPr fontAlgn="base">
              <a:lnSpc>
                <a:spcPct val="150000"/>
              </a:lnSpc>
              <a:buFont typeface="Wingdings" panose="05000000000000000000" pitchFamily="2" charset="2"/>
              <a:buChar char="§"/>
            </a:pPr>
            <a:r>
              <a:rPr lang="en-US" sz="1400" dirty="0">
                <a:latin typeface="Arial" panose="020B0604020202020204" pitchFamily="34" charset="0"/>
                <a:cs typeface="Arial" panose="020B0604020202020204" pitchFamily="34" charset="0"/>
              </a:rPr>
              <a:t>IT infrastructure managers are responsible for monitoring the health, performance, and availability of IT systems and services. This involves deploying monitoring tools, collecting and analyzing performance metrics, identifying bottlenecks or issues, and implementing optimizations to ensure optimal performance and reliability.​</a:t>
            </a:r>
            <a:r>
              <a:rPr lang="en-IN" sz="1400" dirty="0">
                <a:latin typeface="Arial" panose="020B0604020202020204" pitchFamily="34" charset="0"/>
                <a:cs typeface="Arial" panose="020B0604020202020204" pitchFamily="34" charset="0"/>
              </a:rPr>
              <a:t>​</a:t>
            </a:r>
          </a:p>
          <a:p>
            <a:pPr algn="just" fontAlgn="base">
              <a:lnSpc>
                <a:spcPct val="150000"/>
              </a:lnSpc>
              <a:buFont typeface="Wingdings" panose="05000000000000000000" pitchFamily="2" charset="2"/>
              <a:buChar char="§"/>
            </a:pPr>
            <a:endParaRPr lang="en-US" sz="1400" dirty="0">
              <a:latin typeface="Arial" panose="020B0604020202020204" pitchFamily="34" charset="0"/>
              <a:cs typeface="Arial" panose="020B0604020202020204" pitchFamily="34" charset="0"/>
            </a:endParaRPr>
          </a:p>
          <a:p>
            <a:pPr marL="0" indent="0" fontAlgn="base">
              <a:buNone/>
            </a:pPr>
            <a:endParaRPr lang="en-US" sz="1400" dirty="0">
              <a:latin typeface="Arial" panose="020B0604020202020204" pitchFamily="34" charset="0"/>
              <a:cs typeface="Arial" panose="020B0604020202020204" pitchFamily="34" charset="0"/>
            </a:endParaRPr>
          </a:p>
          <a:p>
            <a:pPr marL="0" indent="0" fontAlgn="base">
              <a:buNone/>
            </a:pPr>
            <a:endParaRPr lang="en-US" dirty="0"/>
          </a:p>
          <a:p>
            <a:pPr marL="0" indent="0" fontAlgn="base">
              <a:buNone/>
            </a:pPr>
            <a:endParaRPr lang="en-US" dirty="0"/>
          </a:p>
        </p:txBody>
      </p:sp>
      <p:sp>
        <p:nvSpPr>
          <p:cNvPr id="4" name="Footer Placeholder 3">
            <a:extLst>
              <a:ext uri="{FF2B5EF4-FFF2-40B4-BE49-F238E27FC236}">
                <a16:creationId xmlns:a16="http://schemas.microsoft.com/office/drawing/2014/main" id="{FE732E0A-FC0D-4B3B-8B8A-1F702946DA05}"/>
              </a:ext>
            </a:extLst>
          </p:cNvPr>
          <p:cNvSpPr>
            <a:spLocks noGrp="1"/>
          </p:cNvSpPr>
          <p:nvPr>
            <p:ph type="ftr" sz="quarter" idx="11"/>
          </p:nvPr>
        </p:nvSpPr>
        <p:spPr/>
        <p:txBody>
          <a:bodyPr/>
          <a:lstStyle/>
          <a:p>
            <a:pPr algn="ctr"/>
            <a:r>
              <a:rPr lang="en-US" sz="1800" dirty="0"/>
              <a:t>Guided By : Prof. T.B. Patil</a:t>
            </a:r>
            <a:endParaRPr lang="en-IN" sz="1800" dirty="0"/>
          </a:p>
        </p:txBody>
      </p:sp>
      <p:sp>
        <p:nvSpPr>
          <p:cNvPr id="5" name="Slide Number Placeholder 4">
            <a:extLst>
              <a:ext uri="{FF2B5EF4-FFF2-40B4-BE49-F238E27FC236}">
                <a16:creationId xmlns:a16="http://schemas.microsoft.com/office/drawing/2014/main" id="{12007073-FCF9-4D67-9965-7909090AA58B}"/>
              </a:ext>
            </a:extLst>
          </p:cNvPr>
          <p:cNvSpPr>
            <a:spLocks noGrp="1"/>
          </p:cNvSpPr>
          <p:nvPr>
            <p:ph type="sldNum" sz="quarter" idx="12"/>
          </p:nvPr>
        </p:nvSpPr>
        <p:spPr/>
        <p:txBody>
          <a:bodyPr/>
          <a:lstStyle/>
          <a:p>
            <a:fld id="{CDB58439-157C-477C-9998-41612AED1AC4}" type="slidenum">
              <a:rPr lang="en-IN" smtClean="0"/>
              <a:t>6</a:t>
            </a:fld>
            <a:endParaRPr lang="en-IN" dirty="0"/>
          </a:p>
        </p:txBody>
      </p:sp>
      <p:pic>
        <p:nvPicPr>
          <p:cNvPr id="6" name="object 3">
            <a:extLst>
              <a:ext uri="{FF2B5EF4-FFF2-40B4-BE49-F238E27FC236}">
                <a16:creationId xmlns:a16="http://schemas.microsoft.com/office/drawing/2014/main" id="{0FC3472E-E969-48E3-A364-301C042886A5}"/>
              </a:ext>
            </a:extLst>
          </p:cNvPr>
          <p:cNvPicPr/>
          <p:nvPr/>
        </p:nvPicPr>
        <p:blipFill>
          <a:blip r:embed="rId2" cstate="print"/>
          <a:stretch>
            <a:fillRect/>
          </a:stretch>
        </p:blipFill>
        <p:spPr>
          <a:xfrm>
            <a:off x="1787995" y="-12551"/>
            <a:ext cx="1260005" cy="1260005"/>
          </a:xfrm>
          <a:prstGeom prst="rect">
            <a:avLst/>
          </a:prstGeom>
        </p:spPr>
      </p:pic>
      <p:pic>
        <p:nvPicPr>
          <p:cNvPr id="7" name="object 5">
            <a:extLst>
              <a:ext uri="{FF2B5EF4-FFF2-40B4-BE49-F238E27FC236}">
                <a16:creationId xmlns:a16="http://schemas.microsoft.com/office/drawing/2014/main" id="{AEC7D13B-4362-4129-8266-6303D9C182BB}"/>
              </a:ext>
            </a:extLst>
          </p:cNvPr>
          <p:cNvPicPr/>
          <p:nvPr/>
        </p:nvPicPr>
        <p:blipFill>
          <a:blip r:embed="rId3" cstate="print"/>
          <a:stretch>
            <a:fillRect/>
          </a:stretch>
        </p:blipFill>
        <p:spPr>
          <a:xfrm>
            <a:off x="9964655" y="168759"/>
            <a:ext cx="1890356" cy="719988"/>
          </a:xfrm>
          <a:prstGeom prst="rect">
            <a:avLst/>
          </a:prstGeom>
        </p:spPr>
      </p:pic>
      <p:sp>
        <p:nvSpPr>
          <p:cNvPr id="8" name="Rectangle 7">
            <a:extLst>
              <a:ext uri="{FF2B5EF4-FFF2-40B4-BE49-F238E27FC236}">
                <a16:creationId xmlns:a16="http://schemas.microsoft.com/office/drawing/2014/main" id="{E33283FE-1043-4530-AF13-0A2F371A55DE}"/>
              </a:ext>
            </a:extLst>
          </p:cNvPr>
          <p:cNvSpPr/>
          <p:nvPr/>
        </p:nvSpPr>
        <p:spPr>
          <a:xfrm>
            <a:off x="3048000" y="197017"/>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spTree>
    <p:extLst>
      <p:ext uri="{BB962C8B-B14F-4D97-AF65-F5344CB8AC3E}">
        <p14:creationId xmlns:p14="http://schemas.microsoft.com/office/powerpoint/2010/main" val="175628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653D-BB6D-43AB-908D-E23FCA5DE1B6}"/>
              </a:ext>
            </a:extLst>
          </p:cNvPr>
          <p:cNvSpPr>
            <a:spLocks noGrp="1"/>
          </p:cNvSpPr>
          <p:nvPr>
            <p:ph type="title"/>
          </p:nvPr>
        </p:nvSpPr>
        <p:spPr>
          <a:xfrm>
            <a:off x="1943368" y="2032101"/>
            <a:ext cx="8021288" cy="667556"/>
          </a:xfrm>
        </p:spPr>
        <p:txBody>
          <a:bodyPr anchor="b">
            <a:noAutofit/>
          </a:bodyPr>
          <a:lstStyle/>
          <a:p>
            <a:pPr algn="ctr"/>
            <a:r>
              <a:rPr lang="en-US" sz="2000" u="sng" dirty="0">
                <a:effectLst>
                  <a:outerShdw blurRad="38100" dist="38100" dir="2700000" algn="tl">
                    <a:srgbClr val="000000">
                      <a:alpha val="43137"/>
                    </a:srgbClr>
                  </a:outerShdw>
                </a:effectLst>
              </a:rPr>
              <a:t>About our Website</a:t>
            </a:r>
            <a:endParaRPr lang="en-IN" sz="20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5A69738-FB4E-4D84-A419-4F6A60BBF314}"/>
              </a:ext>
            </a:extLst>
          </p:cNvPr>
          <p:cNvSpPr>
            <a:spLocks noGrp="1"/>
          </p:cNvSpPr>
          <p:nvPr>
            <p:ph idx="1"/>
          </p:nvPr>
        </p:nvSpPr>
        <p:spPr>
          <a:xfrm>
            <a:off x="1366157" y="2813958"/>
            <a:ext cx="9187543" cy="2995172"/>
          </a:xfrm>
        </p:spPr>
        <p:txBody>
          <a:bodyPr/>
          <a:lstStyle/>
          <a:p>
            <a:pPr marL="0" indent="0">
              <a:buNone/>
            </a:pPr>
            <a:endParaRPr lang="en-US" dirty="0"/>
          </a:p>
          <a:p>
            <a:pPr algn="just">
              <a:lnSpc>
                <a:spcPct val="150000"/>
              </a:lnSpc>
            </a:pPr>
            <a:r>
              <a:rPr lang="en-US" sz="1400" b="1" dirty="0">
                <a:latin typeface="Bahnschrift Light" panose="020B0502040204020203" pitchFamily="34" charset="0"/>
              </a:rPr>
              <a:t>Insurancy </a:t>
            </a:r>
            <a:r>
              <a:rPr lang="en-US" sz="1400" dirty="0">
                <a:latin typeface="Bahnschrift Light" panose="020B0502040204020203" pitchFamily="34" charset="0"/>
              </a:rPr>
              <a:t>Website is a multifaceted online platform offering a wide array of insurance products and services. Tailored to meet diverse needs, it encompasses various insurance categories such as auto, home, health, and travel. With its intuitive multipage structure, users can easily navigate through different sections to explore insurance options, obtain quotes, and initiate purchases. Key features include instant quote generation, claims processing, customer support channels, educational resources, and account management functionalities. Overall, the General Insurance Website serves as a centralized hub for individuals and businesses to conveniently access and manage their insurance needs online.</a:t>
            </a:r>
            <a:endParaRPr lang="en-IN" sz="1400" dirty="0">
              <a:latin typeface="Bahnschrift Light" panose="020B0502040204020203" pitchFamily="34" charset="0"/>
            </a:endParaRPr>
          </a:p>
        </p:txBody>
      </p:sp>
      <p:sp>
        <p:nvSpPr>
          <p:cNvPr id="4" name="Footer Placeholder 3">
            <a:extLst>
              <a:ext uri="{FF2B5EF4-FFF2-40B4-BE49-F238E27FC236}">
                <a16:creationId xmlns:a16="http://schemas.microsoft.com/office/drawing/2014/main" id="{2508F76C-9FDB-4232-A247-AFBD1322E9F0}"/>
              </a:ext>
            </a:extLst>
          </p:cNvPr>
          <p:cNvSpPr>
            <a:spLocks noGrp="1"/>
          </p:cNvSpPr>
          <p:nvPr>
            <p:ph type="ftr" sz="quarter" idx="11"/>
          </p:nvPr>
        </p:nvSpPr>
        <p:spPr/>
        <p:txBody>
          <a:bodyPr/>
          <a:lstStyle/>
          <a:p>
            <a:pPr algn="ctr"/>
            <a:r>
              <a:rPr lang="en-US" sz="1800" dirty="0"/>
              <a:t>Guided By : Prof. T.B. Patil</a:t>
            </a:r>
            <a:endParaRPr lang="en-IN" sz="1800" dirty="0"/>
          </a:p>
        </p:txBody>
      </p:sp>
      <p:sp>
        <p:nvSpPr>
          <p:cNvPr id="5" name="Slide Number Placeholder 4">
            <a:extLst>
              <a:ext uri="{FF2B5EF4-FFF2-40B4-BE49-F238E27FC236}">
                <a16:creationId xmlns:a16="http://schemas.microsoft.com/office/drawing/2014/main" id="{7AAB40E8-8A73-43C5-8A1B-7389DC5989A8}"/>
              </a:ext>
            </a:extLst>
          </p:cNvPr>
          <p:cNvSpPr>
            <a:spLocks noGrp="1"/>
          </p:cNvSpPr>
          <p:nvPr>
            <p:ph type="sldNum" sz="quarter" idx="12"/>
          </p:nvPr>
        </p:nvSpPr>
        <p:spPr/>
        <p:txBody>
          <a:bodyPr/>
          <a:lstStyle/>
          <a:p>
            <a:fld id="{CDB58439-157C-477C-9998-41612AED1AC4}" type="slidenum">
              <a:rPr lang="en-IN" smtClean="0"/>
              <a:t>7</a:t>
            </a:fld>
            <a:endParaRPr lang="en-IN" dirty="0"/>
          </a:p>
        </p:txBody>
      </p:sp>
      <p:pic>
        <p:nvPicPr>
          <p:cNvPr id="6" name="object 3">
            <a:extLst>
              <a:ext uri="{FF2B5EF4-FFF2-40B4-BE49-F238E27FC236}">
                <a16:creationId xmlns:a16="http://schemas.microsoft.com/office/drawing/2014/main" id="{B693A2ED-1315-4757-8BA9-D277129F4FB2}"/>
              </a:ext>
            </a:extLst>
          </p:cNvPr>
          <p:cNvPicPr/>
          <p:nvPr/>
        </p:nvPicPr>
        <p:blipFill>
          <a:blip r:embed="rId2" cstate="print"/>
          <a:stretch>
            <a:fillRect/>
          </a:stretch>
        </p:blipFill>
        <p:spPr>
          <a:xfrm>
            <a:off x="1787995" y="-66339"/>
            <a:ext cx="1260005" cy="1260005"/>
          </a:xfrm>
          <a:prstGeom prst="rect">
            <a:avLst/>
          </a:prstGeom>
        </p:spPr>
      </p:pic>
      <p:pic>
        <p:nvPicPr>
          <p:cNvPr id="7" name="object 5">
            <a:extLst>
              <a:ext uri="{FF2B5EF4-FFF2-40B4-BE49-F238E27FC236}">
                <a16:creationId xmlns:a16="http://schemas.microsoft.com/office/drawing/2014/main" id="{1493EE39-CAF3-4B46-8516-1CADA6C60C0D}"/>
              </a:ext>
            </a:extLst>
          </p:cNvPr>
          <p:cNvPicPr/>
          <p:nvPr/>
        </p:nvPicPr>
        <p:blipFill>
          <a:blip r:embed="rId3" cstate="print"/>
          <a:stretch>
            <a:fillRect/>
          </a:stretch>
        </p:blipFill>
        <p:spPr>
          <a:xfrm>
            <a:off x="9964655" y="168759"/>
            <a:ext cx="1890356" cy="719988"/>
          </a:xfrm>
          <a:prstGeom prst="rect">
            <a:avLst/>
          </a:prstGeom>
        </p:spPr>
      </p:pic>
      <p:sp>
        <p:nvSpPr>
          <p:cNvPr id="8" name="Rectangle 7">
            <a:extLst>
              <a:ext uri="{FF2B5EF4-FFF2-40B4-BE49-F238E27FC236}">
                <a16:creationId xmlns:a16="http://schemas.microsoft.com/office/drawing/2014/main" id="{614603DE-EC98-4F72-8D05-D4C397EF303E}"/>
              </a:ext>
            </a:extLst>
          </p:cNvPr>
          <p:cNvSpPr/>
          <p:nvPr/>
        </p:nvSpPr>
        <p:spPr>
          <a:xfrm>
            <a:off x="3048000" y="288582"/>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spTree>
    <p:extLst>
      <p:ext uri="{BB962C8B-B14F-4D97-AF65-F5344CB8AC3E}">
        <p14:creationId xmlns:p14="http://schemas.microsoft.com/office/powerpoint/2010/main" val="2139367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278E-D9CC-48E1-8A86-B9D8AB8EF7D6}"/>
              </a:ext>
            </a:extLst>
          </p:cNvPr>
          <p:cNvSpPr>
            <a:spLocks noGrp="1"/>
          </p:cNvSpPr>
          <p:nvPr>
            <p:ph type="title"/>
          </p:nvPr>
        </p:nvSpPr>
        <p:spPr>
          <a:xfrm>
            <a:off x="3156857" y="1595073"/>
            <a:ext cx="5421086" cy="685483"/>
          </a:xfrm>
        </p:spPr>
        <p:txBody>
          <a:bodyPr anchor="b">
            <a:normAutofit/>
          </a:bodyPr>
          <a:lstStyle/>
          <a:p>
            <a:pPr algn="ctr"/>
            <a:r>
              <a:rPr lang="en-US" sz="2000" u="sng" dirty="0">
                <a:effectLst>
                  <a:outerShdw blurRad="38100" dist="38100" dir="2700000" algn="tl">
                    <a:srgbClr val="000000">
                      <a:alpha val="43137"/>
                    </a:srgbClr>
                  </a:outerShdw>
                </a:effectLst>
              </a:rPr>
              <a:t>About our Website</a:t>
            </a:r>
            <a:endParaRPr lang="en-IN" sz="2000" dirty="0"/>
          </a:p>
        </p:txBody>
      </p:sp>
      <p:sp>
        <p:nvSpPr>
          <p:cNvPr id="3" name="Content Placeholder 2">
            <a:extLst>
              <a:ext uri="{FF2B5EF4-FFF2-40B4-BE49-F238E27FC236}">
                <a16:creationId xmlns:a16="http://schemas.microsoft.com/office/drawing/2014/main" id="{E7AC45AA-41CC-44D6-B17F-DB6BBFAC1A9B}"/>
              </a:ext>
            </a:extLst>
          </p:cNvPr>
          <p:cNvSpPr>
            <a:spLocks noGrp="1"/>
          </p:cNvSpPr>
          <p:nvPr>
            <p:ph idx="1"/>
          </p:nvPr>
        </p:nvSpPr>
        <p:spPr>
          <a:xfrm>
            <a:off x="1616529" y="2683329"/>
            <a:ext cx="8937171" cy="3072013"/>
          </a:xfrm>
        </p:spPr>
        <p:txBody>
          <a:bodyPr>
            <a:normAutofit/>
          </a:bodyPr>
          <a:lstStyle/>
          <a:p>
            <a:r>
              <a:rPr lang="en-US" sz="1400" b="1" u="sng" dirty="0"/>
              <a:t>Features</a:t>
            </a:r>
            <a:r>
              <a:rPr lang="en-US" sz="1400" dirty="0"/>
              <a:t> :-</a:t>
            </a:r>
          </a:p>
          <a:p>
            <a:pPr>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Product Offering</a:t>
            </a:r>
            <a:r>
              <a:rPr lang="en-US" sz="1400" dirty="0">
                <a:latin typeface="Arial" panose="020B0604020202020204" pitchFamily="34" charset="0"/>
                <a:cs typeface="Arial" panose="020B0604020202020204" pitchFamily="34" charset="0"/>
              </a:rPr>
              <a:t>: Provides a range of insurance products such as auto insurance, home insurance, health insurance, life insurance, travel insurance, and more.</a:t>
            </a:r>
          </a:p>
          <a:p>
            <a:pPr>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Quote Generation</a:t>
            </a:r>
            <a:r>
              <a:rPr lang="en-US" sz="1400" dirty="0">
                <a:latin typeface="Arial" panose="020B0604020202020204" pitchFamily="34" charset="0"/>
                <a:cs typeface="Arial" panose="020B0604020202020204" pitchFamily="34" charset="0"/>
              </a:rPr>
              <a:t>: Enables users to input their details and requirements to receive instant insurance quotes tailored to their needs.</a:t>
            </a:r>
          </a:p>
          <a:p>
            <a:pPr>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Policy Comparison</a:t>
            </a:r>
            <a:r>
              <a:rPr lang="en-US" sz="1400" dirty="0">
                <a:latin typeface="Arial" panose="020B0604020202020204" pitchFamily="34" charset="0"/>
                <a:cs typeface="Arial" panose="020B0604020202020204" pitchFamily="34" charset="0"/>
              </a:rPr>
              <a:t>: Offers tools or tables for users to compare different insurance policies based on coverage, premiums, deductibles, and other parameters.</a:t>
            </a:r>
          </a:p>
          <a:p>
            <a:pPr marL="0" indent="0">
              <a:buNone/>
            </a:pPr>
            <a:endParaRPr lang="en-US" sz="1100" dirty="0">
              <a:latin typeface="Arial" panose="020B0604020202020204" pitchFamily="34" charset="0"/>
              <a:cs typeface="Arial" panose="020B0604020202020204" pitchFamily="34" charset="0"/>
            </a:endParaRPr>
          </a:p>
          <a:p>
            <a:pPr>
              <a:lnSpc>
                <a:spcPct val="150000"/>
              </a:lnSpc>
              <a:buFont typeface="Arial" panose="020B0604020202020204" pitchFamily="34" charset="0"/>
              <a:buChar char="•"/>
            </a:pPr>
            <a:endParaRPr lang="en-US" sz="1100" dirty="0"/>
          </a:p>
        </p:txBody>
      </p:sp>
      <p:sp>
        <p:nvSpPr>
          <p:cNvPr id="4" name="Footer Placeholder 3">
            <a:extLst>
              <a:ext uri="{FF2B5EF4-FFF2-40B4-BE49-F238E27FC236}">
                <a16:creationId xmlns:a16="http://schemas.microsoft.com/office/drawing/2014/main" id="{2E5D687E-6CF2-42FD-8FE9-0BF1D9DC8E42}"/>
              </a:ext>
            </a:extLst>
          </p:cNvPr>
          <p:cNvSpPr>
            <a:spLocks noGrp="1"/>
          </p:cNvSpPr>
          <p:nvPr>
            <p:ph type="ftr" sz="quarter" idx="11"/>
          </p:nvPr>
        </p:nvSpPr>
        <p:spPr/>
        <p:txBody>
          <a:bodyPr/>
          <a:lstStyle/>
          <a:p>
            <a:pPr algn="ctr"/>
            <a:r>
              <a:rPr lang="en-US" sz="1800" dirty="0"/>
              <a:t>Guided By : Prof. T.B. Patil</a:t>
            </a:r>
            <a:endParaRPr lang="en-IN" sz="1800" dirty="0"/>
          </a:p>
        </p:txBody>
      </p:sp>
      <p:sp>
        <p:nvSpPr>
          <p:cNvPr id="5" name="Slide Number Placeholder 4">
            <a:extLst>
              <a:ext uri="{FF2B5EF4-FFF2-40B4-BE49-F238E27FC236}">
                <a16:creationId xmlns:a16="http://schemas.microsoft.com/office/drawing/2014/main" id="{48F746B3-CB3E-4A40-896C-DF1270F8C028}"/>
              </a:ext>
            </a:extLst>
          </p:cNvPr>
          <p:cNvSpPr>
            <a:spLocks noGrp="1"/>
          </p:cNvSpPr>
          <p:nvPr>
            <p:ph type="sldNum" sz="quarter" idx="12"/>
          </p:nvPr>
        </p:nvSpPr>
        <p:spPr/>
        <p:txBody>
          <a:bodyPr/>
          <a:lstStyle/>
          <a:p>
            <a:fld id="{CDB58439-157C-477C-9998-41612AED1AC4}" type="slidenum">
              <a:rPr lang="en-IN" smtClean="0"/>
              <a:t>8</a:t>
            </a:fld>
            <a:endParaRPr lang="en-IN" dirty="0"/>
          </a:p>
        </p:txBody>
      </p:sp>
      <p:pic>
        <p:nvPicPr>
          <p:cNvPr id="7" name="object 3">
            <a:extLst>
              <a:ext uri="{FF2B5EF4-FFF2-40B4-BE49-F238E27FC236}">
                <a16:creationId xmlns:a16="http://schemas.microsoft.com/office/drawing/2014/main" id="{8E54D099-BFEF-4D9E-9B60-592899558B0B}"/>
              </a:ext>
            </a:extLst>
          </p:cNvPr>
          <p:cNvPicPr/>
          <p:nvPr/>
        </p:nvPicPr>
        <p:blipFill>
          <a:blip r:embed="rId2" cstate="print"/>
          <a:stretch>
            <a:fillRect/>
          </a:stretch>
        </p:blipFill>
        <p:spPr>
          <a:xfrm>
            <a:off x="1787995" y="-66339"/>
            <a:ext cx="1260005" cy="1260005"/>
          </a:xfrm>
          <a:prstGeom prst="rect">
            <a:avLst/>
          </a:prstGeom>
        </p:spPr>
      </p:pic>
      <p:pic>
        <p:nvPicPr>
          <p:cNvPr id="8" name="object 5">
            <a:extLst>
              <a:ext uri="{FF2B5EF4-FFF2-40B4-BE49-F238E27FC236}">
                <a16:creationId xmlns:a16="http://schemas.microsoft.com/office/drawing/2014/main" id="{A4F2D6AE-92B5-4361-AF7E-30552388EE94}"/>
              </a:ext>
            </a:extLst>
          </p:cNvPr>
          <p:cNvPicPr/>
          <p:nvPr/>
        </p:nvPicPr>
        <p:blipFill>
          <a:blip r:embed="rId3" cstate="print"/>
          <a:stretch>
            <a:fillRect/>
          </a:stretch>
        </p:blipFill>
        <p:spPr>
          <a:xfrm>
            <a:off x="9964655" y="168759"/>
            <a:ext cx="1890356" cy="719988"/>
          </a:xfrm>
          <a:prstGeom prst="rect">
            <a:avLst/>
          </a:prstGeom>
        </p:spPr>
      </p:pic>
      <p:sp>
        <p:nvSpPr>
          <p:cNvPr id="9" name="Rectangle 8">
            <a:extLst>
              <a:ext uri="{FF2B5EF4-FFF2-40B4-BE49-F238E27FC236}">
                <a16:creationId xmlns:a16="http://schemas.microsoft.com/office/drawing/2014/main" id="{5BF6BF95-6B71-4D78-AF0E-C7B159F6BE94}"/>
              </a:ext>
            </a:extLst>
          </p:cNvPr>
          <p:cNvSpPr/>
          <p:nvPr/>
        </p:nvSpPr>
        <p:spPr>
          <a:xfrm>
            <a:off x="3048000" y="251131"/>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spTree>
    <p:extLst>
      <p:ext uri="{BB962C8B-B14F-4D97-AF65-F5344CB8AC3E}">
        <p14:creationId xmlns:p14="http://schemas.microsoft.com/office/powerpoint/2010/main" val="277621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278E-D9CC-48E1-8A86-B9D8AB8EF7D6}"/>
              </a:ext>
            </a:extLst>
          </p:cNvPr>
          <p:cNvSpPr>
            <a:spLocks noGrp="1"/>
          </p:cNvSpPr>
          <p:nvPr>
            <p:ph type="title"/>
          </p:nvPr>
        </p:nvSpPr>
        <p:spPr>
          <a:xfrm>
            <a:off x="3287486" y="1991229"/>
            <a:ext cx="5382985" cy="561472"/>
          </a:xfrm>
        </p:spPr>
        <p:txBody>
          <a:bodyPr anchor="b">
            <a:normAutofit/>
          </a:bodyPr>
          <a:lstStyle/>
          <a:p>
            <a:pPr algn="ctr"/>
            <a:r>
              <a:rPr lang="en-US" sz="2000" u="sng" dirty="0">
                <a:effectLst>
                  <a:outerShdw blurRad="38100" dist="38100" dir="2700000" algn="tl">
                    <a:srgbClr val="000000">
                      <a:alpha val="43137"/>
                    </a:srgbClr>
                  </a:outerShdw>
                </a:effectLst>
              </a:rPr>
              <a:t>About our Website</a:t>
            </a:r>
            <a:endParaRPr lang="en-IN" sz="2000" dirty="0"/>
          </a:p>
        </p:txBody>
      </p:sp>
      <p:sp>
        <p:nvSpPr>
          <p:cNvPr id="3" name="Content Placeholder 2">
            <a:extLst>
              <a:ext uri="{FF2B5EF4-FFF2-40B4-BE49-F238E27FC236}">
                <a16:creationId xmlns:a16="http://schemas.microsoft.com/office/drawing/2014/main" id="{E7AC45AA-41CC-44D6-B17F-DB6BBFAC1A9B}"/>
              </a:ext>
            </a:extLst>
          </p:cNvPr>
          <p:cNvSpPr>
            <a:spLocks noGrp="1"/>
          </p:cNvSpPr>
          <p:nvPr>
            <p:ph idx="1"/>
          </p:nvPr>
        </p:nvSpPr>
        <p:spPr>
          <a:xfrm>
            <a:off x="1787994" y="2677886"/>
            <a:ext cx="8765705" cy="3274678"/>
          </a:xfrm>
        </p:spPr>
        <p:txBody>
          <a:bodyPr>
            <a:normAutofit/>
          </a:bodyPr>
          <a:lstStyle/>
          <a:p>
            <a:r>
              <a:rPr lang="en-US" sz="1400" b="1" u="sng" dirty="0"/>
              <a:t>Features</a:t>
            </a:r>
            <a:r>
              <a:rPr lang="en-US" sz="1400" dirty="0"/>
              <a:t> :-</a:t>
            </a:r>
          </a:p>
          <a:p>
            <a:pPr>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Online Purchasing</a:t>
            </a:r>
            <a:r>
              <a:rPr lang="en-US" sz="1400" dirty="0">
                <a:latin typeface="Arial" panose="020B0604020202020204" pitchFamily="34" charset="0"/>
                <a:cs typeface="Arial" panose="020B0604020202020204" pitchFamily="34" charset="0"/>
              </a:rPr>
              <a:t>: Allows users to initiate and complete the purchase of insurance policies directly through the website, with secure payment options.</a:t>
            </a:r>
          </a:p>
          <a:p>
            <a:pPr>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Claims Management</a:t>
            </a:r>
            <a:r>
              <a:rPr lang="en-US" sz="1400" dirty="0">
                <a:latin typeface="Arial" panose="020B0604020202020204" pitchFamily="34" charset="0"/>
                <a:cs typeface="Arial" panose="020B0604020202020204" pitchFamily="34" charset="0"/>
              </a:rPr>
              <a:t>: Provides facilities for users to report claims online, track the progress of claims processing, and submit relevant documentation electronically.</a:t>
            </a:r>
          </a:p>
          <a:p>
            <a:pPr>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Customer Support</a:t>
            </a:r>
            <a:r>
              <a:rPr lang="en-US" sz="1400" dirty="0">
                <a:latin typeface="Arial" panose="020B0604020202020204" pitchFamily="34" charset="0"/>
                <a:cs typeface="Arial" panose="020B0604020202020204" pitchFamily="34" charset="0"/>
              </a:rPr>
              <a:t>: Offers various channels for customer support such as live chat, email, helpline, or online contact forms to address inquiries, concerns, and assistance needs.</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AB0E059-5127-4E35-9269-D9F9F6AADE10}"/>
              </a:ext>
            </a:extLst>
          </p:cNvPr>
          <p:cNvSpPr>
            <a:spLocks noGrp="1"/>
          </p:cNvSpPr>
          <p:nvPr>
            <p:ph type="ftr" sz="quarter" idx="11"/>
          </p:nvPr>
        </p:nvSpPr>
        <p:spPr/>
        <p:txBody>
          <a:bodyPr/>
          <a:lstStyle/>
          <a:p>
            <a:pPr algn="ctr"/>
            <a:r>
              <a:rPr lang="en-US" sz="1800" dirty="0"/>
              <a:t>Guided By : Prof. T.B. Patil</a:t>
            </a:r>
            <a:endParaRPr lang="en-IN" sz="1800" dirty="0"/>
          </a:p>
        </p:txBody>
      </p:sp>
      <p:sp>
        <p:nvSpPr>
          <p:cNvPr id="5" name="Slide Number Placeholder 4">
            <a:extLst>
              <a:ext uri="{FF2B5EF4-FFF2-40B4-BE49-F238E27FC236}">
                <a16:creationId xmlns:a16="http://schemas.microsoft.com/office/drawing/2014/main" id="{016CABF5-A2E4-4FC2-A32E-2A1A97ACDB09}"/>
              </a:ext>
            </a:extLst>
          </p:cNvPr>
          <p:cNvSpPr>
            <a:spLocks noGrp="1"/>
          </p:cNvSpPr>
          <p:nvPr>
            <p:ph type="sldNum" sz="quarter" idx="12"/>
          </p:nvPr>
        </p:nvSpPr>
        <p:spPr/>
        <p:txBody>
          <a:bodyPr/>
          <a:lstStyle/>
          <a:p>
            <a:fld id="{CDB58439-157C-477C-9998-41612AED1AC4}" type="slidenum">
              <a:rPr lang="en-IN" smtClean="0"/>
              <a:t>9</a:t>
            </a:fld>
            <a:endParaRPr lang="en-IN" dirty="0"/>
          </a:p>
        </p:txBody>
      </p:sp>
      <p:pic>
        <p:nvPicPr>
          <p:cNvPr id="6" name="object 3">
            <a:extLst>
              <a:ext uri="{FF2B5EF4-FFF2-40B4-BE49-F238E27FC236}">
                <a16:creationId xmlns:a16="http://schemas.microsoft.com/office/drawing/2014/main" id="{B200396E-3B45-43CD-9AFF-E3079F64F6FB}"/>
              </a:ext>
            </a:extLst>
          </p:cNvPr>
          <p:cNvPicPr/>
          <p:nvPr/>
        </p:nvPicPr>
        <p:blipFill>
          <a:blip r:embed="rId2" cstate="print"/>
          <a:stretch>
            <a:fillRect/>
          </a:stretch>
        </p:blipFill>
        <p:spPr>
          <a:xfrm>
            <a:off x="1787995" y="-66339"/>
            <a:ext cx="1260005" cy="1260005"/>
          </a:xfrm>
          <a:prstGeom prst="rect">
            <a:avLst/>
          </a:prstGeom>
        </p:spPr>
      </p:pic>
      <p:pic>
        <p:nvPicPr>
          <p:cNvPr id="7" name="object 5">
            <a:extLst>
              <a:ext uri="{FF2B5EF4-FFF2-40B4-BE49-F238E27FC236}">
                <a16:creationId xmlns:a16="http://schemas.microsoft.com/office/drawing/2014/main" id="{54F8D299-EADD-4C58-8F45-011E88C1DE8B}"/>
              </a:ext>
            </a:extLst>
          </p:cNvPr>
          <p:cNvPicPr/>
          <p:nvPr/>
        </p:nvPicPr>
        <p:blipFill>
          <a:blip r:embed="rId3" cstate="print"/>
          <a:stretch>
            <a:fillRect/>
          </a:stretch>
        </p:blipFill>
        <p:spPr>
          <a:xfrm>
            <a:off x="9964655" y="168759"/>
            <a:ext cx="1890356" cy="719988"/>
          </a:xfrm>
          <a:prstGeom prst="rect">
            <a:avLst/>
          </a:prstGeom>
        </p:spPr>
      </p:pic>
      <p:sp>
        <p:nvSpPr>
          <p:cNvPr id="8" name="Rectangle 7">
            <a:extLst>
              <a:ext uri="{FF2B5EF4-FFF2-40B4-BE49-F238E27FC236}">
                <a16:creationId xmlns:a16="http://schemas.microsoft.com/office/drawing/2014/main" id="{D85C144E-C948-416D-B026-A7FC597F99F7}"/>
              </a:ext>
            </a:extLst>
          </p:cNvPr>
          <p:cNvSpPr/>
          <p:nvPr/>
        </p:nvSpPr>
        <p:spPr>
          <a:xfrm>
            <a:off x="3048000" y="239658"/>
            <a:ext cx="6096000" cy="1200329"/>
          </a:xfrm>
          <a:prstGeom prst="rect">
            <a:avLst/>
          </a:prstGeom>
        </p:spPr>
        <p:txBody>
          <a:bodyPr>
            <a:spAutoFit/>
          </a:bodyPr>
          <a:lstStyle/>
          <a:p>
            <a:pPr algn="ctr"/>
            <a:r>
              <a:rPr lang="en-US" dirty="0"/>
              <a:t>BHARATI VIDYAPEETH (DEEMED UNIVERSITY)</a:t>
            </a:r>
          </a:p>
          <a:p>
            <a:pPr algn="ctr"/>
            <a:r>
              <a:rPr lang="en-US" dirty="0"/>
              <a:t>COLLEGE OF ENGINEERING, PUNE</a:t>
            </a:r>
          </a:p>
          <a:p>
            <a:pPr algn="ctr"/>
            <a:r>
              <a:rPr lang="en-US" dirty="0"/>
              <a:t>DEPARTMENT OF INFORMATION TECHNOLOGY</a:t>
            </a:r>
          </a:p>
          <a:p>
            <a:pPr algn="ctr"/>
            <a:r>
              <a:rPr lang="en-US" dirty="0"/>
              <a:t>SEMESTER - 04</a:t>
            </a:r>
            <a:endParaRPr lang="en-IN" dirty="0"/>
          </a:p>
        </p:txBody>
      </p:sp>
    </p:spTree>
    <p:extLst>
      <p:ext uri="{BB962C8B-B14F-4D97-AF65-F5344CB8AC3E}">
        <p14:creationId xmlns:p14="http://schemas.microsoft.com/office/powerpoint/2010/main" val="32951930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2.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190</TotalTime>
  <Words>3120</Words>
  <Application>Microsoft Office PowerPoint</Application>
  <PresentationFormat>Widescreen</PresentationFormat>
  <Paragraphs>271</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Bahnschrift Light</vt:lpstr>
      <vt:lpstr>Calibri</vt:lpstr>
      <vt:lpstr>Century Gothic</vt:lpstr>
      <vt:lpstr>Wingdings</vt:lpstr>
      <vt:lpstr>Wingdings 3</vt:lpstr>
      <vt:lpstr>Wisp</vt:lpstr>
      <vt:lpstr>Server Management For Insurance Website</vt:lpstr>
      <vt:lpstr>WHAT IS ITM AND ITS SCOPE :-​</vt:lpstr>
      <vt:lpstr>WHAT IS ITM AND ITS SCOPE :-​</vt:lpstr>
      <vt:lpstr>WHAT IS ITM AND ITS SCOPE :-​</vt:lpstr>
      <vt:lpstr>WHAT IS ITM AND ITS SCOPE :-​</vt:lpstr>
      <vt:lpstr>WHAT IS ITM AND ITS SCOPE :-​</vt:lpstr>
      <vt:lpstr>About our Website</vt:lpstr>
      <vt:lpstr>About our Website</vt:lpstr>
      <vt:lpstr>About our Website</vt:lpstr>
      <vt:lpstr>About our Website</vt:lpstr>
      <vt:lpstr>About our Website</vt:lpstr>
      <vt:lpstr>Our Offerings</vt:lpstr>
      <vt:lpstr>Our Offerings</vt:lpstr>
      <vt:lpstr>Our Offerings</vt:lpstr>
      <vt:lpstr>Our Offerings</vt:lpstr>
      <vt:lpstr>FAQs Feature</vt:lpstr>
      <vt:lpstr>FAQs Feature</vt:lpstr>
      <vt:lpstr>FAQs Feature</vt:lpstr>
      <vt:lpstr>Server Side of our Website</vt:lpstr>
      <vt:lpstr>Server Side of our Website</vt:lpstr>
      <vt:lpstr>Server Side of our Website</vt:lpstr>
      <vt:lpstr>Advantages of Server Side</vt:lpstr>
      <vt:lpstr>Advantages of Server Side</vt:lpstr>
      <vt:lpstr>Advantages of Server Side</vt:lpstr>
      <vt:lpstr>Insurance Premium Calculator</vt:lpstr>
      <vt:lpstr>Handouts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 Management For Insurance Website</dc:title>
  <dc:creator>lenovo</dc:creator>
  <cp:lastModifiedBy>anjanikumar choubey</cp:lastModifiedBy>
  <cp:revision>70</cp:revision>
  <dcterms:created xsi:type="dcterms:W3CDTF">2024-03-20T08:13:54Z</dcterms:created>
  <dcterms:modified xsi:type="dcterms:W3CDTF">2024-04-19T20:00:34Z</dcterms:modified>
</cp:coreProperties>
</file>