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70" r:id="rId6"/>
    <p:sldId id="260" r:id="rId7"/>
    <p:sldId id="261" r:id="rId8"/>
    <p:sldId id="272" r:id="rId9"/>
    <p:sldId id="262" r:id="rId10"/>
    <p:sldId id="273" r:id="rId11"/>
    <p:sldId id="263" r:id="rId12"/>
    <p:sldId id="274"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EA88A8-6E5D-4A7B-9324-C0AB4CC916BE}" v="2" dt="2024-03-17T11:25:31.4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7" d="100"/>
          <a:sy n="107" d="100"/>
        </p:scale>
        <p:origin x="55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AD6861-A5AB-4178-9AC3-E16D76FA0288}" type="datetimeFigureOut">
              <a:rPr lang="en-IN" smtClean="0"/>
              <a:t>26-04-2024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A9B651-3E4D-45A1-9455-AC565689E20F}" type="slidenum">
              <a:rPr lang="en-IN" smtClean="0"/>
              <a:t>‹#›</a:t>
            </a:fld>
            <a:endParaRPr lang="en-IN"/>
          </a:p>
        </p:txBody>
      </p:sp>
    </p:spTree>
    <p:extLst>
      <p:ext uri="{BB962C8B-B14F-4D97-AF65-F5344CB8AC3E}">
        <p14:creationId xmlns:p14="http://schemas.microsoft.com/office/powerpoint/2010/main" val="2678497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98DB-14FA-4B6A-D54F-107C5656C6ED}"/>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23A98F9-8D05-9C6F-954D-081E84F9673D}"/>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70F3A6-FA71-9837-B309-C25911197BAB}"/>
              </a:ext>
            </a:extLst>
          </p:cNvPr>
          <p:cNvSpPr>
            <a:spLocks noGrp="1"/>
          </p:cNvSpPr>
          <p:nvPr>
            <p:ph type="dt" sz="half" idx="10"/>
          </p:nvPr>
        </p:nvSpPr>
        <p:spPr>
          <a:xfrm>
            <a:off x="838200" y="6356350"/>
            <a:ext cx="2743200" cy="365125"/>
          </a:xfrm>
          <a:prstGeom prst="rect">
            <a:avLst/>
          </a:prstGeom>
        </p:spPr>
        <p:txBody>
          <a:bodyPr/>
          <a:lstStyle/>
          <a:p>
            <a:fld id="{9D21CCFD-C07E-4969-8FD1-EA5AAE2F1170}" type="datetime1">
              <a:rPr lang="en-IN" smtClean="0"/>
              <a:t>26-04-2024</a:t>
            </a:fld>
            <a:endParaRPr lang="en-IN"/>
          </a:p>
        </p:txBody>
      </p:sp>
      <p:sp>
        <p:nvSpPr>
          <p:cNvPr id="5" name="Footer Placeholder 4">
            <a:extLst>
              <a:ext uri="{FF2B5EF4-FFF2-40B4-BE49-F238E27FC236}">
                <a16:creationId xmlns:a16="http://schemas.microsoft.com/office/drawing/2014/main" id="{2A7CDF4C-9E02-92DE-A03B-171A323C8155}"/>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1B8993B-AC58-7957-4F24-C579451EA2A2}"/>
              </a:ext>
            </a:extLst>
          </p:cNvPr>
          <p:cNvSpPr>
            <a:spLocks noGrp="1"/>
          </p:cNvSpPr>
          <p:nvPr>
            <p:ph type="sldNum" sz="quarter" idx="12"/>
          </p:nvPr>
        </p:nvSpPr>
        <p:spPr>
          <a:xfrm>
            <a:off x="8610600" y="6356350"/>
            <a:ext cx="2743200" cy="365125"/>
          </a:xfrm>
          <a:prstGeom prst="rect">
            <a:avLst/>
          </a:prstGeom>
        </p:spPr>
        <p:txBody>
          <a:bodyPr/>
          <a:lstStyle/>
          <a:p>
            <a:fld id="{743D2D45-2C84-4ED2-9C9C-53261234CD12}" type="slidenum">
              <a:rPr lang="en-IN" smtClean="0"/>
              <a:t>‹#›</a:t>
            </a:fld>
            <a:endParaRPr lang="en-IN"/>
          </a:p>
        </p:txBody>
      </p:sp>
    </p:spTree>
    <p:extLst>
      <p:ext uri="{BB962C8B-B14F-4D97-AF65-F5344CB8AC3E}">
        <p14:creationId xmlns:p14="http://schemas.microsoft.com/office/powerpoint/2010/main" val="3786798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8A5C3-342A-C02F-EA3C-30DE6021DA4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F92887-39BE-E56D-04EC-2D1D02CD8F9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4F0C04-9FE7-812B-A549-E297E96E55EB}"/>
              </a:ext>
            </a:extLst>
          </p:cNvPr>
          <p:cNvSpPr>
            <a:spLocks noGrp="1"/>
          </p:cNvSpPr>
          <p:nvPr>
            <p:ph type="dt" sz="half" idx="10"/>
          </p:nvPr>
        </p:nvSpPr>
        <p:spPr>
          <a:xfrm>
            <a:off x="838200" y="6356350"/>
            <a:ext cx="2743200" cy="365125"/>
          </a:xfrm>
          <a:prstGeom prst="rect">
            <a:avLst/>
          </a:prstGeom>
        </p:spPr>
        <p:txBody>
          <a:bodyPr/>
          <a:lstStyle/>
          <a:p>
            <a:fld id="{0121A05F-D8C5-4265-A365-F1ECF2FBAD8A}" type="datetime1">
              <a:rPr lang="en-IN" smtClean="0"/>
              <a:t>26-04-2024</a:t>
            </a:fld>
            <a:endParaRPr lang="en-IN"/>
          </a:p>
        </p:txBody>
      </p:sp>
      <p:sp>
        <p:nvSpPr>
          <p:cNvPr id="5" name="Footer Placeholder 4">
            <a:extLst>
              <a:ext uri="{FF2B5EF4-FFF2-40B4-BE49-F238E27FC236}">
                <a16:creationId xmlns:a16="http://schemas.microsoft.com/office/drawing/2014/main" id="{CD294BD2-D338-B01C-8B22-7638FF7E386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8CCE1EFD-F84D-C229-7320-ABC23851D923}"/>
              </a:ext>
            </a:extLst>
          </p:cNvPr>
          <p:cNvSpPr>
            <a:spLocks noGrp="1"/>
          </p:cNvSpPr>
          <p:nvPr>
            <p:ph type="sldNum" sz="quarter" idx="12"/>
          </p:nvPr>
        </p:nvSpPr>
        <p:spPr>
          <a:xfrm>
            <a:off x="8610600" y="6356350"/>
            <a:ext cx="2743200" cy="365125"/>
          </a:xfrm>
          <a:prstGeom prst="rect">
            <a:avLst/>
          </a:prstGeom>
        </p:spPr>
        <p:txBody>
          <a:bodyPr/>
          <a:lstStyle/>
          <a:p>
            <a:fld id="{743D2D45-2C84-4ED2-9C9C-53261234CD12}" type="slidenum">
              <a:rPr lang="en-IN" smtClean="0"/>
              <a:t>‹#›</a:t>
            </a:fld>
            <a:endParaRPr lang="en-IN"/>
          </a:p>
        </p:txBody>
      </p:sp>
    </p:spTree>
    <p:extLst>
      <p:ext uri="{BB962C8B-B14F-4D97-AF65-F5344CB8AC3E}">
        <p14:creationId xmlns:p14="http://schemas.microsoft.com/office/powerpoint/2010/main" val="375586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9CA82A-410B-E9FF-6AD7-E7BEA548A30D}"/>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1456D2-2937-C39E-6233-2A14DD575476}"/>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ED6A5A-EFFE-E29F-D8F5-1A235E173AF7}"/>
              </a:ext>
            </a:extLst>
          </p:cNvPr>
          <p:cNvSpPr>
            <a:spLocks noGrp="1"/>
          </p:cNvSpPr>
          <p:nvPr>
            <p:ph type="dt" sz="half" idx="10"/>
          </p:nvPr>
        </p:nvSpPr>
        <p:spPr>
          <a:xfrm>
            <a:off x="838200" y="6356350"/>
            <a:ext cx="2743200" cy="365125"/>
          </a:xfrm>
          <a:prstGeom prst="rect">
            <a:avLst/>
          </a:prstGeom>
        </p:spPr>
        <p:txBody>
          <a:bodyPr/>
          <a:lstStyle/>
          <a:p>
            <a:fld id="{48ED7106-3B11-456E-8B8B-1CEA6E8080C6}" type="datetime1">
              <a:rPr lang="en-IN" smtClean="0"/>
              <a:t>26-04-2024</a:t>
            </a:fld>
            <a:endParaRPr lang="en-IN"/>
          </a:p>
        </p:txBody>
      </p:sp>
      <p:sp>
        <p:nvSpPr>
          <p:cNvPr id="5" name="Footer Placeholder 4">
            <a:extLst>
              <a:ext uri="{FF2B5EF4-FFF2-40B4-BE49-F238E27FC236}">
                <a16:creationId xmlns:a16="http://schemas.microsoft.com/office/drawing/2014/main" id="{47046B21-EFCE-F1FE-0DB1-71D14BEBB0DD}"/>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A3617893-B8FC-DCDC-2E97-2F1EAC23C179}"/>
              </a:ext>
            </a:extLst>
          </p:cNvPr>
          <p:cNvSpPr>
            <a:spLocks noGrp="1"/>
          </p:cNvSpPr>
          <p:nvPr>
            <p:ph type="sldNum" sz="quarter" idx="12"/>
          </p:nvPr>
        </p:nvSpPr>
        <p:spPr>
          <a:xfrm>
            <a:off x="8610600" y="6356350"/>
            <a:ext cx="2743200" cy="365125"/>
          </a:xfrm>
          <a:prstGeom prst="rect">
            <a:avLst/>
          </a:prstGeom>
        </p:spPr>
        <p:txBody>
          <a:bodyPr/>
          <a:lstStyle/>
          <a:p>
            <a:fld id="{743D2D45-2C84-4ED2-9C9C-53261234CD12}" type="slidenum">
              <a:rPr lang="en-IN" smtClean="0"/>
              <a:t>‹#›</a:t>
            </a:fld>
            <a:endParaRPr lang="en-IN"/>
          </a:p>
        </p:txBody>
      </p:sp>
    </p:spTree>
    <p:extLst>
      <p:ext uri="{BB962C8B-B14F-4D97-AF65-F5344CB8AC3E}">
        <p14:creationId xmlns:p14="http://schemas.microsoft.com/office/powerpoint/2010/main" val="1141938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E9528-91F7-3986-2583-66CB3F87101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02B498-4E83-4D4D-CD5B-F0FBAFBCBD3D}"/>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E92EAD-DA3D-4E3D-2ECE-73F1AA6D221F}"/>
              </a:ext>
            </a:extLst>
          </p:cNvPr>
          <p:cNvSpPr>
            <a:spLocks noGrp="1"/>
          </p:cNvSpPr>
          <p:nvPr>
            <p:ph type="dt" sz="half" idx="10"/>
          </p:nvPr>
        </p:nvSpPr>
        <p:spPr>
          <a:xfrm>
            <a:off x="838200" y="6356350"/>
            <a:ext cx="2743200" cy="365125"/>
          </a:xfrm>
          <a:prstGeom prst="rect">
            <a:avLst/>
          </a:prstGeom>
        </p:spPr>
        <p:txBody>
          <a:bodyPr/>
          <a:lstStyle/>
          <a:p>
            <a:fld id="{3EBE1A6A-2709-43EE-B42C-BDE014496D53}" type="datetime1">
              <a:rPr lang="en-IN" smtClean="0"/>
              <a:t>26-04-2024</a:t>
            </a:fld>
            <a:endParaRPr lang="en-IN"/>
          </a:p>
        </p:txBody>
      </p:sp>
      <p:sp>
        <p:nvSpPr>
          <p:cNvPr id="5" name="Footer Placeholder 4">
            <a:extLst>
              <a:ext uri="{FF2B5EF4-FFF2-40B4-BE49-F238E27FC236}">
                <a16:creationId xmlns:a16="http://schemas.microsoft.com/office/drawing/2014/main" id="{23A8BA00-59B3-C168-CD67-8981BAAD5F3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1EE6338-D1AE-8CD1-0F48-33147552D57C}"/>
              </a:ext>
            </a:extLst>
          </p:cNvPr>
          <p:cNvSpPr>
            <a:spLocks noGrp="1"/>
          </p:cNvSpPr>
          <p:nvPr>
            <p:ph type="sldNum" sz="quarter" idx="12"/>
          </p:nvPr>
        </p:nvSpPr>
        <p:spPr>
          <a:xfrm>
            <a:off x="8610600" y="6356350"/>
            <a:ext cx="2743200" cy="365125"/>
          </a:xfrm>
          <a:prstGeom prst="rect">
            <a:avLst/>
          </a:prstGeom>
        </p:spPr>
        <p:txBody>
          <a:bodyPr/>
          <a:lstStyle/>
          <a:p>
            <a:fld id="{743D2D45-2C84-4ED2-9C9C-53261234CD12}" type="slidenum">
              <a:rPr lang="en-IN" smtClean="0"/>
              <a:t>‹#›</a:t>
            </a:fld>
            <a:endParaRPr lang="en-IN"/>
          </a:p>
        </p:txBody>
      </p:sp>
    </p:spTree>
    <p:extLst>
      <p:ext uri="{BB962C8B-B14F-4D97-AF65-F5344CB8AC3E}">
        <p14:creationId xmlns:p14="http://schemas.microsoft.com/office/powerpoint/2010/main" val="4071604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A44C-FB45-5323-2E11-8FF04D750D1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DAF436-17E3-8EF2-C548-0670A23D0DB3}"/>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B10129-EC82-EA71-CCEF-7A8699DCED49}"/>
              </a:ext>
            </a:extLst>
          </p:cNvPr>
          <p:cNvSpPr>
            <a:spLocks noGrp="1"/>
          </p:cNvSpPr>
          <p:nvPr>
            <p:ph type="dt" sz="half" idx="10"/>
          </p:nvPr>
        </p:nvSpPr>
        <p:spPr>
          <a:xfrm>
            <a:off x="838200" y="6356350"/>
            <a:ext cx="2743200" cy="365125"/>
          </a:xfrm>
          <a:prstGeom prst="rect">
            <a:avLst/>
          </a:prstGeom>
        </p:spPr>
        <p:txBody>
          <a:bodyPr/>
          <a:lstStyle/>
          <a:p>
            <a:fld id="{BD2DBE26-4C1D-4F67-88D3-55AE4BD84BD1}" type="datetime1">
              <a:rPr lang="en-IN" smtClean="0"/>
              <a:t>26-04-2024</a:t>
            </a:fld>
            <a:endParaRPr lang="en-IN"/>
          </a:p>
        </p:txBody>
      </p:sp>
      <p:sp>
        <p:nvSpPr>
          <p:cNvPr id="5" name="Footer Placeholder 4">
            <a:extLst>
              <a:ext uri="{FF2B5EF4-FFF2-40B4-BE49-F238E27FC236}">
                <a16:creationId xmlns:a16="http://schemas.microsoft.com/office/drawing/2014/main" id="{D5F542FE-D18C-6891-60FD-10D7B4FEBE41}"/>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0590605-DAD6-19D4-DA84-14ED59578EA8}"/>
              </a:ext>
            </a:extLst>
          </p:cNvPr>
          <p:cNvSpPr>
            <a:spLocks noGrp="1"/>
          </p:cNvSpPr>
          <p:nvPr>
            <p:ph type="sldNum" sz="quarter" idx="12"/>
          </p:nvPr>
        </p:nvSpPr>
        <p:spPr>
          <a:xfrm>
            <a:off x="8610600" y="6356350"/>
            <a:ext cx="2743200" cy="365125"/>
          </a:xfrm>
          <a:prstGeom prst="rect">
            <a:avLst/>
          </a:prstGeom>
        </p:spPr>
        <p:txBody>
          <a:bodyPr/>
          <a:lstStyle/>
          <a:p>
            <a:fld id="{743D2D45-2C84-4ED2-9C9C-53261234CD12}" type="slidenum">
              <a:rPr lang="en-IN" smtClean="0"/>
              <a:t>‹#›</a:t>
            </a:fld>
            <a:endParaRPr lang="en-IN"/>
          </a:p>
        </p:txBody>
      </p:sp>
    </p:spTree>
    <p:extLst>
      <p:ext uri="{BB962C8B-B14F-4D97-AF65-F5344CB8AC3E}">
        <p14:creationId xmlns:p14="http://schemas.microsoft.com/office/powerpoint/2010/main" val="1656517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66E4-EF11-CCB6-EF31-B57782FA98B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B9FE98-0849-5F69-7117-6AC17E045EE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6310549-5872-1AA5-8981-36B7E3740930}"/>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485BDA-531B-7926-523A-CE073C988D47}"/>
              </a:ext>
            </a:extLst>
          </p:cNvPr>
          <p:cNvSpPr>
            <a:spLocks noGrp="1"/>
          </p:cNvSpPr>
          <p:nvPr>
            <p:ph type="dt" sz="half" idx="10"/>
          </p:nvPr>
        </p:nvSpPr>
        <p:spPr>
          <a:xfrm>
            <a:off x="838200" y="6356350"/>
            <a:ext cx="2743200" cy="365125"/>
          </a:xfrm>
          <a:prstGeom prst="rect">
            <a:avLst/>
          </a:prstGeom>
        </p:spPr>
        <p:txBody>
          <a:bodyPr/>
          <a:lstStyle/>
          <a:p>
            <a:fld id="{AD5B893B-BF3F-4EDD-B5AC-8750DC22BF09}" type="datetime1">
              <a:rPr lang="en-IN" smtClean="0"/>
              <a:t>26-04-2024</a:t>
            </a:fld>
            <a:endParaRPr lang="en-IN"/>
          </a:p>
        </p:txBody>
      </p:sp>
      <p:sp>
        <p:nvSpPr>
          <p:cNvPr id="6" name="Footer Placeholder 5">
            <a:extLst>
              <a:ext uri="{FF2B5EF4-FFF2-40B4-BE49-F238E27FC236}">
                <a16:creationId xmlns:a16="http://schemas.microsoft.com/office/drawing/2014/main" id="{2D385D43-A107-81B1-C769-15E229606F56}"/>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68805382-D957-E409-0639-43D880E51678}"/>
              </a:ext>
            </a:extLst>
          </p:cNvPr>
          <p:cNvSpPr>
            <a:spLocks noGrp="1"/>
          </p:cNvSpPr>
          <p:nvPr>
            <p:ph type="sldNum" sz="quarter" idx="12"/>
          </p:nvPr>
        </p:nvSpPr>
        <p:spPr>
          <a:xfrm>
            <a:off x="8610600" y="6356350"/>
            <a:ext cx="2743200" cy="365125"/>
          </a:xfrm>
          <a:prstGeom prst="rect">
            <a:avLst/>
          </a:prstGeom>
        </p:spPr>
        <p:txBody>
          <a:bodyPr/>
          <a:lstStyle/>
          <a:p>
            <a:fld id="{743D2D45-2C84-4ED2-9C9C-53261234CD12}" type="slidenum">
              <a:rPr lang="en-IN" smtClean="0"/>
              <a:t>‹#›</a:t>
            </a:fld>
            <a:endParaRPr lang="en-IN"/>
          </a:p>
        </p:txBody>
      </p:sp>
    </p:spTree>
    <p:extLst>
      <p:ext uri="{BB962C8B-B14F-4D97-AF65-F5344CB8AC3E}">
        <p14:creationId xmlns:p14="http://schemas.microsoft.com/office/powerpoint/2010/main" val="382798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C8435-6ED7-50A1-D359-C6BE60A7A7CA}"/>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55913B-735F-CAC0-AEE7-A7691808592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8D2E4F-C050-0B7A-2102-2ACB4F9FD9D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2FD8C2-1EE7-D970-C38C-4F9FBB8B561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E8FB4C-93C8-1E16-18A2-C2D94B6930D6}"/>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DF6568-C594-4346-74F6-B34B571E97F2}"/>
              </a:ext>
            </a:extLst>
          </p:cNvPr>
          <p:cNvSpPr>
            <a:spLocks noGrp="1"/>
          </p:cNvSpPr>
          <p:nvPr>
            <p:ph type="dt" sz="half" idx="10"/>
          </p:nvPr>
        </p:nvSpPr>
        <p:spPr>
          <a:xfrm>
            <a:off x="838200" y="6356350"/>
            <a:ext cx="2743200" cy="365125"/>
          </a:xfrm>
          <a:prstGeom prst="rect">
            <a:avLst/>
          </a:prstGeom>
        </p:spPr>
        <p:txBody>
          <a:bodyPr/>
          <a:lstStyle/>
          <a:p>
            <a:fld id="{3A048E28-8B4F-490B-BCFC-94AE22D47576}" type="datetime1">
              <a:rPr lang="en-IN" smtClean="0"/>
              <a:t>26-04-2024</a:t>
            </a:fld>
            <a:endParaRPr lang="en-IN"/>
          </a:p>
        </p:txBody>
      </p:sp>
      <p:sp>
        <p:nvSpPr>
          <p:cNvPr id="8" name="Footer Placeholder 7">
            <a:extLst>
              <a:ext uri="{FF2B5EF4-FFF2-40B4-BE49-F238E27FC236}">
                <a16:creationId xmlns:a16="http://schemas.microsoft.com/office/drawing/2014/main" id="{8191778E-A344-3FC8-2D64-FC9A553FC582}"/>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29F8B72D-7A30-1883-5FEC-B61542369AE3}"/>
              </a:ext>
            </a:extLst>
          </p:cNvPr>
          <p:cNvSpPr>
            <a:spLocks noGrp="1"/>
          </p:cNvSpPr>
          <p:nvPr>
            <p:ph type="sldNum" sz="quarter" idx="12"/>
          </p:nvPr>
        </p:nvSpPr>
        <p:spPr>
          <a:xfrm>
            <a:off x="8610600" y="6356350"/>
            <a:ext cx="2743200" cy="365125"/>
          </a:xfrm>
          <a:prstGeom prst="rect">
            <a:avLst/>
          </a:prstGeom>
        </p:spPr>
        <p:txBody>
          <a:bodyPr/>
          <a:lstStyle/>
          <a:p>
            <a:fld id="{743D2D45-2C84-4ED2-9C9C-53261234CD12}" type="slidenum">
              <a:rPr lang="en-IN" smtClean="0"/>
              <a:t>‹#›</a:t>
            </a:fld>
            <a:endParaRPr lang="en-IN"/>
          </a:p>
        </p:txBody>
      </p:sp>
    </p:spTree>
    <p:extLst>
      <p:ext uri="{BB962C8B-B14F-4D97-AF65-F5344CB8AC3E}">
        <p14:creationId xmlns:p14="http://schemas.microsoft.com/office/powerpoint/2010/main" val="810933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49284-DCCC-A649-A041-329825082AB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18E9C34-D6E4-9199-6EC4-1B2019010055}"/>
              </a:ext>
            </a:extLst>
          </p:cNvPr>
          <p:cNvSpPr>
            <a:spLocks noGrp="1"/>
          </p:cNvSpPr>
          <p:nvPr>
            <p:ph type="dt" sz="half" idx="10"/>
          </p:nvPr>
        </p:nvSpPr>
        <p:spPr>
          <a:xfrm>
            <a:off x="838200" y="6356350"/>
            <a:ext cx="2743200" cy="365125"/>
          </a:xfrm>
          <a:prstGeom prst="rect">
            <a:avLst/>
          </a:prstGeom>
        </p:spPr>
        <p:txBody>
          <a:bodyPr/>
          <a:lstStyle/>
          <a:p>
            <a:fld id="{1DFA0F3A-D5F3-4269-94DD-19E9B1782470}" type="datetime1">
              <a:rPr lang="en-IN" smtClean="0"/>
              <a:t>26-04-2024</a:t>
            </a:fld>
            <a:endParaRPr lang="en-IN"/>
          </a:p>
        </p:txBody>
      </p:sp>
      <p:sp>
        <p:nvSpPr>
          <p:cNvPr id="4" name="Footer Placeholder 3">
            <a:extLst>
              <a:ext uri="{FF2B5EF4-FFF2-40B4-BE49-F238E27FC236}">
                <a16:creationId xmlns:a16="http://schemas.microsoft.com/office/drawing/2014/main" id="{B6F3D0CD-CBDE-D7A1-F554-9627D6305DE5}"/>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89E98F82-A48D-FD5B-5411-332034A05216}"/>
              </a:ext>
            </a:extLst>
          </p:cNvPr>
          <p:cNvSpPr>
            <a:spLocks noGrp="1"/>
          </p:cNvSpPr>
          <p:nvPr>
            <p:ph type="sldNum" sz="quarter" idx="12"/>
          </p:nvPr>
        </p:nvSpPr>
        <p:spPr>
          <a:xfrm>
            <a:off x="8610600" y="6356350"/>
            <a:ext cx="2743200" cy="365125"/>
          </a:xfrm>
          <a:prstGeom prst="rect">
            <a:avLst/>
          </a:prstGeom>
        </p:spPr>
        <p:txBody>
          <a:bodyPr/>
          <a:lstStyle/>
          <a:p>
            <a:fld id="{743D2D45-2C84-4ED2-9C9C-53261234CD12}" type="slidenum">
              <a:rPr lang="en-IN" smtClean="0"/>
              <a:t>‹#›</a:t>
            </a:fld>
            <a:endParaRPr lang="en-IN"/>
          </a:p>
        </p:txBody>
      </p:sp>
    </p:spTree>
    <p:extLst>
      <p:ext uri="{BB962C8B-B14F-4D97-AF65-F5344CB8AC3E}">
        <p14:creationId xmlns:p14="http://schemas.microsoft.com/office/powerpoint/2010/main" val="2605423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31C492-3389-9D8B-B286-18D7B888C59F}"/>
              </a:ext>
            </a:extLst>
          </p:cNvPr>
          <p:cNvSpPr>
            <a:spLocks noGrp="1"/>
          </p:cNvSpPr>
          <p:nvPr>
            <p:ph type="dt" sz="half" idx="10"/>
          </p:nvPr>
        </p:nvSpPr>
        <p:spPr>
          <a:xfrm>
            <a:off x="838200" y="6356350"/>
            <a:ext cx="2743200" cy="365125"/>
          </a:xfrm>
          <a:prstGeom prst="rect">
            <a:avLst/>
          </a:prstGeom>
        </p:spPr>
        <p:txBody>
          <a:bodyPr/>
          <a:lstStyle/>
          <a:p>
            <a:fld id="{1C1AF4F0-5412-46DD-93C0-C9EAE1586D2A}" type="datetime1">
              <a:rPr lang="en-IN" smtClean="0"/>
              <a:t>26-04-2024</a:t>
            </a:fld>
            <a:endParaRPr lang="en-IN"/>
          </a:p>
        </p:txBody>
      </p:sp>
      <p:sp>
        <p:nvSpPr>
          <p:cNvPr id="3" name="Footer Placeholder 2">
            <a:extLst>
              <a:ext uri="{FF2B5EF4-FFF2-40B4-BE49-F238E27FC236}">
                <a16:creationId xmlns:a16="http://schemas.microsoft.com/office/drawing/2014/main" id="{917151ED-A704-9781-56A0-6A8BDDB90D92}"/>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592C0A9B-2490-420F-8C82-26E4738AB230}"/>
              </a:ext>
            </a:extLst>
          </p:cNvPr>
          <p:cNvSpPr>
            <a:spLocks noGrp="1"/>
          </p:cNvSpPr>
          <p:nvPr>
            <p:ph type="sldNum" sz="quarter" idx="12"/>
          </p:nvPr>
        </p:nvSpPr>
        <p:spPr>
          <a:xfrm>
            <a:off x="8610600" y="6356350"/>
            <a:ext cx="2743200" cy="365125"/>
          </a:xfrm>
          <a:prstGeom prst="rect">
            <a:avLst/>
          </a:prstGeom>
        </p:spPr>
        <p:txBody>
          <a:bodyPr/>
          <a:lstStyle/>
          <a:p>
            <a:fld id="{743D2D45-2C84-4ED2-9C9C-53261234CD12}" type="slidenum">
              <a:rPr lang="en-IN" smtClean="0"/>
              <a:t>‹#›</a:t>
            </a:fld>
            <a:endParaRPr lang="en-IN"/>
          </a:p>
        </p:txBody>
      </p:sp>
    </p:spTree>
    <p:extLst>
      <p:ext uri="{BB962C8B-B14F-4D97-AF65-F5344CB8AC3E}">
        <p14:creationId xmlns:p14="http://schemas.microsoft.com/office/powerpoint/2010/main" val="434688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80282-11BD-22DC-AC61-BDA22142A23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23DC5AE-C9C1-297F-87C0-851C0060E5A3}"/>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3A19D1-FF01-13FD-9979-F4ABD35C5E9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0E2512-1F30-3F43-1F6E-D894FDF27715}"/>
              </a:ext>
            </a:extLst>
          </p:cNvPr>
          <p:cNvSpPr>
            <a:spLocks noGrp="1"/>
          </p:cNvSpPr>
          <p:nvPr>
            <p:ph type="dt" sz="half" idx="10"/>
          </p:nvPr>
        </p:nvSpPr>
        <p:spPr>
          <a:xfrm>
            <a:off x="838200" y="6356350"/>
            <a:ext cx="2743200" cy="365125"/>
          </a:xfrm>
          <a:prstGeom prst="rect">
            <a:avLst/>
          </a:prstGeom>
        </p:spPr>
        <p:txBody>
          <a:bodyPr/>
          <a:lstStyle/>
          <a:p>
            <a:fld id="{873BD91B-070B-46D8-A823-CE1C06DD47FC}" type="datetime1">
              <a:rPr lang="en-IN" smtClean="0"/>
              <a:t>26-04-2024</a:t>
            </a:fld>
            <a:endParaRPr lang="en-IN"/>
          </a:p>
        </p:txBody>
      </p:sp>
      <p:sp>
        <p:nvSpPr>
          <p:cNvPr id="6" name="Footer Placeholder 5">
            <a:extLst>
              <a:ext uri="{FF2B5EF4-FFF2-40B4-BE49-F238E27FC236}">
                <a16:creationId xmlns:a16="http://schemas.microsoft.com/office/drawing/2014/main" id="{1DC2B6CE-92D2-D73D-BB63-02DF2BAA3B1A}"/>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3798FA3F-F420-5A2B-336C-82342EB5D70E}"/>
              </a:ext>
            </a:extLst>
          </p:cNvPr>
          <p:cNvSpPr>
            <a:spLocks noGrp="1"/>
          </p:cNvSpPr>
          <p:nvPr>
            <p:ph type="sldNum" sz="quarter" idx="12"/>
          </p:nvPr>
        </p:nvSpPr>
        <p:spPr>
          <a:xfrm>
            <a:off x="8610600" y="6356350"/>
            <a:ext cx="2743200" cy="365125"/>
          </a:xfrm>
          <a:prstGeom prst="rect">
            <a:avLst/>
          </a:prstGeom>
        </p:spPr>
        <p:txBody>
          <a:bodyPr/>
          <a:lstStyle/>
          <a:p>
            <a:fld id="{743D2D45-2C84-4ED2-9C9C-53261234CD12}" type="slidenum">
              <a:rPr lang="en-IN" smtClean="0"/>
              <a:t>‹#›</a:t>
            </a:fld>
            <a:endParaRPr lang="en-IN"/>
          </a:p>
        </p:txBody>
      </p:sp>
    </p:spTree>
    <p:extLst>
      <p:ext uri="{BB962C8B-B14F-4D97-AF65-F5344CB8AC3E}">
        <p14:creationId xmlns:p14="http://schemas.microsoft.com/office/powerpoint/2010/main" val="2923176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EE5B-F96D-61F5-1CEB-0E174CEE866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33C79A-30A2-71D2-5CFF-0381D2C7BCD2}"/>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5C858F-D9A7-3631-3BBD-FB50A976CC0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C5672A-A1BE-59EA-CF93-8752AAB4FAC8}"/>
              </a:ext>
            </a:extLst>
          </p:cNvPr>
          <p:cNvSpPr>
            <a:spLocks noGrp="1"/>
          </p:cNvSpPr>
          <p:nvPr>
            <p:ph type="dt" sz="half" idx="10"/>
          </p:nvPr>
        </p:nvSpPr>
        <p:spPr>
          <a:xfrm>
            <a:off x="838200" y="6356350"/>
            <a:ext cx="2743200" cy="365125"/>
          </a:xfrm>
          <a:prstGeom prst="rect">
            <a:avLst/>
          </a:prstGeom>
        </p:spPr>
        <p:txBody>
          <a:bodyPr/>
          <a:lstStyle/>
          <a:p>
            <a:fld id="{B70518FE-41BB-4128-A892-9509E2D10912}" type="datetime1">
              <a:rPr lang="en-IN" smtClean="0"/>
              <a:t>26-04-2024</a:t>
            </a:fld>
            <a:endParaRPr lang="en-IN"/>
          </a:p>
        </p:txBody>
      </p:sp>
      <p:sp>
        <p:nvSpPr>
          <p:cNvPr id="6" name="Footer Placeholder 5">
            <a:extLst>
              <a:ext uri="{FF2B5EF4-FFF2-40B4-BE49-F238E27FC236}">
                <a16:creationId xmlns:a16="http://schemas.microsoft.com/office/drawing/2014/main" id="{C0E34917-7550-C2B3-E976-F52D02EB31B1}"/>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F2A407-5E08-38E4-141A-000ACB8BB36F}"/>
              </a:ext>
            </a:extLst>
          </p:cNvPr>
          <p:cNvSpPr>
            <a:spLocks noGrp="1"/>
          </p:cNvSpPr>
          <p:nvPr>
            <p:ph type="sldNum" sz="quarter" idx="12"/>
          </p:nvPr>
        </p:nvSpPr>
        <p:spPr>
          <a:xfrm>
            <a:off x="8610600" y="6356350"/>
            <a:ext cx="2743200" cy="365125"/>
          </a:xfrm>
          <a:prstGeom prst="rect">
            <a:avLst/>
          </a:prstGeom>
        </p:spPr>
        <p:txBody>
          <a:bodyPr/>
          <a:lstStyle/>
          <a:p>
            <a:fld id="{743D2D45-2C84-4ED2-9C9C-53261234CD12}" type="slidenum">
              <a:rPr lang="en-IN" smtClean="0"/>
              <a:t>‹#›</a:t>
            </a:fld>
            <a:endParaRPr lang="en-IN"/>
          </a:p>
        </p:txBody>
      </p:sp>
    </p:spTree>
    <p:extLst>
      <p:ext uri="{BB962C8B-B14F-4D97-AF65-F5344CB8AC3E}">
        <p14:creationId xmlns:p14="http://schemas.microsoft.com/office/powerpoint/2010/main" val="2892108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lowchart: Process 6">
            <a:extLst>
              <a:ext uri="{FF2B5EF4-FFF2-40B4-BE49-F238E27FC236}">
                <a16:creationId xmlns:a16="http://schemas.microsoft.com/office/drawing/2014/main" id="{96EB5D4E-3399-672A-0034-316F03190DBD}"/>
              </a:ext>
            </a:extLst>
          </p:cNvPr>
          <p:cNvSpPr/>
          <p:nvPr userDrawn="1"/>
        </p:nvSpPr>
        <p:spPr>
          <a:xfrm>
            <a:off x="-1" y="6535568"/>
            <a:ext cx="9758730" cy="345882"/>
          </a:xfrm>
          <a:prstGeom prst="flowChartProcess">
            <a:avLst/>
          </a:prstGeom>
          <a:gradFill flip="none" rotWithShape="1">
            <a:gsLst>
              <a:gs pos="0">
                <a:srgbClr val="FAD8C2"/>
              </a:gs>
              <a:gs pos="64000">
                <a:schemeClr val="accent2"/>
              </a:gs>
              <a:gs pos="94000">
                <a:schemeClr val="accent2"/>
              </a:gs>
              <a:gs pos="18877">
                <a:srgbClr val="FCCD6D"/>
              </a:gs>
              <a:gs pos="43000">
                <a:schemeClr val="accent4">
                  <a:lumMod val="100000"/>
                </a:schemeClr>
              </a:gs>
            </a:gsLst>
            <a:path path="circle">
              <a:fillToRect t="100000" r="100000"/>
            </a:path>
            <a:tileRect l="-100000" b="-100000"/>
          </a:gra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6D14C69F-2DCC-7D36-5C11-9BD77CAAE9FD}"/>
              </a:ext>
            </a:extLst>
          </p:cNvPr>
          <p:cNvSpPr/>
          <p:nvPr userDrawn="1"/>
        </p:nvSpPr>
        <p:spPr>
          <a:xfrm>
            <a:off x="9758729" y="6535568"/>
            <a:ext cx="2459603" cy="345882"/>
          </a:xfrm>
          <a:prstGeom prst="rect">
            <a:avLst/>
          </a:prstGeom>
          <a:gradFill flip="none" rotWithShape="1">
            <a:gsLst>
              <a:gs pos="49000">
                <a:srgbClr val="525252"/>
              </a:gs>
              <a:gs pos="44000">
                <a:srgbClr val="4F4F4F"/>
              </a:gs>
              <a:gs pos="33000">
                <a:schemeClr val="tx1">
                  <a:lumMod val="75000"/>
                  <a:lumOff val="25000"/>
                </a:schemeClr>
              </a:gs>
              <a:gs pos="95000">
                <a:schemeClr val="accent3">
                  <a:lumMod val="95000"/>
                  <a:lumOff val="5000"/>
                </a:schemeClr>
              </a:gs>
            </a:gsLst>
            <a:path path="circle">
              <a:fillToRect t="100000" r="100000"/>
            </a:path>
            <a:tileRect l="-100000" b="-100000"/>
          </a:gra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Parallelogram 8">
            <a:extLst>
              <a:ext uri="{FF2B5EF4-FFF2-40B4-BE49-F238E27FC236}">
                <a16:creationId xmlns:a16="http://schemas.microsoft.com/office/drawing/2014/main" id="{42208525-362E-9D33-D444-4EB9EE165EE5}"/>
              </a:ext>
            </a:extLst>
          </p:cNvPr>
          <p:cNvSpPr/>
          <p:nvPr userDrawn="1"/>
        </p:nvSpPr>
        <p:spPr>
          <a:xfrm rot="1245054">
            <a:off x="9647429" y="6493271"/>
            <a:ext cx="197249" cy="430475"/>
          </a:xfrm>
          <a:prstGeom prst="parallelogram">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descr="Logo&#10;&#10;Description automatically generated">
            <a:extLst>
              <a:ext uri="{FF2B5EF4-FFF2-40B4-BE49-F238E27FC236}">
                <a16:creationId xmlns:a16="http://schemas.microsoft.com/office/drawing/2014/main" id="{DCBD8384-CE3E-5A04-D8A2-C7C4DA1E856F}"/>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t="36094" b="27975"/>
          <a:stretch/>
        </p:blipFill>
        <p:spPr>
          <a:xfrm>
            <a:off x="10465573" y="56185"/>
            <a:ext cx="1654866" cy="507832"/>
          </a:xfrm>
          <a:prstGeom prst="rect">
            <a:avLst/>
          </a:prstGeom>
        </p:spPr>
      </p:pic>
      <p:sp>
        <p:nvSpPr>
          <p:cNvPr id="11" name="TextBox 10">
            <a:extLst>
              <a:ext uri="{FF2B5EF4-FFF2-40B4-BE49-F238E27FC236}">
                <a16:creationId xmlns:a16="http://schemas.microsoft.com/office/drawing/2014/main" id="{0FE94FBF-78C2-79A1-D008-65E00B4CE8FA}"/>
              </a:ext>
            </a:extLst>
          </p:cNvPr>
          <p:cNvSpPr txBox="1"/>
          <p:nvPr userDrawn="1"/>
        </p:nvSpPr>
        <p:spPr>
          <a:xfrm>
            <a:off x="137651" y="6512118"/>
            <a:ext cx="3362632" cy="369332"/>
          </a:xfrm>
          <a:prstGeom prst="rect">
            <a:avLst/>
          </a:prstGeom>
          <a:noFill/>
        </p:spPr>
        <p:txBody>
          <a:bodyPr wrap="square" rtlCol="0">
            <a:spAutoFit/>
          </a:bodyPr>
          <a:lstStyle/>
          <a:p>
            <a:r>
              <a:rPr lang="en-IN"/>
              <a:t>BVDUCOE, PUNE</a:t>
            </a:r>
          </a:p>
        </p:txBody>
      </p:sp>
      <p:pic>
        <p:nvPicPr>
          <p:cNvPr id="12" name="Picture 11">
            <a:extLst>
              <a:ext uri="{FF2B5EF4-FFF2-40B4-BE49-F238E27FC236}">
                <a16:creationId xmlns:a16="http://schemas.microsoft.com/office/drawing/2014/main" id="{1CAE5FA1-883A-1B1B-F18C-461D46F52D35}"/>
              </a:ext>
            </a:extLst>
          </p:cNvPr>
          <p:cNvPicPr>
            <a:picLocks noChangeAspect="1"/>
          </p:cNvPicPr>
          <p:nvPr userDrawn="1"/>
        </p:nvPicPr>
        <p:blipFill>
          <a:blip r:embed="rId14"/>
          <a:stretch>
            <a:fillRect/>
          </a:stretch>
        </p:blipFill>
        <p:spPr>
          <a:xfrm>
            <a:off x="-1" y="0"/>
            <a:ext cx="838199" cy="895907"/>
          </a:xfrm>
          <a:prstGeom prst="rect">
            <a:avLst/>
          </a:prstGeom>
        </p:spPr>
      </p:pic>
      <p:sp>
        <p:nvSpPr>
          <p:cNvPr id="13" name="TextBox 12">
            <a:extLst>
              <a:ext uri="{FF2B5EF4-FFF2-40B4-BE49-F238E27FC236}">
                <a16:creationId xmlns:a16="http://schemas.microsoft.com/office/drawing/2014/main" id="{D473EFBF-9A51-5000-0F29-0ACA0BCBD652}"/>
              </a:ext>
            </a:extLst>
          </p:cNvPr>
          <p:cNvSpPr txBox="1"/>
          <p:nvPr userDrawn="1"/>
        </p:nvSpPr>
        <p:spPr>
          <a:xfrm>
            <a:off x="4342737" y="6515263"/>
            <a:ext cx="3789427" cy="369332"/>
          </a:xfrm>
          <a:prstGeom prst="rect">
            <a:avLst/>
          </a:prstGeom>
          <a:noFill/>
        </p:spPr>
        <p:txBody>
          <a:bodyPr wrap="square" rtlCol="0">
            <a:spAutoFit/>
          </a:bodyPr>
          <a:lstStyle/>
          <a:p>
            <a:r>
              <a:rPr lang="en-IN" dirty="0"/>
              <a:t>Submitted to Prof. T.B. PATIL</a:t>
            </a:r>
          </a:p>
        </p:txBody>
      </p:sp>
      <p:sp>
        <p:nvSpPr>
          <p:cNvPr id="14" name="Slide Number Placeholder 5">
            <a:extLst>
              <a:ext uri="{FF2B5EF4-FFF2-40B4-BE49-F238E27FC236}">
                <a16:creationId xmlns:a16="http://schemas.microsoft.com/office/drawing/2014/main" id="{142C8C43-7328-8F67-57AF-BD27C9BAA020}"/>
              </a:ext>
            </a:extLst>
          </p:cNvPr>
          <p:cNvSpPr>
            <a:spLocks noGrp="1"/>
          </p:cNvSpPr>
          <p:nvPr>
            <p:ph type="sldNum" sz="quarter" idx="4"/>
          </p:nvPr>
        </p:nvSpPr>
        <p:spPr>
          <a:xfrm>
            <a:off x="9448800" y="6525945"/>
            <a:ext cx="2743200" cy="365125"/>
          </a:xfrm>
          <a:prstGeom prst="rect">
            <a:avLst/>
          </a:prstGeom>
        </p:spPr>
        <p:txBody>
          <a:bodyPr vert="horz" lIns="91440" tIns="45720" rIns="91440" bIns="45720" rtlCol="0" anchor="ctr"/>
          <a:lstStyle>
            <a:lvl1pPr algn="r">
              <a:defRPr sz="1400">
                <a:solidFill>
                  <a:schemeClr val="bg1"/>
                </a:solidFill>
              </a:defRPr>
            </a:lvl1pPr>
          </a:lstStyle>
          <a:p>
            <a:fld id="{743D2D45-2C84-4ED2-9C9C-53261234CD12}" type="slidenum">
              <a:rPr lang="en-IN" smtClean="0"/>
              <a:pPr/>
              <a:t>‹#›</a:t>
            </a:fld>
            <a:endParaRPr lang="en-IN" dirty="0"/>
          </a:p>
        </p:txBody>
      </p:sp>
    </p:spTree>
    <p:extLst>
      <p:ext uri="{BB962C8B-B14F-4D97-AF65-F5344CB8AC3E}">
        <p14:creationId xmlns:p14="http://schemas.microsoft.com/office/powerpoint/2010/main" val="3624934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B733AC-9B2B-24E9-1F6B-23DDC980729C}"/>
              </a:ext>
            </a:extLst>
          </p:cNvPr>
          <p:cNvSpPr txBox="1"/>
          <p:nvPr/>
        </p:nvSpPr>
        <p:spPr>
          <a:xfrm>
            <a:off x="2494546" y="1794110"/>
            <a:ext cx="7370860" cy="1938992"/>
          </a:xfrm>
          <a:prstGeom prst="rect">
            <a:avLst/>
          </a:prstGeom>
          <a:noFill/>
        </p:spPr>
        <p:txBody>
          <a:bodyPr wrap="square" rtlCol="0">
            <a:spAutoFit/>
          </a:bodyPr>
          <a:lstStyle/>
          <a:p>
            <a:pPr algn="ctr"/>
            <a:r>
              <a:rPr lang="en-IN" sz="2800" b="1" dirty="0">
                <a:latin typeface="Century" panose="02040604050505020304" pitchFamily="18" charset="0"/>
              </a:rPr>
              <a:t>Presentation on </a:t>
            </a:r>
          </a:p>
          <a:p>
            <a:pPr algn="ctr"/>
            <a:endParaRPr lang="en-IN" sz="2800" b="1" dirty="0">
              <a:latin typeface="Century" panose="02040604050505020304" pitchFamily="18" charset="0"/>
            </a:endParaRPr>
          </a:p>
          <a:p>
            <a:pPr algn="ctr"/>
            <a:r>
              <a:rPr lang="en-IN" sz="2800" b="1" dirty="0">
                <a:solidFill>
                  <a:schemeClr val="accent2">
                    <a:lumMod val="75000"/>
                  </a:schemeClr>
                </a:solidFill>
                <a:latin typeface="Century" panose="02040604050505020304" pitchFamily="18" charset="0"/>
              </a:rPr>
              <a:t>“</a:t>
            </a:r>
            <a:r>
              <a:rPr lang="en-IN" sz="3200" b="1" dirty="0">
                <a:solidFill>
                  <a:schemeClr val="accent2">
                    <a:lumMod val="75000"/>
                  </a:schemeClr>
                </a:solidFill>
                <a:latin typeface="Century" panose="02040604050505020304" pitchFamily="18" charset="0"/>
              </a:rPr>
              <a:t>ENCRYPTION / DECRYPTION OF FILES</a:t>
            </a:r>
            <a:r>
              <a:rPr lang="en-IN" sz="2400" b="1" dirty="0">
                <a:solidFill>
                  <a:schemeClr val="accent2">
                    <a:lumMod val="75000"/>
                  </a:schemeClr>
                </a:solidFill>
                <a:latin typeface="Century" panose="02040604050505020304" pitchFamily="18" charset="0"/>
              </a:rPr>
              <a:t>”</a:t>
            </a:r>
          </a:p>
        </p:txBody>
      </p:sp>
      <p:sp>
        <p:nvSpPr>
          <p:cNvPr id="5" name="TextBox 4">
            <a:extLst>
              <a:ext uri="{FF2B5EF4-FFF2-40B4-BE49-F238E27FC236}">
                <a16:creationId xmlns:a16="http://schemas.microsoft.com/office/drawing/2014/main" id="{8B7F73B6-164C-6EF1-8F31-C6F116A553A2}"/>
              </a:ext>
            </a:extLst>
          </p:cNvPr>
          <p:cNvSpPr txBox="1"/>
          <p:nvPr/>
        </p:nvSpPr>
        <p:spPr>
          <a:xfrm>
            <a:off x="3036736" y="0"/>
            <a:ext cx="6118528" cy="1569660"/>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600" b="1" i="0" u="none" strike="noStrike" kern="1200" cap="none" spc="0" normalizeH="0" baseline="0" noProof="0" dirty="0">
                <a:ln>
                  <a:noFill/>
                </a:ln>
                <a:solidFill>
                  <a:schemeClr val="accent2">
                    <a:lumMod val="75000"/>
                  </a:schemeClr>
                </a:solidFill>
                <a:effectLst/>
                <a:uLnTx/>
                <a:uFillTx/>
                <a:latin typeface="Calibri"/>
                <a:ea typeface="+mn-ea"/>
                <a:cs typeface="+mn-cs"/>
              </a:rPr>
              <a:t>Bharati Vidyapeeth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schemeClr val="accent2">
                    <a:lumMod val="75000"/>
                  </a:schemeClr>
                </a:solidFill>
                <a:effectLst/>
                <a:uLnTx/>
                <a:uFillTx/>
                <a:latin typeface="Calibri"/>
                <a:ea typeface="+mn-ea"/>
                <a:cs typeface="+mn-cs"/>
              </a:rPr>
              <a:t>(Deemed to be University)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600" b="1" i="0" u="none" strike="noStrike" kern="1200" cap="none" spc="0" normalizeH="0" baseline="0" noProof="0" dirty="0">
                <a:ln>
                  <a:noFill/>
                </a:ln>
                <a:solidFill>
                  <a:schemeClr val="accent2">
                    <a:lumMod val="75000"/>
                  </a:schemeClr>
                </a:solidFill>
                <a:effectLst/>
                <a:uLnTx/>
                <a:uFillTx/>
                <a:latin typeface="Calibri"/>
                <a:ea typeface="+mn-ea"/>
                <a:cs typeface="+mn-cs"/>
              </a:rPr>
              <a:t>College of Engineering, Pune</a:t>
            </a:r>
          </a:p>
        </p:txBody>
      </p:sp>
      <p:sp>
        <p:nvSpPr>
          <p:cNvPr id="7" name="Slide Number Placeholder 6">
            <a:extLst>
              <a:ext uri="{FF2B5EF4-FFF2-40B4-BE49-F238E27FC236}">
                <a16:creationId xmlns:a16="http://schemas.microsoft.com/office/drawing/2014/main" id="{9E5079CB-8B70-4FC1-CBC1-ECE924AE1E2B}"/>
              </a:ext>
            </a:extLst>
          </p:cNvPr>
          <p:cNvSpPr>
            <a:spLocks noGrp="1"/>
          </p:cNvSpPr>
          <p:nvPr>
            <p:ph type="sldNum" sz="quarter" idx="12"/>
          </p:nvPr>
        </p:nvSpPr>
        <p:spPr>
          <a:xfrm>
            <a:off x="9448800" y="6492875"/>
            <a:ext cx="2743200" cy="365125"/>
          </a:xfrm>
        </p:spPr>
        <p:txBody>
          <a:bodyPr/>
          <a:lstStyle/>
          <a:p>
            <a:fld id="{743D2D45-2C84-4ED2-9C9C-53261234CD12}" type="slidenum">
              <a:rPr lang="en-IN" sz="1600" smtClean="0"/>
              <a:t>1</a:t>
            </a:fld>
            <a:endParaRPr lang="en-IN" sz="1600" dirty="0"/>
          </a:p>
        </p:txBody>
      </p:sp>
      <p:graphicFrame>
        <p:nvGraphicFramePr>
          <p:cNvPr id="6" name="Table 5">
            <a:extLst>
              <a:ext uri="{FF2B5EF4-FFF2-40B4-BE49-F238E27FC236}">
                <a16:creationId xmlns:a16="http://schemas.microsoft.com/office/drawing/2014/main" id="{56142ED2-3D71-44F7-8388-C889B0DE281E}"/>
              </a:ext>
            </a:extLst>
          </p:cNvPr>
          <p:cNvGraphicFramePr>
            <a:graphicFrameLocks noGrp="1"/>
          </p:cNvGraphicFramePr>
          <p:nvPr>
            <p:extLst>
              <p:ext uri="{D42A27DB-BD31-4B8C-83A1-F6EECF244321}">
                <p14:modId xmlns:p14="http://schemas.microsoft.com/office/powerpoint/2010/main" val="1441133290"/>
              </p:ext>
            </p:extLst>
          </p:nvPr>
        </p:nvGraphicFramePr>
        <p:xfrm>
          <a:off x="1455577" y="3957552"/>
          <a:ext cx="8409828" cy="2103120"/>
        </p:xfrm>
        <a:graphic>
          <a:graphicData uri="http://schemas.openxmlformats.org/drawingml/2006/table">
            <a:tbl>
              <a:tblPr firstRow="1" bandRow="1">
                <a:tableStyleId>{5C22544A-7EE6-4342-B048-85BDC9FD1C3A}</a:tableStyleId>
              </a:tblPr>
              <a:tblGrid>
                <a:gridCol w="2102457">
                  <a:extLst>
                    <a:ext uri="{9D8B030D-6E8A-4147-A177-3AD203B41FA5}">
                      <a16:colId xmlns:a16="http://schemas.microsoft.com/office/drawing/2014/main" val="1321296556"/>
                    </a:ext>
                  </a:extLst>
                </a:gridCol>
                <a:gridCol w="2102457">
                  <a:extLst>
                    <a:ext uri="{9D8B030D-6E8A-4147-A177-3AD203B41FA5}">
                      <a16:colId xmlns:a16="http://schemas.microsoft.com/office/drawing/2014/main" val="2801820290"/>
                    </a:ext>
                  </a:extLst>
                </a:gridCol>
                <a:gridCol w="2102457">
                  <a:extLst>
                    <a:ext uri="{9D8B030D-6E8A-4147-A177-3AD203B41FA5}">
                      <a16:colId xmlns:a16="http://schemas.microsoft.com/office/drawing/2014/main" val="730438959"/>
                    </a:ext>
                  </a:extLst>
                </a:gridCol>
                <a:gridCol w="2102457">
                  <a:extLst>
                    <a:ext uri="{9D8B030D-6E8A-4147-A177-3AD203B41FA5}">
                      <a16:colId xmlns:a16="http://schemas.microsoft.com/office/drawing/2014/main" val="3441546599"/>
                    </a:ext>
                  </a:extLst>
                </a:gridCol>
              </a:tblGrid>
              <a:tr h="0">
                <a:tc>
                  <a:txBody>
                    <a:bodyPr/>
                    <a:lstStyle/>
                    <a:p>
                      <a:r>
                        <a:rPr lang="en-IN" dirty="0"/>
                        <a:t>ROLL NO. </a:t>
                      </a:r>
                    </a:p>
                  </a:txBody>
                  <a:tcPr/>
                </a:tc>
                <a:tc>
                  <a:txBody>
                    <a:bodyPr/>
                    <a:lstStyle/>
                    <a:p>
                      <a:r>
                        <a:rPr lang="en-IN" dirty="0"/>
                        <a:t>NAME</a:t>
                      </a:r>
                    </a:p>
                  </a:txBody>
                  <a:tcPr/>
                </a:tc>
                <a:tc>
                  <a:txBody>
                    <a:bodyPr/>
                    <a:lstStyle/>
                    <a:p>
                      <a:r>
                        <a:rPr lang="en-IN" dirty="0"/>
                        <a:t>PRN</a:t>
                      </a:r>
                    </a:p>
                  </a:txBody>
                  <a:tcPr/>
                </a:tc>
                <a:tc>
                  <a:txBody>
                    <a:bodyPr/>
                    <a:lstStyle/>
                    <a:p>
                      <a:r>
                        <a:rPr lang="en-IN" dirty="0"/>
                        <a:t>Seat Number</a:t>
                      </a:r>
                    </a:p>
                  </a:txBody>
                  <a:tcPr/>
                </a:tc>
                <a:extLst>
                  <a:ext uri="{0D108BD9-81ED-4DB2-BD59-A6C34878D82A}">
                    <a16:rowId xmlns:a16="http://schemas.microsoft.com/office/drawing/2014/main" val="3038720218"/>
                  </a:ext>
                </a:extLst>
              </a:tr>
              <a:tr h="0">
                <a:tc>
                  <a:txBody>
                    <a:bodyPr/>
                    <a:lstStyle/>
                    <a:p>
                      <a:r>
                        <a:rPr lang="en-IN" dirty="0"/>
                        <a:t>21</a:t>
                      </a:r>
                    </a:p>
                  </a:txBody>
                  <a:tcPr/>
                </a:tc>
                <a:tc>
                  <a:txBody>
                    <a:bodyPr/>
                    <a:lstStyle/>
                    <a:p>
                      <a:r>
                        <a:rPr lang="en-IN" dirty="0"/>
                        <a:t>ADITI KHARE</a:t>
                      </a:r>
                    </a:p>
                  </a:txBody>
                  <a:tcPr/>
                </a:tc>
                <a:tc>
                  <a:txBody>
                    <a:bodyPr/>
                    <a:lstStyle/>
                    <a:p>
                      <a:r>
                        <a:rPr lang="en-IN" dirty="0"/>
                        <a:t>2214110254</a:t>
                      </a:r>
                    </a:p>
                  </a:txBody>
                  <a:tcPr/>
                </a:tc>
                <a:tc>
                  <a:txBody>
                    <a:bodyPr/>
                    <a:lstStyle/>
                    <a:p>
                      <a:r>
                        <a:rPr lang="en-IN" dirty="0"/>
                        <a:t>242290536</a:t>
                      </a:r>
                    </a:p>
                  </a:txBody>
                  <a:tcPr/>
                </a:tc>
                <a:extLst>
                  <a:ext uri="{0D108BD9-81ED-4DB2-BD59-A6C34878D82A}">
                    <a16:rowId xmlns:a16="http://schemas.microsoft.com/office/drawing/2014/main" val="1035496065"/>
                  </a:ext>
                </a:extLst>
              </a:tr>
              <a:tr h="0">
                <a:tc>
                  <a:txBody>
                    <a:bodyPr/>
                    <a:lstStyle/>
                    <a:p>
                      <a:r>
                        <a:rPr lang="en-IN" dirty="0"/>
                        <a:t>37</a:t>
                      </a:r>
                    </a:p>
                  </a:txBody>
                  <a:tcPr/>
                </a:tc>
                <a:tc>
                  <a:txBody>
                    <a:bodyPr/>
                    <a:lstStyle/>
                    <a:p>
                      <a:r>
                        <a:rPr lang="en-IN" dirty="0"/>
                        <a:t>KRATIKA SINGH</a:t>
                      </a:r>
                    </a:p>
                  </a:txBody>
                  <a:tcPr/>
                </a:tc>
                <a:tc>
                  <a:txBody>
                    <a:bodyPr/>
                    <a:lstStyle/>
                    <a:p>
                      <a:r>
                        <a:rPr lang="en-IN" dirty="0"/>
                        <a:t>2214110271</a:t>
                      </a:r>
                    </a:p>
                  </a:txBody>
                  <a:tcPr/>
                </a:tc>
                <a:tc>
                  <a:txBody>
                    <a:bodyPr/>
                    <a:lstStyle/>
                    <a:p>
                      <a:r>
                        <a:rPr lang="en-IN" dirty="0"/>
                        <a:t>242290550</a:t>
                      </a:r>
                    </a:p>
                  </a:txBody>
                  <a:tcPr/>
                </a:tc>
                <a:extLst>
                  <a:ext uri="{0D108BD9-81ED-4DB2-BD59-A6C34878D82A}">
                    <a16:rowId xmlns:a16="http://schemas.microsoft.com/office/drawing/2014/main" val="2791061564"/>
                  </a:ext>
                </a:extLst>
              </a:tr>
              <a:tr h="0">
                <a:tc>
                  <a:txBody>
                    <a:bodyPr/>
                    <a:lstStyle/>
                    <a:p>
                      <a:r>
                        <a:rPr lang="en-IN" dirty="0"/>
                        <a:t>41</a:t>
                      </a:r>
                    </a:p>
                  </a:txBody>
                  <a:tcPr/>
                </a:tc>
                <a:tc>
                  <a:txBody>
                    <a:bodyPr/>
                    <a:lstStyle/>
                    <a:p>
                      <a:r>
                        <a:rPr lang="en-IN" dirty="0"/>
                        <a:t>TIKHE NITYOM KISHOR</a:t>
                      </a:r>
                    </a:p>
                  </a:txBody>
                  <a:tcPr/>
                </a:tc>
                <a:tc>
                  <a:txBody>
                    <a:bodyPr/>
                    <a:lstStyle/>
                    <a:p>
                      <a:r>
                        <a:rPr lang="en-IN" dirty="0"/>
                        <a:t>2214110275</a:t>
                      </a:r>
                    </a:p>
                  </a:txBody>
                  <a:tcPr/>
                </a:tc>
                <a:tc>
                  <a:txBody>
                    <a:bodyPr/>
                    <a:lstStyle/>
                    <a:p>
                      <a:r>
                        <a:rPr lang="en-IN" dirty="0"/>
                        <a:t>242290553</a:t>
                      </a:r>
                    </a:p>
                  </a:txBody>
                  <a:tcPr/>
                </a:tc>
                <a:extLst>
                  <a:ext uri="{0D108BD9-81ED-4DB2-BD59-A6C34878D82A}">
                    <a16:rowId xmlns:a16="http://schemas.microsoft.com/office/drawing/2014/main" val="274413651"/>
                  </a:ext>
                </a:extLst>
              </a:tr>
              <a:tr h="0">
                <a:tc>
                  <a:txBody>
                    <a:bodyPr/>
                    <a:lstStyle/>
                    <a:p>
                      <a:r>
                        <a:rPr lang="en-IN" dirty="0"/>
                        <a:t>45</a:t>
                      </a:r>
                    </a:p>
                  </a:txBody>
                  <a:tcPr/>
                </a:tc>
                <a:tc>
                  <a:txBody>
                    <a:bodyPr/>
                    <a:lstStyle/>
                    <a:p>
                      <a:r>
                        <a:rPr lang="en-IN" dirty="0"/>
                        <a:t>YASHI</a:t>
                      </a:r>
                    </a:p>
                  </a:txBody>
                  <a:tcPr/>
                </a:tc>
                <a:tc>
                  <a:txBody>
                    <a:bodyPr/>
                    <a:lstStyle/>
                    <a:p>
                      <a:r>
                        <a:rPr lang="en-IN" dirty="0"/>
                        <a:t>2214110279</a:t>
                      </a:r>
                    </a:p>
                  </a:txBody>
                  <a:tcPr/>
                </a:tc>
                <a:tc>
                  <a:txBody>
                    <a:bodyPr/>
                    <a:lstStyle/>
                    <a:p>
                      <a:r>
                        <a:rPr lang="en-IN" dirty="0"/>
                        <a:t>242290557</a:t>
                      </a:r>
                    </a:p>
                  </a:txBody>
                  <a:tcPr/>
                </a:tc>
                <a:extLst>
                  <a:ext uri="{0D108BD9-81ED-4DB2-BD59-A6C34878D82A}">
                    <a16:rowId xmlns:a16="http://schemas.microsoft.com/office/drawing/2014/main" val="1435199662"/>
                  </a:ext>
                </a:extLst>
              </a:tr>
            </a:tbl>
          </a:graphicData>
        </a:graphic>
      </p:graphicFrame>
    </p:spTree>
    <p:extLst>
      <p:ext uri="{BB962C8B-B14F-4D97-AF65-F5344CB8AC3E}">
        <p14:creationId xmlns:p14="http://schemas.microsoft.com/office/powerpoint/2010/main" val="2939095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4FC26B-8883-D73D-C344-82571CF5A9FE}"/>
              </a:ext>
            </a:extLst>
          </p:cNvPr>
          <p:cNvSpPr txBox="1"/>
          <p:nvPr/>
        </p:nvSpPr>
        <p:spPr>
          <a:xfrm>
            <a:off x="2501035" y="447869"/>
            <a:ext cx="6854025" cy="646331"/>
          </a:xfrm>
          <a:prstGeom prst="rect">
            <a:avLst/>
          </a:prstGeom>
          <a:noFill/>
        </p:spPr>
        <p:txBody>
          <a:bodyPr wrap="square">
            <a:spAutoFit/>
          </a:bodyPr>
          <a:lstStyle/>
          <a:p>
            <a:r>
              <a:rPr lang="en-IN" sz="3600" b="1" dirty="0">
                <a:solidFill>
                  <a:srgbClr val="ED7D31">
                    <a:lumMod val="75000"/>
                  </a:srgbClr>
                </a:solidFill>
                <a:latin typeface="Calibri"/>
              </a:rPr>
              <a:t>              SECURITY MEASURES</a:t>
            </a:r>
            <a:endParaRPr lang="en-IN" dirty="0"/>
          </a:p>
        </p:txBody>
      </p:sp>
      <p:sp>
        <p:nvSpPr>
          <p:cNvPr id="3" name="Slide Number Placeholder 6">
            <a:extLst>
              <a:ext uri="{FF2B5EF4-FFF2-40B4-BE49-F238E27FC236}">
                <a16:creationId xmlns:a16="http://schemas.microsoft.com/office/drawing/2014/main" id="{3A2D6FF7-A883-2A38-A241-3CC168AB6103}"/>
              </a:ext>
            </a:extLst>
          </p:cNvPr>
          <p:cNvSpPr>
            <a:spLocks noGrp="1"/>
          </p:cNvSpPr>
          <p:nvPr>
            <p:ph type="sldNum" sz="quarter" idx="12"/>
          </p:nvPr>
        </p:nvSpPr>
        <p:spPr>
          <a:xfrm>
            <a:off x="9448800" y="6492875"/>
            <a:ext cx="2743200" cy="365125"/>
          </a:xfrm>
        </p:spPr>
        <p:txBody>
          <a:bodyPr/>
          <a:lstStyle/>
          <a:p>
            <a:fld id="{743D2D45-2C84-4ED2-9C9C-53261234CD12}" type="slidenum">
              <a:rPr lang="en-IN" sz="1600" smtClean="0"/>
              <a:t>10</a:t>
            </a:fld>
            <a:endParaRPr lang="en-IN" sz="1600" dirty="0"/>
          </a:p>
        </p:txBody>
      </p:sp>
      <p:sp>
        <p:nvSpPr>
          <p:cNvPr id="4" name="TextBox 3">
            <a:extLst>
              <a:ext uri="{FF2B5EF4-FFF2-40B4-BE49-F238E27FC236}">
                <a16:creationId xmlns:a16="http://schemas.microsoft.com/office/drawing/2014/main" id="{3B8252C9-A9AC-415E-2373-A8E159CC9A2F}"/>
              </a:ext>
            </a:extLst>
          </p:cNvPr>
          <p:cNvSpPr txBox="1"/>
          <p:nvPr/>
        </p:nvSpPr>
        <p:spPr>
          <a:xfrm>
            <a:off x="194388" y="1565625"/>
            <a:ext cx="11803224" cy="4062651"/>
          </a:xfrm>
          <a:prstGeom prst="rect">
            <a:avLst/>
          </a:prstGeom>
          <a:noFill/>
        </p:spPr>
        <p:txBody>
          <a:bodyPr wrap="square" rtlCol="0">
            <a:spAutoFit/>
          </a:bodyPr>
          <a:lstStyle/>
          <a:p>
            <a:pPr algn="just"/>
            <a:r>
              <a:rPr lang="en-US" sz="3000" dirty="0"/>
              <a:t>The project employs various security measures to ensure data privacy and integrity. These include secure key generation and management, input validation to prevent malicious data injection, and implementation of HTTPS to encrypt data in transit. Additionally, the project adheres to best practices for web security, such as using secure cookies, implementing cross-origin resource sharing (CORS) policies, and protecting against common web vulnerabilities like cross-site scripting (XSS) and SQL injection.</a:t>
            </a:r>
            <a:r>
              <a:rPr lang="en-IN" sz="3000" dirty="0"/>
              <a:t>    </a:t>
            </a:r>
          </a:p>
          <a:p>
            <a:endParaRPr lang="en-IN" dirty="0"/>
          </a:p>
        </p:txBody>
      </p:sp>
    </p:spTree>
    <p:extLst>
      <p:ext uri="{BB962C8B-B14F-4D97-AF65-F5344CB8AC3E}">
        <p14:creationId xmlns:p14="http://schemas.microsoft.com/office/powerpoint/2010/main" val="225289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F0D7989-E403-96D3-7A96-5D0107771DFF}"/>
              </a:ext>
            </a:extLst>
          </p:cNvPr>
          <p:cNvSpPr txBox="1"/>
          <p:nvPr/>
        </p:nvSpPr>
        <p:spPr>
          <a:xfrm>
            <a:off x="3536734" y="752231"/>
            <a:ext cx="6854025" cy="646331"/>
          </a:xfrm>
          <a:prstGeom prst="rect">
            <a:avLst/>
          </a:prstGeom>
          <a:noFill/>
        </p:spPr>
        <p:txBody>
          <a:bodyPr wrap="square">
            <a:spAutoFit/>
          </a:bodyPr>
          <a:lstStyle/>
          <a:p>
            <a:r>
              <a:rPr lang="en-IN" sz="3600" b="1" dirty="0">
                <a:solidFill>
                  <a:srgbClr val="ED7D31">
                    <a:lumMod val="75000"/>
                  </a:srgbClr>
                </a:solidFill>
                <a:latin typeface="Calibri"/>
              </a:rPr>
              <a:t>     CHALLENGES FACED</a:t>
            </a:r>
            <a:endParaRPr lang="en-IN" dirty="0"/>
          </a:p>
        </p:txBody>
      </p:sp>
      <p:sp>
        <p:nvSpPr>
          <p:cNvPr id="3" name="Slide Number Placeholder 6">
            <a:extLst>
              <a:ext uri="{FF2B5EF4-FFF2-40B4-BE49-F238E27FC236}">
                <a16:creationId xmlns:a16="http://schemas.microsoft.com/office/drawing/2014/main" id="{8F49DB2E-86B5-FD5A-7169-7CCD291D24E8}"/>
              </a:ext>
            </a:extLst>
          </p:cNvPr>
          <p:cNvSpPr>
            <a:spLocks noGrp="1"/>
          </p:cNvSpPr>
          <p:nvPr>
            <p:ph type="sldNum" sz="quarter" idx="12"/>
          </p:nvPr>
        </p:nvSpPr>
        <p:spPr>
          <a:xfrm>
            <a:off x="9448800" y="6492875"/>
            <a:ext cx="2743200" cy="365125"/>
          </a:xfrm>
        </p:spPr>
        <p:txBody>
          <a:bodyPr/>
          <a:lstStyle/>
          <a:p>
            <a:fld id="{743D2D45-2C84-4ED2-9C9C-53261234CD12}" type="slidenum">
              <a:rPr lang="en-IN" sz="1600" smtClean="0"/>
              <a:t>11</a:t>
            </a:fld>
            <a:endParaRPr lang="en-IN" sz="1600" dirty="0"/>
          </a:p>
        </p:txBody>
      </p:sp>
      <p:sp>
        <p:nvSpPr>
          <p:cNvPr id="2" name="TextBox 1">
            <a:extLst>
              <a:ext uri="{FF2B5EF4-FFF2-40B4-BE49-F238E27FC236}">
                <a16:creationId xmlns:a16="http://schemas.microsoft.com/office/drawing/2014/main" id="{18DF93D4-002F-2A5E-0DD4-503FA28433D4}"/>
              </a:ext>
            </a:extLst>
          </p:cNvPr>
          <p:cNvSpPr txBox="1"/>
          <p:nvPr/>
        </p:nvSpPr>
        <p:spPr>
          <a:xfrm>
            <a:off x="236375" y="1767006"/>
            <a:ext cx="11719249" cy="3323987"/>
          </a:xfrm>
          <a:prstGeom prst="rect">
            <a:avLst/>
          </a:prstGeom>
          <a:noFill/>
        </p:spPr>
        <p:txBody>
          <a:bodyPr wrap="square" rtlCol="0">
            <a:spAutoFit/>
          </a:bodyPr>
          <a:lstStyle/>
          <a:p>
            <a:pPr algn="just"/>
            <a:r>
              <a:rPr lang="en-US" sz="3000" dirty="0"/>
              <a:t>During implementation, key challenges included ensuring secure key generation and management to prevent unauthorized access. Additionally, optimizing performance while maintaining robust encryption and decryption processes posed a significant hurdle. Overcoming compatibility issues across different web browsers and devices required careful consideration and testing. Addressing these challenges was essential to delivering a secure and reliable file encryption and decryption solution.</a:t>
            </a:r>
          </a:p>
        </p:txBody>
      </p:sp>
    </p:spTree>
    <p:extLst>
      <p:ext uri="{BB962C8B-B14F-4D97-AF65-F5344CB8AC3E}">
        <p14:creationId xmlns:p14="http://schemas.microsoft.com/office/powerpoint/2010/main" val="3496473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F0D7989-E403-96D3-7A96-5D0107771DFF}"/>
              </a:ext>
            </a:extLst>
          </p:cNvPr>
          <p:cNvSpPr txBox="1"/>
          <p:nvPr/>
        </p:nvSpPr>
        <p:spPr>
          <a:xfrm>
            <a:off x="2992448" y="695331"/>
            <a:ext cx="6854025" cy="646331"/>
          </a:xfrm>
          <a:prstGeom prst="rect">
            <a:avLst/>
          </a:prstGeom>
          <a:noFill/>
        </p:spPr>
        <p:txBody>
          <a:bodyPr wrap="square">
            <a:spAutoFit/>
          </a:bodyPr>
          <a:lstStyle/>
          <a:p>
            <a:r>
              <a:rPr lang="en-IN" sz="3600" b="1" dirty="0">
                <a:solidFill>
                  <a:srgbClr val="ED7D31">
                    <a:lumMod val="75000"/>
                  </a:srgbClr>
                </a:solidFill>
                <a:latin typeface="Calibri"/>
              </a:rPr>
              <a:t>      FUTURE ENHANCEMENT</a:t>
            </a:r>
            <a:endParaRPr lang="en-IN" dirty="0"/>
          </a:p>
        </p:txBody>
      </p:sp>
      <p:sp>
        <p:nvSpPr>
          <p:cNvPr id="3" name="Slide Number Placeholder 6">
            <a:extLst>
              <a:ext uri="{FF2B5EF4-FFF2-40B4-BE49-F238E27FC236}">
                <a16:creationId xmlns:a16="http://schemas.microsoft.com/office/drawing/2014/main" id="{8F49DB2E-86B5-FD5A-7169-7CCD291D24E8}"/>
              </a:ext>
            </a:extLst>
          </p:cNvPr>
          <p:cNvSpPr>
            <a:spLocks noGrp="1"/>
          </p:cNvSpPr>
          <p:nvPr>
            <p:ph type="sldNum" sz="quarter" idx="12"/>
          </p:nvPr>
        </p:nvSpPr>
        <p:spPr>
          <a:xfrm>
            <a:off x="9448800" y="6492875"/>
            <a:ext cx="2743200" cy="365125"/>
          </a:xfrm>
        </p:spPr>
        <p:txBody>
          <a:bodyPr/>
          <a:lstStyle/>
          <a:p>
            <a:fld id="{743D2D45-2C84-4ED2-9C9C-53261234CD12}" type="slidenum">
              <a:rPr lang="en-IN" sz="1600" smtClean="0"/>
              <a:t>12</a:t>
            </a:fld>
            <a:endParaRPr lang="en-IN" sz="1600" dirty="0"/>
          </a:p>
        </p:txBody>
      </p:sp>
      <p:sp>
        <p:nvSpPr>
          <p:cNvPr id="2" name="TextBox 1">
            <a:extLst>
              <a:ext uri="{FF2B5EF4-FFF2-40B4-BE49-F238E27FC236}">
                <a16:creationId xmlns:a16="http://schemas.microsoft.com/office/drawing/2014/main" id="{18DF93D4-002F-2A5E-0DD4-503FA28433D4}"/>
              </a:ext>
            </a:extLst>
          </p:cNvPr>
          <p:cNvSpPr txBox="1"/>
          <p:nvPr/>
        </p:nvSpPr>
        <p:spPr>
          <a:xfrm>
            <a:off x="279918" y="1156996"/>
            <a:ext cx="1171924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13A203E-A01F-6DA7-9C0E-470857C5A84D}"/>
              </a:ext>
            </a:extLst>
          </p:cNvPr>
          <p:cNvSpPr txBox="1"/>
          <p:nvPr/>
        </p:nvSpPr>
        <p:spPr>
          <a:xfrm>
            <a:off x="279918" y="1639167"/>
            <a:ext cx="11632164" cy="3323987"/>
          </a:xfrm>
          <a:prstGeom prst="rect">
            <a:avLst/>
          </a:prstGeom>
          <a:noFill/>
        </p:spPr>
        <p:txBody>
          <a:bodyPr wrap="square" rtlCol="0">
            <a:spAutoFit/>
          </a:bodyPr>
          <a:lstStyle/>
          <a:p>
            <a:pPr algn="just"/>
            <a:r>
              <a:rPr lang="en-US" sz="3000" dirty="0"/>
              <a:t>Potential enhancements for the project include implementing additional encryption algorithms such as </a:t>
            </a:r>
            <a:r>
              <a:rPr lang="en-US" sz="3000" dirty="0" err="1"/>
              <a:t>Twofish</a:t>
            </a:r>
            <a:r>
              <a:rPr lang="en-US" sz="3000" dirty="0"/>
              <a:t> or Blowfish to provide users with more options. Integration of user authentication mechanisms, such as OAuth or JSON Web Tokens (JWT), could enhance security. Furthermore, exploring client-side storage solutions like </a:t>
            </a:r>
            <a:r>
              <a:rPr lang="en-US" sz="3000" dirty="0" err="1"/>
              <a:t>IndexedDB</a:t>
            </a:r>
            <a:r>
              <a:rPr lang="en-US" sz="3000" dirty="0"/>
              <a:t> or Web Storage for securely storing encryption keys and files offline would improve usability and data accessibility.</a:t>
            </a:r>
          </a:p>
        </p:txBody>
      </p:sp>
    </p:spTree>
    <p:extLst>
      <p:ext uri="{BB962C8B-B14F-4D97-AF65-F5344CB8AC3E}">
        <p14:creationId xmlns:p14="http://schemas.microsoft.com/office/powerpoint/2010/main" val="3048599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8B2478-ECD9-F5AA-A161-6A7995DE67C7}"/>
              </a:ext>
            </a:extLst>
          </p:cNvPr>
          <p:cNvSpPr txBox="1"/>
          <p:nvPr/>
        </p:nvSpPr>
        <p:spPr>
          <a:xfrm>
            <a:off x="3890000" y="484543"/>
            <a:ext cx="6408752" cy="646331"/>
          </a:xfrm>
          <a:prstGeom prst="rect">
            <a:avLst/>
          </a:prstGeom>
          <a:noFill/>
        </p:spPr>
        <p:txBody>
          <a:bodyPr wrap="square">
            <a:spAutoFit/>
          </a:bodyPr>
          <a:lstStyle/>
          <a:p>
            <a:r>
              <a:rPr lang="en-IN" sz="3600" b="1" dirty="0">
                <a:solidFill>
                  <a:srgbClr val="ED7D31">
                    <a:lumMod val="75000"/>
                  </a:srgbClr>
                </a:solidFill>
                <a:latin typeface="Calibri"/>
              </a:rPr>
              <a:t>   CONCLUSION</a:t>
            </a:r>
            <a:endParaRPr lang="en-IN" dirty="0"/>
          </a:p>
        </p:txBody>
      </p:sp>
      <p:sp>
        <p:nvSpPr>
          <p:cNvPr id="3" name="Slide Number Placeholder 6">
            <a:extLst>
              <a:ext uri="{FF2B5EF4-FFF2-40B4-BE49-F238E27FC236}">
                <a16:creationId xmlns:a16="http://schemas.microsoft.com/office/drawing/2014/main" id="{272FD605-8D40-2187-1D46-6FF11751361F}"/>
              </a:ext>
            </a:extLst>
          </p:cNvPr>
          <p:cNvSpPr>
            <a:spLocks noGrp="1"/>
          </p:cNvSpPr>
          <p:nvPr>
            <p:ph type="sldNum" sz="quarter" idx="12"/>
          </p:nvPr>
        </p:nvSpPr>
        <p:spPr>
          <a:xfrm>
            <a:off x="9448800" y="6492875"/>
            <a:ext cx="2743200" cy="365125"/>
          </a:xfrm>
        </p:spPr>
        <p:txBody>
          <a:bodyPr/>
          <a:lstStyle/>
          <a:p>
            <a:fld id="{743D2D45-2C84-4ED2-9C9C-53261234CD12}" type="slidenum">
              <a:rPr lang="en-IN" sz="1600" smtClean="0"/>
              <a:t>13</a:t>
            </a:fld>
            <a:endParaRPr lang="en-IN" sz="1600" dirty="0"/>
          </a:p>
        </p:txBody>
      </p:sp>
      <p:sp>
        <p:nvSpPr>
          <p:cNvPr id="2" name="TextBox 1">
            <a:extLst>
              <a:ext uri="{FF2B5EF4-FFF2-40B4-BE49-F238E27FC236}">
                <a16:creationId xmlns:a16="http://schemas.microsoft.com/office/drawing/2014/main" id="{57C3D5F7-A94F-5B14-77A7-B49C5ADB56FA}"/>
              </a:ext>
            </a:extLst>
          </p:cNvPr>
          <p:cNvSpPr txBox="1"/>
          <p:nvPr/>
        </p:nvSpPr>
        <p:spPr>
          <a:xfrm>
            <a:off x="343678" y="1418254"/>
            <a:ext cx="11728580" cy="4308872"/>
          </a:xfrm>
          <a:prstGeom prst="rect">
            <a:avLst/>
          </a:prstGeom>
          <a:noFill/>
        </p:spPr>
        <p:txBody>
          <a:bodyPr wrap="square" rtlCol="0">
            <a:spAutoFit/>
          </a:bodyPr>
          <a:lstStyle/>
          <a:p>
            <a:pPr algn="just"/>
            <a:r>
              <a:rPr lang="en-US" sz="3200" dirty="0"/>
              <a:t>In conclusion, the project demonstrates the effective implementation of file encryption and decryption functionalities using HTML, CSS, and JavaScript. By leveraging these web technologies, we've created a secure and user-friendly solution for protecting sensitive data. Moving forward, continued vigilance in security practices and exploration of advanced encryption techniques will ensure the project remains resilient against evolving threats, contributing to a safer digital environment.</a:t>
            </a:r>
          </a:p>
          <a:p>
            <a:endParaRPr lang="en-US" dirty="0"/>
          </a:p>
        </p:txBody>
      </p:sp>
    </p:spTree>
    <p:extLst>
      <p:ext uri="{BB962C8B-B14F-4D97-AF65-F5344CB8AC3E}">
        <p14:creationId xmlns:p14="http://schemas.microsoft.com/office/powerpoint/2010/main" val="2451625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C08D94-6877-7768-5B8B-817566C7365C}"/>
              </a:ext>
            </a:extLst>
          </p:cNvPr>
          <p:cNvSpPr txBox="1"/>
          <p:nvPr/>
        </p:nvSpPr>
        <p:spPr>
          <a:xfrm>
            <a:off x="4378504" y="363894"/>
            <a:ext cx="3434992" cy="646331"/>
          </a:xfrm>
          <a:prstGeom prst="rect">
            <a:avLst/>
          </a:prstGeom>
          <a:noFill/>
        </p:spPr>
        <p:txBody>
          <a:bodyPr wrap="square">
            <a:spAutoFit/>
          </a:bodyPr>
          <a:lstStyle/>
          <a:p>
            <a:r>
              <a:rPr lang="en-IN" sz="3600" b="1" dirty="0">
                <a:solidFill>
                  <a:srgbClr val="ED7D31">
                    <a:lumMod val="75000"/>
                  </a:srgbClr>
                </a:solidFill>
                <a:latin typeface="Calibri"/>
              </a:rPr>
              <a:t>INTRODUCTION</a:t>
            </a:r>
            <a:endParaRPr lang="en-IN" dirty="0"/>
          </a:p>
        </p:txBody>
      </p:sp>
      <p:sp>
        <p:nvSpPr>
          <p:cNvPr id="6" name="TextBox 5">
            <a:extLst>
              <a:ext uri="{FF2B5EF4-FFF2-40B4-BE49-F238E27FC236}">
                <a16:creationId xmlns:a16="http://schemas.microsoft.com/office/drawing/2014/main" id="{B0E8D875-2FE8-B94C-2D31-A8EF64B85262}"/>
              </a:ext>
            </a:extLst>
          </p:cNvPr>
          <p:cNvSpPr txBox="1"/>
          <p:nvPr/>
        </p:nvSpPr>
        <p:spPr>
          <a:xfrm>
            <a:off x="529356" y="1249696"/>
            <a:ext cx="11338560" cy="4832092"/>
          </a:xfrm>
          <a:prstGeom prst="rect">
            <a:avLst/>
          </a:prstGeom>
          <a:noFill/>
        </p:spPr>
        <p:txBody>
          <a:bodyPr wrap="square">
            <a:spAutoFit/>
          </a:bodyPr>
          <a:lstStyle/>
          <a:p>
            <a:pPr algn="just"/>
            <a:r>
              <a:rPr lang="en-US" sz="2800" dirty="0"/>
              <a:t>In an increasingly interconnected digital landscape, ensuring the security of sensitive information is paramount. Encryption and decryption of files serve as fundamental mechanisms for safeguarding data from unauthorized access and potential breaches. Encryption involves the transformation of plaintext data into ciphertext, making it unintelligible to anyone without the decryption key. Conversely, decryption reverses this process, allowing authorized users to access the original information. This presentation delves into the essential principles and techniques of file encryption and decryption, emphasizing their critical role in preserving data confidentiality and integrity amidst evolving cybersecurity threats and regulatory compliance requirements.</a:t>
            </a:r>
            <a:endParaRPr lang="en-IN" sz="2800" dirty="0"/>
          </a:p>
        </p:txBody>
      </p:sp>
      <p:sp>
        <p:nvSpPr>
          <p:cNvPr id="3" name="Slide Number Placeholder 6">
            <a:extLst>
              <a:ext uri="{FF2B5EF4-FFF2-40B4-BE49-F238E27FC236}">
                <a16:creationId xmlns:a16="http://schemas.microsoft.com/office/drawing/2014/main" id="{9658A5A6-C26B-6147-707B-CBE8FA33D22F}"/>
              </a:ext>
            </a:extLst>
          </p:cNvPr>
          <p:cNvSpPr>
            <a:spLocks noGrp="1"/>
          </p:cNvSpPr>
          <p:nvPr>
            <p:ph type="sldNum" sz="quarter" idx="12"/>
          </p:nvPr>
        </p:nvSpPr>
        <p:spPr>
          <a:xfrm>
            <a:off x="9448800" y="6492875"/>
            <a:ext cx="2743200" cy="365125"/>
          </a:xfrm>
        </p:spPr>
        <p:txBody>
          <a:bodyPr/>
          <a:lstStyle/>
          <a:p>
            <a:fld id="{743D2D45-2C84-4ED2-9C9C-53261234CD12}" type="slidenum">
              <a:rPr lang="en-IN" sz="1600" smtClean="0"/>
              <a:t>2</a:t>
            </a:fld>
            <a:endParaRPr lang="en-IN" sz="1600" dirty="0"/>
          </a:p>
        </p:txBody>
      </p:sp>
    </p:spTree>
    <p:extLst>
      <p:ext uri="{BB962C8B-B14F-4D97-AF65-F5344CB8AC3E}">
        <p14:creationId xmlns:p14="http://schemas.microsoft.com/office/powerpoint/2010/main" val="3786022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85B043-DEC9-88E8-3DF2-2A87C886B860}"/>
              </a:ext>
            </a:extLst>
          </p:cNvPr>
          <p:cNvSpPr txBox="1"/>
          <p:nvPr/>
        </p:nvSpPr>
        <p:spPr>
          <a:xfrm>
            <a:off x="2221118" y="188045"/>
            <a:ext cx="6854025" cy="646331"/>
          </a:xfrm>
          <a:prstGeom prst="rect">
            <a:avLst/>
          </a:prstGeom>
          <a:noFill/>
        </p:spPr>
        <p:txBody>
          <a:bodyPr wrap="square">
            <a:spAutoFit/>
          </a:bodyPr>
          <a:lstStyle/>
          <a:p>
            <a:r>
              <a:rPr lang="en-IN" sz="3600" b="1" dirty="0">
                <a:solidFill>
                  <a:srgbClr val="ED7D31">
                    <a:lumMod val="75000"/>
                  </a:srgbClr>
                </a:solidFill>
                <a:latin typeface="Calibri"/>
              </a:rPr>
              <a:t>              BASICS OF ENCRYTION</a:t>
            </a:r>
            <a:endParaRPr lang="en-IN" dirty="0"/>
          </a:p>
        </p:txBody>
      </p:sp>
      <p:sp>
        <p:nvSpPr>
          <p:cNvPr id="3" name="Slide Number Placeholder 6">
            <a:extLst>
              <a:ext uri="{FF2B5EF4-FFF2-40B4-BE49-F238E27FC236}">
                <a16:creationId xmlns:a16="http://schemas.microsoft.com/office/drawing/2014/main" id="{36B98D8B-6F6A-6000-2F95-BBB78BFDCE18}"/>
              </a:ext>
            </a:extLst>
          </p:cNvPr>
          <p:cNvSpPr>
            <a:spLocks noGrp="1"/>
          </p:cNvSpPr>
          <p:nvPr>
            <p:ph type="sldNum" sz="quarter" idx="12"/>
          </p:nvPr>
        </p:nvSpPr>
        <p:spPr>
          <a:xfrm>
            <a:off x="9448800" y="6492875"/>
            <a:ext cx="2743200" cy="365125"/>
          </a:xfrm>
        </p:spPr>
        <p:txBody>
          <a:bodyPr/>
          <a:lstStyle/>
          <a:p>
            <a:fld id="{743D2D45-2C84-4ED2-9C9C-53261234CD12}" type="slidenum">
              <a:rPr lang="en-IN" sz="1600" smtClean="0"/>
              <a:t>3</a:t>
            </a:fld>
            <a:endParaRPr lang="en-IN" sz="1600" dirty="0"/>
          </a:p>
        </p:txBody>
      </p:sp>
      <p:sp>
        <p:nvSpPr>
          <p:cNvPr id="9" name="TextBox 8">
            <a:extLst>
              <a:ext uri="{FF2B5EF4-FFF2-40B4-BE49-F238E27FC236}">
                <a16:creationId xmlns:a16="http://schemas.microsoft.com/office/drawing/2014/main" id="{40B855E3-CA66-4AED-820A-D6DCA5BB8FF2}"/>
              </a:ext>
            </a:extLst>
          </p:cNvPr>
          <p:cNvSpPr txBox="1"/>
          <p:nvPr/>
        </p:nvSpPr>
        <p:spPr>
          <a:xfrm>
            <a:off x="849085" y="1413063"/>
            <a:ext cx="10702212" cy="4031873"/>
          </a:xfrm>
          <a:prstGeom prst="rect">
            <a:avLst/>
          </a:prstGeom>
          <a:noFill/>
        </p:spPr>
        <p:txBody>
          <a:bodyPr wrap="square" rtlCol="0">
            <a:spAutoFit/>
          </a:bodyPr>
          <a:lstStyle/>
          <a:p>
            <a:pPr algn="just"/>
            <a:r>
              <a:rPr lang="en-US" sz="3200" b="0" i="0" dirty="0">
                <a:solidFill>
                  <a:schemeClr val="tx1">
                    <a:lumMod val="85000"/>
                    <a:lumOff val="15000"/>
                  </a:schemeClr>
                </a:solidFill>
                <a:effectLst/>
              </a:rPr>
              <a:t>Encryption is the process of converting plaintext data into ciphertext using an algorithm and a key. It ensures data confidentiality by making the encrypted information unreadable without the corresponding decryption key. Symmetric encryption uses the same key for both encryption and decryption, while asymmetric encryption employs a pair of keys: a public key for encryption and a private key for decryption</a:t>
            </a:r>
            <a:r>
              <a:rPr lang="en-US" sz="3200" b="0" i="0" dirty="0">
                <a:solidFill>
                  <a:srgbClr val="EF4444"/>
                </a:solidFill>
                <a:effectLst/>
              </a:rPr>
              <a:t>.</a:t>
            </a:r>
          </a:p>
        </p:txBody>
      </p:sp>
    </p:spTree>
    <p:extLst>
      <p:ext uri="{BB962C8B-B14F-4D97-AF65-F5344CB8AC3E}">
        <p14:creationId xmlns:p14="http://schemas.microsoft.com/office/powerpoint/2010/main" val="2760881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9F9DA3-412A-A41C-2F2A-BF87AFDA3D85}"/>
              </a:ext>
            </a:extLst>
          </p:cNvPr>
          <p:cNvSpPr txBox="1"/>
          <p:nvPr/>
        </p:nvSpPr>
        <p:spPr>
          <a:xfrm>
            <a:off x="2473044" y="177281"/>
            <a:ext cx="6854025" cy="646331"/>
          </a:xfrm>
          <a:prstGeom prst="rect">
            <a:avLst/>
          </a:prstGeom>
          <a:noFill/>
        </p:spPr>
        <p:txBody>
          <a:bodyPr wrap="square">
            <a:spAutoFit/>
          </a:bodyPr>
          <a:lstStyle/>
          <a:p>
            <a:r>
              <a:rPr lang="en-IN" sz="3600" b="1" dirty="0">
                <a:solidFill>
                  <a:srgbClr val="ED7D31">
                    <a:lumMod val="75000"/>
                  </a:srgbClr>
                </a:solidFill>
                <a:latin typeface="Calibri"/>
              </a:rPr>
              <a:t>             ENCRYPTION TECHNIQUES</a:t>
            </a:r>
            <a:endParaRPr lang="en-IN" dirty="0"/>
          </a:p>
        </p:txBody>
      </p:sp>
      <p:sp>
        <p:nvSpPr>
          <p:cNvPr id="3" name="Slide Number Placeholder 6">
            <a:extLst>
              <a:ext uri="{FF2B5EF4-FFF2-40B4-BE49-F238E27FC236}">
                <a16:creationId xmlns:a16="http://schemas.microsoft.com/office/drawing/2014/main" id="{270A89B9-3BBB-F194-1AEE-0440174CBBD0}"/>
              </a:ext>
            </a:extLst>
          </p:cNvPr>
          <p:cNvSpPr>
            <a:spLocks noGrp="1"/>
          </p:cNvSpPr>
          <p:nvPr>
            <p:ph type="sldNum" sz="quarter" idx="12"/>
          </p:nvPr>
        </p:nvSpPr>
        <p:spPr>
          <a:xfrm>
            <a:off x="9448800" y="6492875"/>
            <a:ext cx="2743200" cy="365125"/>
          </a:xfrm>
        </p:spPr>
        <p:txBody>
          <a:bodyPr/>
          <a:lstStyle/>
          <a:p>
            <a:fld id="{743D2D45-2C84-4ED2-9C9C-53261234CD12}" type="slidenum">
              <a:rPr lang="en-IN" sz="1600" smtClean="0"/>
              <a:t>4</a:t>
            </a:fld>
            <a:endParaRPr lang="en-IN" sz="1600" dirty="0"/>
          </a:p>
        </p:txBody>
      </p:sp>
      <p:sp>
        <p:nvSpPr>
          <p:cNvPr id="10" name="TextBox 9">
            <a:extLst>
              <a:ext uri="{FF2B5EF4-FFF2-40B4-BE49-F238E27FC236}">
                <a16:creationId xmlns:a16="http://schemas.microsoft.com/office/drawing/2014/main" id="{62B1E79A-4BD6-B296-3D96-641784619A4E}"/>
              </a:ext>
            </a:extLst>
          </p:cNvPr>
          <p:cNvSpPr txBox="1"/>
          <p:nvPr/>
        </p:nvSpPr>
        <p:spPr>
          <a:xfrm>
            <a:off x="485192" y="1175657"/>
            <a:ext cx="11635274" cy="4832092"/>
          </a:xfrm>
          <a:prstGeom prst="rect">
            <a:avLst/>
          </a:prstGeom>
          <a:noFill/>
        </p:spPr>
        <p:txBody>
          <a:bodyPr wrap="square" rtlCol="0">
            <a:spAutoFit/>
          </a:bodyPr>
          <a:lstStyle/>
          <a:p>
            <a:pPr algn="just"/>
            <a:r>
              <a:rPr lang="en-US" sz="2800" b="1" dirty="0"/>
              <a:t>Symmetric Encryption: </a:t>
            </a:r>
            <a:r>
              <a:rPr lang="en-US" sz="2800" dirty="0"/>
              <a:t>Uses a single key for both encryption and decryption, offering fast processing speeds.</a:t>
            </a:r>
          </a:p>
          <a:p>
            <a:pPr marL="285750" indent="-285750" algn="just">
              <a:buFontTx/>
              <a:buChar char="-"/>
            </a:pPr>
            <a:endParaRPr lang="en-US" sz="2800" dirty="0"/>
          </a:p>
          <a:p>
            <a:pPr algn="just"/>
            <a:r>
              <a:rPr lang="en-US" sz="2800" b="1" dirty="0"/>
              <a:t>Asymmetric Encryption: </a:t>
            </a:r>
            <a:r>
              <a:rPr lang="en-US" sz="2800" dirty="0"/>
              <a:t>Utilizes a pair of keys - public and private - for encryption and decryption, respectively, ensuring secure communication.</a:t>
            </a:r>
          </a:p>
          <a:p>
            <a:pPr algn="just"/>
            <a:endParaRPr lang="en-US" sz="2800" dirty="0"/>
          </a:p>
          <a:p>
            <a:pPr algn="just"/>
            <a:r>
              <a:rPr lang="en-US" sz="2800" b="1" dirty="0"/>
              <a:t>Block Ciphers: </a:t>
            </a:r>
            <a:r>
              <a:rPr lang="en-US" sz="2800" dirty="0"/>
              <a:t>Encrypt data in fixed-size blocks, offering strong security and versatility.</a:t>
            </a:r>
          </a:p>
          <a:p>
            <a:pPr marL="285750" indent="-285750" algn="just">
              <a:buFontTx/>
              <a:buChar char="-"/>
            </a:pPr>
            <a:endParaRPr lang="en-US" sz="2800" dirty="0"/>
          </a:p>
          <a:p>
            <a:pPr algn="just"/>
            <a:r>
              <a:rPr lang="en-US" sz="2800" b="1" dirty="0"/>
              <a:t>Stream Ciphers: </a:t>
            </a:r>
            <a:r>
              <a:rPr lang="en-US" sz="2800" dirty="0"/>
              <a:t>Encrypt data bit-by-bit or byte-by-byte, suitable for real-time communication and resource-constrained devices.</a:t>
            </a:r>
          </a:p>
        </p:txBody>
      </p:sp>
    </p:spTree>
    <p:extLst>
      <p:ext uri="{BB962C8B-B14F-4D97-AF65-F5344CB8AC3E}">
        <p14:creationId xmlns:p14="http://schemas.microsoft.com/office/powerpoint/2010/main" val="2987601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9F9DA3-412A-A41C-2F2A-BF87AFDA3D85}"/>
              </a:ext>
            </a:extLst>
          </p:cNvPr>
          <p:cNvSpPr txBox="1"/>
          <p:nvPr/>
        </p:nvSpPr>
        <p:spPr>
          <a:xfrm>
            <a:off x="2081159" y="429208"/>
            <a:ext cx="6854025" cy="646331"/>
          </a:xfrm>
          <a:prstGeom prst="rect">
            <a:avLst/>
          </a:prstGeom>
          <a:noFill/>
        </p:spPr>
        <p:txBody>
          <a:bodyPr wrap="square">
            <a:spAutoFit/>
          </a:bodyPr>
          <a:lstStyle/>
          <a:p>
            <a:r>
              <a:rPr lang="en-IN" sz="3600" b="1" dirty="0">
                <a:solidFill>
                  <a:srgbClr val="ED7D31">
                    <a:lumMod val="75000"/>
                  </a:srgbClr>
                </a:solidFill>
                <a:latin typeface="Calibri"/>
              </a:rPr>
              <a:t>             FILE ENCRYPTION PROCESS</a:t>
            </a:r>
            <a:endParaRPr lang="en-IN" dirty="0"/>
          </a:p>
        </p:txBody>
      </p:sp>
      <p:sp>
        <p:nvSpPr>
          <p:cNvPr id="3" name="Slide Number Placeholder 6">
            <a:extLst>
              <a:ext uri="{FF2B5EF4-FFF2-40B4-BE49-F238E27FC236}">
                <a16:creationId xmlns:a16="http://schemas.microsoft.com/office/drawing/2014/main" id="{270A89B9-3BBB-F194-1AEE-0440174CBBD0}"/>
              </a:ext>
            </a:extLst>
          </p:cNvPr>
          <p:cNvSpPr>
            <a:spLocks noGrp="1"/>
          </p:cNvSpPr>
          <p:nvPr>
            <p:ph type="sldNum" sz="quarter" idx="12"/>
          </p:nvPr>
        </p:nvSpPr>
        <p:spPr>
          <a:xfrm>
            <a:off x="9448800" y="6492875"/>
            <a:ext cx="2743200" cy="365125"/>
          </a:xfrm>
        </p:spPr>
        <p:txBody>
          <a:bodyPr/>
          <a:lstStyle/>
          <a:p>
            <a:fld id="{743D2D45-2C84-4ED2-9C9C-53261234CD12}" type="slidenum">
              <a:rPr lang="en-IN" sz="1600" smtClean="0"/>
              <a:t>5</a:t>
            </a:fld>
            <a:endParaRPr lang="en-IN" sz="1600" dirty="0"/>
          </a:p>
        </p:txBody>
      </p:sp>
      <p:sp>
        <p:nvSpPr>
          <p:cNvPr id="10" name="TextBox 9">
            <a:extLst>
              <a:ext uri="{FF2B5EF4-FFF2-40B4-BE49-F238E27FC236}">
                <a16:creationId xmlns:a16="http://schemas.microsoft.com/office/drawing/2014/main" id="{62B1E79A-4BD6-B296-3D96-641784619A4E}"/>
              </a:ext>
            </a:extLst>
          </p:cNvPr>
          <p:cNvSpPr txBox="1"/>
          <p:nvPr/>
        </p:nvSpPr>
        <p:spPr>
          <a:xfrm>
            <a:off x="625151" y="1716834"/>
            <a:ext cx="11635274" cy="3600986"/>
          </a:xfrm>
          <a:prstGeom prst="rect">
            <a:avLst/>
          </a:prstGeom>
          <a:noFill/>
        </p:spPr>
        <p:txBody>
          <a:bodyPr wrap="square" rtlCol="0">
            <a:spAutoFit/>
          </a:bodyPr>
          <a:lstStyle/>
          <a:p>
            <a:pPr marL="342900" indent="-342900" algn="just">
              <a:buAutoNum type="arabicPeriod"/>
            </a:pPr>
            <a:r>
              <a:rPr lang="en-US" sz="3200" dirty="0"/>
              <a:t>Select encryption algorithm and generate encryption key.</a:t>
            </a:r>
          </a:p>
          <a:p>
            <a:pPr marL="342900" indent="-342900" algn="just">
              <a:buAutoNum type="arabicPeriod"/>
            </a:pPr>
            <a:r>
              <a:rPr lang="en-US" sz="3200" dirty="0"/>
              <a:t>Encrypt file using chosen algorithm and key.</a:t>
            </a:r>
          </a:p>
          <a:p>
            <a:pPr marL="342900" indent="-342900" algn="just">
              <a:buAutoNum type="arabicPeriod"/>
            </a:pPr>
            <a:r>
              <a:rPr lang="en-US" sz="3200" dirty="0"/>
              <a:t>Securely store encryption key.</a:t>
            </a:r>
          </a:p>
          <a:p>
            <a:pPr marL="342900" indent="-342900" algn="just">
              <a:buAutoNum type="arabicPeriod"/>
            </a:pPr>
            <a:r>
              <a:rPr lang="en-US" sz="3200" dirty="0"/>
              <a:t>Transfer or store encrypted file.</a:t>
            </a:r>
          </a:p>
          <a:p>
            <a:pPr marL="342900" indent="-342900" algn="just">
              <a:buAutoNum type="arabicPeriod"/>
            </a:pPr>
            <a:r>
              <a:rPr lang="en-US" sz="3200" dirty="0"/>
              <a:t>To decrypt, retrieve encryption key.</a:t>
            </a:r>
          </a:p>
          <a:p>
            <a:pPr marL="342900" indent="-342900" algn="just">
              <a:buAutoNum type="arabicPeriod"/>
            </a:pPr>
            <a:r>
              <a:rPr lang="en-US" sz="3200" dirty="0"/>
              <a:t>Use key to decrypt file and recover original data.</a:t>
            </a:r>
          </a:p>
          <a:p>
            <a:endParaRPr lang="en-US" dirty="0"/>
          </a:p>
          <a:p>
            <a:endParaRPr lang="en-US" dirty="0"/>
          </a:p>
        </p:txBody>
      </p:sp>
    </p:spTree>
    <p:extLst>
      <p:ext uri="{BB962C8B-B14F-4D97-AF65-F5344CB8AC3E}">
        <p14:creationId xmlns:p14="http://schemas.microsoft.com/office/powerpoint/2010/main" val="1803756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DB7025-1BEA-88E4-5591-DC38EBE924FA}"/>
              </a:ext>
            </a:extLst>
          </p:cNvPr>
          <p:cNvSpPr txBox="1"/>
          <p:nvPr/>
        </p:nvSpPr>
        <p:spPr>
          <a:xfrm>
            <a:off x="1679512" y="525834"/>
            <a:ext cx="6966424" cy="646331"/>
          </a:xfrm>
          <a:prstGeom prst="rect">
            <a:avLst/>
          </a:prstGeom>
          <a:noFill/>
        </p:spPr>
        <p:txBody>
          <a:bodyPr wrap="square">
            <a:spAutoFit/>
          </a:bodyPr>
          <a:lstStyle/>
          <a:p>
            <a:r>
              <a:rPr lang="en-IN" sz="3600" b="1" dirty="0">
                <a:solidFill>
                  <a:srgbClr val="ED7D31">
                    <a:lumMod val="75000"/>
                  </a:srgbClr>
                </a:solidFill>
                <a:latin typeface="Calibri"/>
              </a:rPr>
              <a:t>                FILE DECRYPTION PROCESS</a:t>
            </a:r>
            <a:endParaRPr lang="en-IN" dirty="0"/>
          </a:p>
        </p:txBody>
      </p:sp>
      <p:sp>
        <p:nvSpPr>
          <p:cNvPr id="3" name="Slide Number Placeholder 6">
            <a:extLst>
              <a:ext uri="{FF2B5EF4-FFF2-40B4-BE49-F238E27FC236}">
                <a16:creationId xmlns:a16="http://schemas.microsoft.com/office/drawing/2014/main" id="{39FF8BA3-6488-C346-4A28-2C14428EA94F}"/>
              </a:ext>
            </a:extLst>
          </p:cNvPr>
          <p:cNvSpPr>
            <a:spLocks noGrp="1"/>
          </p:cNvSpPr>
          <p:nvPr>
            <p:ph type="sldNum" sz="quarter" idx="12"/>
          </p:nvPr>
        </p:nvSpPr>
        <p:spPr>
          <a:xfrm>
            <a:off x="9448800" y="6492875"/>
            <a:ext cx="2743200" cy="365125"/>
          </a:xfrm>
        </p:spPr>
        <p:txBody>
          <a:bodyPr/>
          <a:lstStyle/>
          <a:p>
            <a:fld id="{743D2D45-2C84-4ED2-9C9C-53261234CD12}" type="slidenum">
              <a:rPr lang="en-IN" sz="1600" smtClean="0"/>
              <a:t>6</a:t>
            </a:fld>
            <a:endParaRPr lang="en-IN" sz="1600" dirty="0"/>
          </a:p>
        </p:txBody>
      </p:sp>
      <p:sp>
        <p:nvSpPr>
          <p:cNvPr id="2" name="TextBox 1">
            <a:extLst>
              <a:ext uri="{FF2B5EF4-FFF2-40B4-BE49-F238E27FC236}">
                <a16:creationId xmlns:a16="http://schemas.microsoft.com/office/drawing/2014/main" id="{4A488669-A0FA-9A6D-E1A1-CD82C8A3A85F}"/>
              </a:ext>
            </a:extLst>
          </p:cNvPr>
          <p:cNvSpPr txBox="1"/>
          <p:nvPr/>
        </p:nvSpPr>
        <p:spPr>
          <a:xfrm>
            <a:off x="653142" y="1586205"/>
            <a:ext cx="11840547" cy="3046988"/>
          </a:xfrm>
          <a:prstGeom prst="rect">
            <a:avLst/>
          </a:prstGeom>
          <a:noFill/>
        </p:spPr>
        <p:txBody>
          <a:bodyPr wrap="square" rtlCol="0">
            <a:spAutoFit/>
          </a:bodyPr>
          <a:lstStyle/>
          <a:p>
            <a:pPr marL="342900" indent="-342900" algn="just">
              <a:buAutoNum type="arabicPeriod"/>
            </a:pPr>
            <a:r>
              <a:rPr lang="en-IN" sz="3200" dirty="0"/>
              <a:t>Obtain encrypted file and decryption key.</a:t>
            </a:r>
          </a:p>
          <a:p>
            <a:pPr marL="342900" indent="-342900" algn="just">
              <a:buAutoNum type="arabicPeriod"/>
            </a:pPr>
            <a:r>
              <a:rPr lang="en-IN" sz="3200" dirty="0"/>
              <a:t>Retrieve encryption algorithm used for encryption.</a:t>
            </a:r>
          </a:p>
          <a:p>
            <a:pPr marL="342900" indent="-342900" algn="just">
              <a:buAutoNum type="arabicPeriod"/>
            </a:pPr>
            <a:r>
              <a:rPr lang="en-IN" sz="3200" dirty="0"/>
              <a:t>Apply decryption algorithm and key to encrypted file.</a:t>
            </a:r>
          </a:p>
          <a:p>
            <a:pPr marL="342900" indent="-342900" algn="just">
              <a:buAutoNum type="arabicPeriod"/>
            </a:pPr>
            <a:r>
              <a:rPr lang="en-IN" sz="3200" dirty="0"/>
              <a:t>Decrypt file to recover plaintext data.</a:t>
            </a:r>
          </a:p>
          <a:p>
            <a:pPr marL="342900" indent="-342900" algn="just">
              <a:buAutoNum type="arabicPeriod"/>
            </a:pPr>
            <a:r>
              <a:rPr lang="en-IN" sz="3200" dirty="0"/>
              <a:t>Ensure secure handling of decrypted data.</a:t>
            </a:r>
          </a:p>
          <a:p>
            <a:pPr marL="342900" indent="-342900" algn="just">
              <a:buAutoNum type="arabicPeriod"/>
            </a:pPr>
            <a:r>
              <a:rPr lang="en-IN" sz="3200" dirty="0"/>
              <a:t>Access and utilize decrypted information as needed.</a:t>
            </a:r>
          </a:p>
        </p:txBody>
      </p:sp>
    </p:spTree>
    <p:extLst>
      <p:ext uri="{BB962C8B-B14F-4D97-AF65-F5344CB8AC3E}">
        <p14:creationId xmlns:p14="http://schemas.microsoft.com/office/powerpoint/2010/main" val="889626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F69E708-299E-C541-DA5E-446965FD4A4B}"/>
              </a:ext>
            </a:extLst>
          </p:cNvPr>
          <p:cNvSpPr txBox="1"/>
          <p:nvPr/>
        </p:nvSpPr>
        <p:spPr>
          <a:xfrm>
            <a:off x="1184988" y="345232"/>
            <a:ext cx="7890155" cy="646331"/>
          </a:xfrm>
          <a:prstGeom prst="rect">
            <a:avLst/>
          </a:prstGeom>
          <a:noFill/>
        </p:spPr>
        <p:txBody>
          <a:bodyPr wrap="square">
            <a:spAutoFit/>
          </a:bodyPr>
          <a:lstStyle/>
          <a:p>
            <a:r>
              <a:rPr lang="en-IN" sz="3600" b="1" dirty="0">
                <a:solidFill>
                  <a:srgbClr val="ED7D31">
                    <a:lumMod val="75000"/>
                  </a:srgbClr>
                </a:solidFill>
                <a:latin typeface="Calibri"/>
              </a:rPr>
              <a:t>                  IMPORTANCE OF ENCRYPTION</a:t>
            </a:r>
            <a:endParaRPr lang="en-IN" dirty="0"/>
          </a:p>
        </p:txBody>
      </p:sp>
      <p:sp>
        <p:nvSpPr>
          <p:cNvPr id="3" name="Slide Number Placeholder 6">
            <a:extLst>
              <a:ext uri="{FF2B5EF4-FFF2-40B4-BE49-F238E27FC236}">
                <a16:creationId xmlns:a16="http://schemas.microsoft.com/office/drawing/2014/main" id="{A81536EE-44B6-0D5A-21A6-493B5481B9FA}"/>
              </a:ext>
            </a:extLst>
          </p:cNvPr>
          <p:cNvSpPr>
            <a:spLocks noGrp="1"/>
          </p:cNvSpPr>
          <p:nvPr>
            <p:ph type="sldNum" sz="quarter" idx="12"/>
          </p:nvPr>
        </p:nvSpPr>
        <p:spPr>
          <a:xfrm>
            <a:off x="9448800" y="6492875"/>
            <a:ext cx="2743200" cy="365125"/>
          </a:xfrm>
        </p:spPr>
        <p:txBody>
          <a:bodyPr/>
          <a:lstStyle/>
          <a:p>
            <a:fld id="{743D2D45-2C84-4ED2-9C9C-53261234CD12}" type="slidenum">
              <a:rPr lang="en-IN" sz="1600" smtClean="0"/>
              <a:t>7</a:t>
            </a:fld>
            <a:endParaRPr lang="en-IN" sz="1600" dirty="0"/>
          </a:p>
        </p:txBody>
      </p:sp>
      <p:sp>
        <p:nvSpPr>
          <p:cNvPr id="2" name="TextBox 1">
            <a:extLst>
              <a:ext uri="{FF2B5EF4-FFF2-40B4-BE49-F238E27FC236}">
                <a16:creationId xmlns:a16="http://schemas.microsoft.com/office/drawing/2014/main" id="{7B87B54E-EC7B-4EE7-8379-706A7680A26A}"/>
              </a:ext>
            </a:extLst>
          </p:cNvPr>
          <p:cNvSpPr txBox="1"/>
          <p:nvPr/>
        </p:nvSpPr>
        <p:spPr>
          <a:xfrm>
            <a:off x="634481" y="1483567"/>
            <a:ext cx="11308702" cy="4031873"/>
          </a:xfrm>
          <a:prstGeom prst="rect">
            <a:avLst/>
          </a:prstGeom>
          <a:noFill/>
        </p:spPr>
        <p:txBody>
          <a:bodyPr wrap="square" rtlCol="0">
            <a:spAutoFit/>
          </a:bodyPr>
          <a:lstStyle/>
          <a:p>
            <a:r>
              <a:rPr lang="en-US" sz="3200" dirty="0"/>
              <a:t>Encryption plays a crucial role in safeguarding sensitive information from unauthorized access and data breaches. It ensures data confidentiality by converting plaintext into ciphertext, making it unreadable without the decryption key. Encryption is essential for protecting sensitive data during transmission over networks, storage on devices, and sharing with others. It also helps organizations comply with data protection regulations and maintain trust with their customers.</a:t>
            </a:r>
            <a:endParaRPr lang="en-IN" sz="3200" dirty="0"/>
          </a:p>
        </p:txBody>
      </p:sp>
    </p:spTree>
    <p:extLst>
      <p:ext uri="{BB962C8B-B14F-4D97-AF65-F5344CB8AC3E}">
        <p14:creationId xmlns:p14="http://schemas.microsoft.com/office/powerpoint/2010/main" val="738831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F69E708-299E-C541-DA5E-446965FD4A4B}"/>
              </a:ext>
            </a:extLst>
          </p:cNvPr>
          <p:cNvSpPr txBox="1"/>
          <p:nvPr/>
        </p:nvSpPr>
        <p:spPr>
          <a:xfrm>
            <a:off x="839757" y="298580"/>
            <a:ext cx="8795224" cy="646331"/>
          </a:xfrm>
          <a:prstGeom prst="rect">
            <a:avLst/>
          </a:prstGeom>
          <a:noFill/>
        </p:spPr>
        <p:txBody>
          <a:bodyPr wrap="square">
            <a:spAutoFit/>
          </a:bodyPr>
          <a:lstStyle/>
          <a:p>
            <a:r>
              <a:rPr lang="en-IN" sz="3600" b="1" dirty="0">
                <a:solidFill>
                  <a:srgbClr val="ED7D31">
                    <a:lumMod val="75000"/>
                  </a:srgbClr>
                </a:solidFill>
                <a:latin typeface="Calibri"/>
              </a:rPr>
              <a:t>                APPLICATIONS OF FILE ENCRYPTION </a:t>
            </a:r>
            <a:endParaRPr lang="en-IN" dirty="0"/>
          </a:p>
        </p:txBody>
      </p:sp>
      <p:sp>
        <p:nvSpPr>
          <p:cNvPr id="3" name="Slide Number Placeholder 6">
            <a:extLst>
              <a:ext uri="{FF2B5EF4-FFF2-40B4-BE49-F238E27FC236}">
                <a16:creationId xmlns:a16="http://schemas.microsoft.com/office/drawing/2014/main" id="{A81536EE-44B6-0D5A-21A6-493B5481B9FA}"/>
              </a:ext>
            </a:extLst>
          </p:cNvPr>
          <p:cNvSpPr>
            <a:spLocks noGrp="1"/>
          </p:cNvSpPr>
          <p:nvPr>
            <p:ph type="sldNum" sz="quarter" idx="12"/>
          </p:nvPr>
        </p:nvSpPr>
        <p:spPr>
          <a:xfrm>
            <a:off x="9448800" y="6492875"/>
            <a:ext cx="2743200" cy="365125"/>
          </a:xfrm>
        </p:spPr>
        <p:txBody>
          <a:bodyPr/>
          <a:lstStyle/>
          <a:p>
            <a:fld id="{743D2D45-2C84-4ED2-9C9C-53261234CD12}" type="slidenum">
              <a:rPr lang="en-IN" sz="1600" smtClean="0"/>
              <a:t>8</a:t>
            </a:fld>
            <a:endParaRPr lang="en-IN" sz="1600" dirty="0"/>
          </a:p>
        </p:txBody>
      </p:sp>
      <p:sp>
        <p:nvSpPr>
          <p:cNvPr id="2" name="TextBox 1">
            <a:extLst>
              <a:ext uri="{FF2B5EF4-FFF2-40B4-BE49-F238E27FC236}">
                <a16:creationId xmlns:a16="http://schemas.microsoft.com/office/drawing/2014/main" id="{7B87B54E-EC7B-4EE7-8379-706A7680A26A}"/>
              </a:ext>
            </a:extLst>
          </p:cNvPr>
          <p:cNvSpPr txBox="1"/>
          <p:nvPr/>
        </p:nvSpPr>
        <p:spPr>
          <a:xfrm>
            <a:off x="541175" y="1586204"/>
            <a:ext cx="11308702" cy="3539430"/>
          </a:xfrm>
          <a:prstGeom prst="rect">
            <a:avLst/>
          </a:prstGeom>
          <a:noFill/>
        </p:spPr>
        <p:txBody>
          <a:bodyPr wrap="square" rtlCol="0">
            <a:spAutoFit/>
          </a:bodyPr>
          <a:lstStyle/>
          <a:p>
            <a:pPr algn="just"/>
            <a:r>
              <a:rPr lang="en-US" sz="3200" dirty="0"/>
              <a:t>File encryption is widely used for secure file transfer over networks, ensuring data privacy during transmission. It also enables secure storage of files on devices and in the cloud, safeguarding sensitive information from unauthorized access. Encryption ensures confidentiality and integrity of data in various applications, including finance, healthcare, and government sectors.</a:t>
            </a:r>
            <a:endParaRPr lang="en-IN" sz="3200" dirty="0"/>
          </a:p>
        </p:txBody>
      </p:sp>
    </p:spTree>
    <p:extLst>
      <p:ext uri="{BB962C8B-B14F-4D97-AF65-F5344CB8AC3E}">
        <p14:creationId xmlns:p14="http://schemas.microsoft.com/office/powerpoint/2010/main" val="192864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4FC26B-8883-D73D-C344-82571CF5A9FE}"/>
              </a:ext>
            </a:extLst>
          </p:cNvPr>
          <p:cNvSpPr txBox="1"/>
          <p:nvPr/>
        </p:nvSpPr>
        <p:spPr>
          <a:xfrm>
            <a:off x="2109150" y="205274"/>
            <a:ext cx="6854025" cy="646331"/>
          </a:xfrm>
          <a:prstGeom prst="rect">
            <a:avLst/>
          </a:prstGeom>
          <a:noFill/>
        </p:spPr>
        <p:txBody>
          <a:bodyPr wrap="square">
            <a:spAutoFit/>
          </a:bodyPr>
          <a:lstStyle/>
          <a:p>
            <a:r>
              <a:rPr lang="en-IN" sz="3600" b="1" dirty="0">
                <a:solidFill>
                  <a:srgbClr val="ED7D31">
                    <a:lumMod val="75000"/>
                  </a:srgbClr>
                </a:solidFill>
                <a:latin typeface="Calibri"/>
              </a:rPr>
              <a:t>              IMPLEMENTATION DETAILS </a:t>
            </a:r>
            <a:endParaRPr lang="en-IN" dirty="0"/>
          </a:p>
        </p:txBody>
      </p:sp>
      <p:sp>
        <p:nvSpPr>
          <p:cNvPr id="3" name="Slide Number Placeholder 6">
            <a:extLst>
              <a:ext uri="{FF2B5EF4-FFF2-40B4-BE49-F238E27FC236}">
                <a16:creationId xmlns:a16="http://schemas.microsoft.com/office/drawing/2014/main" id="{3A2D6FF7-A883-2A38-A241-3CC168AB6103}"/>
              </a:ext>
            </a:extLst>
          </p:cNvPr>
          <p:cNvSpPr>
            <a:spLocks noGrp="1"/>
          </p:cNvSpPr>
          <p:nvPr>
            <p:ph type="sldNum" sz="quarter" idx="12"/>
          </p:nvPr>
        </p:nvSpPr>
        <p:spPr>
          <a:xfrm>
            <a:off x="9448800" y="6492875"/>
            <a:ext cx="2743200" cy="365125"/>
          </a:xfrm>
        </p:spPr>
        <p:txBody>
          <a:bodyPr/>
          <a:lstStyle/>
          <a:p>
            <a:fld id="{743D2D45-2C84-4ED2-9C9C-53261234CD12}" type="slidenum">
              <a:rPr lang="en-IN" sz="1600" smtClean="0"/>
              <a:t>9</a:t>
            </a:fld>
            <a:endParaRPr lang="en-IN" sz="1600" dirty="0"/>
          </a:p>
        </p:txBody>
      </p:sp>
      <p:sp>
        <p:nvSpPr>
          <p:cNvPr id="4" name="TextBox 3">
            <a:extLst>
              <a:ext uri="{FF2B5EF4-FFF2-40B4-BE49-F238E27FC236}">
                <a16:creationId xmlns:a16="http://schemas.microsoft.com/office/drawing/2014/main" id="{3B8252C9-A9AC-415E-2373-A8E159CC9A2F}"/>
              </a:ext>
            </a:extLst>
          </p:cNvPr>
          <p:cNvSpPr txBox="1"/>
          <p:nvPr/>
        </p:nvSpPr>
        <p:spPr>
          <a:xfrm>
            <a:off x="270588" y="1315615"/>
            <a:ext cx="11803224" cy="4247317"/>
          </a:xfrm>
          <a:prstGeom prst="rect">
            <a:avLst/>
          </a:prstGeom>
          <a:noFill/>
        </p:spPr>
        <p:txBody>
          <a:bodyPr wrap="square" rtlCol="0">
            <a:spAutoFit/>
          </a:bodyPr>
          <a:lstStyle/>
          <a:p>
            <a:pPr algn="just"/>
            <a:r>
              <a:rPr lang="en-IN" sz="3000" dirty="0"/>
              <a:t>The project leverages HTML for structuring the user interface, CSS for styling elements, and JavaScript for encryption and decryption logic. HTML forms capture user input, while CSS enhances the visual presentation. JavaScript handles encryption and decryption operations, utilizing algorithms like AES. The implementation ensures secure key generation and management, with data validation to prevent input errors. The integration of these technologies facilitates a seamless and secure user experience for file encryption and decryption within a web browser environment.</a:t>
            </a:r>
          </a:p>
        </p:txBody>
      </p:sp>
    </p:spTree>
    <p:extLst>
      <p:ext uri="{BB962C8B-B14F-4D97-AF65-F5344CB8AC3E}">
        <p14:creationId xmlns:p14="http://schemas.microsoft.com/office/powerpoint/2010/main" val="3230706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807</TotalTime>
  <Words>940</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Century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Amritam Amogh</dc:creator>
  <cp:lastModifiedBy>Tikhe Nityom Kishor</cp:lastModifiedBy>
  <cp:revision>3</cp:revision>
  <dcterms:created xsi:type="dcterms:W3CDTF">2023-10-15T07:29:18Z</dcterms:created>
  <dcterms:modified xsi:type="dcterms:W3CDTF">2024-04-26T15:06:16Z</dcterms:modified>
</cp:coreProperties>
</file>