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7368259"/>
            <a:ext cx="10077574" cy="1882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564" y="1815172"/>
            <a:ext cx="4289187" cy="46320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19565" y="7371508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7479" y="179368"/>
            <a:ext cx="1219834" cy="62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912" y="7381705"/>
            <a:ext cx="10077574" cy="1747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307" y="1422911"/>
            <a:ext cx="2675254" cy="440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6622" y="2697828"/>
            <a:ext cx="6358890" cy="241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g"/><Relationship Id="rId7" Type="http://schemas.openxmlformats.org/officeDocument/2006/relationships/image" Target="../media/image41.png"/><Relationship Id="rId8" Type="http://schemas.openxmlformats.org/officeDocument/2006/relationships/image" Target="../media/image42.jp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jp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7.png"/><Relationship Id="rId4" Type="http://schemas.openxmlformats.org/officeDocument/2006/relationships/image" Target="../media/image55.png"/><Relationship Id="rId5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jpg"/><Relationship Id="rId7" Type="http://schemas.openxmlformats.org/officeDocument/2006/relationships/image" Target="../media/image61.jpg"/><Relationship Id="rId8" Type="http://schemas.openxmlformats.org/officeDocument/2006/relationships/image" Target="../media/image62.jpg"/><Relationship Id="rId9" Type="http://schemas.openxmlformats.org/officeDocument/2006/relationships/image" Target="../media/image63.jpg"/><Relationship Id="rId10" Type="http://schemas.openxmlformats.org/officeDocument/2006/relationships/image" Target="../media/image64.jpg"/><Relationship Id="rId11" Type="http://schemas.openxmlformats.org/officeDocument/2006/relationships/image" Target="../media/image6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55.png"/><Relationship Id="rId4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21" y="7377882"/>
            <a:ext cx="10111718" cy="17861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21" y="0"/>
            <a:ext cx="10106756" cy="9327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17563" y="656842"/>
            <a:ext cx="7797800" cy="31927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r" marR="337185">
              <a:lnSpc>
                <a:spcPct val="100000"/>
              </a:lnSpc>
              <a:spcBef>
                <a:spcPts val="380"/>
              </a:spcBef>
            </a:pPr>
            <a:r>
              <a:rPr dirty="0" sz="1500" spc="-114">
                <a:solidFill>
                  <a:srgbClr val="262626"/>
                </a:solidFill>
                <a:latin typeface="Times New Roman"/>
                <a:cs typeface="Times New Roman"/>
              </a:rPr>
              <a:t>1.</a:t>
            </a:r>
            <a:r>
              <a:rPr dirty="0" sz="1500" spc="-3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1500" spc="-204">
                <a:solidFill>
                  <a:srgbClr val="262626"/>
                </a:solidFill>
                <a:latin typeface="Times New Roman"/>
                <a:cs typeface="Times New Roman"/>
              </a:rPr>
              <a:t>I'd</a:t>
            </a:r>
            <a:r>
              <a:rPr dirty="0" sz="1500" spc="-11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1500" spc="-75">
                <a:solidFill>
                  <a:srgbClr val="212121"/>
                </a:solidFill>
                <a:latin typeface="Times New Roman"/>
                <a:cs typeface="Times New Roman"/>
              </a:rPr>
              <a:t>Ih"ERS</a:t>
            </a:r>
            <a:r>
              <a:rPr dirty="0" sz="1500" spc="-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dirty="0" sz="1500" spc="-20">
                <a:solidFill>
                  <a:srgbClr val="2D2D2D"/>
                </a:solidFill>
                <a:latin typeface="Times New Roman"/>
                <a:cs typeface="Times New Roman"/>
              </a:rPr>
              <a:t>T’\’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Presentation</a:t>
            </a:r>
            <a:r>
              <a:rPr dirty="0" sz="2000" spc="3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End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Engineering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(BEE)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(22CS026)</a:t>
            </a:r>
            <a:endParaRPr sz="2000">
              <a:latin typeface="Times New Roman"/>
              <a:cs typeface="Times New Roman"/>
            </a:endParaRPr>
          </a:p>
          <a:p>
            <a:pPr algn="ctr" marL="39370">
              <a:lnSpc>
                <a:spcPct val="100000"/>
              </a:lnSpc>
              <a:spcBef>
                <a:spcPts val="430"/>
              </a:spcBef>
            </a:pPr>
            <a:r>
              <a:rPr dirty="0" sz="2200" spc="-25"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  <a:p>
            <a:pPr algn="ctr" marL="39370">
              <a:lnSpc>
                <a:spcPct val="100000"/>
              </a:lnSpc>
              <a:spcBef>
                <a:spcPts val="400"/>
              </a:spcBef>
            </a:pPr>
            <a:r>
              <a:rPr dirty="0" sz="2050">
                <a:latin typeface="Times New Roman"/>
                <a:cs typeface="Times New Roman"/>
              </a:rPr>
              <a:t>Examination</a:t>
            </a:r>
            <a:r>
              <a:rPr dirty="0" sz="2050" spc="39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Portal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050">
              <a:latin typeface="Times New Roman"/>
              <a:cs typeface="Times New Roman"/>
            </a:endParaRPr>
          </a:p>
          <a:p>
            <a:pPr marL="2421255" marR="2407920" indent="678815">
              <a:lnSpc>
                <a:spcPct val="92700"/>
              </a:lnSpc>
              <a:spcBef>
                <a:spcPts val="5"/>
              </a:spcBef>
              <a:tabLst>
                <a:tab pos="4260850" algn="l"/>
              </a:tabLst>
            </a:pPr>
            <a:r>
              <a:rPr dirty="0" sz="2200">
                <a:latin typeface="Times New Roman"/>
                <a:cs typeface="Times New Roman"/>
              </a:rPr>
              <a:t>Submitted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By: </a:t>
            </a:r>
            <a:r>
              <a:rPr dirty="0" sz="1850">
                <a:latin typeface="Times New Roman"/>
                <a:cs typeface="Times New Roman"/>
              </a:rPr>
              <a:t>Prabhdeep</a:t>
            </a:r>
            <a:r>
              <a:rPr dirty="0" sz="1850" spc="28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Singh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55">
                <a:latin typeface="Times New Roman"/>
                <a:cs typeface="Times New Roman"/>
              </a:rPr>
              <a:t>2210992050 </a:t>
            </a:r>
            <a:r>
              <a:rPr dirty="0" sz="1850">
                <a:latin typeface="Times New Roman"/>
                <a:cs typeface="Times New Roman"/>
              </a:rPr>
              <a:t>Nimish</a:t>
            </a:r>
            <a:r>
              <a:rPr dirty="0" sz="1850" spc="1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Sharma</a:t>
            </a:r>
            <a:r>
              <a:rPr dirty="0" sz="1850" spc="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-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2210991986</a:t>
            </a:r>
            <a:endParaRPr sz="1850">
              <a:latin typeface="Times New Roman"/>
              <a:cs typeface="Times New Roman"/>
            </a:endParaRPr>
          </a:p>
          <a:p>
            <a:pPr marL="3094990">
              <a:lnSpc>
                <a:spcPts val="2120"/>
              </a:lnSpc>
            </a:pPr>
            <a:r>
              <a:rPr dirty="0" sz="2200">
                <a:latin typeface="Times New Roman"/>
                <a:cs typeface="Times New Roman"/>
              </a:rPr>
              <a:t>Supervised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 algn="ctr" marL="29209">
              <a:lnSpc>
                <a:spcPct val="100000"/>
              </a:lnSpc>
              <a:spcBef>
                <a:spcPts val="65"/>
              </a:spcBef>
            </a:pPr>
            <a:r>
              <a:rPr dirty="0" sz="1800" spc="55">
                <a:latin typeface="Times New Roman"/>
                <a:cs typeface="Times New Roman"/>
              </a:rPr>
              <a:t>Rahul </a:t>
            </a:r>
            <a:r>
              <a:rPr dirty="0" sz="1800" spc="-10">
                <a:latin typeface="Times New Roman"/>
                <a:cs typeface="Times New Roman"/>
              </a:rPr>
              <a:t>Shdrma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3821" y="4733060"/>
            <a:ext cx="6920865" cy="929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0" marR="5080" indent="-1588135">
              <a:lnSpc>
                <a:spcPct val="113900"/>
              </a:lnSpc>
              <a:spcBef>
                <a:spcPts val="95"/>
              </a:spcBef>
            </a:pPr>
            <a:r>
              <a:rPr dirty="0" baseline="1068" sz="3900" spc="-127">
                <a:latin typeface="Cambria"/>
                <a:cs typeface="Cambria"/>
              </a:rPr>
              <a:t>Department</a:t>
            </a:r>
            <a:r>
              <a:rPr dirty="0" baseline="1068" sz="3900" spc="382">
                <a:latin typeface="Cambria"/>
                <a:cs typeface="Cambria"/>
              </a:rPr>
              <a:t> </a:t>
            </a:r>
            <a:r>
              <a:rPr dirty="0" baseline="1068" sz="3900" spc="120">
                <a:latin typeface="Cambria"/>
                <a:cs typeface="Cambria"/>
              </a:rPr>
              <a:t>of</a:t>
            </a:r>
            <a:r>
              <a:rPr dirty="0" baseline="1068" sz="3900" spc="-187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Com</a:t>
            </a:r>
            <a:r>
              <a:rPr dirty="0" baseline="1068" sz="3900">
                <a:latin typeface="Cambria"/>
                <a:cs typeface="Cambria"/>
              </a:rPr>
              <a:t>puterScience</a:t>
            </a:r>
            <a:r>
              <a:rPr dirty="0" baseline="1068" sz="3900" spc="179">
                <a:latin typeface="Cambria"/>
                <a:cs typeface="Cambria"/>
              </a:rPr>
              <a:t> </a:t>
            </a:r>
            <a:r>
              <a:rPr dirty="0" baseline="1068" sz="3900" spc="-142">
                <a:latin typeface="Cambria"/>
                <a:cs typeface="Cambria"/>
              </a:rPr>
              <a:t>and</a:t>
            </a:r>
            <a:r>
              <a:rPr dirty="0" baseline="1068" sz="3900" spc="-30">
                <a:latin typeface="Cambria"/>
                <a:cs typeface="Cambria"/>
              </a:rPr>
              <a:t> </a:t>
            </a:r>
            <a:r>
              <a:rPr dirty="0" baseline="1068" sz="3900" spc="-67">
                <a:latin typeface="Cambria"/>
                <a:cs typeface="Cambria"/>
              </a:rPr>
              <a:t>Engineering, </a:t>
            </a:r>
            <a:r>
              <a:rPr dirty="0" sz="2600" spc="-30">
                <a:latin typeface="Cambria"/>
                <a:cs typeface="Cambria"/>
              </a:rPr>
              <a:t>Chitkara</a:t>
            </a:r>
            <a:r>
              <a:rPr dirty="0" sz="2600" spc="-80">
                <a:latin typeface="Cambria"/>
                <a:cs typeface="Cambria"/>
              </a:rPr>
              <a:t> </a:t>
            </a:r>
            <a:r>
              <a:rPr dirty="0" sz="2600" spc="-35">
                <a:latin typeface="Cambria"/>
                <a:cs typeface="Cambria"/>
              </a:rPr>
              <a:t>University,</a:t>
            </a:r>
            <a:r>
              <a:rPr dirty="0" sz="2600" spc="12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Punjab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193" y="4739619"/>
            <a:ext cx="739515" cy="2487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2918" y="2608470"/>
            <a:ext cx="4383308" cy="2890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102" y="1358018"/>
            <a:ext cx="8692663" cy="30252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560177" y="2958061"/>
            <a:ext cx="471170" cy="235585"/>
            <a:chOff x="6560177" y="2958061"/>
            <a:chExt cx="471170" cy="235585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0177" y="2958061"/>
              <a:ext cx="470600" cy="2352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0177" y="2958061"/>
              <a:ext cx="470600" cy="23530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60177" y="3314372"/>
            <a:ext cx="470600" cy="470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6560177" y="3314372"/>
            <a:ext cx="471170" cy="235585"/>
            <a:chOff x="6560177" y="3314372"/>
            <a:chExt cx="471170" cy="235585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0177" y="3415215"/>
              <a:ext cx="470600" cy="13445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60177" y="3314372"/>
              <a:ext cx="470600" cy="23530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6560177" y="3677406"/>
            <a:ext cx="471170" cy="235585"/>
            <a:chOff x="6560177" y="3677406"/>
            <a:chExt cx="471170" cy="235585"/>
          </a:xfrm>
        </p:grpSpPr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0177" y="3677406"/>
              <a:ext cx="470600" cy="2353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0177" y="3677406"/>
              <a:ext cx="470600" cy="235300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4080443" y="1876506"/>
            <a:ext cx="1671320" cy="63563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885"/>
              </a:spcBef>
            </a:pPr>
            <a:r>
              <a:rPr dirty="0" sz="1200" spc="250">
                <a:solidFill>
                  <a:srgbClr val="282828"/>
                </a:solidFill>
                <a:latin typeface="Calibri"/>
                <a:cs typeface="Calibri"/>
              </a:rPr>
              <a:t>Admin</a:t>
            </a:r>
            <a:r>
              <a:rPr dirty="0" sz="1200" spc="1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200" spc="195">
                <a:solidFill>
                  <a:srgbClr val="1C1C1C"/>
                </a:solidFill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350" spc="114">
                <a:solidFill>
                  <a:srgbClr val="441F7C"/>
                </a:solidFill>
                <a:latin typeface="Arial MT"/>
                <a:cs typeface="Arial MT"/>
              </a:rPr>
              <a:t>Available</a:t>
            </a:r>
            <a:r>
              <a:rPr dirty="0" sz="1350" spc="190">
                <a:solidFill>
                  <a:srgbClr val="441F7C"/>
                </a:solidFill>
                <a:latin typeface="Arial MT"/>
                <a:cs typeface="Arial MT"/>
              </a:rPr>
              <a:t> </a:t>
            </a:r>
            <a:r>
              <a:rPr dirty="0" sz="1350" spc="100">
                <a:solidFill>
                  <a:srgbClr val="4D2172"/>
                </a:solidFill>
                <a:latin typeface="Arial MT"/>
                <a:cs typeface="Arial MT"/>
              </a:rPr>
              <a:t>Courses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10673" y="3956591"/>
            <a:ext cx="16116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10">
                <a:solidFill>
                  <a:srgbClr val="4D2660"/>
                </a:solidFill>
                <a:latin typeface="Calibri"/>
                <a:cs typeface="Calibri"/>
              </a:rPr>
              <a:t>Add</a:t>
            </a:r>
            <a:r>
              <a:rPr dirty="0" sz="1400" spc="114">
                <a:solidFill>
                  <a:srgbClr val="4D2660"/>
                </a:solidFill>
                <a:latin typeface="Calibri"/>
                <a:cs typeface="Calibri"/>
              </a:rPr>
              <a:t>  </a:t>
            </a:r>
            <a:r>
              <a:rPr dirty="0" sz="1400" spc="125">
                <a:solidFill>
                  <a:srgbClr val="4F1C6E"/>
                </a:solidFill>
                <a:latin typeface="Calibri"/>
                <a:cs typeface="Calibri"/>
              </a:rPr>
              <a:t>New</a:t>
            </a:r>
            <a:r>
              <a:rPr dirty="0" sz="1400" spc="480">
                <a:solidFill>
                  <a:srgbClr val="4F1C6E"/>
                </a:solidFill>
                <a:latin typeface="Calibri"/>
                <a:cs typeface="Calibri"/>
              </a:rPr>
              <a:t> </a:t>
            </a:r>
            <a:r>
              <a:rPr dirty="0" sz="1400" spc="180">
                <a:solidFill>
                  <a:srgbClr val="5E4167"/>
                </a:solidFill>
                <a:latin typeface="Calibri"/>
                <a:cs typeface="Calibri"/>
              </a:rPr>
              <a:t>Course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81646" y="3160419"/>
            <a:ext cx="276860" cy="96520"/>
          </a:xfrm>
          <a:custGeom>
            <a:avLst/>
            <a:gdLst/>
            <a:ahLst/>
            <a:cxnLst/>
            <a:rect l="l" t="t" r="r" b="b"/>
            <a:pathLst>
              <a:path w="276859" h="96520">
                <a:moveTo>
                  <a:pt x="276757" y="96136"/>
                </a:moveTo>
                <a:lnTo>
                  <a:pt x="0" y="96136"/>
                </a:lnTo>
                <a:lnTo>
                  <a:pt x="0" y="0"/>
                </a:lnTo>
                <a:lnTo>
                  <a:pt x="276757" y="0"/>
                </a:lnTo>
                <a:lnTo>
                  <a:pt x="276757" y="9613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730" y="1290789"/>
            <a:ext cx="4080779" cy="8201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989" y="1458861"/>
            <a:ext cx="4793402" cy="3697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5098" y="1284067"/>
            <a:ext cx="4813571" cy="6722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105263" y="332210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8885" y="0"/>
                </a:lnTo>
              </a:path>
            </a:pathLst>
          </a:custGeom>
          <a:ln w="3175">
            <a:solidFill>
              <a:srgbClr val="74707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8180387" y="2890831"/>
            <a:ext cx="867410" cy="450850"/>
            <a:chOff x="8180387" y="2890831"/>
            <a:chExt cx="867410" cy="45085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387" y="2890831"/>
              <a:ext cx="867249" cy="45043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0387" y="2890831"/>
              <a:ext cx="867249" cy="450431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8180387" y="4544656"/>
            <a:ext cx="867410" cy="443865"/>
            <a:chOff x="8180387" y="4544656"/>
            <a:chExt cx="867410" cy="443865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0387" y="4544656"/>
              <a:ext cx="867249" cy="44370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0387" y="4544656"/>
              <a:ext cx="867249" cy="443709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56004" y="470601"/>
            <a:ext cx="1203392" cy="2353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3528" y="4558102"/>
            <a:ext cx="1169778" cy="806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80366" y="2063918"/>
            <a:ext cx="309251" cy="11428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41715" y="4558102"/>
            <a:ext cx="1842065" cy="17479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91241" y="2480736"/>
            <a:ext cx="121011" cy="14790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87784" y="4914413"/>
            <a:ext cx="1924531" cy="900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24855" y="4558102"/>
            <a:ext cx="598334" cy="9412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31579" y="4921136"/>
            <a:ext cx="201685" cy="80674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5475269" y="4113365"/>
            <a:ext cx="2635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5">
                <a:solidFill>
                  <a:srgbClr val="523F66"/>
                </a:solidFill>
                <a:latin typeface="Arial MT"/>
                <a:cs typeface="Arial MT"/>
              </a:rPr>
              <a:t>TRt</a:t>
            </a:r>
            <a:r>
              <a:rPr dirty="0" sz="1100" spc="75">
                <a:solidFill>
                  <a:srgbClr val="523F66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3F3F3F"/>
                </a:solidFill>
                <a:latin typeface="Arial MT"/>
                <a:cs typeface="Arial MT"/>
              </a:rPr>
              <a:t>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672336" y="658932"/>
            <a:ext cx="116840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10">
                <a:solidFill>
                  <a:srgbClr val="0F0F0F"/>
                </a:solidFill>
                <a:latin typeface="Consolas"/>
                <a:cs typeface="Consolas"/>
              </a:rPr>
              <a:t>UNIVERSITY</a:t>
            </a:r>
            <a:endParaRPr sz="1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10" y="1418525"/>
            <a:ext cx="2023582" cy="2353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9854" y="1230657"/>
            <a:ext cx="2054225" cy="4337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3080" algn="l"/>
              </a:tabLst>
            </a:pPr>
            <a:r>
              <a:rPr dirty="0" sz="2650">
                <a:latin typeface="Cambria"/>
                <a:cs typeface="Cambria"/>
              </a:rPr>
              <a:t>Future</a:t>
            </a:r>
            <a:r>
              <a:rPr dirty="0" sz="2650" spc="225">
                <a:latin typeface="Cambria"/>
                <a:cs typeface="Cambria"/>
              </a:rPr>
              <a:t> </a:t>
            </a:r>
            <a:r>
              <a:rPr dirty="0" sz="2650" spc="-25">
                <a:latin typeface="Cambria"/>
                <a:cs typeface="Cambria"/>
              </a:rPr>
              <a:t>Sco</a:t>
            </a:r>
            <a:r>
              <a:rPr dirty="0" sz="2650">
                <a:latin typeface="Cambria"/>
                <a:cs typeface="Cambria"/>
              </a:rPr>
              <a:t>	</a:t>
            </a:r>
            <a:r>
              <a:rPr dirty="0" sz="2650" spc="-25">
                <a:latin typeface="Cambria"/>
                <a:cs typeface="Cambria"/>
              </a:rPr>
              <a:t>e: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3048" y="1653916"/>
            <a:ext cx="8503285" cy="5041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92430" marR="5080" indent="-380365">
              <a:lnSpc>
                <a:spcPct val="113100"/>
              </a:lnSpc>
              <a:spcBef>
                <a:spcPts val="95"/>
              </a:spcBef>
              <a:buChar char="•"/>
              <a:tabLst>
                <a:tab pos="393700" algn="l"/>
              </a:tabLst>
            </a:pPr>
            <a:r>
              <a:rPr dirty="0" sz="1950">
                <a:latin typeface="Times New Roman"/>
                <a:cs typeface="Times New Roman"/>
              </a:rPr>
              <a:t>Cheating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Prevention</a:t>
            </a:r>
            <a:r>
              <a:rPr dirty="0" sz="1950" spc="155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B4B4B"/>
                </a:solidFill>
                <a:latin typeface="Times New Roman"/>
                <a:cs typeface="Times New Roman"/>
              </a:rPr>
              <a:t>—</a:t>
            </a:r>
            <a:r>
              <a:rPr dirty="0" sz="1950" spc="5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Implementing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AI-powered</a:t>
            </a:r>
            <a:r>
              <a:rPr dirty="0" sz="1950" spc="2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proctoring,</a:t>
            </a:r>
            <a:r>
              <a:rPr dirty="0" sz="1950" spc="2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screen</a:t>
            </a:r>
            <a:r>
              <a:rPr dirty="0" sz="1950" spc="14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monitoring,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	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plagiarism</a:t>
            </a:r>
            <a:r>
              <a:rPr dirty="0" sz="1950" spc="21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detection</a:t>
            </a:r>
            <a:r>
              <a:rPr dirty="0" sz="1950" spc="17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to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ensure</a:t>
            </a:r>
            <a:r>
              <a:rPr dirty="0" sz="1950" spc="17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fair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examination</a:t>
            </a:r>
            <a:r>
              <a:rPr dirty="0" sz="1950" spc="31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practices.</a:t>
            </a:r>
            <a:endParaRPr sz="1950">
              <a:latin typeface="Times New Roman"/>
              <a:cs typeface="Times New Roman"/>
            </a:endParaRPr>
          </a:p>
          <a:p>
            <a:pPr algn="just" marL="392430" marR="123189" indent="-380365">
              <a:lnSpc>
                <a:spcPct val="114199"/>
              </a:lnSpc>
              <a:spcBef>
                <a:spcPts val="400"/>
              </a:spcBef>
              <a:buChar char="•"/>
              <a:tabLst>
                <a:tab pos="396240" algn="l"/>
              </a:tabLst>
            </a:pPr>
            <a:r>
              <a:rPr dirty="0" sz="1950" spc="-15">
                <a:latin typeface="Times New Roman"/>
                <a:cs typeface="Times New Roman"/>
              </a:rPr>
              <a:t>Charts</a:t>
            </a:r>
            <a:r>
              <a:rPr dirty="0" sz="1950" spc="160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for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Results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B4B4B"/>
                </a:solidFill>
                <a:latin typeface="Times New Roman"/>
                <a:cs typeface="Times New Roman"/>
              </a:rPr>
              <a:t>—</a:t>
            </a:r>
            <a:r>
              <a:rPr dirty="0" sz="1950" spc="5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Enhancing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 spc="-35">
                <a:latin typeface="Times New Roman"/>
                <a:cs typeface="Times New Roman"/>
              </a:rPr>
              <a:t>the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platform</a:t>
            </a:r>
            <a:r>
              <a:rPr dirty="0" sz="1950" spc="13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with</a:t>
            </a:r>
            <a:r>
              <a:rPr dirty="0" sz="1950" spc="9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graphica</a:t>
            </a:r>
            <a:r>
              <a:rPr dirty="0" sz="1950">
                <a:latin typeface="Times New Roman"/>
                <a:cs typeface="Times New Roman"/>
              </a:rPr>
              <a:t>l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analytics,</a:t>
            </a:r>
            <a:r>
              <a:rPr dirty="0" sz="1950" spc="26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including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	</a:t>
            </a:r>
            <a:r>
              <a:rPr dirty="0" sz="1950" spc="-10">
                <a:latin typeface="Times New Roman"/>
                <a:cs typeface="Times New Roman"/>
              </a:rPr>
              <a:t>bar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charts</a:t>
            </a:r>
            <a:r>
              <a:rPr dirty="0" sz="1950" spc="12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and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spc="-30">
                <a:latin typeface="Times New Roman"/>
                <a:cs typeface="Times New Roman"/>
              </a:rPr>
              <a:t>pie</a:t>
            </a:r>
            <a:r>
              <a:rPr dirty="0" sz="1950" spc="8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charts,</a:t>
            </a:r>
            <a:r>
              <a:rPr dirty="0" sz="1950" spc="160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to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help</a:t>
            </a:r>
            <a:r>
              <a:rPr dirty="0" sz="1950" spc="9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sNdents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examiners</a:t>
            </a:r>
            <a:r>
              <a:rPr dirty="0" sz="1950" spc="22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visualize</a:t>
            </a:r>
            <a:r>
              <a:rPr dirty="0" sz="1950" spc="170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performance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	</a:t>
            </a:r>
            <a:r>
              <a:rPr dirty="0" sz="1950" spc="-20">
                <a:latin typeface="Times New Roman"/>
                <a:cs typeface="Times New Roman"/>
              </a:rPr>
              <a:t>trends</a:t>
            </a:r>
            <a:r>
              <a:rPr dirty="0" sz="1950" spc="1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over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time.</a:t>
            </a:r>
            <a:endParaRPr sz="1950">
              <a:latin typeface="Times New Roman"/>
              <a:cs typeface="Times New Roman"/>
            </a:endParaRPr>
          </a:p>
          <a:p>
            <a:pPr marL="398145" marR="568960" indent="-386080">
              <a:lnSpc>
                <a:spcPct val="114199"/>
              </a:lnSpc>
              <a:spcBef>
                <a:spcPts val="450"/>
              </a:spcBef>
              <a:buChar char="•"/>
              <a:tabLst>
                <a:tab pos="400685" algn="l"/>
              </a:tabLst>
            </a:pPr>
            <a:r>
              <a:rPr dirty="0" sz="1950">
                <a:latin typeface="Times New Roman"/>
                <a:cs typeface="Times New Roman"/>
              </a:rPr>
              <a:t>Manual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Checking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of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Questions</a:t>
            </a:r>
            <a:r>
              <a:rPr dirty="0" sz="1950" spc="140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64646"/>
                </a:solidFill>
                <a:latin typeface="Times New Roman"/>
                <a:cs typeface="Times New Roman"/>
              </a:rPr>
              <a:t>—</a:t>
            </a:r>
            <a:r>
              <a:rPr dirty="0" sz="195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Introducing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option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for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examiners</a:t>
            </a:r>
            <a:r>
              <a:rPr dirty="0" sz="1950" spc="229">
                <a:latin typeface="Times New Roman"/>
                <a:cs typeface="Times New Roman"/>
              </a:rPr>
              <a:t> </a:t>
            </a:r>
            <a:r>
              <a:rPr dirty="0" sz="1950" spc="-25">
                <a:latin typeface="Times New Roman"/>
                <a:cs typeface="Times New Roman"/>
              </a:rPr>
              <a:t>to </a:t>
            </a:r>
            <a:r>
              <a:rPr dirty="0" sz="1950" spc="-25">
                <a:latin typeface="Times New Roman"/>
                <a:cs typeface="Times New Roman"/>
              </a:rPr>
              <a:t>	</a:t>
            </a:r>
            <a:r>
              <a:rPr dirty="0" sz="1950">
                <a:latin typeface="Times New Roman"/>
                <a:cs typeface="Times New Roman"/>
              </a:rPr>
              <a:t>manually</a:t>
            </a:r>
            <a:r>
              <a:rPr dirty="0" sz="1950" spc="114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evaluate</a:t>
            </a:r>
            <a:r>
              <a:rPr dirty="0" sz="1950" spc="1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subjective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answers,</a:t>
            </a:r>
            <a:r>
              <a:rPr dirty="0" sz="1950" spc="6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ensuring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fair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grading</a:t>
            </a:r>
            <a:r>
              <a:rPr dirty="0" sz="1950" spc="6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for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descriptive 	responses.</a:t>
            </a:r>
            <a:endParaRPr sz="1950">
              <a:latin typeface="Times New Roman"/>
              <a:cs typeface="Times New Roman"/>
            </a:endParaRPr>
          </a:p>
          <a:p>
            <a:pPr marL="396875" marR="189230" indent="-384810">
              <a:lnSpc>
                <a:spcPct val="113100"/>
              </a:lnSpc>
              <a:spcBef>
                <a:spcPts val="480"/>
              </a:spcBef>
              <a:buChar char="•"/>
              <a:tabLst>
                <a:tab pos="396875" algn="l"/>
                <a:tab pos="398780" algn="l"/>
              </a:tabLst>
            </a:pPr>
            <a:r>
              <a:rPr dirty="0" sz="1950">
                <a:latin typeface="Times New Roman"/>
                <a:cs typeface="Times New Roman"/>
              </a:rPr>
              <a:t>	Notification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for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Tests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B4B4B"/>
                </a:solidFill>
                <a:latin typeface="Times New Roman"/>
                <a:cs typeface="Times New Roman"/>
              </a:rPr>
              <a:t>—</a:t>
            </a:r>
            <a:r>
              <a:rPr dirty="0" sz="195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Implementing</a:t>
            </a:r>
            <a:r>
              <a:rPr dirty="0" sz="1950" spc="15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email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in-</a:t>
            </a:r>
            <a:r>
              <a:rPr dirty="0" sz="1950">
                <a:latin typeface="Times New Roman"/>
                <a:cs typeface="Times New Roman"/>
              </a:rPr>
              <a:t>app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notifications</a:t>
            </a:r>
            <a:r>
              <a:rPr dirty="0" sz="1950" spc="1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to</a:t>
            </a:r>
            <a:r>
              <a:rPr dirty="0" sz="1950" spc="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remind </a:t>
            </a:r>
            <a:r>
              <a:rPr dirty="0" sz="1950">
                <a:latin typeface="Times New Roman"/>
                <a:cs typeface="Times New Roman"/>
              </a:rPr>
              <a:t>students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about</a:t>
            </a:r>
            <a:r>
              <a:rPr dirty="0" sz="1950" spc="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upcoming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tests,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deadlines,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important</a:t>
            </a:r>
            <a:r>
              <a:rPr dirty="0" sz="1950" spc="14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updates.</a:t>
            </a:r>
            <a:endParaRPr sz="1950">
              <a:latin typeface="Times New Roman"/>
              <a:cs typeface="Times New Roman"/>
            </a:endParaRPr>
          </a:p>
          <a:p>
            <a:pPr marL="394335" marR="154940" indent="-382270">
              <a:lnSpc>
                <a:spcPct val="113100"/>
              </a:lnSpc>
              <a:spcBef>
                <a:spcPts val="475"/>
              </a:spcBef>
              <a:buChar char="•"/>
              <a:tabLst>
                <a:tab pos="394335" algn="l"/>
              </a:tabLst>
            </a:pPr>
            <a:r>
              <a:rPr dirty="0" sz="1950">
                <a:latin typeface="Times New Roman"/>
                <a:cs typeface="Times New Roman"/>
              </a:rPr>
              <a:t>Certificate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Generation</a:t>
            </a:r>
            <a:r>
              <a:rPr dirty="0" sz="1950" spc="190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B4B4B"/>
                </a:solidFill>
                <a:latin typeface="Times New Roman"/>
                <a:cs typeface="Times New Roman"/>
              </a:rPr>
              <a:t>—</a:t>
            </a:r>
            <a:r>
              <a:rPr dirty="0" sz="1950" spc="5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Enabling</a:t>
            </a:r>
            <a:r>
              <a:rPr dirty="0" sz="1950" spc="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automated</a:t>
            </a:r>
            <a:r>
              <a:rPr dirty="0" sz="1950" spc="1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certificate</a:t>
            </a:r>
            <a:r>
              <a:rPr dirty="0" sz="1950" spc="1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generation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for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sNdents </a:t>
            </a:r>
            <a:r>
              <a:rPr dirty="0" sz="1950">
                <a:latin typeface="Times New Roman"/>
                <a:cs typeface="Times New Roman"/>
              </a:rPr>
              <a:t>who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successfully</a:t>
            </a:r>
            <a:r>
              <a:rPr dirty="0" sz="1950" spc="1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pass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test,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with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downloadable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PDFs.</a:t>
            </a:r>
            <a:endParaRPr sz="1950">
              <a:latin typeface="Times New Roman"/>
              <a:cs typeface="Times New Roman"/>
            </a:endParaRPr>
          </a:p>
          <a:p>
            <a:pPr marL="396875" marR="481965" indent="-384810">
              <a:lnSpc>
                <a:spcPct val="113100"/>
              </a:lnSpc>
              <a:spcBef>
                <a:spcPts val="475"/>
              </a:spcBef>
              <a:buChar char="•"/>
              <a:tabLst>
                <a:tab pos="396875" algn="l"/>
              </a:tabLst>
            </a:pPr>
            <a:r>
              <a:rPr dirty="0" sz="1950">
                <a:latin typeface="Times New Roman"/>
                <a:cs typeface="Times New Roman"/>
              </a:rPr>
              <a:t>Exam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History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Tracking</a:t>
            </a:r>
            <a:r>
              <a:rPr dirty="0" sz="1950" spc="175">
                <a:latin typeface="Times New Roman"/>
                <a:cs typeface="Times New Roman"/>
              </a:rPr>
              <a:t> </a:t>
            </a:r>
            <a:r>
              <a:rPr dirty="0" sz="1950" spc="-975">
                <a:solidFill>
                  <a:srgbClr val="494949"/>
                </a:solidFill>
                <a:latin typeface="Times New Roman"/>
                <a:cs typeface="Times New Roman"/>
              </a:rPr>
              <a:t>—</a:t>
            </a:r>
            <a:r>
              <a:rPr dirty="0" sz="1950" spc="-1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Allowing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sNdents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to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view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their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past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test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attempts, </a:t>
            </a:r>
            <a:r>
              <a:rPr dirty="0" sz="1950">
                <a:latin typeface="Times New Roman"/>
                <a:cs typeface="Times New Roman"/>
              </a:rPr>
              <a:t>scores,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3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progress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over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time,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aiding</a:t>
            </a:r>
            <a:r>
              <a:rPr dirty="0" sz="1950" spc="5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in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self-assessment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and</a:t>
            </a:r>
            <a:r>
              <a:rPr dirty="0" sz="1950" spc="50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improvement.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7909" y="3274500"/>
            <a:ext cx="1278890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330">
                <a:solidFill>
                  <a:srgbClr val="262626"/>
                </a:solidFill>
                <a:latin typeface="Arial MT"/>
                <a:cs typeface="Arial MT"/>
              </a:rPr>
              <a:t>SDLC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479" y="179368"/>
            <a:ext cx="1219835" cy="629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50" spc="-565">
                <a:solidFill>
                  <a:srgbClr val="0F0F0F"/>
                </a:solidFill>
                <a:latin typeface="Cambria"/>
                <a:cs typeface="Cambria"/>
              </a:rPr>
              <a:t>cxirxæa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68114" y="671071"/>
            <a:ext cx="117919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40">
                <a:solidFill>
                  <a:srgbClr val="131313"/>
                </a:solidFill>
                <a:latin typeface="Cambria"/>
                <a:cs typeface="Cambria"/>
              </a:rPr>
              <a:t>UNIVERSITY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658" y="2722760"/>
            <a:ext cx="994984" cy="106893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189747" y="3719761"/>
            <a:ext cx="419734" cy="87630"/>
          </a:xfrm>
          <a:custGeom>
            <a:avLst/>
            <a:gdLst/>
            <a:ahLst/>
            <a:cxnLst/>
            <a:rect l="l" t="t" r="r" b="b"/>
            <a:pathLst>
              <a:path w="419734" h="87629">
                <a:moveTo>
                  <a:pt x="419506" y="87397"/>
                </a:moveTo>
                <a:lnTo>
                  <a:pt x="0" y="87397"/>
                </a:lnTo>
                <a:lnTo>
                  <a:pt x="0" y="0"/>
                </a:lnTo>
                <a:lnTo>
                  <a:pt x="419506" y="0"/>
                </a:lnTo>
                <a:lnTo>
                  <a:pt x="419506" y="87397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650" y="2675700"/>
            <a:ext cx="705900" cy="9748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805" y="3845478"/>
            <a:ext cx="484046" cy="941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55119" y="4242127"/>
            <a:ext cx="887418" cy="1344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30714" y="2319388"/>
            <a:ext cx="557997" cy="19496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4287" y="3663961"/>
            <a:ext cx="2561410" cy="10084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18112" y="4739619"/>
            <a:ext cx="732792" cy="2756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55920" y="5069039"/>
            <a:ext cx="1250452" cy="36303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2347" y="3959767"/>
            <a:ext cx="793298" cy="14118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557430" y="2552540"/>
            <a:ext cx="1039494" cy="464184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110489">
              <a:lnSpc>
                <a:spcPct val="115900"/>
              </a:lnSpc>
              <a:spcBef>
                <a:spcPts val="150"/>
              </a:spcBef>
            </a:pPr>
            <a:r>
              <a:rPr dirty="0" sz="800">
                <a:solidFill>
                  <a:srgbClr val="6E6E6E"/>
                </a:solidFill>
                <a:latin typeface="Arial MT"/>
                <a:cs typeface="Arial MT"/>
              </a:rPr>
              <a:t>ernałl</a:t>
            </a:r>
            <a:r>
              <a:rPr dirty="0" sz="800" spc="19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4B4B4B"/>
                </a:solidFill>
                <a:latin typeface="Arial MT"/>
                <a:cs typeface="Arial MT"/>
              </a:rPr>
              <a:t>VARCHAg </a:t>
            </a:r>
            <a:r>
              <a:rPr dirty="0" sz="800" spc="70">
                <a:solidFill>
                  <a:srgbClr val="606060"/>
                </a:solidFill>
                <a:latin typeface="Arial MT"/>
                <a:cs typeface="Arial MT"/>
              </a:rPr>
              <a:t>pawwPfd</a:t>
            </a:r>
            <a:r>
              <a:rPr dirty="0" sz="800" spc="6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4F4F4F"/>
                </a:solidFill>
                <a:latin typeface="Arial MT"/>
                <a:cs typeface="Arial MT"/>
              </a:rPr>
              <a:t>úAŃCHĂfi</a:t>
            </a:r>
            <a:r>
              <a:rPr dirty="0" sz="80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C4C4C4"/>
                </a:solidFill>
                <a:latin typeface="Arial MT"/>
                <a:cs typeface="Arial MT"/>
              </a:rPr>
              <a:t>”</a:t>
            </a:r>
            <a:r>
              <a:rPr dirty="0" sz="850" spc="300">
                <a:solidFill>
                  <a:srgbClr val="C4C4C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B7B7B"/>
                </a:solidFill>
                <a:latin typeface="Arial MT"/>
                <a:cs typeface="Arial MT"/>
              </a:rPr>
              <a:t>i</a:t>
            </a:r>
            <a:r>
              <a:rPr dirty="0" sz="850" spc="38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44444"/>
                </a:solidFill>
                <a:latin typeface="Arial MT"/>
                <a:cs typeface="Arial MT"/>
              </a:rPr>
              <a:t>İŸVAÁCH1R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97059" y="4077789"/>
            <a:ext cx="794385" cy="450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dirty="0" sz="950" spc="-40">
                <a:solidFill>
                  <a:srgbClr val="595959"/>
                </a:solidFill>
                <a:latin typeface="Arial MT"/>
                <a:cs typeface="Arial MT"/>
              </a:rPr>
              <a:t>scera!NtjMBER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4F4F4F"/>
                </a:solidFill>
                <a:latin typeface="Arial MT"/>
                <a:cs typeface="Arial MT"/>
              </a:rPr>
              <a:t>îøsțłd:Object</a:t>
            </a:r>
            <a:r>
              <a:rPr dirty="0" sz="800" spc="3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800" spc="-50">
                <a:solidFill>
                  <a:srgbClr val="797979"/>
                </a:solidFill>
                <a:latin typeface="Arial MT"/>
                <a:cs typeface="Arial MT"/>
              </a:rPr>
              <a:t>Ó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613343" y="337168"/>
            <a:ext cx="1257935" cy="59880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2960"/>
              </a:lnSpc>
              <a:spcBef>
                <a:spcPts val="120"/>
              </a:spcBef>
            </a:pPr>
            <a:r>
              <a:rPr dirty="0" spc="-434">
                <a:solidFill>
                  <a:srgbClr val="0F0F0F"/>
                </a:solidFill>
                <a:latin typeface="Arial MT"/>
                <a:cs typeface="Arial MT"/>
              </a:rPr>
              <a:t>£HITŒBA</a:t>
            </a:r>
          </a:p>
          <a:p>
            <a:pPr marL="60325">
              <a:lnSpc>
                <a:spcPts val="1520"/>
              </a:lnSpc>
            </a:pPr>
            <a:r>
              <a:rPr dirty="0" sz="1500" spc="-10">
                <a:solidFill>
                  <a:srgbClr val="0F0F0F"/>
                </a:solidFill>
                <a:latin typeface="Consolas"/>
                <a:cs typeface="Consolas"/>
              </a:rPr>
              <a:t>LKI\</a:t>
            </a:r>
            <a:r>
              <a:rPr dirty="0" baseline="44444" sz="1125" spc="-15">
                <a:solidFill>
                  <a:srgbClr val="0F0F0F"/>
                </a:solidFill>
                <a:latin typeface="Consolas"/>
                <a:cs typeface="Consolas"/>
              </a:rPr>
              <a:t>F</a:t>
            </a:r>
            <a:r>
              <a:rPr dirty="0" sz="1500" spc="-10">
                <a:solidFill>
                  <a:srgbClr val="0F0F0F"/>
                </a:solidFill>
                <a:latin typeface="Consolas"/>
                <a:cs typeface="Consolas"/>
              </a:rPr>
              <a:t>ERSITY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53201" y="3400180"/>
            <a:ext cx="3420110" cy="9359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50" spc="-265">
                <a:latin typeface="Cambria"/>
                <a:cs typeface="Cambria"/>
              </a:rPr>
              <a:t>Thank</a:t>
            </a:r>
            <a:r>
              <a:rPr dirty="0" sz="5950" spc="335">
                <a:latin typeface="Cambria"/>
                <a:cs typeface="Cambria"/>
              </a:rPr>
              <a:t> </a:t>
            </a:r>
            <a:r>
              <a:rPr dirty="0" sz="5950" spc="70">
                <a:latin typeface="Cambria"/>
                <a:cs typeface="Cambria"/>
              </a:rPr>
              <a:t>Y</a:t>
            </a:r>
            <a:r>
              <a:rPr dirty="0" sz="5950" spc="70">
                <a:latin typeface="Cambria"/>
                <a:cs typeface="Cambria"/>
              </a:rPr>
              <a:t>ou</a:t>
            </a:r>
            <a:endParaRPr sz="59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01900" y="7081416"/>
            <a:ext cx="197485" cy="229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5">
                <a:latin typeface="Consolas"/>
                <a:cs typeface="Consolas"/>
              </a:rPr>
              <a:t>17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>
                <a:uFill>
                  <a:solidFill>
                    <a:srgbClr val="080808"/>
                  </a:solidFill>
                </a:uFill>
              </a:rPr>
              <a:t>Project</a:t>
            </a:r>
            <a:r>
              <a:rPr dirty="0" u="heavy" spc="355">
                <a:uFill>
                  <a:solidFill>
                    <a:srgbClr val="080808"/>
                  </a:solidFill>
                </a:uFill>
              </a:rPr>
              <a:t> </a:t>
            </a:r>
            <a:r>
              <a:rPr dirty="0" u="heavy" spc="-10">
                <a:uFill>
                  <a:solidFill>
                    <a:srgbClr val="080808"/>
                  </a:solidFill>
                </a:uFill>
              </a:rPr>
              <a:t>Statement: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36506" y="1918267"/>
            <a:ext cx="8769350" cy="47237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905">
              <a:lnSpc>
                <a:spcPct val="106600"/>
              </a:lnSpc>
              <a:spcBef>
                <a:spcPts val="70"/>
              </a:spcBef>
            </a:pPr>
            <a:r>
              <a:rPr dirty="0" sz="2050" spc="50">
                <a:latin typeface="Cambria"/>
                <a:cs typeface="Cambria"/>
              </a:rPr>
              <a:t>In</a:t>
            </a:r>
            <a:r>
              <a:rPr dirty="0" sz="2050" spc="-4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the</a:t>
            </a:r>
            <a:r>
              <a:rPr dirty="0" sz="2050" spc="30">
                <a:latin typeface="Cambria"/>
                <a:cs typeface="Cambria"/>
              </a:rPr>
              <a:t> </a:t>
            </a:r>
            <a:r>
              <a:rPr dirty="0" sz="2050" spc="-20">
                <a:latin typeface="Cambria"/>
                <a:cs typeface="Cambria"/>
              </a:rPr>
              <a:t>modern</a:t>
            </a:r>
            <a:r>
              <a:rPr dirty="0" sz="2050" spc="10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education</a:t>
            </a:r>
            <a:r>
              <a:rPr dirty="0" sz="2050" spc="14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system,</a:t>
            </a:r>
            <a:r>
              <a:rPr dirty="0" sz="2050" spc="13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digital</a:t>
            </a:r>
            <a:r>
              <a:rPr dirty="0" sz="2050" spc="10">
                <a:latin typeface="Cambria"/>
                <a:cs typeface="Cambria"/>
              </a:rPr>
              <a:t> </a:t>
            </a:r>
            <a:r>
              <a:rPr dirty="0" sz="2050" spc="-45">
                <a:latin typeface="Cambria"/>
                <a:cs typeface="Cambria"/>
              </a:rPr>
              <a:t>assessment</a:t>
            </a:r>
            <a:r>
              <a:rPr dirty="0" sz="2050" spc="16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platforms</a:t>
            </a:r>
            <a:r>
              <a:rPr dirty="0" sz="2050" spc="6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play</a:t>
            </a:r>
            <a:r>
              <a:rPr dirty="0" sz="2050" spc="1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</a:t>
            </a:r>
            <a:r>
              <a:rPr dirty="0" sz="2050" spc="-5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crucial </a:t>
            </a:r>
            <a:r>
              <a:rPr dirty="0" sz="2100">
                <a:latin typeface="Cambria"/>
                <a:cs typeface="Cambria"/>
              </a:rPr>
              <a:t>role</a:t>
            </a:r>
            <a:r>
              <a:rPr dirty="0" sz="2100" spc="-3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</a:t>
            </a:r>
            <a:r>
              <a:rPr dirty="0" sz="2100" spc="-35">
                <a:latin typeface="Cambria"/>
                <a:cs typeface="Cambria"/>
              </a:rPr>
              <a:t> </a:t>
            </a:r>
            <a:r>
              <a:rPr dirty="0" sz="2100" spc="-55">
                <a:latin typeface="Cambria"/>
                <a:cs typeface="Cambria"/>
              </a:rPr>
              <a:t>streamlining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the</a:t>
            </a:r>
            <a:r>
              <a:rPr dirty="0" sz="2100" spc="45">
                <a:latin typeface="Cambria"/>
                <a:cs typeface="Cambria"/>
              </a:rPr>
              <a:t> </a:t>
            </a:r>
            <a:r>
              <a:rPr dirty="0" sz="2100" spc="-40">
                <a:latin typeface="Cambria"/>
                <a:cs typeface="Cambria"/>
              </a:rPr>
              <a:t>examination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process.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This</a:t>
            </a:r>
            <a:r>
              <a:rPr dirty="0" sz="2100" spc="-10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project,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Online</a:t>
            </a:r>
            <a:r>
              <a:rPr dirty="0" sz="2100" spc="525">
                <a:latin typeface="Cambria"/>
                <a:cs typeface="Cambria"/>
              </a:rPr>
              <a:t> </a:t>
            </a:r>
            <a:r>
              <a:rPr dirty="0" sz="2100" spc="-30">
                <a:latin typeface="Cambria"/>
                <a:cs typeface="Cambria"/>
              </a:rPr>
              <a:t>Examination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Platform,</a:t>
            </a:r>
            <a:r>
              <a:rPr dirty="0" sz="2100" spc="1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is</a:t>
            </a:r>
            <a:r>
              <a:rPr dirty="0" sz="2100" spc="-114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designed</a:t>
            </a:r>
            <a:r>
              <a:rPr dirty="0" sz="2100" spc="5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to</a:t>
            </a:r>
            <a:r>
              <a:rPr dirty="0" sz="2100" spc="-8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provide</a:t>
            </a:r>
            <a:r>
              <a:rPr dirty="0" sz="2100" spc="-1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</a:t>
            </a:r>
            <a:r>
              <a:rPr dirty="0" sz="2100" spc="-45">
                <a:latin typeface="Cambria"/>
                <a:cs typeface="Cambria"/>
              </a:rPr>
              <a:t> </a:t>
            </a:r>
            <a:r>
              <a:rPr dirty="0" sz="2100" spc="-80">
                <a:latin typeface="Cambria"/>
                <a:cs typeface="Cambria"/>
              </a:rPr>
              <a:t>structured</a:t>
            </a:r>
            <a:r>
              <a:rPr dirty="0" sz="2100" spc="9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and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efficient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way</a:t>
            </a:r>
            <a:r>
              <a:rPr dirty="0" sz="2100" spc="8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to </a:t>
            </a:r>
            <a:r>
              <a:rPr dirty="0" sz="2050">
                <a:latin typeface="Cambria"/>
                <a:cs typeface="Cambria"/>
              </a:rPr>
              <a:t>manage</a:t>
            </a:r>
            <a:r>
              <a:rPr dirty="0" sz="2050" spc="7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online</a:t>
            </a:r>
            <a:r>
              <a:rPr dirty="0" sz="2050" spc="2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tests,</a:t>
            </a:r>
            <a:r>
              <a:rPr dirty="0" sz="2050" spc="2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ensuring</a:t>
            </a:r>
            <a:r>
              <a:rPr dirty="0" sz="2050" spc="125">
                <a:latin typeface="Cambria"/>
                <a:cs typeface="Cambria"/>
              </a:rPr>
              <a:t> </a:t>
            </a:r>
            <a:r>
              <a:rPr dirty="0" sz="2050" spc="-20">
                <a:latin typeface="Cambria"/>
                <a:cs typeface="Cambria"/>
              </a:rPr>
              <a:t>seamless</a:t>
            </a:r>
            <a:r>
              <a:rPr dirty="0" sz="2050" spc="55">
                <a:latin typeface="Cambria"/>
                <a:cs typeface="Cambria"/>
              </a:rPr>
              <a:t> </a:t>
            </a:r>
            <a:r>
              <a:rPr dirty="0" sz="2050" spc="-20">
                <a:latin typeface="Cambria"/>
                <a:cs typeface="Cambria"/>
              </a:rPr>
              <a:t>coordination</a:t>
            </a:r>
            <a:r>
              <a:rPr dirty="0" sz="2050" spc="4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between</a:t>
            </a:r>
            <a:r>
              <a:rPr dirty="0" sz="2050" spc="1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administrators, </a:t>
            </a:r>
            <a:r>
              <a:rPr dirty="0" sz="2100" spc="-35">
                <a:latin typeface="Cambria"/>
                <a:cs typeface="Cambria"/>
              </a:rPr>
              <a:t>examiners,</a:t>
            </a:r>
            <a:r>
              <a:rPr dirty="0" sz="2100" spc="15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and</a:t>
            </a:r>
            <a:r>
              <a:rPr dirty="0" sz="2100" spc="50">
                <a:latin typeface="Cambria"/>
                <a:cs typeface="Cambria"/>
              </a:rPr>
              <a:t> </a:t>
            </a:r>
            <a:r>
              <a:rPr dirty="0" sz="2100" spc="-55">
                <a:latin typeface="Cambria"/>
                <a:cs typeface="Cambria"/>
              </a:rPr>
              <a:t>smdents.</a:t>
            </a:r>
            <a:r>
              <a:rPr dirty="0" sz="2100" spc="19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Built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using</a:t>
            </a:r>
            <a:r>
              <a:rPr dirty="0" sz="2100" spc="80">
                <a:latin typeface="Cambria"/>
                <a:cs typeface="Cambria"/>
              </a:rPr>
              <a:t> </a:t>
            </a:r>
            <a:r>
              <a:rPr dirty="0" sz="2100" spc="-45">
                <a:latin typeface="Cambria"/>
                <a:cs typeface="Cambria"/>
              </a:rPr>
              <a:t>the</a:t>
            </a:r>
            <a:r>
              <a:rPr dirty="0" sz="2100" spc="-30">
                <a:latin typeface="Cambria"/>
                <a:cs typeface="Cambria"/>
              </a:rPr>
              <a:t> </a:t>
            </a:r>
            <a:r>
              <a:rPr dirty="0" sz="2100" spc="175">
                <a:latin typeface="Cambria"/>
                <a:cs typeface="Cambria"/>
              </a:rPr>
              <a:t>MERN</a:t>
            </a:r>
            <a:r>
              <a:rPr dirty="0" sz="2100" spc="-35">
                <a:latin typeface="Cambria"/>
                <a:cs typeface="Cambria"/>
              </a:rPr>
              <a:t> </a:t>
            </a:r>
            <a:r>
              <a:rPr dirty="0" sz="2100" spc="50">
                <a:latin typeface="Cambria"/>
                <a:cs typeface="Cambria"/>
              </a:rPr>
              <a:t>(MongoDB,</a:t>
            </a:r>
            <a:r>
              <a:rPr dirty="0" sz="2100" spc="7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Express.js, </a:t>
            </a:r>
            <a:r>
              <a:rPr dirty="0" sz="2050">
                <a:latin typeface="Cambria"/>
                <a:cs typeface="Cambria"/>
              </a:rPr>
              <a:t>React.js,</a:t>
            </a:r>
            <a:r>
              <a:rPr dirty="0" sz="2050" spc="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Node.js)</a:t>
            </a:r>
            <a:r>
              <a:rPr dirty="0" sz="2050" spc="11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stack,</a:t>
            </a:r>
            <a:r>
              <a:rPr dirty="0" sz="2050" spc="13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this</a:t>
            </a:r>
            <a:r>
              <a:rPr dirty="0" sz="2050" spc="3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platform</a:t>
            </a:r>
            <a:r>
              <a:rPr dirty="0" sz="2050" spc="8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enables</a:t>
            </a:r>
            <a:r>
              <a:rPr dirty="0" sz="2050" spc="17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admin</a:t>
            </a:r>
            <a:r>
              <a:rPr dirty="0" sz="2050" spc="-1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users</a:t>
            </a:r>
            <a:r>
              <a:rPr dirty="0" sz="2050" spc="1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to</a:t>
            </a:r>
            <a:r>
              <a:rPr dirty="0" sz="2050" spc="2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create</a:t>
            </a:r>
            <a:r>
              <a:rPr dirty="0" sz="2050" spc="9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courses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assign</a:t>
            </a:r>
            <a:r>
              <a:rPr dirty="0" sz="2000" spc="1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them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examiners.</a:t>
            </a:r>
            <a:r>
              <a:rPr dirty="0" sz="2000" spc="27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Examiners</a:t>
            </a:r>
            <a:r>
              <a:rPr dirty="0" sz="2000" spc="18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then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create</a:t>
            </a:r>
            <a:r>
              <a:rPr dirty="0" sz="2000" spc="1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manage</a:t>
            </a:r>
            <a:r>
              <a:rPr dirty="0" sz="2000" spc="19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tests, </a:t>
            </a:r>
            <a:r>
              <a:rPr dirty="0" sz="2100" spc="-40">
                <a:latin typeface="Cambria"/>
                <a:cs typeface="Cambria"/>
              </a:rPr>
              <a:t>performing</a:t>
            </a:r>
            <a:r>
              <a:rPr dirty="0" sz="2100" spc="150">
                <a:latin typeface="Cambria"/>
                <a:cs typeface="Cambria"/>
              </a:rPr>
              <a:t> </a:t>
            </a:r>
            <a:r>
              <a:rPr dirty="0" sz="2100" spc="215">
                <a:latin typeface="Cambria"/>
                <a:cs typeface="Cambria"/>
              </a:rPr>
              <a:t>CRUD</a:t>
            </a:r>
            <a:r>
              <a:rPr dirty="0" sz="2100" spc="4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(Create,</a:t>
            </a:r>
            <a:r>
              <a:rPr dirty="0" sz="2100" spc="5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Read,</a:t>
            </a:r>
            <a:r>
              <a:rPr dirty="0" sz="2100" spc="8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Update,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Delete)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100" spc="-50">
                <a:latin typeface="Cambria"/>
                <a:cs typeface="Cambria"/>
              </a:rPr>
              <a:t>operations</a:t>
            </a:r>
            <a:r>
              <a:rPr dirty="0" sz="2100" spc="9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on</a:t>
            </a:r>
            <a:r>
              <a:rPr dirty="0" sz="2100" spc="-4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questions.</a:t>
            </a:r>
            <a:endParaRPr sz="2100">
              <a:latin typeface="Cambria"/>
              <a:cs typeface="Cambria"/>
            </a:endParaRPr>
          </a:p>
          <a:p>
            <a:pPr marL="19685" marR="134620" indent="8890">
              <a:lnSpc>
                <a:spcPts val="2650"/>
              </a:lnSpc>
              <a:spcBef>
                <a:spcPts val="110"/>
              </a:spcBef>
            </a:pPr>
            <a:r>
              <a:rPr dirty="0" sz="2050" spc="-30">
                <a:latin typeface="Cambria"/>
                <a:cs typeface="Cambria"/>
              </a:rPr>
              <a:t>Students</a:t>
            </a:r>
            <a:r>
              <a:rPr dirty="0" sz="2050" spc="6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can</a:t>
            </a:r>
            <a:r>
              <a:rPr dirty="0" sz="2050" spc="-1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take</a:t>
            </a:r>
            <a:r>
              <a:rPr dirty="0" sz="2050" spc="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assigned</a:t>
            </a:r>
            <a:r>
              <a:rPr dirty="0" sz="2050" spc="5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tests,</a:t>
            </a:r>
            <a:r>
              <a:rPr dirty="0" sz="2050" spc="3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and</a:t>
            </a:r>
            <a:r>
              <a:rPr dirty="0" sz="2050" spc="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view</a:t>
            </a:r>
            <a:r>
              <a:rPr dirty="0" sz="2050" spc="65">
                <a:latin typeface="Cambria"/>
                <a:cs typeface="Cambria"/>
              </a:rPr>
              <a:t> </a:t>
            </a:r>
            <a:r>
              <a:rPr dirty="0" sz="2050" spc="-30">
                <a:latin typeface="Cambria"/>
                <a:cs typeface="Cambria"/>
              </a:rPr>
              <a:t>their</a:t>
            </a:r>
            <a:r>
              <a:rPr dirty="0" sz="2050" spc="-60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results</a:t>
            </a:r>
            <a:r>
              <a:rPr dirty="0" sz="2050" spc="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upon</a:t>
            </a:r>
            <a:r>
              <a:rPr dirty="0" sz="2050" spc="-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completion.</a:t>
            </a:r>
            <a:r>
              <a:rPr dirty="0" sz="2050" spc="13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The </a:t>
            </a:r>
            <a:r>
              <a:rPr dirty="0" sz="2050" spc="-10">
                <a:latin typeface="Cambria"/>
                <a:cs typeface="Cambria"/>
              </a:rPr>
              <a:t>system</a:t>
            </a:r>
            <a:r>
              <a:rPr dirty="0" sz="2050" spc="95">
                <a:latin typeface="Cambria"/>
                <a:cs typeface="Cambria"/>
              </a:rPr>
              <a:t> </a:t>
            </a:r>
            <a:r>
              <a:rPr dirty="0" sz="2050" spc="-40">
                <a:latin typeface="Cambria"/>
                <a:cs typeface="Cambria"/>
              </a:rPr>
              <a:t>ensures</a:t>
            </a:r>
            <a:r>
              <a:rPr dirty="0" sz="2050" spc="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</a:t>
            </a:r>
            <a:r>
              <a:rPr dirty="0" sz="2050" spc="-20">
                <a:latin typeface="Cambria"/>
                <a:cs typeface="Cambria"/>
              </a:rPr>
              <a:t> smooth</a:t>
            </a:r>
            <a:r>
              <a:rPr dirty="0" sz="2050" spc="60">
                <a:latin typeface="Cambria"/>
                <a:cs typeface="Cambria"/>
              </a:rPr>
              <a:t> </a:t>
            </a:r>
            <a:r>
              <a:rPr dirty="0" sz="2050" spc="-20">
                <a:latin typeface="Cambria"/>
                <a:cs typeface="Cambria"/>
              </a:rPr>
              <a:t>examination</a:t>
            </a:r>
            <a:r>
              <a:rPr dirty="0" sz="2050" spc="1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process</a:t>
            </a:r>
            <a:r>
              <a:rPr dirty="0" sz="2050" spc="-1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by</a:t>
            </a:r>
            <a:r>
              <a:rPr dirty="0" sz="2050" spc="1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incorporating</a:t>
            </a:r>
            <a:r>
              <a:rPr dirty="0" sz="2050" spc="21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secure authentication,</a:t>
            </a:r>
            <a:r>
              <a:rPr dirty="0" sz="2050" spc="15">
                <a:latin typeface="Cambria"/>
                <a:cs typeface="Cambria"/>
              </a:rPr>
              <a:t> </a:t>
            </a:r>
            <a:r>
              <a:rPr dirty="0" sz="2050" spc="-40">
                <a:latin typeface="Cambria"/>
                <a:cs typeface="Cambria"/>
              </a:rPr>
              <a:t>automated</a:t>
            </a:r>
            <a:r>
              <a:rPr dirty="0" sz="2050" spc="90">
                <a:latin typeface="Cambria"/>
                <a:cs typeface="Cambria"/>
              </a:rPr>
              <a:t> </a:t>
            </a:r>
            <a:r>
              <a:rPr dirty="0" sz="2050" spc="-35">
                <a:latin typeface="Cambria"/>
                <a:cs typeface="Cambria"/>
              </a:rPr>
              <a:t>result</a:t>
            </a:r>
            <a:r>
              <a:rPr dirty="0" sz="2050" spc="7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calculation,</a:t>
            </a:r>
            <a:r>
              <a:rPr dirty="0" sz="2050" spc="1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and</a:t>
            </a:r>
            <a:r>
              <a:rPr dirty="0" sz="2050" spc="-70">
                <a:latin typeface="Cambria"/>
                <a:cs typeface="Cambria"/>
              </a:rPr>
              <a:t> </a:t>
            </a:r>
            <a:r>
              <a:rPr dirty="0" sz="2050" spc="-35">
                <a:latin typeface="Cambria"/>
                <a:cs typeface="Cambria"/>
              </a:rPr>
              <a:t>real-</a:t>
            </a:r>
            <a:r>
              <a:rPr dirty="0" sz="2050">
                <a:latin typeface="Cambria"/>
                <a:cs typeface="Cambria"/>
              </a:rPr>
              <a:t>time</a:t>
            </a:r>
            <a:r>
              <a:rPr dirty="0" sz="2050" spc="135">
                <a:latin typeface="Cambria"/>
                <a:cs typeface="Cambria"/>
              </a:rPr>
              <a:t> </a:t>
            </a:r>
            <a:r>
              <a:rPr dirty="0" sz="2050" spc="-30">
                <a:latin typeface="Cambria"/>
                <a:cs typeface="Cambria"/>
              </a:rPr>
              <a:t>test</a:t>
            </a:r>
            <a:r>
              <a:rPr dirty="0" sz="2050" spc="4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management.</a:t>
            </a:r>
            <a:endParaRPr sz="2050">
              <a:latin typeface="Cambria"/>
              <a:cs typeface="Cambria"/>
            </a:endParaRPr>
          </a:p>
          <a:p>
            <a:pPr marL="27305">
              <a:lnSpc>
                <a:spcPct val="100000"/>
              </a:lnSpc>
              <a:spcBef>
                <a:spcPts val="10"/>
              </a:spcBef>
            </a:pPr>
            <a:r>
              <a:rPr dirty="0" sz="2100">
                <a:latin typeface="Cambria"/>
                <a:cs typeface="Cambria"/>
              </a:rPr>
              <a:t>With</a:t>
            </a:r>
            <a:r>
              <a:rPr dirty="0" sz="2100" spc="-5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</a:t>
            </a:r>
            <a:r>
              <a:rPr dirty="0" sz="2100" spc="-80">
                <a:latin typeface="Cambria"/>
                <a:cs typeface="Cambria"/>
              </a:rPr>
              <a:t> </a:t>
            </a:r>
            <a:r>
              <a:rPr dirty="0" sz="2100" spc="-45">
                <a:latin typeface="Cambria"/>
                <a:cs typeface="Cambria"/>
              </a:rPr>
              <a:t>intuitive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 spc="-30">
                <a:latin typeface="Cambria"/>
                <a:cs typeface="Cambria"/>
              </a:rPr>
              <a:t>user</a:t>
            </a:r>
            <a:r>
              <a:rPr dirty="0" sz="2100" spc="-20">
                <a:latin typeface="Cambria"/>
                <a:cs typeface="Cambria"/>
              </a:rPr>
              <a:t> </a:t>
            </a:r>
            <a:r>
              <a:rPr dirty="0" sz="2100" spc="-35">
                <a:latin typeface="Cambria"/>
                <a:cs typeface="Cambria"/>
              </a:rPr>
              <a:t>interface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and</a:t>
            </a:r>
            <a:r>
              <a:rPr dirty="0" sz="2100" spc="-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</a:t>
            </a:r>
            <a:r>
              <a:rPr dirty="0" sz="2100" spc="-90">
                <a:latin typeface="Cambria"/>
                <a:cs typeface="Cambria"/>
              </a:rPr>
              <a:t> </a:t>
            </a:r>
            <a:r>
              <a:rPr dirty="0" sz="2100" spc="-65">
                <a:latin typeface="Cambria"/>
                <a:cs typeface="Cambria"/>
              </a:rPr>
              <a:t>strucmred</a:t>
            </a:r>
            <a:r>
              <a:rPr dirty="0" sz="2100" spc="95">
                <a:latin typeface="Cambria"/>
                <a:cs typeface="Cambria"/>
              </a:rPr>
              <a:t> </a:t>
            </a:r>
            <a:r>
              <a:rPr dirty="0" sz="2100" spc="-35">
                <a:latin typeface="Cambria"/>
                <a:cs typeface="Cambria"/>
              </a:rPr>
              <a:t>workflow,</a:t>
            </a:r>
            <a:r>
              <a:rPr dirty="0" sz="2100" spc="210">
                <a:latin typeface="Cambria"/>
                <a:cs typeface="Cambria"/>
              </a:rPr>
              <a:t> </a:t>
            </a:r>
            <a:r>
              <a:rPr dirty="0" sz="2100" spc="-30">
                <a:latin typeface="Cambria"/>
                <a:cs typeface="Cambria"/>
              </a:rPr>
              <a:t>this</a:t>
            </a:r>
            <a:r>
              <a:rPr dirty="0" sz="2100" spc="-8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platform</a:t>
            </a:r>
            <a:endParaRPr sz="2100">
              <a:latin typeface="Cambria"/>
              <a:cs typeface="Cambria"/>
            </a:endParaRPr>
          </a:p>
          <a:p>
            <a:pPr marL="23495">
              <a:lnSpc>
                <a:spcPct val="100000"/>
              </a:lnSpc>
              <a:spcBef>
                <a:spcPts val="175"/>
              </a:spcBef>
            </a:pPr>
            <a:r>
              <a:rPr dirty="0" sz="2050" spc="-20">
                <a:latin typeface="Cambria"/>
                <a:cs typeface="Cambria"/>
              </a:rPr>
              <a:t>enhances</a:t>
            </a:r>
            <a:r>
              <a:rPr dirty="0" sz="2050" spc="114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the</a:t>
            </a:r>
            <a:r>
              <a:rPr dirty="0" sz="2050" spc="3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efficiency</a:t>
            </a:r>
            <a:r>
              <a:rPr dirty="0" sz="2050" spc="19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of</a:t>
            </a:r>
            <a:r>
              <a:rPr dirty="0" sz="2050" spc="3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online</a:t>
            </a:r>
            <a:r>
              <a:rPr dirty="0" sz="2050" spc="120">
                <a:latin typeface="Cambria"/>
                <a:cs typeface="Cambria"/>
              </a:rPr>
              <a:t> </a:t>
            </a:r>
            <a:r>
              <a:rPr dirty="0" sz="2050" spc="-40">
                <a:latin typeface="Cambria"/>
                <a:cs typeface="Cambria"/>
              </a:rPr>
              <a:t>assessments</a:t>
            </a:r>
            <a:r>
              <a:rPr dirty="0" sz="2050" spc="1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while</a:t>
            </a:r>
            <a:r>
              <a:rPr dirty="0" sz="2050" spc="14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maintaining</a:t>
            </a:r>
            <a:r>
              <a:rPr dirty="0" sz="2050" spc="229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transparency</a:t>
            </a:r>
            <a:endParaRPr sz="2050">
              <a:latin typeface="Cambria"/>
              <a:cs typeface="Cambria"/>
            </a:endParaRPr>
          </a:p>
          <a:p>
            <a:pPr marL="19685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accuracy.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2726" y="470601"/>
            <a:ext cx="1196669" cy="2353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68" y="1653824"/>
            <a:ext cx="161348" cy="1613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68" y="2460567"/>
            <a:ext cx="161348" cy="1613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368" y="3536227"/>
            <a:ext cx="161348" cy="16134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368" y="4605162"/>
            <a:ext cx="161348" cy="1613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0368" y="5680820"/>
            <a:ext cx="161348" cy="16134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6341" y="742876"/>
            <a:ext cx="1156332" cy="16471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8649" y="959034"/>
            <a:ext cx="2259330" cy="4406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pc="-10">
                <a:uFill>
                  <a:solidFill>
                    <a:srgbClr val="000000"/>
                  </a:solidFill>
                </a:uFill>
              </a:rPr>
              <a:t>Functionalities: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81719" y="1574550"/>
            <a:ext cx="8122920" cy="486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335" marR="459105" indent="-1270">
              <a:lnSpc>
                <a:spcPct val="100800"/>
              </a:lnSpc>
              <a:spcBef>
                <a:spcPts val="100"/>
              </a:spcBef>
            </a:pPr>
            <a:r>
              <a:rPr dirty="0" sz="1750" b="1">
                <a:latin typeface="Times New Roman"/>
                <a:cs typeface="Times New Roman"/>
              </a:rPr>
              <a:t>Admin</a:t>
            </a:r>
            <a:r>
              <a:rPr dirty="0" sz="1750" spc="75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Dashboard</a:t>
            </a:r>
            <a:r>
              <a:rPr dirty="0" sz="1750" spc="70" b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allows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admins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manage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courses,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assign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examiners,</a:t>
            </a:r>
            <a:r>
              <a:rPr dirty="0" sz="1750" spc="1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oversee </a:t>
            </a:r>
            <a:r>
              <a:rPr dirty="0" sz="1750">
                <a:latin typeface="Times New Roman"/>
                <a:cs typeface="Times New Roman"/>
              </a:rPr>
              <a:t>platform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operations. Admins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can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create,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update,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delete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courses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while</a:t>
            </a:r>
            <a:r>
              <a:rPr dirty="0" sz="1750" spc="9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monitoring </a:t>
            </a:r>
            <a:r>
              <a:rPr dirty="0" sz="1750">
                <a:latin typeface="Times New Roman"/>
                <a:cs typeface="Times New Roman"/>
              </a:rPr>
              <a:t>overall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system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activity.</a:t>
            </a:r>
            <a:endParaRPr sz="1750">
              <a:latin typeface="Times New Roman"/>
              <a:cs typeface="Times New Roman"/>
            </a:endParaRPr>
          </a:p>
          <a:p>
            <a:pPr marL="12700" marR="5080" indent="3175">
              <a:lnSpc>
                <a:spcPct val="100800"/>
              </a:lnSpc>
            </a:pPr>
            <a:r>
              <a:rPr dirty="0" sz="1750" b="1">
                <a:latin typeface="Times New Roman"/>
                <a:cs typeface="Times New Roman"/>
              </a:rPr>
              <a:t>Examiner</a:t>
            </a:r>
            <a:r>
              <a:rPr dirty="0" sz="1750" spc="125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Dashboard</a:t>
            </a:r>
            <a:r>
              <a:rPr dirty="0" sz="1750" spc="65" b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enables</a:t>
            </a:r>
            <a:r>
              <a:rPr dirty="0" sz="1750" spc="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examiners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create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 manage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tests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assigned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courses. </a:t>
            </a:r>
            <a:r>
              <a:rPr dirty="0" sz="1750">
                <a:latin typeface="Times New Roman"/>
                <a:cs typeface="Times New Roman"/>
              </a:rPr>
              <a:t>They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can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add,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edit,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delete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questions,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set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test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schedules,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automate grading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for </a:t>
            </a:r>
            <a:r>
              <a:rPr dirty="0" sz="1750">
                <a:latin typeface="Times New Roman"/>
                <a:cs typeface="Times New Roman"/>
              </a:rPr>
              <a:t>objective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questions.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Examiners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also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have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ability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manually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evaluate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subjective </a:t>
            </a:r>
            <a:r>
              <a:rPr dirty="0" sz="1750">
                <a:latin typeface="Times New Roman"/>
                <a:cs typeface="Times New Roman"/>
              </a:rPr>
              <a:t>responses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view student</a:t>
            </a:r>
            <a:r>
              <a:rPr dirty="0" sz="1750" spc="5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performance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reports.</a:t>
            </a:r>
            <a:endParaRPr sz="1750">
              <a:latin typeface="Times New Roman"/>
              <a:cs typeface="Times New Roman"/>
            </a:endParaRPr>
          </a:p>
          <a:p>
            <a:pPr marL="12700" marR="30480" indent="635">
              <a:lnSpc>
                <a:spcPct val="100800"/>
              </a:lnSpc>
            </a:pPr>
            <a:r>
              <a:rPr dirty="0" sz="1750" spc="55">
                <a:latin typeface="Times New Roman"/>
                <a:cs typeface="Times New Roman"/>
              </a:rPr>
              <a:t>Student</a:t>
            </a:r>
            <a:r>
              <a:rPr dirty="0" sz="1750" spc="110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Dashboard</a:t>
            </a:r>
            <a:r>
              <a:rPr dirty="0" sz="1750" spc="10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provides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students with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access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assigned</a:t>
            </a:r>
            <a:r>
              <a:rPr dirty="0" sz="1750" spc="9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tests,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allowing</a:t>
            </a:r>
            <a:r>
              <a:rPr dirty="0" sz="1750" spc="1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them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to </a:t>
            </a:r>
            <a:r>
              <a:rPr dirty="0" sz="1750">
                <a:latin typeface="Times New Roman"/>
                <a:cs typeface="Times New Roman"/>
              </a:rPr>
              <a:t>attempt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exams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within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scheduled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timeframe.</a:t>
            </a:r>
            <a:r>
              <a:rPr dirty="0" sz="1750" spc="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Students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can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view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their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results,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track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their </a:t>
            </a:r>
            <a:r>
              <a:rPr dirty="0" sz="1750">
                <a:latin typeface="Times New Roman"/>
                <a:cs typeface="Times New Roman"/>
              </a:rPr>
              <a:t>exam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history,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receive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notifications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upcoming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tests. In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future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updates,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they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will </a:t>
            </a:r>
            <a:r>
              <a:rPr dirty="0" sz="1750">
                <a:latin typeface="Times New Roman"/>
                <a:cs typeface="Times New Roman"/>
              </a:rPr>
              <a:t>also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have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access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certificates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completed</a:t>
            </a:r>
            <a:r>
              <a:rPr dirty="0" sz="1750" spc="9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exams.</a:t>
            </a:r>
            <a:endParaRPr sz="1750">
              <a:latin typeface="Times New Roman"/>
              <a:cs typeface="Times New Roman"/>
            </a:endParaRPr>
          </a:p>
          <a:p>
            <a:pPr marL="12700" marR="163830" indent="3810">
              <a:lnSpc>
                <a:spcPts val="2120"/>
              </a:lnSpc>
              <a:spcBef>
                <a:spcPts val="20"/>
              </a:spcBef>
            </a:pPr>
            <a:r>
              <a:rPr dirty="0" sz="1750" spc="-20" b="1">
                <a:latin typeface="Times New Roman"/>
                <a:cs typeface="Times New Roman"/>
              </a:rPr>
              <a:t>Role-</a:t>
            </a:r>
            <a:r>
              <a:rPr dirty="0" sz="1750" b="1">
                <a:latin typeface="Times New Roman"/>
                <a:cs typeface="Times New Roman"/>
              </a:rPr>
              <a:t>based</a:t>
            </a:r>
            <a:r>
              <a:rPr dirty="0" sz="1750" spc="120" b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access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control</a:t>
            </a:r>
            <a:r>
              <a:rPr dirty="0" sz="1750" spc="85" b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maintaining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security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data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privacy</a:t>
            </a:r>
            <a:r>
              <a:rPr dirty="0" sz="1750" spc="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through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JWT </a:t>
            </a:r>
            <a:r>
              <a:rPr dirty="0" sz="1750">
                <a:latin typeface="Times New Roman"/>
                <a:cs typeface="Times New Roman"/>
              </a:rPr>
              <a:t>authentication.</a:t>
            </a:r>
            <a:r>
              <a:rPr dirty="0" sz="1750" spc="-1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Future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enhancements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include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cheating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prevention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mechanisms,</a:t>
            </a:r>
            <a:r>
              <a:rPr dirty="0" sz="1750" spc="10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graphical </a:t>
            </a:r>
            <a:r>
              <a:rPr dirty="0" sz="1750">
                <a:latin typeface="Times New Roman"/>
                <a:cs typeface="Times New Roman"/>
              </a:rPr>
              <a:t>analytics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performance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tracking,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manual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checking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 subjective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questions,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real-time </a:t>
            </a:r>
            <a:r>
              <a:rPr dirty="0" sz="1750">
                <a:latin typeface="Times New Roman"/>
                <a:cs typeface="Times New Roman"/>
              </a:rPr>
              <a:t>notifications,</a:t>
            </a:r>
            <a:r>
              <a:rPr dirty="0" sz="1750" spc="-1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automated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certificate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generation</a:t>
            </a:r>
            <a:r>
              <a:rPr dirty="0" sz="1750" spc="1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successful</a:t>
            </a:r>
            <a:r>
              <a:rPr dirty="0" sz="1750" spc="1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test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completion.</a:t>
            </a:r>
            <a:endParaRPr sz="1750">
              <a:latin typeface="Times New Roman"/>
              <a:cs typeface="Times New Roman"/>
            </a:endParaRPr>
          </a:p>
          <a:p>
            <a:pPr marL="16510">
              <a:lnSpc>
                <a:spcPts val="2035"/>
              </a:lnSpc>
            </a:pPr>
            <a:r>
              <a:rPr dirty="0" sz="1750" b="1">
                <a:latin typeface="Times New Roman"/>
                <a:cs typeface="Times New Roman"/>
              </a:rPr>
              <a:t>Registration </a:t>
            </a:r>
            <a:r>
              <a:rPr dirty="0" sz="1750" spc="-10" b="1">
                <a:latin typeface="Times New Roman"/>
                <a:cs typeface="Times New Roman"/>
              </a:rPr>
              <a:t>and</a:t>
            </a:r>
            <a:r>
              <a:rPr dirty="0" sz="1750" spc="-7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Authentication</a:t>
            </a:r>
            <a:r>
              <a:rPr dirty="0" sz="1750" spc="-6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Sign-up/Login:</a:t>
            </a:r>
            <a:r>
              <a:rPr dirty="0" sz="1750" spc="-105" b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Users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can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create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accounts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or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log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in</a:t>
            </a:r>
            <a:endParaRPr sz="1750">
              <a:latin typeface="Times New Roman"/>
              <a:cs typeface="Times New Roman"/>
            </a:endParaRPr>
          </a:p>
          <a:p>
            <a:pPr marL="19050" marR="31115" indent="-5080">
              <a:lnSpc>
                <a:spcPct val="100800"/>
              </a:lnSpc>
            </a:pPr>
            <a:r>
              <a:rPr dirty="0" sz="1750">
                <a:latin typeface="Times New Roman"/>
                <a:cs typeface="Times New Roman"/>
              </a:rPr>
              <a:t>using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credentials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or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third-</a:t>
            </a:r>
            <a:r>
              <a:rPr dirty="0" sz="1750">
                <a:latin typeface="Times New Roman"/>
                <a:cs typeface="Times New Roman"/>
              </a:rPr>
              <a:t>party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services</a:t>
            </a:r>
            <a:r>
              <a:rPr dirty="0" sz="1750" spc="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(e.g.,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Google,</a:t>
            </a:r>
            <a:r>
              <a:rPr dirty="0" sz="1750" spc="1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Facebook).User </a:t>
            </a:r>
            <a:r>
              <a:rPr dirty="0" sz="1750" spc="-10">
                <a:latin typeface="Times New Roman"/>
                <a:cs typeface="Times New Roman"/>
              </a:rPr>
              <a:t>Profiles:</a:t>
            </a:r>
            <a:r>
              <a:rPr dirty="0" sz="1750" spc="1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Users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can </a:t>
            </a:r>
            <a:r>
              <a:rPr dirty="0" sz="1750">
                <a:latin typeface="Times New Roman"/>
                <a:cs typeface="Times New Roman"/>
              </a:rPr>
              <a:t>manage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personal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information,</a:t>
            </a:r>
            <a:r>
              <a:rPr dirty="0" sz="1750" spc="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view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travel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history,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saved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trips.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885" y="1808450"/>
            <a:ext cx="1989968" cy="403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20"/>
              </a:spcBef>
            </a:pPr>
            <a:r>
              <a:rPr dirty="0"/>
              <a:t>Check</a:t>
            </a:r>
            <a:r>
              <a:rPr dirty="0" spc="200"/>
              <a:t> </a:t>
            </a:r>
            <a:r>
              <a:rPr dirty="0" spc="-10"/>
              <a:t>Points: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666930" y="2287114"/>
            <a:ext cx="7839075" cy="34201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398145" algn="l"/>
              </a:tabLst>
            </a:pPr>
            <a:r>
              <a:rPr dirty="0" sz="1300" spc="-25">
                <a:latin typeface="Times New Roman"/>
                <a:cs typeface="Times New Roman"/>
              </a:rPr>
              <a:t>1.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750">
                <a:latin typeface="Times New Roman"/>
                <a:cs typeface="Times New Roman"/>
              </a:rPr>
              <a:t>Does</a:t>
            </a:r>
            <a:r>
              <a:rPr dirty="0" sz="1750" spc="1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project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statement</a:t>
            </a:r>
            <a:r>
              <a:rPr dirty="0" sz="1750" spc="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result</a:t>
            </a:r>
            <a:r>
              <a:rPr dirty="0" sz="1750" spc="1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</a:t>
            </a:r>
            <a:r>
              <a:rPr dirty="0" sz="1750" spc="75">
                <a:latin typeface="Times New Roman"/>
                <a:cs typeface="Times New Roman"/>
              </a:rPr>
              <a:t> a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 spc="60">
                <a:latin typeface="Times New Roman"/>
                <a:cs typeface="Times New Roman"/>
              </a:rPr>
              <a:t>product?</a:t>
            </a:r>
            <a:r>
              <a:rPr dirty="0" sz="1750" spc="1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If</a:t>
            </a:r>
            <a:r>
              <a:rPr dirty="0" sz="1750" spc="1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yes,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what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type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180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product?</a:t>
            </a:r>
            <a:endParaRPr sz="17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384"/>
              </a:spcBef>
            </a:pPr>
            <a:r>
              <a:rPr dirty="0" sz="1700" spc="-10">
                <a:latin typeface="Times New Roman"/>
                <a:cs typeface="Times New Roman"/>
              </a:rPr>
              <a:t>Yes,</a:t>
            </a:r>
            <a:r>
              <a:rPr dirty="0" sz="1700" spc="11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product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1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examination</a:t>
            </a:r>
            <a:r>
              <a:rPr dirty="0" sz="1700" spc="2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portal.</a:t>
            </a:r>
            <a:endParaRPr sz="1700">
              <a:latin typeface="Times New Roman"/>
              <a:cs typeface="Times New Roman"/>
            </a:endParaRPr>
          </a:p>
          <a:p>
            <a:pPr marL="402590" marR="635635" indent="-390525">
              <a:lnSpc>
                <a:spcPct val="110900"/>
              </a:lnSpc>
              <a:spcBef>
                <a:spcPts val="165"/>
              </a:spcBef>
              <a:tabLst>
                <a:tab pos="396240" algn="l"/>
              </a:tabLst>
            </a:pPr>
            <a:r>
              <a:rPr dirty="0" sz="1300" spc="-25">
                <a:latin typeface="Times New Roman"/>
                <a:cs typeface="Times New Roman"/>
              </a:rPr>
              <a:t>1.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750">
                <a:latin typeface="Times New Roman"/>
                <a:cs typeface="Times New Roman"/>
              </a:rPr>
              <a:t>If</a:t>
            </a:r>
            <a:r>
              <a:rPr dirty="0" sz="1750" spc="9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it</a:t>
            </a:r>
            <a:r>
              <a:rPr dirty="0" sz="1750" spc="1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is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</a:t>
            </a:r>
            <a:r>
              <a:rPr dirty="0" sz="1750" spc="180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product,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 spc="60">
                <a:latin typeface="Times New Roman"/>
                <a:cs typeface="Times New Roman"/>
              </a:rPr>
              <a:t>can</a:t>
            </a:r>
            <a:r>
              <a:rPr dirty="0" sz="1750" spc="1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</a:t>
            </a:r>
            <a:r>
              <a:rPr dirty="0" sz="1750" spc="1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prototype</a:t>
            </a:r>
            <a:r>
              <a:rPr dirty="0" sz="1750" spc="2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1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made,</a:t>
            </a:r>
            <a:r>
              <a:rPr dirty="0" sz="1750" spc="1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if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not,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what</a:t>
            </a:r>
            <a:r>
              <a:rPr dirty="0" sz="1750" spc="1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is</a:t>
            </a:r>
            <a:r>
              <a:rPr dirty="0" sz="1750" spc="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it,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 spc="85">
                <a:latin typeface="Times New Roman"/>
                <a:cs typeface="Times New Roman"/>
              </a:rPr>
              <a:t>that</a:t>
            </a:r>
            <a:r>
              <a:rPr dirty="0" sz="1750" spc="1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we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35">
                <a:latin typeface="Times New Roman"/>
                <a:cs typeface="Times New Roman"/>
              </a:rPr>
              <a:t>can </a:t>
            </a:r>
            <a:r>
              <a:rPr dirty="0" sz="1750" spc="50">
                <a:latin typeface="Times New Roman"/>
                <a:cs typeface="Times New Roman"/>
              </a:rPr>
              <a:t>produce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 spc="85">
                <a:latin typeface="Times New Roman"/>
                <a:cs typeface="Times New Roman"/>
              </a:rPr>
              <a:t>that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 spc="75">
                <a:latin typeface="Times New Roman"/>
                <a:cs typeface="Times New Roman"/>
              </a:rPr>
              <a:t>our</a:t>
            </a:r>
            <a:r>
              <a:rPr dirty="0" sz="1750" spc="100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teachers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60">
                <a:latin typeface="Times New Roman"/>
                <a:cs typeface="Times New Roman"/>
              </a:rPr>
              <a:t>can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evaluate?</a:t>
            </a:r>
            <a:endParaRPr sz="175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  <a:spcBef>
                <a:spcPts val="385"/>
              </a:spcBef>
            </a:pPr>
            <a:r>
              <a:rPr dirty="0" sz="1700" spc="-20">
                <a:latin typeface="Times New Roman"/>
                <a:cs typeface="Times New Roman"/>
              </a:rPr>
              <a:t>Yes,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functional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prototype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website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11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made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evaluation.</a:t>
            </a:r>
            <a:endParaRPr sz="1700">
              <a:latin typeface="Times New Roman"/>
              <a:cs typeface="Times New Roman"/>
            </a:endParaRPr>
          </a:p>
          <a:p>
            <a:pPr marL="393065" marR="472440" indent="-381000">
              <a:lnSpc>
                <a:spcPct val="110900"/>
              </a:lnSpc>
              <a:spcBef>
                <a:spcPts val="170"/>
              </a:spcBef>
              <a:tabLst>
                <a:tab pos="398145" algn="l"/>
              </a:tabLst>
            </a:pPr>
            <a:r>
              <a:rPr dirty="0" sz="1300" spc="-25">
                <a:latin typeface="Times New Roman"/>
                <a:cs typeface="Times New Roman"/>
              </a:rPr>
              <a:t>1.</a:t>
            </a:r>
            <a:r>
              <a:rPr dirty="0" sz="1300">
                <a:latin typeface="Times New Roman"/>
                <a:cs typeface="Times New Roman"/>
              </a:rPr>
              <a:t>		</a:t>
            </a:r>
            <a:r>
              <a:rPr dirty="0" sz="1750">
                <a:latin typeface="Times New Roman"/>
                <a:cs typeface="Times New Roman"/>
              </a:rPr>
              <a:t>Does</a:t>
            </a:r>
            <a:r>
              <a:rPr dirty="0" sz="1750" spc="1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175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project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statement</a:t>
            </a:r>
            <a:r>
              <a:rPr dirty="0" sz="1750" spc="2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use</a:t>
            </a:r>
            <a:r>
              <a:rPr dirty="0" sz="1750" spc="1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multiple</a:t>
            </a:r>
            <a:r>
              <a:rPr dirty="0" sz="1750" spc="20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concepts</a:t>
            </a:r>
            <a:r>
              <a:rPr dirty="0" sz="1750" spc="1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11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achieve</a:t>
            </a:r>
            <a:r>
              <a:rPr dirty="0" sz="1750" spc="2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outcome? (yes/no)</a:t>
            </a:r>
            <a:endParaRPr sz="175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440"/>
              </a:spcBef>
            </a:pPr>
            <a:r>
              <a:rPr dirty="0" sz="1700" spc="-25">
                <a:latin typeface="Times New Roman"/>
                <a:cs typeface="Times New Roman"/>
              </a:rPr>
              <a:t>yes</a:t>
            </a:r>
            <a:endParaRPr sz="1700">
              <a:latin typeface="Times New Roman"/>
              <a:cs typeface="Times New Roman"/>
            </a:endParaRPr>
          </a:p>
          <a:p>
            <a:pPr marL="393065" marR="5080" indent="-381000">
              <a:lnSpc>
                <a:spcPct val="113399"/>
              </a:lnSpc>
              <a:spcBef>
                <a:spcPts val="65"/>
              </a:spcBef>
              <a:tabLst>
                <a:tab pos="398145" algn="l"/>
              </a:tabLst>
            </a:pPr>
            <a:r>
              <a:rPr dirty="0" sz="1300" spc="-25">
                <a:latin typeface="Times New Roman"/>
                <a:cs typeface="Times New Roman"/>
              </a:rPr>
              <a:t>1.</a:t>
            </a:r>
            <a:r>
              <a:rPr dirty="0" sz="1300">
                <a:latin typeface="Times New Roman"/>
                <a:cs typeface="Times New Roman"/>
              </a:rPr>
              <a:t>		</a:t>
            </a:r>
            <a:r>
              <a:rPr dirty="0" sz="1750">
                <a:latin typeface="Times New Roman"/>
                <a:cs typeface="Times New Roman"/>
              </a:rPr>
              <a:t>Does</a:t>
            </a:r>
            <a:r>
              <a:rPr dirty="0" sz="1750" spc="1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it</a:t>
            </a:r>
            <a:r>
              <a:rPr dirty="0" sz="1750" spc="1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have</a:t>
            </a:r>
            <a:r>
              <a:rPr dirty="0" sz="1750" spc="1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enough</a:t>
            </a:r>
            <a:r>
              <a:rPr dirty="0" sz="1750" spc="1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125">
                <a:latin typeface="Times New Roman"/>
                <a:cs typeface="Times New Roman"/>
              </a:rPr>
              <a:t> </a:t>
            </a:r>
            <a:r>
              <a:rPr dirty="0" sz="1750" spc="75">
                <a:latin typeface="Times New Roman"/>
                <a:cs typeface="Times New Roman"/>
              </a:rPr>
              <a:t>our</a:t>
            </a:r>
            <a:r>
              <a:rPr dirty="0" sz="1750" spc="1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team</a:t>
            </a:r>
            <a:r>
              <a:rPr dirty="0" sz="1750" spc="250">
                <a:latin typeface="Times New Roman"/>
                <a:cs typeface="Times New Roman"/>
              </a:rPr>
              <a:t> </a:t>
            </a:r>
            <a:r>
              <a:rPr dirty="0" sz="1750" spc="50">
                <a:latin typeface="Times New Roman"/>
                <a:cs typeface="Times New Roman"/>
              </a:rPr>
              <a:t>members</a:t>
            </a:r>
            <a:r>
              <a:rPr dirty="0" sz="1750" spc="2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do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 spc="75">
                <a:latin typeface="Times New Roman"/>
                <a:cs typeface="Times New Roman"/>
              </a:rPr>
              <a:t>a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sufficient</a:t>
            </a:r>
            <a:r>
              <a:rPr dirty="0" sz="1750" spc="2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amount</a:t>
            </a:r>
            <a:r>
              <a:rPr dirty="0" sz="1750" spc="25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17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work? </a:t>
            </a:r>
            <a:r>
              <a:rPr dirty="0" sz="1750">
                <a:latin typeface="Times New Roman"/>
                <a:cs typeface="Times New Roman"/>
              </a:rPr>
              <a:t>(yes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/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no)</a:t>
            </a:r>
            <a:endParaRPr sz="175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384"/>
              </a:spcBef>
            </a:pPr>
            <a:r>
              <a:rPr dirty="0" sz="1700" spc="-25">
                <a:latin typeface="Times New Roman"/>
                <a:cs typeface="Times New Roman"/>
              </a:rPr>
              <a:t>yes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100" y="3079071"/>
            <a:ext cx="3374877" cy="18218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79376" y="2595025"/>
            <a:ext cx="6797040" cy="437515"/>
          </a:xfrm>
          <a:prstGeom prst="rect">
            <a:avLst/>
          </a:prstGeom>
          <a:solidFill>
            <a:srgbClr val="5280B8"/>
          </a:solidFill>
        </p:spPr>
        <p:txBody>
          <a:bodyPr wrap="square" lIns="0" tIns="2286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80"/>
              </a:spcBef>
              <a:tabLst>
                <a:tab pos="3464560" algn="l"/>
              </a:tabLst>
            </a:pPr>
            <a:r>
              <a:rPr dirty="0" sz="130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r>
              <a:rPr dirty="0" sz="13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FFFFFF"/>
                </a:solidFill>
                <a:latin typeface="Arial MT"/>
                <a:cs typeface="Arial MT"/>
              </a:rPr>
              <a:t>/ Area</a:t>
            </a:r>
            <a:r>
              <a:rPr dirty="0" sz="13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13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MT"/>
                <a:cs typeface="Arial MT"/>
              </a:rPr>
              <a:t>Topic</a:t>
            </a:r>
            <a:r>
              <a:rPr dirty="0" sz="1300">
                <a:solidFill>
                  <a:srgbClr val="FFFFFF"/>
                </a:solidFill>
                <a:latin typeface="Arial MT"/>
                <a:cs typeface="Arial MT"/>
              </a:rPr>
              <a:t>	Technical</a:t>
            </a:r>
            <a:r>
              <a:rPr dirty="0" sz="13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 MT"/>
                <a:cs typeface="Arial MT"/>
              </a:rPr>
              <a:t>Nodes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77764" y="1604429"/>
            <a:ext cx="2774950" cy="4406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20">
                <a:latin typeface="Calibri"/>
                <a:cs typeface="Calibri"/>
              </a:rPr>
              <a:t>•TechnicaI</a:t>
            </a:r>
            <a:r>
              <a:rPr dirty="0" spc="135">
                <a:latin typeface="Calibri"/>
                <a:cs typeface="Calibri"/>
              </a:rPr>
              <a:t> </a:t>
            </a:r>
            <a:r>
              <a:rPr dirty="0" spc="180">
                <a:latin typeface="Calibri"/>
                <a:cs typeface="Calibri"/>
              </a:rPr>
              <a:t>Nodes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131193" y="3182154"/>
            <a:ext cx="3021330" cy="1512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latin typeface="Times New Roman"/>
                <a:cs typeface="Times New Roman"/>
              </a:rPr>
              <a:t>HTML,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CSS,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JavaScript,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React.js,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Bootstrap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300">
                <a:latin typeface="Times New Roman"/>
                <a:cs typeface="Times New Roman"/>
              </a:rPr>
              <a:t>Node.js,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Express.js,</a:t>
            </a:r>
            <a:r>
              <a:rPr dirty="0" sz="1300" spc="7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MongoDB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3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Times New Roman"/>
                <a:cs typeface="Times New Roman"/>
              </a:rPr>
              <a:t>JWT,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Bcryptjs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3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Cambria"/>
                <a:cs typeface="Cambria"/>
              </a:rPr>
              <a:t>Node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mailer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5394" y="1473801"/>
            <a:ext cx="7253605" cy="8864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6500"/>
              </a:lnSpc>
              <a:spcBef>
                <a:spcPts val="95"/>
              </a:spcBef>
            </a:pPr>
            <a:r>
              <a:rPr dirty="0" u="dbl" sz="2650">
                <a:uFill>
                  <a:solidFill>
                    <a:srgbClr val="1C1C1C"/>
                  </a:solidFill>
                </a:uFill>
              </a:rPr>
              <a:t>Prerequisites</a:t>
            </a:r>
            <a:r>
              <a:rPr dirty="0" u="dbl" sz="2650" spc="440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>
                <a:uFill>
                  <a:solidFill>
                    <a:srgbClr val="1C1C1C"/>
                  </a:solidFill>
                </a:uFill>
              </a:rPr>
              <a:t>(in</a:t>
            </a:r>
            <a:r>
              <a:rPr dirty="0" u="dbl" sz="2650" spc="275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 spc="55">
                <a:uFill>
                  <a:solidFill>
                    <a:srgbClr val="1C1C1C"/>
                  </a:solidFill>
                </a:uFill>
              </a:rPr>
              <a:t>terms</a:t>
            </a:r>
            <a:r>
              <a:rPr dirty="0" u="dbl" sz="2650" spc="370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>
                <a:uFill>
                  <a:solidFill>
                    <a:srgbClr val="1C1C1C"/>
                  </a:solidFill>
                </a:uFill>
              </a:rPr>
              <a:t>of</a:t>
            </a:r>
            <a:r>
              <a:rPr dirty="0" u="dbl" sz="2650" spc="285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>
                <a:uFill>
                  <a:solidFill>
                    <a:srgbClr val="1C1C1C"/>
                  </a:solidFill>
                </a:uFill>
              </a:rPr>
              <a:t>knowledge,</a:t>
            </a:r>
            <a:r>
              <a:rPr dirty="0" u="dbl" sz="2650" spc="250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>
                <a:uFill>
                  <a:solidFill>
                    <a:srgbClr val="1C1C1C"/>
                  </a:solidFill>
                </a:uFill>
              </a:rPr>
              <a:t>concepts</a:t>
            </a:r>
            <a:r>
              <a:rPr dirty="0" u="dbl" sz="2650" spc="225">
                <a:uFill>
                  <a:solidFill>
                    <a:srgbClr val="1C1C1C"/>
                  </a:solidFill>
                </a:uFill>
              </a:rPr>
              <a:t> </a:t>
            </a:r>
            <a:r>
              <a:rPr dirty="0" u="dbl" sz="2650" spc="75">
                <a:uFill>
                  <a:solidFill>
                    <a:srgbClr val="1C1C1C"/>
                  </a:solidFill>
                </a:uFill>
              </a:rPr>
              <a:t>and</a:t>
            </a:r>
            <a:r>
              <a:rPr dirty="0" sz="2650" spc="75"/>
              <a:t> </a:t>
            </a:r>
            <a:r>
              <a:rPr dirty="0" u="heavy" sz="2650">
                <a:uFill>
                  <a:solidFill>
                    <a:srgbClr val="000000"/>
                  </a:solidFill>
                </a:uFill>
              </a:rPr>
              <a:t>material)</a:t>
            </a:r>
            <a:r>
              <a:rPr dirty="0" u="heavy" sz="2650" spc="39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50">
                <a:uFill>
                  <a:solidFill>
                    <a:srgbClr val="000000"/>
                  </a:solidFill>
                </a:uFill>
              </a:rPr>
              <a:t>for</a:t>
            </a:r>
            <a:r>
              <a:rPr dirty="0" u="heavy" sz="2650" spc="2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50">
                <a:uFill>
                  <a:solidFill>
                    <a:srgbClr val="000000"/>
                  </a:solidFill>
                </a:uFill>
              </a:rPr>
              <a:t>doing</a:t>
            </a:r>
            <a:r>
              <a:rPr dirty="0" u="heavy" sz="2650" spc="29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50" spc="50">
                <a:uFill>
                  <a:solidFill>
                    <a:srgbClr val="000000"/>
                  </a:solidFill>
                </a:uFill>
              </a:rPr>
              <a:t>the</a:t>
            </a:r>
            <a:r>
              <a:rPr dirty="0" u="heavy" sz="2650" spc="23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50" spc="45">
                <a:uFill>
                  <a:solidFill>
                    <a:srgbClr val="000000"/>
                  </a:solidFill>
                </a:uFill>
              </a:rPr>
              <a:t>Project:</a:t>
            </a:r>
            <a:endParaRPr sz="2650"/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 marR="539750" indent="-635">
              <a:lnSpc>
                <a:spcPct val="1487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dirty="0" spc="-25"/>
              <a:t> </a:t>
            </a:r>
            <a:r>
              <a:rPr dirty="0"/>
              <a:t>knowledge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web</a:t>
            </a:r>
            <a:r>
              <a:rPr dirty="0" spc="-60"/>
              <a:t> </a:t>
            </a:r>
            <a:r>
              <a:rPr dirty="0"/>
              <a:t>development</a:t>
            </a:r>
            <a:r>
              <a:rPr dirty="0" spc="165"/>
              <a:t> </a:t>
            </a:r>
            <a:r>
              <a:rPr dirty="0"/>
              <a:t>(HTML,</a:t>
            </a:r>
            <a:r>
              <a:rPr dirty="0" spc="70"/>
              <a:t> </a:t>
            </a:r>
            <a:r>
              <a:rPr dirty="0"/>
              <a:t>CSS,</a:t>
            </a:r>
            <a:r>
              <a:rPr dirty="0" spc="-95"/>
              <a:t> </a:t>
            </a:r>
            <a:r>
              <a:rPr dirty="0" spc="-10"/>
              <a:t>JavaScript) Familiarity</a:t>
            </a:r>
            <a:r>
              <a:rPr dirty="0" spc="114"/>
              <a:t> </a:t>
            </a:r>
            <a:r>
              <a:rPr dirty="0"/>
              <a:t>with</a:t>
            </a:r>
            <a:r>
              <a:rPr dirty="0" spc="40"/>
              <a:t> </a:t>
            </a:r>
            <a:r>
              <a:rPr dirty="0"/>
              <a:t>React.js for</a:t>
            </a:r>
            <a:r>
              <a:rPr dirty="0" spc="-5"/>
              <a:t> </a:t>
            </a:r>
            <a:r>
              <a:rPr dirty="0" spc="-10"/>
              <a:t>front-</a:t>
            </a:r>
            <a:r>
              <a:rPr dirty="0"/>
              <a:t>end</a:t>
            </a:r>
            <a:r>
              <a:rPr dirty="0" spc="60"/>
              <a:t> </a:t>
            </a:r>
            <a:r>
              <a:rPr dirty="0" spc="-10"/>
              <a:t>development</a:t>
            </a:r>
          </a:p>
          <a:p>
            <a:pPr marL="13335" marR="229870" indent="1905">
              <a:lnSpc>
                <a:spcPct val="148700"/>
              </a:lnSpc>
              <a:spcBef>
                <a:spcPts val="55"/>
              </a:spcBef>
            </a:pPr>
            <a:r>
              <a:rPr dirty="0"/>
              <a:t>Understanding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backend</a:t>
            </a:r>
            <a:r>
              <a:rPr dirty="0" spc="-35"/>
              <a:t> </a:t>
            </a:r>
            <a:r>
              <a:rPr dirty="0"/>
              <a:t>development</a:t>
            </a:r>
            <a:r>
              <a:rPr dirty="0" spc="125"/>
              <a:t> </a:t>
            </a:r>
            <a:r>
              <a:rPr dirty="0"/>
              <a:t>with</a:t>
            </a:r>
            <a:r>
              <a:rPr dirty="0" spc="105"/>
              <a:t> </a:t>
            </a:r>
            <a:r>
              <a:rPr dirty="0"/>
              <a:t>Node.js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Express.js Knowledge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databases</a:t>
            </a:r>
            <a:r>
              <a:rPr dirty="0" spc="25"/>
              <a:t> </a:t>
            </a:r>
            <a:r>
              <a:rPr dirty="0" spc="-10"/>
              <a:t>(MongoDB)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pc="-10"/>
              <a:t>Experience</a:t>
            </a:r>
            <a:r>
              <a:rPr dirty="0" spc="90"/>
              <a:t> </a:t>
            </a:r>
            <a:r>
              <a:rPr dirty="0"/>
              <a:t>with</a:t>
            </a:r>
            <a:r>
              <a:rPr dirty="0" spc="125"/>
              <a:t> </a:t>
            </a:r>
            <a:r>
              <a:rPr dirty="0"/>
              <a:t>user</a:t>
            </a:r>
            <a:r>
              <a:rPr dirty="0" spc="10"/>
              <a:t> </a:t>
            </a:r>
            <a:r>
              <a:rPr dirty="0"/>
              <a:t>authentication</a:t>
            </a:r>
            <a:r>
              <a:rPr dirty="0" spc="-45"/>
              <a:t> </a:t>
            </a:r>
            <a:r>
              <a:rPr dirty="0" spc="-10"/>
              <a:t>methods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/>
              <a:t>Email</a:t>
            </a:r>
            <a:r>
              <a:rPr dirty="0" spc="65"/>
              <a:t> </a:t>
            </a:r>
            <a:r>
              <a:rPr dirty="0"/>
              <a:t>integration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password</a:t>
            </a:r>
            <a:r>
              <a:rPr dirty="0" spc="15"/>
              <a:t> </a:t>
            </a:r>
            <a:r>
              <a:rPr dirty="0"/>
              <a:t>reset</a:t>
            </a:r>
            <a:r>
              <a:rPr dirty="0" spc="6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implemented</a:t>
            </a:r>
            <a:r>
              <a:rPr dirty="0" spc="60"/>
              <a:t> </a:t>
            </a:r>
            <a:r>
              <a:rPr dirty="0"/>
              <a:t>using</a:t>
            </a:r>
            <a:r>
              <a:rPr dirty="0" spc="20"/>
              <a:t> </a:t>
            </a:r>
            <a:r>
              <a:rPr dirty="0" spc="-10"/>
              <a:t>Nodemailer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497" y="2110980"/>
            <a:ext cx="4511042" cy="2353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497" y="1606764"/>
            <a:ext cx="7220356" cy="3025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469886" y="1482763"/>
            <a:ext cx="50800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65">
                <a:latin typeface="Cambria"/>
                <a:cs typeface="Cambria"/>
              </a:rPr>
              <a:t>iect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48104" y="1453630"/>
            <a:ext cx="6145530" cy="89979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 marR="5080" indent="-13335">
              <a:lnSpc>
                <a:spcPct val="108200"/>
              </a:lnSpc>
              <a:spcBef>
                <a:spcPts val="95"/>
              </a:spcBef>
              <a:tabLst>
                <a:tab pos="2434590" algn="l"/>
                <a:tab pos="2719705" algn="l"/>
                <a:tab pos="3616325" algn="l"/>
              </a:tabLst>
            </a:pPr>
            <a:r>
              <a:rPr dirty="0" sz="2650">
                <a:latin typeface="Cambria"/>
                <a:cs typeface="Cambria"/>
              </a:rPr>
              <a:t>Material</a:t>
            </a:r>
            <a:r>
              <a:rPr dirty="0" sz="2650" spc="180">
                <a:latin typeface="Cambria"/>
                <a:cs typeface="Cambria"/>
              </a:rPr>
              <a:t> </a:t>
            </a:r>
            <a:r>
              <a:rPr dirty="0" sz="2650">
                <a:latin typeface="Cambria"/>
                <a:cs typeface="Cambria"/>
              </a:rPr>
              <a:t>that</a:t>
            </a:r>
            <a:r>
              <a:rPr dirty="0" sz="2650" spc="245">
                <a:latin typeface="Cambria"/>
                <a:cs typeface="Cambria"/>
              </a:rPr>
              <a:t> </a:t>
            </a:r>
            <a:r>
              <a:rPr dirty="0" sz="2650" spc="-25">
                <a:latin typeface="Cambria"/>
                <a:cs typeface="Cambria"/>
              </a:rPr>
              <a:t>ma</a:t>
            </a:r>
            <a:r>
              <a:rPr dirty="0" sz="2650">
                <a:latin typeface="Cambria"/>
                <a:cs typeface="Cambria"/>
              </a:rPr>
              <a:t>	be</a:t>
            </a:r>
            <a:r>
              <a:rPr dirty="0" sz="2650" spc="-45">
                <a:latin typeface="Cambria"/>
                <a:cs typeface="Cambria"/>
              </a:rPr>
              <a:t> </a:t>
            </a:r>
            <a:r>
              <a:rPr dirty="0" sz="2650" spc="-35">
                <a:latin typeface="Cambria"/>
                <a:cs typeface="Cambria"/>
              </a:rPr>
              <a:t>re</a:t>
            </a:r>
            <a:r>
              <a:rPr dirty="0" sz="2650">
                <a:latin typeface="Cambria"/>
                <a:cs typeface="Cambria"/>
              </a:rPr>
              <a:t>	uired</a:t>
            </a:r>
            <a:r>
              <a:rPr dirty="0" sz="2650" spc="5">
                <a:latin typeface="Cambria"/>
                <a:cs typeface="Cambria"/>
              </a:rPr>
              <a:t> </a:t>
            </a:r>
            <a:r>
              <a:rPr dirty="0" sz="2650">
                <a:latin typeface="Cambria"/>
                <a:cs typeface="Cambria"/>
              </a:rPr>
              <a:t>to</a:t>
            </a:r>
            <a:r>
              <a:rPr dirty="0" sz="2650" spc="-60">
                <a:latin typeface="Cambria"/>
                <a:cs typeface="Cambria"/>
              </a:rPr>
              <a:t> </a:t>
            </a:r>
            <a:r>
              <a:rPr dirty="0" sz="2650">
                <a:latin typeface="Cambria"/>
                <a:cs typeface="Cambria"/>
              </a:rPr>
              <a:t>make</a:t>
            </a:r>
            <a:r>
              <a:rPr dirty="0" sz="2650" spc="-5">
                <a:latin typeface="Cambria"/>
                <a:cs typeface="Cambria"/>
              </a:rPr>
              <a:t> </a:t>
            </a:r>
            <a:r>
              <a:rPr dirty="0" sz="2650" spc="-50">
                <a:latin typeface="Cambria"/>
                <a:cs typeface="Cambria"/>
              </a:rPr>
              <a:t>the </a:t>
            </a:r>
            <a:r>
              <a:rPr dirty="0" sz="2650">
                <a:latin typeface="Cambria"/>
                <a:cs typeface="Cambria"/>
              </a:rPr>
              <a:t>and</a:t>
            </a:r>
            <a:r>
              <a:rPr dirty="0" sz="2650" spc="-70">
                <a:latin typeface="Cambria"/>
                <a:cs typeface="Cambria"/>
              </a:rPr>
              <a:t> </a:t>
            </a:r>
            <a:r>
              <a:rPr dirty="0" sz="2650" spc="-30">
                <a:latin typeface="Cambria"/>
                <a:cs typeface="Cambria"/>
              </a:rPr>
              <a:t>where</a:t>
            </a:r>
            <a:r>
              <a:rPr dirty="0" sz="2650" spc="10">
                <a:latin typeface="Cambria"/>
                <a:cs typeface="Cambria"/>
              </a:rPr>
              <a:t> </a:t>
            </a:r>
            <a:r>
              <a:rPr dirty="0" sz="2650">
                <a:latin typeface="Cambria"/>
                <a:cs typeface="Cambria"/>
              </a:rPr>
              <a:t>it</a:t>
            </a:r>
            <a:r>
              <a:rPr dirty="0" sz="2650" spc="65">
                <a:latin typeface="Cambria"/>
                <a:cs typeface="Cambria"/>
              </a:rPr>
              <a:t> </a:t>
            </a:r>
            <a:r>
              <a:rPr dirty="0" sz="2650" spc="-25">
                <a:latin typeface="Cambria"/>
                <a:cs typeface="Cambria"/>
              </a:rPr>
              <a:t>mi</a:t>
            </a:r>
            <a:r>
              <a:rPr dirty="0" sz="2650">
                <a:latin typeface="Cambria"/>
                <a:cs typeface="Cambria"/>
              </a:rPr>
              <a:t>	ht</a:t>
            </a:r>
            <a:r>
              <a:rPr dirty="0" sz="2650" spc="85">
                <a:latin typeface="Cambria"/>
                <a:cs typeface="Cambria"/>
              </a:rPr>
              <a:t> </a:t>
            </a:r>
            <a:r>
              <a:rPr dirty="0" sz="2650">
                <a:latin typeface="Cambria"/>
                <a:cs typeface="Cambria"/>
              </a:rPr>
              <a:t>be</a:t>
            </a:r>
            <a:r>
              <a:rPr dirty="0" sz="2650" spc="-55">
                <a:latin typeface="Cambria"/>
                <a:cs typeface="Cambria"/>
              </a:rPr>
              <a:t> </a:t>
            </a:r>
            <a:r>
              <a:rPr dirty="0" sz="2650" spc="-10">
                <a:latin typeface="Cambria"/>
                <a:cs typeface="Cambria"/>
              </a:rPr>
              <a:t>available</a:t>
            </a:r>
            <a:endParaRPr sz="26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71097" y="2676445"/>
            <a:ext cx="6728459" cy="8324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84810" indent="-372110">
              <a:lnSpc>
                <a:spcPct val="100000"/>
              </a:lnSpc>
              <a:spcBef>
                <a:spcPts val="1230"/>
              </a:spcBef>
              <a:buClr>
                <a:srgbClr val="343434"/>
              </a:buClr>
              <a:buChar char="o"/>
              <a:tabLst>
                <a:tab pos="384810" algn="l"/>
              </a:tabLst>
            </a:pPr>
            <a:r>
              <a:rPr dirty="0" sz="1700" spc="10">
                <a:latin typeface="Times New Roman"/>
                <a:cs typeface="Times New Roman"/>
              </a:rPr>
              <a:t>Laptops/computers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with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internet</a:t>
            </a:r>
            <a:r>
              <a:rPr dirty="0" sz="1700" spc="2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access</a:t>
            </a:r>
            <a:endParaRPr sz="1700">
              <a:latin typeface="Times New Roman"/>
              <a:cs typeface="Times New Roman"/>
            </a:endParaRPr>
          </a:p>
          <a:p>
            <a:pPr marL="321945" indent="-309245">
              <a:lnSpc>
                <a:spcPct val="100000"/>
              </a:lnSpc>
              <a:spcBef>
                <a:spcPts val="1135"/>
              </a:spcBef>
              <a:buClr>
                <a:srgbClr val="363636"/>
              </a:buClr>
              <a:buChar char="o"/>
              <a:tabLst>
                <a:tab pos="321945" algn="l"/>
              </a:tabLst>
            </a:pPr>
            <a:r>
              <a:rPr dirty="0" sz="1700">
                <a:latin typeface="Times New Roman"/>
                <a:cs typeface="Times New Roman"/>
              </a:rPr>
              <a:t>Software</a:t>
            </a:r>
            <a:r>
              <a:rPr dirty="0" sz="1700" spc="3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tools: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VSCode,</a:t>
            </a:r>
            <a:r>
              <a:rPr dirty="0" sz="1700" spc="2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Node.js,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MongoDB</a:t>
            </a:r>
            <a:r>
              <a:rPr dirty="0" sz="1700" spc="22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(available</a:t>
            </a:r>
            <a:r>
              <a:rPr dirty="0" sz="1700" spc="2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online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free)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662726" y="470601"/>
            <a:ext cx="1196975" cy="437515"/>
            <a:chOff x="7662726" y="470601"/>
            <a:chExt cx="1196975" cy="4375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726" y="470601"/>
              <a:ext cx="1196669" cy="235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341" y="742876"/>
              <a:ext cx="1156332" cy="16471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9868" y="2116580"/>
            <a:ext cx="4332605" cy="4921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050" spc="65">
                <a:uFill>
                  <a:solidFill>
                    <a:srgbClr val="000000"/>
                  </a:solidFill>
                </a:uFill>
              </a:rPr>
              <a:t>Resources</a:t>
            </a:r>
            <a:r>
              <a:rPr dirty="0" u="heavy" sz="3050" spc="17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050" spc="65">
                <a:uFill>
                  <a:solidFill>
                    <a:srgbClr val="000000"/>
                  </a:solidFill>
                </a:uFill>
              </a:rPr>
              <a:t>available</a:t>
            </a:r>
            <a:r>
              <a:rPr dirty="0" u="heavy" sz="3050" spc="9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050" spc="75">
                <a:uFill>
                  <a:solidFill>
                    <a:srgbClr val="000000"/>
                  </a:solidFill>
                </a:uFill>
              </a:rPr>
              <a:t>to</a:t>
            </a:r>
            <a:r>
              <a:rPr dirty="0" u="heavy" sz="3050" spc="1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050" spc="65">
                <a:uFill>
                  <a:solidFill>
                    <a:srgbClr val="000000"/>
                  </a:solidFill>
                </a:uFill>
              </a:rPr>
              <a:t>us:</a:t>
            </a:r>
            <a:endParaRPr sz="3050"/>
          </a:p>
        </p:txBody>
      </p:sp>
      <p:sp>
        <p:nvSpPr>
          <p:cNvPr id="8" name="object 8" descr=""/>
          <p:cNvSpPr txBox="1"/>
          <p:nvPr/>
        </p:nvSpPr>
        <p:spPr>
          <a:xfrm>
            <a:off x="2145761" y="3010721"/>
            <a:ext cx="4234815" cy="132969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1255"/>
              </a:spcBef>
            </a:pPr>
            <a:r>
              <a:rPr dirty="0" sz="1900" spc="-65">
                <a:latin typeface="Cambria"/>
                <a:cs typeface="Cambria"/>
              </a:rPr>
              <a:t>Internet</a:t>
            </a:r>
            <a:r>
              <a:rPr dirty="0" sz="1900" spc="6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access</a:t>
            </a:r>
            <a:endParaRPr sz="1900">
              <a:latin typeface="Cambria"/>
              <a:cs typeface="Cambria"/>
            </a:endParaRPr>
          </a:p>
          <a:p>
            <a:pPr marL="319405" indent="-307975">
              <a:lnSpc>
                <a:spcPct val="100000"/>
              </a:lnSpc>
              <a:spcBef>
                <a:spcPts val="1165"/>
              </a:spcBef>
              <a:buAutoNum type="alphaLcPeriod" startAt="2"/>
              <a:tabLst>
                <a:tab pos="319405" algn="l"/>
              </a:tabLst>
            </a:pPr>
            <a:r>
              <a:rPr dirty="0" sz="1900">
                <a:latin typeface="Cambria"/>
                <a:cs typeface="Cambria"/>
              </a:rPr>
              <a:t>Online</a:t>
            </a:r>
            <a:r>
              <a:rPr dirty="0" sz="1900" spc="70">
                <a:latin typeface="Cambria"/>
                <a:cs typeface="Cambria"/>
              </a:rPr>
              <a:t> </a:t>
            </a:r>
            <a:r>
              <a:rPr dirty="0" sz="1900" spc="-50">
                <a:latin typeface="Cambria"/>
                <a:cs typeface="Cambria"/>
              </a:rPr>
              <a:t>tutorials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and</a:t>
            </a:r>
            <a:r>
              <a:rPr dirty="0" sz="1900" spc="-6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documentation</a:t>
            </a:r>
            <a:endParaRPr sz="1900">
              <a:latin typeface="Cambria"/>
              <a:cs typeface="Cambria"/>
            </a:endParaRPr>
          </a:p>
          <a:p>
            <a:pPr lvl="1" marL="319405" indent="-319405">
              <a:lnSpc>
                <a:spcPct val="100000"/>
              </a:lnSpc>
              <a:spcBef>
                <a:spcPts val="1105"/>
              </a:spcBef>
              <a:buChar char="•"/>
              <a:tabLst>
                <a:tab pos="319405" algn="l"/>
              </a:tabLst>
            </a:pPr>
            <a:r>
              <a:rPr dirty="0" sz="1900">
                <a:latin typeface="Cambria"/>
                <a:cs typeface="Cambria"/>
              </a:rPr>
              <a:t>Guidance</a:t>
            </a:r>
            <a:r>
              <a:rPr dirty="0" sz="1900" spc="5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from</a:t>
            </a:r>
            <a:r>
              <a:rPr dirty="0" sz="1900" spc="-60">
                <a:latin typeface="Cambria"/>
                <a:cs typeface="Cambria"/>
              </a:rPr>
              <a:t> </a:t>
            </a:r>
            <a:r>
              <a:rPr dirty="0" sz="1900" spc="-50">
                <a:latin typeface="Cambria"/>
                <a:cs typeface="Cambria"/>
              </a:rPr>
              <a:t>professors</a:t>
            </a:r>
            <a:r>
              <a:rPr dirty="0" sz="1900" spc="6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and</a:t>
            </a:r>
            <a:r>
              <a:rPr dirty="0" sz="1900" spc="-80">
                <a:latin typeface="Cambria"/>
                <a:cs typeface="Cambria"/>
              </a:rPr>
              <a:t> </a:t>
            </a:r>
            <a:r>
              <a:rPr dirty="0" sz="1900" spc="-45">
                <a:latin typeface="Cambria"/>
                <a:cs typeface="Cambria"/>
              </a:rPr>
              <a:t>mentors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771" y="4316079"/>
            <a:ext cx="833635" cy="3025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912" y="0"/>
            <a:ext cx="10077574" cy="92103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19565" y="7383162"/>
            <a:ext cx="10074275" cy="0"/>
          </a:xfrm>
          <a:custGeom>
            <a:avLst/>
            <a:gdLst/>
            <a:ahLst/>
            <a:cxnLst/>
            <a:rect l="l" t="t" r="r" b="b"/>
            <a:pathLst>
              <a:path w="10074275" h="0">
                <a:moveTo>
                  <a:pt x="0" y="0"/>
                </a:moveTo>
                <a:lnTo>
                  <a:pt x="10073990" y="0"/>
                </a:lnTo>
              </a:path>
            </a:pathLst>
          </a:custGeom>
          <a:ln w="3175">
            <a:solidFill>
              <a:srgbClr val="CF28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3663" y="3872369"/>
            <a:ext cx="26891" cy="470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461041" y="3872369"/>
            <a:ext cx="739775" cy="450850"/>
            <a:chOff x="7461041" y="3872369"/>
            <a:chExt cx="739775" cy="45085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1041" y="4174899"/>
              <a:ext cx="739515" cy="1479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041" y="3872369"/>
              <a:ext cx="739515" cy="4504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2382" y="349307"/>
            <a:ext cx="121920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00">
                <a:solidFill>
                  <a:srgbClr val="111111"/>
                </a:solidFill>
                <a:latin typeface="Cambria"/>
                <a:cs typeface="Cambria"/>
              </a:rPr>
              <a:t>£HITŒBä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68114" y="671071"/>
            <a:ext cx="117919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40">
                <a:solidFill>
                  <a:srgbClr val="131313"/>
                </a:solidFill>
                <a:latin typeface="Cambria"/>
                <a:cs typeface="Cambria"/>
              </a:rPr>
              <a:t>UNIVERSITY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2025-03-10T12:56:08Z</dcterms:created>
  <dcterms:modified xsi:type="dcterms:W3CDTF">2025-03-10T12:56:08Z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2025-03-07T00:00:00Z</vt:filetime>
  </property>
  <property fmtid="{D5CDD505-2E9C-101B-9397-08002B2CF9AE}" pid="3" name="Creator">
    <vt:lpwstr>ClearScanner</vt:lpwstr>
  </property>
  <property fmtid="{D5CDD505-2E9C-101B-9397-08002B2CF9AE}" pid="4" name="LastSaved">
    <vt:filetime>2025-03-10T00:00:00Z</vt:filetime>
  </property>
  <property fmtid="{D5CDD505-2E9C-101B-9397-08002B2CF9AE}" pid="5" name="Producer">
    <vt:lpwstr>iOS Version 17.5.1 (Build 21F90) Quartz PDFContext</vt:lpwstr>
  </property>
</Properties>
</file>