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22"/>
  </p:notesMasterIdLst>
  <p:handoutMasterIdLst>
    <p:handoutMasterId r:id="rId23"/>
  </p:handoutMasterIdLst>
  <p:sldIdLst>
    <p:sldId id="256" r:id="rId5"/>
    <p:sldId id="269" r:id="rId6"/>
    <p:sldId id="275" r:id="rId7"/>
    <p:sldId id="270" r:id="rId8"/>
    <p:sldId id="271" r:id="rId9"/>
    <p:sldId id="272" r:id="rId10"/>
    <p:sldId id="273" r:id="rId11"/>
    <p:sldId id="274" r:id="rId12"/>
    <p:sldId id="276" r:id="rId13"/>
    <p:sldId id="290" r:id="rId14"/>
    <p:sldId id="289" r:id="rId15"/>
    <p:sldId id="277" r:id="rId16"/>
    <p:sldId id="278" r:id="rId17"/>
    <p:sldId id="296" r:id="rId18"/>
    <p:sldId id="285" r:id="rId19"/>
    <p:sldId id="281" r:id="rId20"/>
    <p:sldId id="268" r:id="rId21"/>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7559BD0-A2D9-4A1F-9466-ED6B52A42C00}">
          <p14:sldIdLst>
            <p14:sldId id="256"/>
            <p14:sldId id="269"/>
            <p14:sldId id="275"/>
            <p14:sldId id="270"/>
            <p14:sldId id="271"/>
            <p14:sldId id="272"/>
            <p14:sldId id="273"/>
            <p14:sldId id="274"/>
            <p14:sldId id="276"/>
            <p14:sldId id="290"/>
            <p14:sldId id="289"/>
            <p14:sldId id="277"/>
            <p14:sldId id="278"/>
            <p14:sldId id="296"/>
            <p14:sldId id="285"/>
            <p14:sldId id="281"/>
            <p14:sldId id="26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B2E2"/>
    <a:srgbClr val="2A66AC"/>
    <a:srgbClr val="75A4DD"/>
    <a:srgbClr val="2E6CB8"/>
    <a:srgbClr val="2A65AC"/>
    <a:srgbClr val="255997"/>
    <a:srgbClr val="3379CD"/>
    <a:srgbClr val="558ED5"/>
    <a:srgbClr val="78A6DE"/>
    <a:srgbClr val="9DBE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607C9A-EDB5-4C0A-BCFE-81AAF6133E6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4F00B0C-2831-4624-A5D3-43F42D30BA74}"/>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25D2B5EB-424D-4C39-A8AB-65F1D7895EF3}" type="datetimeFigureOut">
              <a:rPr lang="en-US" smtClean="0"/>
              <a:pPr/>
              <a:t>4/21/2025</a:t>
            </a:fld>
            <a:endParaRPr lang="en-US"/>
          </a:p>
        </p:txBody>
      </p:sp>
      <p:sp>
        <p:nvSpPr>
          <p:cNvPr id="4" name="Footer Placeholder 3">
            <a:extLst>
              <a:ext uri="{FF2B5EF4-FFF2-40B4-BE49-F238E27FC236}">
                <a16:creationId xmlns:a16="http://schemas.microsoft.com/office/drawing/2014/main" id="{B334ABA9-0C2F-480A-B554-A457296C39B5}"/>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5" name="Slide Number Placeholder 4">
            <a:extLst>
              <a:ext uri="{FF2B5EF4-FFF2-40B4-BE49-F238E27FC236}">
                <a16:creationId xmlns:a16="http://schemas.microsoft.com/office/drawing/2014/main" id="{46F3BA01-5457-4975-8BF5-D0EAD49D534B}"/>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E4199376-55CE-4213-A97D-9D70929AC508}" type="slidenum">
              <a:rPr lang="en-US" smtClean="0"/>
              <a:pPr/>
              <a:t>‹#›</a:t>
            </a:fld>
            <a:endParaRPr lang="en-US"/>
          </a:p>
        </p:txBody>
      </p:sp>
    </p:spTree>
    <p:extLst>
      <p:ext uri="{BB962C8B-B14F-4D97-AF65-F5344CB8AC3E}">
        <p14:creationId xmlns:p14="http://schemas.microsoft.com/office/powerpoint/2010/main" val="412300227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888BC1CF-45D5-4DEE-AAB8-8C5341844FC9}" type="datetimeFigureOut">
              <a:rPr lang="en-US" smtClean="0"/>
              <a:pPr/>
              <a:t>4/21/2025</a:t>
            </a:fld>
            <a:endParaRPr lang="en-US"/>
          </a:p>
        </p:txBody>
      </p:sp>
      <p:sp>
        <p:nvSpPr>
          <p:cNvPr id="4" name="Slide Image Placeholder 3"/>
          <p:cNvSpPr>
            <a:spLocks noGrp="1" noRot="1" noChangeAspect="1"/>
          </p:cNvSpPr>
          <p:nvPr>
            <p:ph type="sldImg" idx="2"/>
          </p:nvPr>
        </p:nvSpPr>
        <p:spPr>
          <a:xfrm>
            <a:off x="1374775" y="1336675"/>
            <a:ext cx="4810125"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r>
              <a:rPr lang="en-US"/>
              <a:t>Name of the faculty [Group: G00] [Sem:2nd]</a:t>
            </a:r>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C5A7523A-12D4-4E0F-9409-B3F845B48333}" type="slidenum">
              <a:rPr lang="en-US" smtClean="0"/>
              <a:pPr/>
              <a:t>‹#›</a:t>
            </a:fld>
            <a:endParaRPr lang="en-US"/>
          </a:p>
        </p:txBody>
      </p:sp>
    </p:spTree>
    <p:extLst>
      <p:ext uri="{BB962C8B-B14F-4D97-AF65-F5344CB8AC3E}">
        <p14:creationId xmlns:p14="http://schemas.microsoft.com/office/powerpoint/2010/main" val="345812222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5A7523A-12D4-4E0F-9409-B3F845B48333}" type="slidenum">
              <a:rPr lang="en-US" smtClean="0"/>
              <a:pPr/>
              <a:t>1</a:t>
            </a:fld>
            <a:endParaRPr lang="en-US"/>
          </a:p>
        </p:txBody>
      </p:sp>
      <p:sp>
        <p:nvSpPr>
          <p:cNvPr id="5" name="Footer Placeholder 4">
            <a:extLst>
              <a:ext uri="{FF2B5EF4-FFF2-40B4-BE49-F238E27FC236}">
                <a16:creationId xmlns:a16="http://schemas.microsoft.com/office/drawing/2014/main" id="{A599BB95-9755-4BC6-8051-C2B8CF54F2A1}"/>
              </a:ext>
            </a:extLst>
          </p:cNvPr>
          <p:cNvSpPr>
            <a:spLocks noGrp="1"/>
          </p:cNvSpPr>
          <p:nvPr>
            <p:ph type="ftr" sz="quarter" idx="4"/>
          </p:nvPr>
        </p:nvSpPr>
        <p:spPr/>
        <p:txBody>
          <a:bodyPr/>
          <a:lstStyle/>
          <a:p>
            <a:r>
              <a:rPr lang="en-US"/>
              <a:t>Name of the faculty [Group: G00] [Sem:2nd]</a:t>
            </a:r>
          </a:p>
        </p:txBody>
      </p:sp>
    </p:spTree>
    <p:extLst>
      <p:ext uri="{BB962C8B-B14F-4D97-AF65-F5344CB8AC3E}">
        <p14:creationId xmlns:p14="http://schemas.microsoft.com/office/powerpoint/2010/main" val="42548747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4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5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5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2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 name="PlaceHolder 1"/>
          <p:cNvSpPr>
            <a:spLocks noGrp="1"/>
          </p:cNvSpPr>
          <p:nvPr>
            <p:ph type="subTitle"/>
          </p:nvPr>
        </p:nvSpPr>
        <p:spPr>
          <a:xfrm>
            <a:off x="0" y="0"/>
            <a:ext cx="5486040" cy="4238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0" y="0"/>
            <a:ext cx="5486040" cy="914040"/>
          </a:xfrm>
          <a:prstGeom prst="rect">
            <a:avLst/>
          </a:prstGeom>
        </p:spPr>
        <p:txBody>
          <a:bodyPr lIns="0" tIns="0" rIns="0" bIns="0" anchor="ctr">
            <a:noAutofit/>
          </a:bodyPr>
          <a:lstStyle/>
          <a:p>
            <a:endParaRPr lang="en-US" sz="3000" b="0" strike="noStrike" spc="-1">
              <a:solidFill>
                <a:srgbClr val="000000"/>
              </a:solidFill>
              <a:latin typeface="Arial"/>
            </a:endParaRPr>
          </a:p>
        </p:txBody>
      </p:sp>
      <p:sp>
        <p:nvSpPr>
          <p:cNvPr id="3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3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3200" b="0" strike="noStrike" spc="-1">
              <a:solidFill>
                <a:srgbClr val="000000"/>
              </a:solidFill>
              <a:latin typeface="Calibri"/>
            </a:endParaRPr>
          </a:p>
        </p:txBody>
      </p:sp>
      <p:sp>
        <p:nvSpPr>
          <p:cNvPr id="4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32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 name="CustomShape 1"/>
          <p:cNvSpPr/>
          <p:nvPr/>
        </p:nvSpPr>
        <p:spPr>
          <a:xfrm>
            <a:off x="0" y="0"/>
            <a:ext cx="914364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sp>
        <p:nvSpPr>
          <p:cNvPr id="21" name="CustomShape 2"/>
          <p:cNvSpPr/>
          <p:nvPr/>
        </p:nvSpPr>
        <p:spPr>
          <a:xfrm flipV="1">
            <a:off x="0" y="6704640"/>
            <a:ext cx="9143640" cy="197640"/>
          </a:xfrm>
          <a:prstGeom prst="rect">
            <a:avLst/>
          </a:prstGeom>
          <a:solidFill>
            <a:srgbClr val="FF0000"/>
          </a:solidFill>
          <a:ln w="9360">
            <a:noFill/>
          </a:ln>
          <a:scene3d>
            <a:camera prst="orthographicFront"/>
            <a:lightRig rig="threePt" dir="t"/>
          </a:scene3d>
          <a:sp3d/>
        </p:spPr>
        <p:style>
          <a:lnRef idx="0">
            <a:scrgbClr r="0" g="0" b="0"/>
          </a:lnRef>
          <a:fillRef idx="0">
            <a:scrgbClr r="0" g="0" b="0"/>
          </a:fillRef>
          <a:effectRef idx="0">
            <a:scrgbClr r="0" g="0" b="0"/>
          </a:effectRef>
          <a:fontRef idx="minor"/>
        </p:style>
      </p:sp>
      <p:pic>
        <p:nvPicPr>
          <p:cNvPr id="2" name="Picture 10" descr="LOGO.gif"/>
          <p:cNvPicPr/>
          <p:nvPr/>
        </p:nvPicPr>
        <p:blipFill>
          <a:blip r:embed="rId14"/>
          <a:srcRect b="10718"/>
          <a:stretch/>
        </p:blipFill>
        <p:spPr>
          <a:xfrm>
            <a:off x="6553080" y="228600"/>
            <a:ext cx="2057040" cy="634680"/>
          </a:xfrm>
          <a:prstGeom prst="rect">
            <a:avLst/>
          </a:prstGeom>
          <a:ln w="9360">
            <a:noFill/>
          </a:ln>
        </p:spPr>
      </p:pic>
      <p:pic>
        <p:nvPicPr>
          <p:cNvPr id="3" name="Picture 10" descr="LOGO.gif"/>
          <p:cNvPicPr/>
          <p:nvPr/>
        </p:nvPicPr>
        <p:blipFill>
          <a:blip r:embed="rId14"/>
          <a:srcRect b="10718"/>
          <a:stretch/>
        </p:blipFill>
        <p:spPr>
          <a:xfrm>
            <a:off x="6553080" y="228600"/>
            <a:ext cx="2057040" cy="634680"/>
          </a:xfrm>
          <a:prstGeom prst="rect">
            <a:avLst/>
          </a:prstGeom>
          <a:ln w="9360">
            <a:noFill/>
          </a:ln>
        </p:spPr>
      </p:pic>
      <p:grpSp>
        <p:nvGrpSpPr>
          <p:cNvPr id="4" name="Group 3"/>
          <p:cNvGrpSpPr/>
          <p:nvPr/>
        </p:nvGrpSpPr>
        <p:grpSpPr>
          <a:xfrm>
            <a:off x="6146640" y="0"/>
            <a:ext cx="2997000" cy="875880"/>
            <a:chOff x="6146640" y="0"/>
            <a:chExt cx="2997000" cy="875880"/>
          </a:xfrm>
        </p:grpSpPr>
        <p:sp>
          <p:nvSpPr>
            <p:cNvPr id="5" name="CustomShape 4"/>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6" name="Picture 9" descr="LOGO.gif"/>
            <p:cNvPicPr/>
            <p:nvPr/>
          </p:nvPicPr>
          <p:blipFill>
            <a:blip r:embed="rId14"/>
            <a:srcRect b="10718"/>
            <a:stretch/>
          </p:blipFill>
          <p:spPr>
            <a:xfrm>
              <a:off x="6553080" y="228600"/>
              <a:ext cx="2057040" cy="634680"/>
            </a:xfrm>
            <a:prstGeom prst="rect">
              <a:avLst/>
            </a:prstGeom>
            <a:ln w="9360">
              <a:noFill/>
            </a:ln>
          </p:spPr>
        </p:pic>
        <p:sp>
          <p:nvSpPr>
            <p:cNvPr id="7" name="CustomShape 5"/>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8" name="Picture 15" descr="logo.jpg"/>
          <p:cNvPicPr/>
          <p:nvPr/>
        </p:nvPicPr>
        <p:blipFill>
          <a:blip r:embed="rId15"/>
          <a:stretch/>
        </p:blipFill>
        <p:spPr>
          <a:xfrm>
            <a:off x="6553080" y="228600"/>
            <a:ext cx="1920600" cy="609120"/>
          </a:xfrm>
          <a:prstGeom prst="rect">
            <a:avLst/>
          </a:prstGeom>
          <a:ln w="9360">
            <a:noFill/>
          </a:ln>
        </p:spPr>
      </p:pic>
      <p:pic>
        <p:nvPicPr>
          <p:cNvPr id="9" name="Picture 10" descr="LOGO.gif"/>
          <p:cNvPicPr/>
          <p:nvPr/>
        </p:nvPicPr>
        <p:blipFill>
          <a:blip r:embed="rId14"/>
          <a:srcRect b="10718"/>
          <a:stretch/>
        </p:blipFill>
        <p:spPr>
          <a:xfrm>
            <a:off x="6553080" y="228600"/>
            <a:ext cx="2057040" cy="634680"/>
          </a:xfrm>
          <a:prstGeom prst="rect">
            <a:avLst/>
          </a:prstGeom>
          <a:ln w="9360">
            <a:noFill/>
          </a:ln>
        </p:spPr>
      </p:pic>
      <p:grpSp>
        <p:nvGrpSpPr>
          <p:cNvPr id="10" name="Group 6"/>
          <p:cNvGrpSpPr/>
          <p:nvPr/>
        </p:nvGrpSpPr>
        <p:grpSpPr>
          <a:xfrm>
            <a:off x="6146640" y="0"/>
            <a:ext cx="2997000" cy="875880"/>
            <a:chOff x="6146640" y="0"/>
            <a:chExt cx="2997000" cy="875880"/>
          </a:xfrm>
        </p:grpSpPr>
        <p:sp>
          <p:nvSpPr>
            <p:cNvPr id="11" name="CustomShape 7"/>
            <p:cNvSpPr/>
            <p:nvPr/>
          </p:nvSpPr>
          <p:spPr>
            <a:xfrm>
              <a:off x="6146640" y="0"/>
              <a:ext cx="2997000" cy="837720"/>
            </a:xfrm>
            <a:prstGeom prst="rect">
              <a:avLst/>
            </a:prstGeom>
            <a:solidFill>
              <a:srgbClr val="FF3300"/>
            </a:solidFill>
            <a:ln w="9360">
              <a:noFill/>
            </a:ln>
          </p:spPr>
          <p:style>
            <a:lnRef idx="0">
              <a:scrgbClr r="0" g="0" b="0"/>
            </a:lnRef>
            <a:fillRef idx="0">
              <a:scrgbClr r="0" g="0" b="0"/>
            </a:fillRef>
            <a:effectRef idx="0">
              <a:scrgbClr r="0" g="0" b="0"/>
            </a:effectRef>
            <a:fontRef idx="minor"/>
          </p:style>
        </p:sp>
        <p:pic>
          <p:nvPicPr>
            <p:cNvPr id="12" name="Picture 9" descr="LOGO.gif"/>
            <p:cNvPicPr/>
            <p:nvPr/>
          </p:nvPicPr>
          <p:blipFill>
            <a:blip r:embed="rId14"/>
            <a:srcRect b="10718"/>
            <a:stretch/>
          </p:blipFill>
          <p:spPr>
            <a:xfrm>
              <a:off x="6553080" y="228600"/>
              <a:ext cx="2057040" cy="634680"/>
            </a:xfrm>
            <a:prstGeom prst="rect">
              <a:avLst/>
            </a:prstGeom>
            <a:ln w="9360">
              <a:noFill/>
            </a:ln>
          </p:spPr>
        </p:pic>
        <p:sp>
          <p:nvSpPr>
            <p:cNvPr id="13" name="CustomShape 8"/>
            <p:cNvSpPr/>
            <p:nvPr/>
          </p:nvSpPr>
          <p:spPr>
            <a:xfrm>
              <a:off x="6527880" y="190440"/>
              <a:ext cx="2076120" cy="6854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sp>
      </p:grpSp>
      <p:pic>
        <p:nvPicPr>
          <p:cNvPr id="14" name="Picture 15" descr="logo.jpg"/>
          <p:cNvPicPr/>
          <p:nvPr/>
        </p:nvPicPr>
        <p:blipFill>
          <a:blip r:embed="rId15"/>
          <a:stretch/>
        </p:blipFill>
        <p:spPr>
          <a:xfrm>
            <a:off x="6553080" y="228600"/>
            <a:ext cx="1920600" cy="609120"/>
          </a:xfrm>
          <a:prstGeom prst="rect">
            <a:avLst/>
          </a:prstGeom>
          <a:ln w="9360">
            <a:noFill/>
          </a:ln>
        </p:spPr>
      </p:pic>
      <p:sp>
        <p:nvSpPr>
          <p:cNvPr id="15" name="PlaceHolder 9"/>
          <p:cNvSpPr>
            <a:spLocks noGrp="1"/>
          </p:cNvSpPr>
          <p:nvPr>
            <p:ph type="title"/>
          </p:nvPr>
        </p:nvSpPr>
        <p:spPr>
          <a:xfrm>
            <a:off x="0" y="0"/>
            <a:ext cx="6476760" cy="837720"/>
          </a:xfrm>
          <a:prstGeom prst="rect">
            <a:avLst/>
          </a:prstGeom>
        </p:spPr>
        <p:txBody>
          <a:bodyPr anchor="ctr">
            <a:noAutofit/>
          </a:bodyPr>
          <a:lstStyle/>
          <a:p>
            <a:pPr algn="ctr">
              <a:lnSpc>
                <a:spcPct val="100000"/>
              </a:lnSpc>
            </a:pPr>
            <a:r>
              <a:rPr lang="en-US" sz="3000" b="0" strike="noStrike" spc="-1">
                <a:solidFill>
                  <a:srgbClr val="000000"/>
                </a:solidFill>
                <a:latin typeface="Calibri"/>
                <a:ea typeface="MS PGothic"/>
              </a:rPr>
              <a:t>Click to edit Master title style</a:t>
            </a:r>
            <a:endParaRPr lang="en-US" sz="3000" b="0" strike="noStrike" spc="-1">
              <a:solidFill>
                <a:srgbClr val="000000"/>
              </a:solidFill>
              <a:latin typeface="Arial"/>
            </a:endParaRPr>
          </a:p>
        </p:txBody>
      </p:sp>
      <p:sp>
        <p:nvSpPr>
          <p:cNvPr id="16" name="PlaceHolder 10"/>
          <p:cNvSpPr>
            <a:spLocks noGrp="1"/>
          </p:cNvSpPr>
          <p:nvPr>
            <p:ph type="body"/>
          </p:nvPr>
        </p:nvSpPr>
        <p:spPr>
          <a:xfrm>
            <a:off x="457200" y="1371600"/>
            <a:ext cx="8229240" cy="4525560"/>
          </a:xfrm>
          <a:prstGeom prst="rect">
            <a:avLst/>
          </a:prstGeom>
        </p:spPr>
        <p:txBody>
          <a:bodyPr>
            <a:noAutofit/>
          </a:bodyPr>
          <a:lstStyle/>
          <a:p>
            <a:pPr marL="343080" indent="-342720">
              <a:lnSpc>
                <a:spcPct val="100000"/>
              </a:lnSpc>
              <a:spcBef>
                <a:spcPts val="641"/>
              </a:spcBef>
              <a:buClr>
                <a:srgbClr val="000000"/>
              </a:buClr>
              <a:buFont typeface="Arial"/>
              <a:buChar char="•"/>
            </a:pPr>
            <a:r>
              <a:rPr lang="en-US" sz="3200" b="0" strike="noStrike" spc="-1">
                <a:solidFill>
                  <a:srgbClr val="000000"/>
                </a:solidFill>
                <a:latin typeface="Calibri"/>
                <a:ea typeface="MS PGothic"/>
              </a:rPr>
              <a:t>Click to edit Master text styles</a:t>
            </a:r>
            <a:endParaRPr lang="en-US" sz="3200" b="0" strike="noStrike" spc="-1">
              <a:solidFill>
                <a:srgbClr val="000000"/>
              </a:solidFill>
              <a:latin typeface="Calibri"/>
            </a:endParaRPr>
          </a:p>
          <a:p>
            <a:pPr marL="743040" lvl="1" indent="-285480">
              <a:lnSpc>
                <a:spcPct val="100000"/>
              </a:lnSpc>
              <a:spcBef>
                <a:spcPts val="561"/>
              </a:spcBef>
              <a:buClr>
                <a:srgbClr val="000000"/>
              </a:buClr>
              <a:buFont typeface="Arial"/>
              <a:buChar char="–"/>
            </a:pPr>
            <a:r>
              <a:rPr lang="en-US" sz="2800" b="0" strike="noStrike" spc="-1">
                <a:solidFill>
                  <a:srgbClr val="000000"/>
                </a:solidFill>
                <a:latin typeface="Calibri"/>
                <a:ea typeface="MS PGothic"/>
              </a:rPr>
              <a:t>Second level</a:t>
            </a:r>
            <a:endParaRPr lang="en-US" sz="2800" b="0" strike="noStrike" spc="-1">
              <a:solidFill>
                <a:srgbClr val="000000"/>
              </a:solidFill>
              <a:latin typeface="Calibri"/>
            </a:endParaRPr>
          </a:p>
          <a:p>
            <a:pPr marL="1143000" lvl="2" indent="-228240">
              <a:lnSpc>
                <a:spcPct val="100000"/>
              </a:lnSpc>
              <a:spcBef>
                <a:spcPts val="479"/>
              </a:spcBef>
              <a:buClr>
                <a:srgbClr val="000000"/>
              </a:buClr>
              <a:buFont typeface="Arial"/>
              <a:buChar char="•"/>
            </a:pPr>
            <a:r>
              <a:rPr lang="en-US" sz="2400" b="0" strike="noStrike" spc="-1">
                <a:solidFill>
                  <a:srgbClr val="000000"/>
                </a:solidFill>
                <a:latin typeface="Calibri"/>
                <a:ea typeface="MS PGothic"/>
              </a:rPr>
              <a:t>Third level</a:t>
            </a:r>
            <a:endParaRPr lang="en-US" sz="2400" b="0" strike="noStrike" spc="-1">
              <a:solidFill>
                <a:srgbClr val="000000"/>
              </a:solidFill>
              <a:latin typeface="Calibri"/>
            </a:endParaRPr>
          </a:p>
          <a:p>
            <a:pPr marL="1600200" lvl="3"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Fourth level</a:t>
            </a:r>
            <a:endParaRPr lang="en-US" sz="2000" b="0" strike="noStrike" spc="-1">
              <a:solidFill>
                <a:srgbClr val="000000"/>
              </a:solidFill>
              <a:latin typeface="Calibri"/>
            </a:endParaRPr>
          </a:p>
          <a:p>
            <a:pPr marL="2057400" lvl="4" indent="-228240">
              <a:lnSpc>
                <a:spcPct val="100000"/>
              </a:lnSpc>
              <a:spcBef>
                <a:spcPts val="400"/>
              </a:spcBef>
              <a:buClr>
                <a:srgbClr val="000000"/>
              </a:buClr>
              <a:buFont typeface="Arial"/>
              <a:buChar char="»"/>
            </a:pPr>
            <a:r>
              <a:rPr lang="en-US" sz="2000" b="0" strike="noStrike" spc="-1">
                <a:solidFill>
                  <a:srgbClr val="000000"/>
                </a:solidFill>
                <a:latin typeface="Calibri"/>
                <a:ea typeface="MS PGothic"/>
              </a:rPr>
              <a:t>Fifth level</a:t>
            </a:r>
            <a:endParaRPr lang="en-US" sz="2000" b="0" strike="noStrike" spc="-1">
              <a:solidFill>
                <a:srgbClr val="000000"/>
              </a:solidFill>
              <a:latin typeface="Calibri"/>
            </a:endParaRPr>
          </a:p>
        </p:txBody>
      </p:sp>
      <p:sp>
        <p:nvSpPr>
          <p:cNvPr id="17" name="PlaceHolder 11"/>
          <p:cNvSpPr>
            <a:spLocks noGrp="1"/>
          </p:cNvSpPr>
          <p:nvPr>
            <p:ph type="dt"/>
          </p:nvPr>
        </p:nvSpPr>
        <p:spPr>
          <a:xfrm>
            <a:off x="457200" y="6356520"/>
            <a:ext cx="2133360" cy="364680"/>
          </a:xfrm>
          <a:prstGeom prst="rect">
            <a:avLst/>
          </a:prstGeom>
        </p:spPr>
        <p:txBody>
          <a:bodyPr anchor="ctr">
            <a:noAutofit/>
          </a:bodyPr>
          <a:lstStyle/>
          <a:p>
            <a:pPr>
              <a:lnSpc>
                <a:spcPct val="100000"/>
              </a:lnSpc>
            </a:pPr>
            <a:endParaRPr lang="en-GB" sz="1200" b="0" strike="noStrike" spc="-1">
              <a:latin typeface="Times New Roman"/>
            </a:endParaRPr>
          </a:p>
        </p:txBody>
      </p:sp>
      <p:sp>
        <p:nvSpPr>
          <p:cNvPr id="18" name="PlaceHolder 12"/>
          <p:cNvSpPr>
            <a:spLocks noGrp="1"/>
          </p:cNvSpPr>
          <p:nvPr>
            <p:ph type="ftr"/>
          </p:nvPr>
        </p:nvSpPr>
        <p:spPr>
          <a:xfrm>
            <a:off x="3124080" y="6356520"/>
            <a:ext cx="2895120" cy="364680"/>
          </a:xfrm>
          <a:prstGeom prst="rect">
            <a:avLst/>
          </a:prstGeom>
        </p:spPr>
        <p:txBody>
          <a:bodyPr anchor="ctr">
            <a:noAutofit/>
          </a:bodyPr>
          <a:lstStyle/>
          <a:p>
            <a:r>
              <a:rPr lang="en-GB" sz="2400" b="0" strike="noStrike" spc="-1">
                <a:latin typeface="Times New Roman"/>
              </a:rPr>
              <a:t>Name</a:t>
            </a:r>
          </a:p>
        </p:txBody>
      </p:sp>
      <p:sp>
        <p:nvSpPr>
          <p:cNvPr id="19" name="PlaceHolder 13"/>
          <p:cNvSpPr>
            <a:spLocks noGrp="1"/>
          </p:cNvSpPr>
          <p:nvPr>
            <p:ph type="sldNum"/>
          </p:nvPr>
        </p:nvSpPr>
        <p:spPr>
          <a:xfrm>
            <a:off x="6553080" y="6356520"/>
            <a:ext cx="2133360" cy="364680"/>
          </a:xfrm>
          <a:prstGeom prst="rect">
            <a:avLst/>
          </a:prstGeom>
        </p:spPr>
        <p:txBody>
          <a:bodyPr anchor="ctr">
            <a:noAutofit/>
          </a:bodyPr>
          <a:lstStyle/>
          <a:p>
            <a:pPr algn="r">
              <a:lnSpc>
                <a:spcPct val="100000"/>
              </a:lnSpc>
            </a:pPr>
            <a:fld id="{1CFDC92E-FF5D-4613-8499-B15BC16E50D9}" type="slidenum">
              <a:rPr lang="en-US" sz="1200" b="0" strike="noStrike" spc="-1">
                <a:solidFill>
                  <a:srgbClr val="898989"/>
                </a:solidFill>
                <a:latin typeface="Calibri"/>
                <a:ea typeface="MS PGothic"/>
              </a:rPr>
              <a:pPr algn="r">
                <a:lnSpc>
                  <a:spcPct val="100000"/>
                </a:lnSpc>
              </a:pPr>
              <a:t>‹#›</a:t>
            </a:fld>
            <a:endParaRPr lang="en-GB"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Shape 1"/>
          <p:cNvSpPr txBox="1"/>
          <p:nvPr/>
        </p:nvSpPr>
        <p:spPr>
          <a:xfrm>
            <a:off x="0" y="840631"/>
            <a:ext cx="9144000" cy="5377289"/>
          </a:xfrm>
          <a:prstGeom prst="rect">
            <a:avLst/>
          </a:prstGeom>
          <a:noFill/>
          <a:ln w="9360">
            <a:noFill/>
          </a:ln>
        </p:spPr>
        <p:txBody>
          <a:bodyPr>
            <a:noAutofit/>
          </a:bodyPr>
          <a:lstStyle/>
          <a:p>
            <a:pPr algn="ctr">
              <a:lnSpc>
                <a:spcPct val="100000"/>
              </a:lnSpc>
              <a:spcBef>
                <a:spcPts val="400"/>
              </a:spcBef>
            </a:pPr>
            <a:r>
              <a:rPr lang="en-IN" b="1" dirty="0">
                <a:latin typeface="Times New Roman" panose="02020603050405020304" pitchFamily="18" charset="0"/>
                <a:ea typeface="Calibri" panose="020F0502020204030204" pitchFamily="34" charset="0"/>
                <a:cs typeface="Times New Roman" panose="02020603050405020304" pitchFamily="18" charset="0"/>
              </a:rPr>
              <a:t>Project Presentation of Back End Engineering Project</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BEE</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 (</a:t>
            </a:r>
            <a:r>
              <a:rPr lang="en-IN" b="1" dirty="0">
                <a:solidFill>
                  <a:srgbClr val="000000"/>
                </a:solidFill>
                <a:latin typeface="Times New Roman" panose="02020603050405020304" pitchFamily="18" charset="0"/>
                <a:ea typeface="Arial" panose="020B0604020202020204" pitchFamily="34" charset="0"/>
                <a:cs typeface="Times New Roman" panose="02020603050405020304" pitchFamily="18" charset="0"/>
              </a:rPr>
              <a:t>22CS026</a:t>
            </a:r>
            <a:r>
              <a:rPr lang="en-IN" b="1" dirty="0">
                <a:solidFill>
                  <a:srgbClr val="000000"/>
                </a:solidFill>
                <a:effectLst/>
                <a:latin typeface="Times New Roman" panose="02020603050405020304" pitchFamily="18" charset="0"/>
                <a:ea typeface="Arial" panose="020B0604020202020204" pitchFamily="34" charset="0"/>
                <a:cs typeface="Times New Roman" panose="02020603050405020304" pitchFamily="18" charset="0"/>
              </a:rPr>
              <a:t>)</a:t>
            </a:r>
            <a:endParaRPr lang="en-IN" b="1" dirty="0">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00000"/>
              </a:lnSpc>
              <a:spcBef>
                <a:spcPts val="400"/>
              </a:spcBef>
            </a:pPr>
            <a:r>
              <a:rPr lang="en-US" sz="2000" spc="-1" dirty="0">
                <a:latin typeface="Times New Roman" panose="02020603050405020304" pitchFamily="18" charset="0"/>
                <a:ea typeface="Calibri" panose="020F0502020204030204" pitchFamily="34" charset="0"/>
                <a:cs typeface="Times New Roman" panose="02020603050405020304" pitchFamily="18" charset="0"/>
              </a:rPr>
              <a:t>On</a:t>
            </a:r>
          </a:p>
          <a:p>
            <a:pPr algn="ctr">
              <a:spcBef>
                <a:spcPts val="400"/>
              </a:spcBef>
            </a:pPr>
            <a:r>
              <a:rPr lang="en-IN" sz="1800" b="1" kern="100" dirty="0">
                <a:solidFill>
                  <a:srgbClr val="000000"/>
                </a:solidFill>
                <a:effectLst/>
                <a:latin typeface="Times New Roman" panose="02020603050405020304" pitchFamily="18" charset="0"/>
                <a:ea typeface="Times New Roman" panose="02020603050405020304" pitchFamily="18" charset="0"/>
              </a:rPr>
              <a:t>Examination Portal</a:t>
            </a:r>
          </a:p>
          <a:p>
            <a:pPr algn="ctr">
              <a:lnSpc>
                <a:spcPct val="100000"/>
              </a:lnSpc>
              <a:spcBef>
                <a:spcPts val="400"/>
              </a:spcBef>
            </a:pPr>
            <a:b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b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Submitted By:</a:t>
            </a: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Nimish Sharma-2210991986</a:t>
            </a:r>
          </a:p>
          <a:p>
            <a:pPr algn="ctr">
              <a:lnSpc>
                <a:spcPct val="100000"/>
              </a:lnSpc>
              <a:spcBef>
                <a:spcPts val="400"/>
              </a:spcBef>
            </a:pPr>
            <a:r>
              <a:rPr lang="en-US" sz="2000" b="0" strike="noStrike" spc="-1" dirty="0">
                <a:solidFill>
                  <a:srgbClr val="000000"/>
                </a:solidFill>
                <a:latin typeface="Times New Roman" panose="02020603050405020304" pitchFamily="18" charset="0"/>
                <a:ea typeface="MS PGothic"/>
                <a:cs typeface="Times New Roman" panose="02020603050405020304" pitchFamily="18" charset="0"/>
              </a:rPr>
              <a:t>Prabhdeep Singh-221099025</a:t>
            </a:r>
            <a:r>
              <a:rPr lang="en-US" sz="2000" spc="-1" dirty="0">
                <a:solidFill>
                  <a:srgbClr val="000000"/>
                </a:solidFill>
                <a:latin typeface="Times New Roman" panose="02020603050405020304" pitchFamily="18" charset="0"/>
                <a:ea typeface="MS PGothic"/>
                <a:cs typeface="Times New Roman" panose="02020603050405020304" pitchFamily="18" charset="0"/>
              </a:rPr>
              <a:t>0</a:t>
            </a:r>
            <a:endParaRPr lang="en-US" sz="2000" b="0" strike="noStrike" spc="-1" dirty="0">
              <a:solidFill>
                <a:srgbClr val="000000"/>
              </a:solidFill>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000" spc="-1" dirty="0">
                <a:solidFill>
                  <a:srgbClr val="000000"/>
                </a:solidFill>
                <a:latin typeface="Times New Roman" panose="02020603050405020304" pitchFamily="18" charset="0"/>
                <a:ea typeface="MS PGothic"/>
                <a:cs typeface="Times New Roman" panose="02020603050405020304" pitchFamily="18" charset="0"/>
              </a:rPr>
              <a:t>Supervised By</a:t>
            </a:r>
          </a:p>
          <a:p>
            <a:pPr algn="ctr">
              <a:lnSpc>
                <a:spcPct val="100000"/>
              </a:lnSpc>
              <a:spcBef>
                <a:spcPts val="400"/>
              </a:spcBef>
            </a:pPr>
            <a:r>
              <a:rPr lang="en-US" sz="2000" spc="-1" dirty="0" err="1">
                <a:latin typeface="Times New Roman" panose="02020603050405020304" pitchFamily="18" charset="0"/>
                <a:ea typeface="MS PGothic"/>
                <a:cs typeface="Times New Roman" panose="02020603050405020304" pitchFamily="18" charset="0"/>
              </a:rPr>
              <a:t>Mr.Rahul</a:t>
            </a:r>
            <a:r>
              <a:rPr lang="en-US" sz="2000" spc="-1" dirty="0">
                <a:latin typeface="Times New Roman" panose="02020603050405020304" pitchFamily="18" charset="0"/>
                <a:ea typeface="MS PGothic"/>
                <a:cs typeface="Times New Roman" panose="02020603050405020304" pitchFamily="18" charset="0"/>
              </a:rPr>
              <a:t> </a:t>
            </a:r>
            <a:r>
              <a:rPr lang="en-US" sz="2000" spc="-1">
                <a:latin typeface="Times New Roman" panose="02020603050405020304" pitchFamily="18" charset="0"/>
                <a:ea typeface="MS PGothic"/>
                <a:cs typeface="Times New Roman" panose="02020603050405020304" pitchFamily="18" charset="0"/>
              </a:rPr>
              <a:t>Singh Rajput</a:t>
            </a: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endParaRPr lang="en-US" sz="2000" spc="-1" dirty="0">
              <a:latin typeface="Times New Roman" panose="02020603050405020304" pitchFamily="18" charset="0"/>
              <a:ea typeface="MS PGothic"/>
              <a:cs typeface="Times New Roman" panose="02020603050405020304" pitchFamily="18" charset="0"/>
            </a:endParaRPr>
          </a:p>
          <a:p>
            <a:pPr algn="ctr">
              <a:lnSpc>
                <a:spcPct val="100000"/>
              </a:lnSpc>
              <a:spcBef>
                <a:spcPts val="400"/>
              </a:spcBef>
            </a:pPr>
            <a:r>
              <a:rPr lang="en-US" sz="2400" spc="-1" dirty="0">
                <a:latin typeface="Times New Roman" panose="02020603050405020304" pitchFamily="18" charset="0"/>
                <a:ea typeface="MS PGothic"/>
                <a:cs typeface="Times New Roman" panose="02020603050405020304" pitchFamily="18" charset="0"/>
              </a:rPr>
              <a:t>Department of </a:t>
            </a:r>
            <a:r>
              <a:rPr lang="en-US" sz="2400" b="0" strike="noStrike" spc="-1" dirty="0">
                <a:latin typeface="Times New Roman" panose="02020603050405020304" pitchFamily="18" charset="0"/>
                <a:ea typeface="MS PGothic"/>
                <a:cs typeface="Times New Roman" panose="02020603050405020304" pitchFamily="18" charset="0"/>
              </a:rPr>
              <a:t>Computer Science and Engineering, </a:t>
            </a:r>
          </a:p>
          <a:p>
            <a:pPr algn="ctr">
              <a:lnSpc>
                <a:spcPct val="100000"/>
              </a:lnSpc>
              <a:spcBef>
                <a:spcPts val="400"/>
              </a:spcBef>
            </a:pPr>
            <a:r>
              <a:rPr lang="en-US" sz="2400" b="0" strike="noStrike" spc="-1" dirty="0">
                <a:latin typeface="Times New Roman" panose="02020603050405020304" pitchFamily="18" charset="0"/>
                <a:ea typeface="MS PGothic"/>
                <a:cs typeface="Times New Roman" panose="02020603050405020304" pitchFamily="18" charset="0"/>
              </a:rPr>
              <a:t>Chitkara University, Punjab</a:t>
            </a:r>
          </a:p>
          <a:p>
            <a:pPr algn="ctr">
              <a:lnSpc>
                <a:spcPct val="150000"/>
              </a:lnSpc>
              <a:spcBef>
                <a:spcPts val="400"/>
              </a:spcBef>
            </a:pPr>
            <a:endParaRPr lang="en-US" sz="2000" b="0" strike="noStrike" spc="-1" dirty="0">
              <a:solidFill>
                <a:srgbClr val="000000"/>
              </a:solidFill>
              <a:latin typeface="Calibri"/>
            </a:endParaRPr>
          </a:p>
          <a:p>
            <a:pPr>
              <a:lnSpc>
                <a:spcPct val="100000"/>
              </a:lnSpc>
              <a:spcBef>
                <a:spcPts val="641"/>
              </a:spcBef>
            </a:pPr>
            <a:endParaRPr lang="en-US" sz="2000" b="0" strike="noStrike" spc="-1" dirty="0">
              <a:solidFill>
                <a:srgbClr val="000000"/>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44D0CBE-6DBD-98FC-2CEF-EC427BC28BC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4312" y="1676400"/>
            <a:ext cx="6175375" cy="3505200"/>
          </a:xfrm>
          <a:prstGeom prst="rect">
            <a:avLst/>
          </a:prstGeom>
          <a:noFill/>
          <a:ln>
            <a:noFill/>
          </a:ln>
        </p:spPr>
      </p:pic>
    </p:spTree>
    <p:extLst>
      <p:ext uri="{BB962C8B-B14F-4D97-AF65-F5344CB8AC3E}">
        <p14:creationId xmlns:p14="http://schemas.microsoft.com/office/powerpoint/2010/main" val="30367841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0" y="-117987"/>
            <a:ext cx="5486040" cy="1032027"/>
          </a:xfrm>
        </p:spPr>
        <p:txBody>
          <a:bodyPr/>
          <a:lstStyle/>
          <a:p>
            <a:r>
              <a:rPr lang="en-US" dirty="0"/>
              <a:t>        </a:t>
            </a:r>
          </a:p>
        </p:txBody>
      </p:sp>
      <p:pic>
        <p:nvPicPr>
          <p:cNvPr id="2" name="Picture 1">
            <a:extLst>
              <a:ext uri="{FF2B5EF4-FFF2-40B4-BE49-F238E27FC236}">
                <a16:creationId xmlns:a16="http://schemas.microsoft.com/office/drawing/2014/main" id="{6AD6A3D1-952C-B8AD-0A6A-5655CCCD1518}"/>
              </a:ext>
            </a:extLst>
          </p:cNvPr>
          <p:cNvPicPr>
            <a:picLocks noChangeAspect="1"/>
          </p:cNvPicPr>
          <p:nvPr/>
        </p:nvPicPr>
        <p:blipFill>
          <a:blip r:embed="rId2"/>
          <a:stretch>
            <a:fillRect/>
          </a:stretch>
        </p:blipFill>
        <p:spPr>
          <a:xfrm>
            <a:off x="1578610" y="1648777"/>
            <a:ext cx="5986780" cy="3560445"/>
          </a:xfrm>
          <a:prstGeom prst="rect">
            <a:avLst/>
          </a:prstGeom>
        </p:spPr>
      </p:pic>
    </p:spTree>
    <p:extLst>
      <p:ext uri="{BB962C8B-B14F-4D97-AF65-F5344CB8AC3E}">
        <p14:creationId xmlns:p14="http://schemas.microsoft.com/office/powerpoint/2010/main" val="3803124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blob:https://web.whatsapp.com/7bc301e1-9736-4621-bdc8-17874f64f6d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blob:https://web.whatsapp.com/7bc301e1-9736-4621-bdc8-17874f64f6d2"/>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a:extLst>
              <a:ext uri="{FF2B5EF4-FFF2-40B4-BE49-F238E27FC236}">
                <a16:creationId xmlns:a16="http://schemas.microsoft.com/office/drawing/2014/main" id="{3CA75AF6-9A4C-8CEE-8DF6-3D9F425CA6D8}"/>
              </a:ext>
            </a:extLst>
          </p:cNvPr>
          <p:cNvPicPr>
            <a:picLocks noChangeAspect="1"/>
          </p:cNvPicPr>
          <p:nvPr/>
        </p:nvPicPr>
        <p:blipFill>
          <a:blip r:embed="rId2"/>
          <a:stretch>
            <a:fillRect/>
          </a:stretch>
        </p:blipFill>
        <p:spPr>
          <a:xfrm>
            <a:off x="1333500" y="1631632"/>
            <a:ext cx="6477000" cy="3594735"/>
          </a:xfrm>
          <a:prstGeom prst="rect">
            <a:avLst/>
          </a:prstGeom>
        </p:spPr>
      </p:pic>
    </p:spTree>
    <p:extLst>
      <p:ext uri="{BB962C8B-B14F-4D97-AF65-F5344CB8AC3E}">
        <p14:creationId xmlns:p14="http://schemas.microsoft.com/office/powerpoint/2010/main" val="3379785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E9BB03-78E1-03D0-A804-428DE24CAC40}"/>
              </a:ext>
            </a:extLst>
          </p:cNvPr>
          <p:cNvPicPr>
            <a:picLocks noChangeAspect="1"/>
          </p:cNvPicPr>
          <p:nvPr/>
        </p:nvPicPr>
        <p:blipFill>
          <a:blip r:embed="rId2"/>
          <a:stretch>
            <a:fillRect/>
          </a:stretch>
        </p:blipFill>
        <p:spPr>
          <a:xfrm>
            <a:off x="1264285" y="1728470"/>
            <a:ext cx="6615430" cy="3401060"/>
          </a:xfrm>
          <a:prstGeom prst="rect">
            <a:avLst/>
          </a:prstGeom>
        </p:spPr>
      </p:pic>
    </p:spTree>
    <p:extLst>
      <p:ext uri="{BB962C8B-B14F-4D97-AF65-F5344CB8AC3E}">
        <p14:creationId xmlns:p14="http://schemas.microsoft.com/office/powerpoint/2010/main" val="322027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653DC0F-CBC5-558B-19D8-9CCF7FBAA894}"/>
              </a:ext>
            </a:extLst>
          </p:cNvPr>
          <p:cNvPicPr>
            <a:picLocks noChangeAspect="1"/>
          </p:cNvPicPr>
          <p:nvPr/>
        </p:nvPicPr>
        <p:blipFill>
          <a:blip r:embed="rId2"/>
          <a:stretch>
            <a:fillRect/>
          </a:stretch>
        </p:blipFill>
        <p:spPr>
          <a:xfrm>
            <a:off x="1318260" y="1739582"/>
            <a:ext cx="6507480" cy="3378835"/>
          </a:xfrm>
          <a:prstGeom prst="rect">
            <a:avLst/>
          </a:prstGeom>
        </p:spPr>
      </p:pic>
    </p:spTree>
    <p:extLst>
      <p:ext uri="{BB962C8B-B14F-4D97-AF65-F5344CB8AC3E}">
        <p14:creationId xmlns:p14="http://schemas.microsoft.com/office/powerpoint/2010/main" val="1165138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853597-E87C-FF30-B6FE-BDA735556E66}"/>
              </a:ext>
            </a:extLst>
          </p:cNvPr>
          <p:cNvPicPr>
            <a:picLocks noChangeAspect="1"/>
          </p:cNvPicPr>
          <p:nvPr/>
        </p:nvPicPr>
        <p:blipFill>
          <a:blip r:embed="rId2"/>
          <a:stretch>
            <a:fillRect/>
          </a:stretch>
        </p:blipFill>
        <p:spPr>
          <a:xfrm>
            <a:off x="1200467" y="1651952"/>
            <a:ext cx="6743065" cy="3554095"/>
          </a:xfrm>
          <a:prstGeom prst="rect">
            <a:avLst/>
          </a:prstGeom>
        </p:spPr>
      </p:pic>
    </p:spTree>
    <p:extLst>
      <p:ext uri="{BB962C8B-B14F-4D97-AF65-F5344CB8AC3E}">
        <p14:creationId xmlns:p14="http://schemas.microsoft.com/office/powerpoint/2010/main" val="4271242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70C55-03E0-CF89-1AE9-5E10FD961757}"/>
              </a:ext>
            </a:extLst>
          </p:cNvPr>
          <p:cNvSpPr txBox="1"/>
          <p:nvPr/>
        </p:nvSpPr>
        <p:spPr>
          <a:xfrm>
            <a:off x="420299" y="1090174"/>
            <a:ext cx="8137132" cy="5076390"/>
          </a:xfrm>
          <a:prstGeom prst="rect">
            <a:avLst/>
          </a:prstGeom>
          <a:noFill/>
        </p:spPr>
        <p:txBody>
          <a:bodyPr wrap="square" rtlCol="0">
            <a:spAutoFit/>
          </a:bodyPr>
          <a:lstStyle/>
          <a:p>
            <a:pPr lvl="0" fontAlgn="base">
              <a:lnSpc>
                <a:spcPct val="107000"/>
              </a:lnSpc>
              <a:spcAft>
                <a:spcPts val="65"/>
              </a:spcAft>
              <a:buClr>
                <a:srgbClr val="000000"/>
              </a:buClr>
              <a:buSzPts val="1150"/>
            </a:pPr>
            <a:r>
              <a:rPr lang="en-IN" sz="2400" b="1" u="sng"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Future Scope</a:t>
            </a:r>
            <a:r>
              <a:rPr lang="en-IN" sz="2400" b="1" u="sng"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a:t>
            </a:r>
          </a:p>
          <a:p>
            <a:pPr marL="342900" marR="99695" lvl="0" indent="-342900" fontAlgn="base">
              <a:lnSpc>
                <a:spcPct val="112000"/>
              </a:lnSpc>
              <a:spcAft>
                <a:spcPts val="375"/>
              </a:spcAft>
              <a:buClr>
                <a:srgbClr val="000000"/>
              </a:buClr>
              <a:buSzPts val="1200"/>
              <a:buFont typeface="Arial" panose="020B0604020202020204" pitchFamily="34" charset="0"/>
              <a:buChar char="•"/>
              <a:tabLst>
                <a:tab pos="685800" algn="l"/>
              </a:tabLs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Cheating Prevention – Implementing AI-powered proctoring, screen monitoring, and plagiarism detection to ensure fair examination practices.</a:t>
            </a:r>
          </a:p>
          <a:p>
            <a:pPr marL="342900" marR="99695" lvl="0" indent="-342900" fontAlgn="base">
              <a:lnSpc>
                <a:spcPct val="112000"/>
              </a:lnSpc>
              <a:spcAft>
                <a:spcPts val="375"/>
              </a:spcAft>
              <a:buClr>
                <a:srgbClr val="000000"/>
              </a:buClr>
              <a:buSzPts val="1200"/>
              <a:buFont typeface="Arial" panose="020B0604020202020204" pitchFamily="34" charset="0"/>
              <a:buChar char="•"/>
              <a:tabLst>
                <a:tab pos="685800" algn="l"/>
              </a:tabLs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Charts for Results – Enhancing the platform with graphical analytics, including bar charts and pie charts, to help students and examiners visualize performance trends over time.</a:t>
            </a:r>
          </a:p>
          <a:p>
            <a:pPr marL="342900" marR="99695" lvl="0" indent="-342900" fontAlgn="base">
              <a:lnSpc>
                <a:spcPct val="112000"/>
              </a:lnSpc>
              <a:spcAft>
                <a:spcPts val="375"/>
              </a:spcAft>
              <a:buClr>
                <a:srgbClr val="000000"/>
              </a:buClr>
              <a:buSzPts val="1200"/>
              <a:buFont typeface="Arial" panose="020B0604020202020204" pitchFamily="34" charset="0"/>
              <a:buChar char="•"/>
              <a:tabLst>
                <a:tab pos="685800" algn="l"/>
              </a:tabLs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Manual Checking of Questions – Introducing an option for examiners to manually evaluate subjective answers, ensuring fair grading for descriptive responses.</a:t>
            </a:r>
          </a:p>
          <a:p>
            <a:pPr marL="342900" marR="99695" lvl="0" indent="-342900" fontAlgn="base">
              <a:lnSpc>
                <a:spcPct val="112000"/>
              </a:lnSpc>
              <a:spcAft>
                <a:spcPts val="375"/>
              </a:spcAft>
              <a:buClr>
                <a:srgbClr val="000000"/>
              </a:buClr>
              <a:buSzPts val="1200"/>
              <a:buFont typeface="Arial" panose="020B0604020202020204" pitchFamily="34" charset="0"/>
              <a:buChar char="•"/>
              <a:tabLst>
                <a:tab pos="685800" algn="l"/>
              </a:tabLs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Notification for Tests – Implementing email and in-app notifications to remind students about upcoming tests, deadlines, and important updates.</a:t>
            </a:r>
          </a:p>
          <a:p>
            <a:pPr marL="342900" marR="99695" lvl="0" indent="-342900" fontAlgn="base">
              <a:lnSpc>
                <a:spcPct val="112000"/>
              </a:lnSpc>
              <a:spcAft>
                <a:spcPts val="375"/>
              </a:spcAft>
              <a:buClr>
                <a:srgbClr val="000000"/>
              </a:buClr>
              <a:buSzPts val="1200"/>
              <a:buFont typeface="Arial" panose="020B0604020202020204" pitchFamily="34" charset="0"/>
              <a:buChar char="•"/>
              <a:tabLst>
                <a:tab pos="685800" algn="l"/>
              </a:tabLs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Certificate Generation – Enabling automated certificate generation for students who successfully pass a test, with downloadable PDFs.</a:t>
            </a:r>
          </a:p>
          <a:p>
            <a:pPr marL="342900" marR="99695" lvl="0" indent="-342900" fontAlgn="base">
              <a:lnSpc>
                <a:spcPct val="112000"/>
              </a:lnSpc>
              <a:spcAft>
                <a:spcPts val="375"/>
              </a:spcAft>
              <a:buClr>
                <a:srgbClr val="000000"/>
              </a:buClr>
              <a:buSzPts val="1200"/>
              <a:buFont typeface="Arial" panose="020B0604020202020204" pitchFamily="34" charset="0"/>
              <a:buChar char="•"/>
              <a:tabLst>
                <a:tab pos="685800" algn="l"/>
              </a:tabLst>
            </a:pPr>
            <a:r>
              <a:rPr lang="en-IN" sz="1800"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Exam History Tracking – Allowing students to view their past test attempts, scores, and progress over time, aiding in self-assessment and improvement.</a:t>
            </a:r>
          </a:p>
        </p:txBody>
      </p:sp>
    </p:spTree>
    <p:extLst>
      <p:ext uri="{BB962C8B-B14F-4D97-AF65-F5344CB8AC3E}">
        <p14:creationId xmlns:p14="http://schemas.microsoft.com/office/powerpoint/2010/main" val="2135032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297577" y="2821578"/>
            <a:ext cx="6705599" cy="1410788"/>
          </a:xfrm>
          <a:prstGeom prst="rect">
            <a:avLst/>
          </a:prstGeom>
          <a:noFill/>
          <a:ln w="9360">
            <a:noFill/>
          </a:ln>
        </p:spPr>
        <p:txBody>
          <a:bodyPr anchor="ctr">
            <a:noAutofit/>
          </a:bodyPr>
          <a:lstStyle/>
          <a:p>
            <a:pPr algn="ctr">
              <a:lnSpc>
                <a:spcPct val="100000"/>
              </a:lnSpc>
            </a:pPr>
            <a:r>
              <a:rPr lang="en" sz="5400" dirty="0">
                <a:latin typeface="Times New Roman" panose="02020603050405020304" pitchFamily="18" charset="0"/>
                <a:cs typeface="Times New Roman" panose="02020603050405020304" pitchFamily="18" charset="0"/>
              </a:rPr>
              <a:t>Thank You</a:t>
            </a:r>
            <a:endParaRPr lang="en-US" sz="54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10" name="TextShape 3"/>
          <p:cNvSpPr txBox="1"/>
          <p:nvPr/>
        </p:nvSpPr>
        <p:spPr>
          <a:xfrm>
            <a:off x="6553080" y="6356520"/>
            <a:ext cx="2133360" cy="364680"/>
          </a:xfrm>
          <a:prstGeom prst="rect">
            <a:avLst/>
          </a:prstGeom>
          <a:noFill/>
          <a:ln>
            <a:noFill/>
          </a:ln>
        </p:spPr>
        <p:txBody>
          <a:bodyPr anchor="ctr">
            <a:noAutofit/>
          </a:bodyPr>
          <a:lstStyle/>
          <a:p>
            <a:pPr algn="r">
              <a:lnSpc>
                <a:spcPct val="100000"/>
              </a:lnSpc>
            </a:pPr>
            <a:fld id="{4D4FEEEE-7AC5-48A9-86F4-13448BE87B58}" type="slidenum">
              <a:rPr lang="en-US" sz="1200" b="1" strike="noStrike" spc="-1">
                <a:solidFill>
                  <a:srgbClr val="000000"/>
                </a:solidFill>
                <a:latin typeface="Calibri"/>
                <a:ea typeface="MS PGothic"/>
              </a:rPr>
              <a:pPr algn="r">
                <a:lnSpc>
                  <a:spcPct val="100000"/>
                </a:lnSpc>
              </a:pPr>
              <a:t>17</a:t>
            </a:fld>
            <a:endParaRPr lang="en-GB" sz="1200" b="0" strike="noStrike" spc="-1">
              <a:latin typeface="Times New Roman"/>
            </a:endParaRPr>
          </a:p>
        </p:txBody>
      </p:sp>
    </p:spTree>
    <p:extLst>
      <p:ext uri="{BB962C8B-B14F-4D97-AF65-F5344CB8AC3E}">
        <p14:creationId xmlns:p14="http://schemas.microsoft.com/office/powerpoint/2010/main" val="2834479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170C55-03E0-CF89-1AE9-5E10FD961757}"/>
              </a:ext>
            </a:extLst>
          </p:cNvPr>
          <p:cNvSpPr txBox="1"/>
          <p:nvPr/>
        </p:nvSpPr>
        <p:spPr>
          <a:xfrm>
            <a:off x="503533" y="1180442"/>
            <a:ext cx="8137132" cy="4940968"/>
          </a:xfrm>
          <a:prstGeom prst="rect">
            <a:avLst/>
          </a:prstGeom>
          <a:noFill/>
        </p:spPr>
        <p:txBody>
          <a:bodyPr wrap="square" rtlCol="0">
            <a:spAutoFit/>
          </a:bodyPr>
          <a:lstStyle/>
          <a:p>
            <a:pPr lvl="0" fontAlgn="base">
              <a:lnSpc>
                <a:spcPct val="107000"/>
              </a:lnSpc>
              <a:spcAft>
                <a:spcPts val="65"/>
              </a:spcAft>
              <a:buClr>
                <a:srgbClr val="000000"/>
              </a:buClr>
              <a:buSzPts val="1150"/>
            </a:pPr>
            <a:r>
              <a:rPr lang="en-IN" sz="2400" b="1" u="sng"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Project Statement:</a:t>
            </a:r>
            <a:r>
              <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32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In the modern education system, digital assessment platforms play a crucial role in streamlining the examination process. This project, Online Examination Platform, is designed to provide a structured and efficient way to manage online tests, ensuring seamless coordination between administrators, examiners, and students. Built using the MERN (MongoDB, Express.js, React.js, Node.js) stack, this platform enables admin users to create courses and assign them to examiners. Examiners can then create and manage tests, performing CRUD (Create, Read, Update, Delete) operations on questions. </a:t>
            </a:r>
          </a:p>
          <a:p>
            <a:r>
              <a:rPr lang="en-US" sz="2000" dirty="0">
                <a:latin typeface="Times New Roman" panose="02020603050405020304" pitchFamily="18" charset="0"/>
                <a:cs typeface="Times New Roman" panose="02020603050405020304" pitchFamily="18" charset="0"/>
              </a:rPr>
              <a:t>Students can take assigned tests, and view their results upon completion. The system ensures a smooth examination process by incorporating secure authentication, automated result calculation, and real-time test management. With an intuitive user interface and a structured workflow, this platform enhances the efficiency of online assessments while maintaining transparency and accuracy.</a:t>
            </a:r>
            <a:endParaRPr lang="en-US" sz="2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849676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81B3BE-6822-C525-A371-2BED74F781A1}"/>
              </a:ext>
            </a:extLst>
          </p:cNvPr>
          <p:cNvSpPr txBox="1"/>
          <p:nvPr/>
        </p:nvSpPr>
        <p:spPr>
          <a:xfrm>
            <a:off x="523982" y="852755"/>
            <a:ext cx="7833551" cy="5078313"/>
          </a:xfrm>
          <a:prstGeom prst="rect">
            <a:avLst/>
          </a:prstGeom>
          <a:noFill/>
        </p:spPr>
        <p:txBody>
          <a:bodyPr wrap="square" rtlCol="0">
            <a:spAutoFit/>
          </a:bodyPr>
          <a:lstStyle/>
          <a:p>
            <a:r>
              <a:rPr lang="en-US" sz="2400" b="1" u="sng" dirty="0">
                <a:latin typeface="Times New Roman" panose="02020603050405020304" pitchFamily="18" charset="0"/>
                <a:cs typeface="Times New Roman" panose="02020603050405020304" pitchFamily="18" charset="0"/>
              </a:rPr>
              <a:t>Functionalities:</a:t>
            </a:r>
            <a:endParaRPr lang="en-US" sz="1600" b="1" u="sng" dirty="0">
              <a:latin typeface="Times New Roman" panose="02020603050405020304" pitchFamily="18" charset="0"/>
              <a:cs typeface="Times New Roman" panose="02020603050405020304" pitchFamily="18" charset="0"/>
            </a:endParaRPr>
          </a:p>
          <a:p>
            <a:endParaRPr lang="en-US" sz="1200" b="1" dirty="0"/>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Admin Dashboard </a:t>
            </a:r>
            <a:r>
              <a:rPr lang="en-US" sz="1600" dirty="0">
                <a:latin typeface="Times New Roman" panose="02020603050405020304" pitchFamily="18" charset="0"/>
                <a:cs typeface="Times New Roman" panose="02020603050405020304" pitchFamily="18" charset="0"/>
              </a:rPr>
              <a:t>allows admins to manage courses, assign examiners, and oversee platform operations. Admins can create, update, and delete courses while monitoring overall system activity. </a:t>
            </a: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Examiner Dashboard</a:t>
            </a:r>
            <a:r>
              <a:rPr lang="en-US" sz="1600" dirty="0">
                <a:latin typeface="Times New Roman" panose="02020603050405020304" pitchFamily="18" charset="0"/>
                <a:cs typeface="Times New Roman" panose="02020603050405020304" pitchFamily="18" charset="0"/>
              </a:rPr>
              <a:t> enables examiners to create and manage tests for assigned courses. They can add, edit, and delete questions, set test schedules, and automate grading for objective questions. Examiners also have the ability to manually evaluate subjective responses and view student performance reports. </a:t>
            </a: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Student Dashboard </a:t>
            </a:r>
            <a:r>
              <a:rPr lang="en-US" sz="1600" dirty="0">
                <a:latin typeface="Times New Roman" panose="02020603050405020304" pitchFamily="18" charset="0"/>
                <a:cs typeface="Times New Roman" panose="02020603050405020304" pitchFamily="18" charset="0"/>
              </a:rPr>
              <a:t>provides students with access to assigned tests, allowing them to attempt exams within the scheduled timeframe. Students can view their results, track their exam history, and receive notifications for upcoming tests. In future updates, they will also have access to certificates for completed exams. </a:t>
            </a: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Role-based access control</a:t>
            </a:r>
            <a:r>
              <a:rPr lang="en-US" sz="1600" dirty="0">
                <a:latin typeface="Times New Roman" panose="02020603050405020304" pitchFamily="18" charset="0"/>
                <a:cs typeface="Times New Roman" panose="02020603050405020304" pitchFamily="18" charset="0"/>
              </a:rPr>
              <a:t> maintaining security and data privacy through JWT authentication. Future enhancements include cheating prevention mechanisms, graphical analytics for performance tracking, manual checking of subjective questions, real-time notifications, and automated certificate generation for successful test completion. </a:t>
            </a:r>
          </a:p>
          <a:p>
            <a:pPr marL="285750" indent="-285750">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Registration and Authentication Sign-up/Login</a:t>
            </a:r>
            <a:r>
              <a:rPr lang="en-US" sz="1600" dirty="0">
                <a:latin typeface="Times New Roman" panose="02020603050405020304" pitchFamily="18" charset="0"/>
                <a:cs typeface="Times New Roman" panose="02020603050405020304" pitchFamily="18" charset="0"/>
              </a:rPr>
              <a:t>: Users can create accounts or log in using credentials or third-party services (e.g., Google, Facebook).User Profiles: Users can manage personal information, view travel history, and saved trips.</a:t>
            </a:r>
          </a:p>
        </p:txBody>
      </p:sp>
    </p:spTree>
    <p:extLst>
      <p:ext uri="{BB962C8B-B14F-4D97-AF65-F5344CB8AC3E}">
        <p14:creationId xmlns:p14="http://schemas.microsoft.com/office/powerpoint/2010/main" val="16793891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342A5-5359-8223-156E-C72343DE6838}"/>
              </a:ext>
            </a:extLst>
          </p:cNvPr>
          <p:cNvSpPr txBox="1"/>
          <p:nvPr/>
        </p:nvSpPr>
        <p:spPr>
          <a:xfrm>
            <a:off x="701607" y="1274194"/>
            <a:ext cx="7839182" cy="4293996"/>
          </a:xfrm>
          <a:prstGeom prst="rect">
            <a:avLst/>
          </a:prstGeom>
          <a:noFill/>
        </p:spPr>
        <p:txBody>
          <a:bodyPr wrap="square" rtlCol="0">
            <a:spAutoFit/>
          </a:bodyPr>
          <a:lstStyle/>
          <a:p>
            <a:pPr lvl="0" fontAlgn="base">
              <a:lnSpc>
                <a:spcPct val="107000"/>
              </a:lnSpc>
              <a:spcAft>
                <a:spcPts val="65"/>
              </a:spcAft>
              <a:buClr>
                <a:srgbClr val="000000"/>
              </a:buClr>
              <a:buSzPts val="1150"/>
            </a:pPr>
            <a:r>
              <a:rPr lang="en-IN" sz="2400" b="1" u="sng"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Check Points</a:t>
            </a:r>
            <a:r>
              <a:rPr lang="en-IN" sz="2400" u="sng"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457200" lvl="0" indent="-457200" fontAlgn="base">
              <a:lnSpc>
                <a:spcPct val="107000"/>
              </a:lnSpc>
              <a:spcAft>
                <a:spcPts val="65"/>
              </a:spcAft>
              <a:buClr>
                <a:srgbClr val="000000"/>
              </a:buClr>
              <a:buSzPts val="1150"/>
              <a:buFont typeface="+mj-lt"/>
              <a:buAutoNum type="arabicPeriod"/>
            </a:pPr>
            <a:endParaRPr lang="en-IN" sz="2400" u="sng"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fontAlgn="base">
              <a:lnSpc>
                <a:spcPct val="111000"/>
              </a:lnSpc>
              <a:spcAft>
                <a:spcPts val="50"/>
              </a:spcAft>
              <a:buClr>
                <a:srgbClr val="000000"/>
              </a:buClr>
              <a:buSzPts val="1150"/>
              <a:buFont typeface="+mj-lt"/>
              <a:buAutoNum type="arabicPeriod"/>
            </a:pPr>
            <a:r>
              <a:rPr lang="en-IN" sz="16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Does the project statement result in a product? If yes, what type of product? </a:t>
            </a:r>
          </a:p>
          <a:p>
            <a:pPr marL="657860">
              <a:lnSpc>
                <a:spcPct val="111000"/>
              </a:lnSpc>
              <a:spcAft>
                <a:spcPts val="50"/>
              </a:spcAf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Yes, the product is </a:t>
            </a:r>
            <a:r>
              <a:rPr lang="en-IN" sz="1600"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examination portal</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
            </a:r>
          </a:p>
          <a:p>
            <a:pPr marL="800100" lvl="1" indent="-342900" fontAlgn="base">
              <a:lnSpc>
                <a:spcPct val="111000"/>
              </a:lnSpc>
              <a:spcAft>
                <a:spcPts val="50"/>
              </a:spcAft>
              <a:buClr>
                <a:srgbClr val="000000"/>
              </a:buClr>
              <a:buSzPts val="1150"/>
              <a:buFont typeface="+mj-lt"/>
              <a:buAutoNum type="arabicPeriod"/>
            </a:pPr>
            <a:r>
              <a:rPr lang="en-IN" sz="16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If it is a product, can a prototype be made, if not, what is it, that we can produce that our teachers can evaluate? </a:t>
            </a:r>
          </a:p>
          <a:p>
            <a:pPr marL="657860">
              <a:lnSpc>
                <a:spcPct val="111000"/>
              </a:lnSpc>
              <a:spcAft>
                <a:spcPts val="50"/>
              </a:spcAf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Yes, a functional prototype of the website can be made for evaluation.</a:t>
            </a:r>
          </a:p>
          <a:p>
            <a:pPr marL="800100" lvl="1" indent="-342900" fontAlgn="base">
              <a:lnSpc>
                <a:spcPct val="111000"/>
              </a:lnSpc>
              <a:spcAft>
                <a:spcPts val="50"/>
              </a:spcAft>
              <a:buClr>
                <a:srgbClr val="000000"/>
              </a:buClr>
              <a:buSzPts val="1150"/>
              <a:buFont typeface="+mj-lt"/>
              <a:buAutoNum type="arabicPeriod"/>
            </a:pPr>
            <a:r>
              <a:rPr lang="en-IN" sz="16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Does the project statement use multiple concepts to achieve the outcome? (yes/no)  </a:t>
            </a:r>
          </a:p>
          <a:p>
            <a:pPr marL="657860">
              <a:lnSpc>
                <a:spcPct val="111000"/>
              </a:lnSpc>
              <a:spcAft>
                <a:spcPts val="50"/>
              </a:spcAf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yes</a:t>
            </a:r>
          </a:p>
          <a:p>
            <a:pPr marL="800100" lvl="1" indent="-342900" fontAlgn="base">
              <a:lnSpc>
                <a:spcPct val="111000"/>
              </a:lnSpc>
              <a:spcAft>
                <a:spcPts val="50"/>
              </a:spcAft>
              <a:buClr>
                <a:srgbClr val="000000"/>
              </a:buClr>
              <a:buSzPts val="1150"/>
              <a:buFont typeface="+mj-lt"/>
              <a:buAutoNum type="arabicPeriod"/>
            </a:pPr>
            <a:r>
              <a:rPr lang="en-IN" sz="16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Does it have enough for our team members to do a sufficient amount of work? (yes / no)  </a:t>
            </a:r>
          </a:p>
          <a:p>
            <a:pPr lvl="1" fontAlgn="base">
              <a:lnSpc>
                <a:spcPct val="111000"/>
              </a:lnSpc>
              <a:spcAft>
                <a:spcPts val="50"/>
              </a:spcAft>
              <a:buClr>
                <a:srgbClr val="000000"/>
              </a:buClr>
              <a:buSzPts val="1150"/>
            </a:pPr>
            <a:r>
              <a:rPr lang="en-IN" sz="1600" b="1" kern="100" dirty="0">
                <a:solidFill>
                  <a:srgbClr val="000000"/>
                </a:solidFill>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yes</a:t>
            </a:r>
            <a:endPar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09670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857AF895-2166-6D23-D537-F61546034DD6}"/>
              </a:ext>
            </a:extLst>
          </p:cNvPr>
          <p:cNvGraphicFramePr>
            <a:graphicFrameLocks noGrp="1"/>
          </p:cNvGraphicFramePr>
          <p:nvPr>
            <p:extLst>
              <p:ext uri="{D42A27DB-BD31-4B8C-83A1-F6EECF244321}">
                <p14:modId xmlns:p14="http://schemas.microsoft.com/office/powerpoint/2010/main" val="3424092010"/>
              </p:ext>
            </p:extLst>
          </p:nvPr>
        </p:nvGraphicFramePr>
        <p:xfrm>
          <a:off x="1243172" y="2352781"/>
          <a:ext cx="6174769" cy="2101597"/>
        </p:xfrm>
        <a:graphic>
          <a:graphicData uri="http://schemas.openxmlformats.org/drawingml/2006/table">
            <a:tbl>
              <a:tblPr firstRow="1" firstCol="1" bandRow="1">
                <a:tableStyleId>{5C22544A-7EE6-4342-B048-85BDC9FD1C3A}</a:tableStyleId>
              </a:tblPr>
              <a:tblGrid>
                <a:gridCol w="3078657">
                  <a:extLst>
                    <a:ext uri="{9D8B030D-6E8A-4147-A177-3AD203B41FA5}">
                      <a16:colId xmlns:a16="http://schemas.microsoft.com/office/drawing/2014/main" val="550145524"/>
                    </a:ext>
                  </a:extLst>
                </a:gridCol>
                <a:gridCol w="3096112">
                  <a:extLst>
                    <a:ext uri="{9D8B030D-6E8A-4147-A177-3AD203B41FA5}">
                      <a16:colId xmlns:a16="http://schemas.microsoft.com/office/drawing/2014/main" val="1118235645"/>
                    </a:ext>
                  </a:extLst>
                </a:gridCol>
              </a:tblGrid>
              <a:tr h="422391">
                <a:tc>
                  <a:txBody>
                    <a:bodyPr/>
                    <a:lstStyle/>
                    <a:p>
                      <a:pPr>
                        <a:lnSpc>
                          <a:spcPct val="107000"/>
                        </a:lnSpc>
                        <a:spcAft>
                          <a:spcPts val="800"/>
                        </a:spcAft>
                      </a:pPr>
                      <a:r>
                        <a:rPr lang="en-IN" sz="1150" kern="100" dirty="0">
                          <a:effectLst/>
                        </a:rPr>
                        <a:t>Subject / Area / Topic </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4290" marB="0"/>
                </a:tc>
                <a:tc>
                  <a:txBody>
                    <a:bodyPr/>
                    <a:lstStyle/>
                    <a:p>
                      <a:pPr>
                        <a:lnSpc>
                          <a:spcPct val="107000"/>
                        </a:lnSpc>
                        <a:spcAft>
                          <a:spcPts val="800"/>
                        </a:spcAft>
                      </a:pPr>
                      <a:r>
                        <a:rPr lang="en-IN" sz="1150" kern="100">
                          <a:effectLst/>
                        </a:rPr>
                        <a:t>Technical Nodes </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4290" marB="0"/>
                </a:tc>
                <a:extLst>
                  <a:ext uri="{0D108BD9-81ED-4DB2-BD59-A6C34878D82A}">
                    <a16:rowId xmlns:a16="http://schemas.microsoft.com/office/drawing/2014/main" val="716705654"/>
                  </a:ext>
                </a:extLst>
              </a:tr>
              <a:tr h="428201">
                <a:tc>
                  <a:txBody>
                    <a:bodyPr/>
                    <a:lstStyle/>
                    <a:p>
                      <a:pPr>
                        <a:lnSpc>
                          <a:spcPct val="107000"/>
                        </a:lnSpc>
                        <a:spcAft>
                          <a:spcPts val="800"/>
                        </a:spcAft>
                      </a:pPr>
                      <a:r>
                        <a:rPr lang="en-IN" sz="1150" kern="100">
                          <a:effectLst/>
                        </a:rPr>
                        <a:t> </a:t>
                      </a:r>
                      <a:r>
                        <a:rPr lang="en-IN" sz="1100" kern="100">
                          <a:effectLst/>
                        </a:rPr>
                        <a:t>Web Development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4290" marB="0"/>
                </a:tc>
                <a:tc>
                  <a:txBody>
                    <a:bodyPr/>
                    <a:lstStyle/>
                    <a:p>
                      <a:pP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HTML, CSS, JavaScript, React.js, tailwind</a:t>
                      </a:r>
                      <a:endParaRPr lang="en-IN"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34290" marB="0" anchor="ctr"/>
                </a:tc>
                <a:extLst>
                  <a:ext uri="{0D108BD9-81ED-4DB2-BD59-A6C34878D82A}">
                    <a16:rowId xmlns:a16="http://schemas.microsoft.com/office/drawing/2014/main" val="226541556"/>
                  </a:ext>
                </a:extLst>
              </a:tr>
              <a:tr h="419865">
                <a:tc>
                  <a:txBody>
                    <a:bodyPr/>
                    <a:lstStyle/>
                    <a:p>
                      <a:pPr>
                        <a:lnSpc>
                          <a:spcPct val="107000"/>
                        </a:lnSpc>
                        <a:spcAft>
                          <a:spcPts val="800"/>
                        </a:spcAft>
                      </a:pPr>
                      <a:r>
                        <a:rPr lang="en-IN" sz="1100" kern="100">
                          <a:effectLst/>
                        </a:rPr>
                        <a:t>Backend Development</a:t>
                      </a:r>
                      <a:endParaRPr lang="en-IN" sz="11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4290" marB="0" anchor="ctr"/>
                </a:tc>
                <a:tc>
                  <a:txBody>
                    <a:bodyPr/>
                    <a:lstStyle/>
                    <a:p>
                      <a:pPr>
                        <a:lnSpc>
                          <a:spcPct val="107000"/>
                        </a:lnSpc>
                        <a:spcAft>
                          <a:spcPts val="800"/>
                        </a:spcAft>
                      </a:pPr>
                      <a:r>
                        <a:rPr lang="en-IN" sz="1200" kern="100" dirty="0">
                          <a:effectLst/>
                          <a:latin typeface="Times New Roman" panose="02020603050405020304" pitchFamily="18" charset="0"/>
                          <a:cs typeface="Times New Roman" panose="02020603050405020304" pitchFamily="18" charset="0"/>
                        </a:rPr>
                        <a:t>Node.js, Express.js, MongoDB</a:t>
                      </a:r>
                      <a:endParaRPr lang="en-IN"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34290" marB="0"/>
                </a:tc>
                <a:extLst>
                  <a:ext uri="{0D108BD9-81ED-4DB2-BD59-A6C34878D82A}">
                    <a16:rowId xmlns:a16="http://schemas.microsoft.com/office/drawing/2014/main" val="4222879424"/>
                  </a:ext>
                </a:extLst>
              </a:tr>
              <a:tr h="415570">
                <a:tc>
                  <a:txBody>
                    <a:bodyPr/>
                    <a:lstStyle/>
                    <a:p>
                      <a:pPr>
                        <a:lnSpc>
                          <a:spcPct val="107000"/>
                        </a:lnSpc>
                        <a:spcAft>
                          <a:spcPts val="800"/>
                        </a:spcAft>
                      </a:pPr>
                      <a:r>
                        <a:rPr lang="en-IN" sz="1100" kern="100" dirty="0">
                          <a:effectLst/>
                        </a:rPr>
                        <a:t>User Authentication</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4290" marB="0"/>
                </a:tc>
                <a:tc>
                  <a:txBody>
                    <a:bodyPr/>
                    <a:lstStyle/>
                    <a:p>
                      <a:pPr>
                        <a:lnSpc>
                          <a:spcPct val="107000"/>
                        </a:lnSpc>
                        <a:spcAft>
                          <a:spcPts val="800"/>
                        </a:spcAft>
                      </a:pPr>
                      <a:r>
                        <a:rPr lang="en-IN"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JWT, </a:t>
                      </a:r>
                      <a:r>
                        <a:rPr lang="en-IN" sz="12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Bcryptjs</a:t>
                      </a:r>
                      <a:endParaRPr lang="en-IN" sz="12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34290" marB="0"/>
                </a:tc>
                <a:extLst>
                  <a:ext uri="{0D108BD9-81ED-4DB2-BD59-A6C34878D82A}">
                    <a16:rowId xmlns:a16="http://schemas.microsoft.com/office/drawing/2014/main" val="3855117890"/>
                  </a:ext>
                </a:extLst>
              </a:tr>
              <a:tr h="415570">
                <a:tc>
                  <a:txBody>
                    <a:bodyPr/>
                    <a:lstStyle/>
                    <a:p>
                      <a:pPr>
                        <a:lnSpc>
                          <a:spcPct val="107000"/>
                        </a:lnSpc>
                        <a:spcAft>
                          <a:spcPts val="800"/>
                        </a:spcAft>
                      </a:pPr>
                      <a:r>
                        <a:rPr lang="en-IN" sz="1100" kern="100" dirty="0">
                          <a:effectLst/>
                        </a:rPr>
                        <a:t> Email support</a:t>
                      </a:r>
                      <a:endParaRPr lang="en-IN" sz="11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7310" marR="73025" marT="34290" marB="0"/>
                </a:tc>
                <a:tc>
                  <a:txBody>
                    <a:bodyPr/>
                    <a:lstStyle/>
                    <a:p>
                      <a:pPr>
                        <a:lnSpc>
                          <a:spcPct val="107000"/>
                        </a:lnSpc>
                        <a:spcAft>
                          <a:spcPts val="800"/>
                        </a:spcAft>
                      </a:pPr>
                      <a:r>
                        <a:rPr lang="en-IN" sz="1100" kern="100" dirty="0">
                          <a:effectLst/>
                        </a:rPr>
                        <a:t> </a:t>
                      </a:r>
                      <a:r>
                        <a:rPr lang="en-IN" sz="1200" kern="100" dirty="0">
                          <a:effectLst/>
                          <a:latin typeface="Times New Roman" panose="02020603050405020304" pitchFamily="18" charset="0"/>
                          <a:cs typeface="Times New Roman" panose="02020603050405020304" pitchFamily="18" charset="0"/>
                        </a:rPr>
                        <a:t>Node mailer</a:t>
                      </a:r>
                      <a:endParaRPr lang="en-IN" sz="11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7310" marR="73025" marT="34290" marB="0"/>
                </a:tc>
                <a:extLst>
                  <a:ext uri="{0D108BD9-81ED-4DB2-BD59-A6C34878D82A}">
                    <a16:rowId xmlns:a16="http://schemas.microsoft.com/office/drawing/2014/main" val="4031650373"/>
                  </a:ext>
                </a:extLst>
              </a:tr>
            </a:tbl>
          </a:graphicData>
        </a:graphic>
      </p:graphicFrame>
      <p:sp>
        <p:nvSpPr>
          <p:cNvPr id="4" name="Rectangle 1">
            <a:extLst>
              <a:ext uri="{FF2B5EF4-FFF2-40B4-BE49-F238E27FC236}">
                <a16:creationId xmlns:a16="http://schemas.microsoft.com/office/drawing/2014/main" id="{F62E581D-0A7B-2EC6-8608-990E68748DC6}"/>
              </a:ext>
            </a:extLst>
          </p:cNvPr>
          <p:cNvSpPr>
            <a:spLocks noChangeArrowheads="1"/>
          </p:cNvSpPr>
          <p:nvPr/>
        </p:nvSpPr>
        <p:spPr bwMode="auto">
          <a:xfrm>
            <a:off x="811658" y="1435959"/>
            <a:ext cx="27987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Technical Nodes</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74793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7A7F0E-43CC-35BA-3888-6EDE17C87FE7}"/>
              </a:ext>
            </a:extLst>
          </p:cNvPr>
          <p:cNvSpPr txBox="1"/>
          <p:nvPr/>
        </p:nvSpPr>
        <p:spPr>
          <a:xfrm>
            <a:off x="896914" y="1334653"/>
            <a:ext cx="7191910" cy="3430170"/>
          </a:xfrm>
          <a:prstGeom prst="rect">
            <a:avLst/>
          </a:prstGeom>
          <a:noFill/>
        </p:spPr>
        <p:txBody>
          <a:bodyPr wrap="square" rtlCol="0">
            <a:spAutoFit/>
          </a:bodyPr>
          <a:lstStyle/>
          <a:p>
            <a:pPr lvl="0" fontAlgn="base">
              <a:lnSpc>
                <a:spcPct val="107000"/>
              </a:lnSpc>
              <a:spcAft>
                <a:spcPts val="65"/>
              </a:spcAft>
              <a:buClr>
                <a:srgbClr val="000000"/>
              </a:buClr>
              <a:buSzPts val="1150"/>
            </a:pPr>
            <a:r>
              <a:rPr lang="en-IN" sz="2400" b="1" u="sng"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Prerequisites (in terms of knowledge, concepts and material) for doing the Project:</a:t>
            </a:r>
            <a:r>
              <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lvl="0" fontAlgn="base">
              <a:lnSpc>
                <a:spcPct val="107000"/>
              </a:lnSpc>
              <a:spcAft>
                <a:spcPts val="65"/>
              </a:spcAft>
              <a:buClr>
                <a:srgbClr val="000000"/>
              </a:buClr>
              <a:buSzPts val="1150"/>
            </a:pPr>
            <a:endPar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Basic knowledge of web development (HTML, CSS, JavaScript)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Familiarity with React.js for front-end development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Understanding of backend development with Node.js and Express.js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Knowledge of databases (MongoDB)</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Experience with user authentication methods</a:t>
            </a:r>
          </a:p>
          <a:p>
            <a:pPr lvl="1">
              <a:lnSpc>
                <a:spcPct val="107000"/>
              </a:lnSpc>
              <a:spcAft>
                <a:spcPts val="800"/>
              </a:spcAft>
              <a:buSzPts val="1000"/>
              <a:tabLst>
                <a:tab pos="914400" algn="l"/>
              </a:tabLst>
            </a:pPr>
            <a:endParaRPr lang="en-IN" dirty="0"/>
          </a:p>
        </p:txBody>
      </p:sp>
    </p:spTree>
    <p:extLst>
      <p:ext uri="{BB962C8B-B14F-4D97-AF65-F5344CB8AC3E}">
        <p14:creationId xmlns:p14="http://schemas.microsoft.com/office/powerpoint/2010/main" val="13506033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09DEFF-389C-9348-895E-74D9049AFD76}"/>
              </a:ext>
            </a:extLst>
          </p:cNvPr>
          <p:cNvSpPr txBox="1"/>
          <p:nvPr/>
        </p:nvSpPr>
        <p:spPr>
          <a:xfrm>
            <a:off x="1243173" y="1327441"/>
            <a:ext cx="6780944" cy="2312621"/>
          </a:xfrm>
          <a:prstGeom prst="rect">
            <a:avLst/>
          </a:prstGeom>
          <a:noFill/>
        </p:spPr>
        <p:txBody>
          <a:bodyPr wrap="square" rtlCol="0">
            <a:spAutoFit/>
          </a:bodyPr>
          <a:lstStyle/>
          <a:p>
            <a:pPr lvl="0" fontAlgn="base">
              <a:lnSpc>
                <a:spcPct val="107000"/>
              </a:lnSpc>
              <a:spcAft>
                <a:spcPts val="65"/>
              </a:spcAft>
              <a:buClr>
                <a:srgbClr val="000000"/>
              </a:buClr>
              <a:buSzPts val="1150"/>
            </a:pPr>
            <a:r>
              <a:rPr lang="en-IN" sz="2400" b="1" u="sng"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Material that may be required to make the project and where it might be available</a:t>
            </a:r>
          </a:p>
          <a:p>
            <a:pPr lvl="0" fontAlgn="base">
              <a:lnSpc>
                <a:spcPct val="107000"/>
              </a:lnSpc>
              <a:spcAft>
                <a:spcPts val="65"/>
              </a:spcAft>
              <a:buClr>
                <a:srgbClr val="000000"/>
              </a:buClr>
              <a:buSzPts val="1150"/>
            </a:pPr>
            <a:r>
              <a:rPr lang="en-IN" sz="24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Laptops/computers with internet access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Software tools: </a:t>
            </a:r>
            <a:r>
              <a:rPr lang="en-IN" sz="16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VSCode</a:t>
            </a:r>
            <a:r>
              <a:rPr lang="en-IN" sz="16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Node.js, MongoDB (available online for free)</a:t>
            </a:r>
          </a:p>
          <a:p>
            <a:endParaRPr lang="en-IN" dirty="0"/>
          </a:p>
        </p:txBody>
      </p:sp>
    </p:spTree>
    <p:extLst>
      <p:ext uri="{BB962C8B-B14F-4D97-AF65-F5344CB8AC3E}">
        <p14:creationId xmlns:p14="http://schemas.microsoft.com/office/powerpoint/2010/main" val="1087963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B6955E-AFC9-4FAC-99F8-06567C83B992}"/>
              </a:ext>
            </a:extLst>
          </p:cNvPr>
          <p:cNvSpPr txBox="1"/>
          <p:nvPr/>
        </p:nvSpPr>
        <p:spPr>
          <a:xfrm>
            <a:off x="1130157" y="1890445"/>
            <a:ext cx="6698751" cy="2513893"/>
          </a:xfrm>
          <a:prstGeom prst="rect">
            <a:avLst/>
          </a:prstGeom>
          <a:noFill/>
        </p:spPr>
        <p:txBody>
          <a:bodyPr wrap="square" rtlCol="0">
            <a:spAutoFit/>
          </a:bodyPr>
          <a:lstStyle/>
          <a:p>
            <a:pPr lvl="0" fontAlgn="base">
              <a:lnSpc>
                <a:spcPct val="107000"/>
              </a:lnSpc>
              <a:spcAft>
                <a:spcPts val="65"/>
              </a:spcAft>
              <a:buClr>
                <a:srgbClr val="000000"/>
              </a:buClr>
              <a:buSzPts val="1150"/>
            </a:pPr>
            <a:r>
              <a:rPr lang="en-IN" sz="2800" b="1" u="sng"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Resources available to us:</a:t>
            </a:r>
            <a:r>
              <a:rPr lang="en-IN" sz="2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p>
          <a:p>
            <a:pPr lvl="0" fontAlgn="base">
              <a:lnSpc>
                <a:spcPct val="107000"/>
              </a:lnSpc>
              <a:spcAft>
                <a:spcPts val="65"/>
              </a:spcAft>
              <a:buClr>
                <a:srgbClr val="000000"/>
              </a:buClr>
              <a:buSzPts val="1150"/>
            </a:pPr>
            <a:endParaRPr lang="en-IN" sz="2800" b="1"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endParaRPr>
          </a:p>
          <a:p>
            <a:pPr marL="742950" lvl="1" indent="-285750" fontAlgn="base">
              <a:lnSpc>
                <a:spcPct val="107000"/>
              </a:lnSpc>
              <a:spcAft>
                <a:spcPts val="800"/>
              </a:spcAft>
              <a:buClr>
                <a:srgbClr val="000000"/>
              </a:buClr>
              <a:buSzPts val="1150"/>
              <a:buFont typeface="+mj-lt"/>
              <a:buAutoNum type="alphaLcPeriod"/>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Internet access</a:t>
            </a:r>
          </a:p>
          <a:p>
            <a:pPr marL="742950" lvl="1" indent="-285750" fontAlgn="base">
              <a:lnSpc>
                <a:spcPct val="107000"/>
              </a:lnSpc>
              <a:spcAft>
                <a:spcPts val="800"/>
              </a:spcAft>
              <a:buClr>
                <a:srgbClr val="000000"/>
              </a:buClr>
              <a:buSzPts val="1150"/>
              <a:buFont typeface="+mj-lt"/>
              <a:buAutoNum type="alphaLcPeriod"/>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Online tutorials and documentation</a:t>
            </a:r>
          </a:p>
          <a:p>
            <a:pPr marL="742950" lvl="1" indent="-285750" fontAlgn="base">
              <a:lnSpc>
                <a:spcPct val="107000"/>
              </a:lnSpc>
              <a:spcAft>
                <a:spcPts val="800"/>
              </a:spcAft>
              <a:buClr>
                <a:srgbClr val="000000"/>
              </a:buClr>
              <a:buSzPts val="1150"/>
              <a:buFont typeface="+mj-lt"/>
              <a:buAutoNum type="alphaLcPeriod"/>
            </a:pPr>
            <a:r>
              <a:rPr lang="en-IN" u="none" strike="noStrike" kern="100" dirty="0">
                <a:solidFill>
                  <a:srgbClr val="00000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Guidance from professors and mentors</a:t>
            </a:r>
          </a:p>
          <a:p>
            <a:endParaRPr lang="en-IN" dirty="0"/>
          </a:p>
        </p:txBody>
      </p:sp>
    </p:spTree>
    <p:extLst>
      <p:ext uri="{BB962C8B-B14F-4D97-AF65-F5344CB8AC3E}">
        <p14:creationId xmlns:p14="http://schemas.microsoft.com/office/powerpoint/2010/main" val="113512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CDF7213-E678-3F6F-BBBD-49417807D8B3}"/>
              </a:ext>
            </a:extLst>
          </p:cNvPr>
          <p:cNvPicPr>
            <a:picLocks noChangeAspect="1"/>
          </p:cNvPicPr>
          <p:nvPr/>
        </p:nvPicPr>
        <p:blipFill>
          <a:blip r:embed="rId2"/>
          <a:stretch>
            <a:fillRect/>
          </a:stretch>
        </p:blipFill>
        <p:spPr>
          <a:xfrm>
            <a:off x="1419860" y="1735127"/>
            <a:ext cx="6304280" cy="3407410"/>
          </a:xfrm>
          <a:prstGeom prst="rect">
            <a:avLst/>
          </a:prstGeom>
        </p:spPr>
      </p:pic>
    </p:spTree>
    <p:extLst>
      <p:ext uri="{BB962C8B-B14F-4D97-AF65-F5344CB8AC3E}">
        <p14:creationId xmlns:p14="http://schemas.microsoft.com/office/powerpoint/2010/main" val="2466487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6F1BF43DDE004485E7A868D137D60A" ma:contentTypeVersion="0" ma:contentTypeDescription="Create a new document." ma:contentTypeScope="" ma:versionID="47fff7f98a9c49c088ba096c14cf4458">
  <xsd:schema xmlns:xsd="http://www.w3.org/2001/XMLSchema" xmlns:xs="http://www.w3.org/2001/XMLSchema" xmlns:p="http://schemas.microsoft.com/office/2006/metadata/properties" targetNamespace="http://schemas.microsoft.com/office/2006/metadata/properties" ma:root="true" ma:fieldsID="c05e9f2c4932a6a674126b9dde7716e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37ED6F0-5E4C-4CD0-9B68-9C53F925A6F7}">
  <ds:schemaRefs>
    <ds:schemaRef ds:uri="http://schemas.microsoft.com/sharepoint/v3/contenttype/forms"/>
  </ds:schemaRefs>
</ds:datastoreItem>
</file>

<file path=customXml/itemProps2.xml><?xml version="1.0" encoding="utf-8"?>
<ds:datastoreItem xmlns:ds="http://schemas.openxmlformats.org/officeDocument/2006/customXml" ds:itemID="{491DF113-39A2-46D5-BFDA-E63300A9EC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A62A602-78C1-468C-BB25-57CD481DB741}">
  <ds:schemaRefs>
    <ds:schemaRef ds:uri="http://schemas.microsoft.com/office/2006/documentManagement/types"/>
    <ds:schemaRef ds:uri="http://schemas.openxmlformats.org/package/2006/metadata/core-properties"/>
    <ds:schemaRef ds:uri="http://purl.org/dc/elements/1.1/"/>
    <ds:schemaRef ds:uri="http://www.w3.org/XML/1998/namespace"/>
    <ds:schemaRef ds:uri="http://schemas.microsoft.com/office/infopath/2007/PartnerControls"/>
    <ds:schemaRef ds:uri="http://purl.org/dc/term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35307</TotalTime>
  <Words>871</Words>
  <Application>Microsoft Office PowerPoint</Application>
  <PresentationFormat>On-screen Show (4:3)</PresentationFormat>
  <Paragraphs>71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Courier New</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mittalchirag628@gmail.com</cp:lastModifiedBy>
  <cp:revision>2321</cp:revision>
  <dcterms:created xsi:type="dcterms:W3CDTF">2010-04-09T07:36:15Z</dcterms:created>
  <dcterms:modified xsi:type="dcterms:W3CDTF">2025-04-21T12:30:56Z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CCC</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0</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37</vt:i4>
  </property>
  <property fmtid="{D5CDD505-2E9C-101B-9397-08002B2CF9AE}" pid="13" name="ContentTypeId">
    <vt:lpwstr>0x010100096F1BF43DDE004485E7A868D137D60A</vt:lpwstr>
  </property>
</Properties>
</file>