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50885-8DE6-CB96-8617-A6FE838D7101}" v="290" dt="2024-10-05T06:14:37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72466"/>
      </p:ext>
    </p:extLst>
  </p:cSld>
  <p:clrMapOvr>
    <a:masterClrMapping/>
  </p:clrMapOvr>
  <p:transition spd="med">
    <p:pull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84099"/>
      </p:ext>
    </p:extLst>
  </p:cSld>
  <p:clrMapOvr>
    <a:masterClrMapping/>
  </p:clrMapOvr>
  <p:transition spd="med">
    <p:pull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62651"/>
      </p:ext>
    </p:extLst>
  </p:cSld>
  <p:clrMapOvr>
    <a:masterClrMapping/>
  </p:clrMapOvr>
  <p:transition spd="med">
    <p:pull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5664463"/>
      </p:ext>
    </p:extLst>
  </p:cSld>
  <p:clrMapOvr>
    <a:masterClrMapping/>
  </p:clrMapOvr>
  <p:transition spd="med">
    <p:pull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98031"/>
      </p:ext>
    </p:extLst>
  </p:cSld>
  <p:clrMapOvr>
    <a:masterClrMapping/>
  </p:clrMapOvr>
  <p:transition spd="med">
    <p:pull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76563"/>
      </p:ext>
    </p:extLst>
  </p:cSld>
  <p:clrMapOvr>
    <a:masterClrMapping/>
  </p:clrMapOvr>
  <p:transition spd="med">
    <p:pull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08121"/>
      </p:ext>
    </p:extLst>
  </p:cSld>
  <p:clrMapOvr>
    <a:masterClrMapping/>
  </p:clrMapOvr>
  <p:transition spd="med">
    <p:pull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07977"/>
      </p:ext>
    </p:extLst>
  </p:cSld>
  <p:clrMapOvr>
    <a:masterClrMapping/>
  </p:clrMapOvr>
  <p:transition spd="med">
    <p:pull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71517"/>
      </p:ext>
    </p:extLst>
  </p:cSld>
  <p:clrMapOvr>
    <a:masterClrMapping/>
  </p:clrMapOvr>
  <p:transition spd="med">
    <p:pull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38710"/>
      </p:ext>
    </p:extLst>
  </p:cSld>
  <p:clrMapOvr>
    <a:masterClrMapping/>
  </p:clrMapOvr>
  <p:transition spd="med">
    <p:pull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62890"/>
      </p:ext>
    </p:extLst>
  </p:cSld>
  <p:clrMapOvr>
    <a:masterClrMapping/>
  </p:clrMapOvr>
  <p:transition spd="med">
    <p:pull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3841"/>
      </p:ext>
    </p:extLst>
  </p:cSld>
  <p:clrMapOvr>
    <a:masterClrMapping/>
  </p:clrMapOvr>
  <p:transition spd="med"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06904"/>
      </p:ext>
    </p:extLst>
  </p:cSld>
  <p:clrMapOvr>
    <a:masterClrMapping/>
  </p:clrMapOvr>
  <p:transition spd="med">
    <p:pull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1610"/>
      </p:ext>
    </p:extLst>
  </p:cSld>
  <p:clrMapOvr>
    <a:masterClrMapping/>
  </p:clrMapOvr>
  <p:transition spd="med">
    <p:pull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39221"/>
      </p:ext>
    </p:extLst>
  </p:cSld>
  <p:clrMapOvr>
    <a:masterClrMapping/>
  </p:clrMapOvr>
  <p:transition spd="med">
    <p:pull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0397"/>
      </p:ext>
    </p:extLst>
  </p:cSld>
  <p:clrMapOvr>
    <a:masterClrMapping/>
  </p:clrMapOvr>
  <p:transition spd="med">
    <p:pull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4194"/>
      </p:ext>
    </p:extLst>
  </p:cSld>
  <p:clrMapOvr>
    <a:masterClrMapping/>
  </p:clrMapOvr>
  <p:transition spd="med">
    <p:pull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5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 spd="med">
    <p:pull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ea typeface="+mj-lt"/>
                <a:cs typeface="+mj-lt"/>
              </a:rPr>
              <a:t>Comprehensive Pizza Sales Analysis 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Using Advanced SQL Queries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E122E-8466-CF74-C7E0-029765E9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622ECA-2C13-6C01-7342-F21250D395A8}"/>
              </a:ext>
            </a:extLst>
          </p:cNvPr>
          <p:cNvSpPr txBox="1"/>
          <p:nvPr/>
        </p:nvSpPr>
        <p:spPr>
          <a:xfrm>
            <a:off x="1060232" y="3941205"/>
            <a:ext cx="10071536" cy="9297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>
                <a:latin typeface="+mj-lt"/>
                <a:ea typeface="+mj-ea"/>
                <a:cs typeface="+mj-cs"/>
              </a:rPr>
              <a:t>9. Average Number of Pizzas Ordered Per Day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>
                <a:latin typeface="+mj-lt"/>
                <a:ea typeface="+mj-ea"/>
                <a:cs typeface="+mj-cs"/>
              </a:rPr>
              <a:t>This query calculates the average number of pizzas ordered daily.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5500BEA-377D-030F-2DF2-F8676E43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90" y="1240946"/>
            <a:ext cx="5069590" cy="17673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FEA78C-79E5-89E5-DD98-B571549F6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52" y="1086151"/>
            <a:ext cx="5065776" cy="207696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58E31-3690-71E0-48F9-3FB3BF19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170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106B08-123C-F03E-0A51-199F582ABB63}"/>
              </a:ext>
            </a:extLst>
          </p:cNvPr>
          <p:cNvSpPr txBox="1"/>
          <p:nvPr/>
        </p:nvSpPr>
        <p:spPr>
          <a:xfrm>
            <a:off x="6723665" y="679730"/>
            <a:ext cx="4779713" cy="3932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>
                <a:latin typeface="+mj-lt"/>
                <a:ea typeface="+mj-ea"/>
                <a:cs typeface="+mj-cs"/>
              </a:rPr>
              <a:t>10. Top 3 Most Ordered Pizza Types Based on Revenue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latin typeface="+mj-lt"/>
                <a:ea typeface="+mj-ea"/>
                <a:cs typeface="+mj-cs"/>
              </a:rPr>
              <a:t>This query lists the top 3 pizza types that generated the highest revenue.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5D41E-08C0-C82F-DD9E-FAE27B1CF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03" y="420005"/>
            <a:ext cx="4834036" cy="2816352"/>
          </a:xfrm>
          <a:prstGeom prst="rect">
            <a:avLst/>
          </a:prstGeom>
        </p:spPr>
      </p:pic>
      <p:pic>
        <p:nvPicPr>
          <p:cNvPr id="4" name="Picture 3" descr="A screenshot of a computer menu&#10;&#10;Description automatically generated">
            <a:extLst>
              <a:ext uri="{FF2B5EF4-FFF2-40B4-BE49-F238E27FC236}">
                <a16:creationId xmlns:a16="http://schemas.microsoft.com/office/drawing/2014/main" id="{B62B86FD-5BFB-610D-DEA8-B452C8F55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3786012"/>
            <a:ext cx="4902440" cy="21331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46686-A46D-875F-F499-DF950723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661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9F5A3-FF97-C3AD-5DFF-1A89DDB26142}"/>
              </a:ext>
            </a:extLst>
          </p:cNvPr>
          <p:cNvSpPr txBox="1"/>
          <p:nvPr/>
        </p:nvSpPr>
        <p:spPr>
          <a:xfrm>
            <a:off x="1060232" y="3941205"/>
            <a:ext cx="10071536" cy="9297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>
                <a:latin typeface="+mj-lt"/>
                <a:ea typeface="+mj-ea"/>
                <a:cs typeface="+mj-cs"/>
              </a:rPr>
              <a:t>11. Percentage Contribution of Each Pizza Type to Total Revenue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>
                <a:latin typeface="+mj-lt"/>
                <a:ea typeface="+mj-ea"/>
                <a:cs typeface="+mj-cs"/>
              </a:rPr>
              <a:t>This query shows the percentage of revenue each pizza category contributes to the total.</a:t>
            </a: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2CD1A06-DB7E-69AA-F28C-FE8131A6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2" y="422591"/>
            <a:ext cx="6301105" cy="349645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16FACF-803B-2F8C-AA50-0773A06F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464" y="1178055"/>
            <a:ext cx="4296080" cy="27631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B70A1-7C60-BD1E-96B4-D46C038C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676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61997-4996-3E7B-E9AE-DA7DA3F15C41}"/>
              </a:ext>
            </a:extLst>
          </p:cNvPr>
          <p:cNvSpPr txBox="1"/>
          <p:nvPr/>
        </p:nvSpPr>
        <p:spPr>
          <a:xfrm>
            <a:off x="9468030" y="1722930"/>
            <a:ext cx="2423442" cy="22687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>
                <a:latin typeface="+mj-lt"/>
                <a:ea typeface="+mj-ea"/>
                <a:cs typeface="+mj-cs"/>
              </a:rPr>
              <a:t>12. Cumulative Revenue Generated Over Time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>
                <a:latin typeface="+mj-lt"/>
                <a:ea typeface="+mj-ea"/>
                <a:cs typeface="+mj-cs"/>
              </a:rPr>
              <a:t>This query shows the cumulative revenue generated as orders progress over time.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930A65A-A2CA-C08D-5FA3-C9549F47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70" y="727676"/>
            <a:ext cx="2592854" cy="5196513"/>
          </a:xfrm>
          <a:prstGeom prst="rect">
            <a:avLst/>
          </a:prstGeom>
        </p:spPr>
      </p:pic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1466AA0-A1BA-3347-31B6-5691F210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42" y="736898"/>
            <a:ext cx="5470729" cy="48624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EA95D-5E05-DF18-5D06-682983D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0497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49E43C1-8129-DF93-18A3-C8B6BB94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62" y="133234"/>
            <a:ext cx="5234379" cy="394985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09546DF-B33A-0DA0-A1DE-B9B1891D0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207" y="364142"/>
            <a:ext cx="4156909" cy="3426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BA39A6-4BD6-16DF-3EAB-FED1E1C5E8E6}"/>
              </a:ext>
            </a:extLst>
          </p:cNvPr>
          <p:cNvSpPr txBox="1"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13. Top 3 Most Ordered Pizza Types Based on Revenue for Each Category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This query determines the top 3 pizza types based on revenue for each pizza category.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047A9-E54D-5C78-C356-0C8ED4D5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604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373AB1-D95B-20C3-B020-808F21E54473}"/>
              </a:ext>
            </a:extLst>
          </p:cNvPr>
          <p:cNvSpPr txBox="1"/>
          <p:nvPr/>
        </p:nvSpPr>
        <p:spPr>
          <a:xfrm>
            <a:off x="5775961" y="962526"/>
            <a:ext cx="5384800" cy="32106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1. Retrieve the Total Number of Orders Placed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This query calculates the total number of pizza orders placed by customers.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20DD4E22-1B98-BA67-8173-8CA79E59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2096588"/>
            <a:ext cx="3510140" cy="33293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B9CDACF-65F0-5B1F-02DE-41FE77D9C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039" y="3581108"/>
            <a:ext cx="3002979" cy="199263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B44C7-70B8-59FC-CDD7-C76876BB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9106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325E8FC-D3DF-C520-BDDD-D021711B7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6" y="1298669"/>
            <a:ext cx="3874124" cy="129407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963C49-A7A6-EAAF-A87C-1C7860802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6" y="4218201"/>
            <a:ext cx="3874124" cy="13810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0BAEEC-B079-B1AE-2D81-BC7FDEA71817}"/>
              </a:ext>
            </a:extLst>
          </p:cNvPr>
          <p:cNvSpPr txBox="1"/>
          <p:nvPr/>
        </p:nvSpPr>
        <p:spPr>
          <a:xfrm>
            <a:off x="5465660" y="2998278"/>
            <a:ext cx="4505654" cy="2728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2. Calculate the Total Revenue Generated from Pizza Sales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This query determines the total revenue generated from all pizza orders by multiplying the quantity ordered by the price.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D03D5-E933-34B7-2AF3-60EB9222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2931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52C22266-ACD1-4A60-FE41-0D96D736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6" y="1267733"/>
            <a:ext cx="3874124" cy="1355943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B61757B-6095-1D2D-F8D5-390CEBABD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6" y="4054433"/>
            <a:ext cx="3874124" cy="1708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9D0C6-B9B5-4FF0-0013-6A861BDF3AC1}"/>
              </a:ext>
            </a:extLst>
          </p:cNvPr>
          <p:cNvSpPr txBox="1"/>
          <p:nvPr/>
        </p:nvSpPr>
        <p:spPr>
          <a:xfrm>
            <a:off x="5465660" y="2998278"/>
            <a:ext cx="4505654" cy="2728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3. Identify the Highest-Priced Pizza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This query retrieves the most expensive pizza and its price.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B34F9-FB54-F33B-7E23-B89D7A0E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877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code with text&#10;&#10;Description automatically generated">
            <a:extLst>
              <a:ext uri="{FF2B5EF4-FFF2-40B4-BE49-F238E27FC236}">
                <a16:creationId xmlns:a16="http://schemas.microsoft.com/office/drawing/2014/main" id="{489DC400-6847-F0A3-ECF9-2F39F8866B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280" b="4"/>
          <a:stretch/>
        </p:blipFill>
        <p:spPr>
          <a:xfrm>
            <a:off x="621675" y="623275"/>
            <a:ext cx="4032621" cy="276508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37D256A-32DE-64F7-5091-3952DA26E0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" b="15060"/>
          <a:stretch/>
        </p:blipFill>
        <p:spPr>
          <a:xfrm>
            <a:off x="621674" y="3469641"/>
            <a:ext cx="4019875" cy="2765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4D3F29-C4AA-B369-B634-A8F3B4108299}"/>
              </a:ext>
            </a:extLst>
          </p:cNvPr>
          <p:cNvSpPr txBox="1"/>
          <p:nvPr/>
        </p:nvSpPr>
        <p:spPr>
          <a:xfrm>
            <a:off x="5450209" y="1056640"/>
            <a:ext cx="5799947" cy="34943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Identify the Most Common Pizza Size Ordered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query finds out the most frequently ordered pizza size.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106CD-53DA-6B6B-03FF-7EF76C8C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491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54845D5-3D63-C15D-519E-8BB921636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28" y="4363049"/>
            <a:ext cx="3874124" cy="1800098"/>
          </a:xfrm>
          <a:prstGeom prst="rect">
            <a:avLst/>
          </a:prstGeom>
        </p:spPr>
      </p:pic>
      <p:pic>
        <p:nvPicPr>
          <p:cNvPr id="3" name="Picture 2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812BB7EE-5BAA-6BA3-431F-906EAC702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85" y="735928"/>
            <a:ext cx="3874124" cy="19571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FBD90-AF86-11B6-CC69-9F83DDBF7777}"/>
              </a:ext>
            </a:extLst>
          </p:cNvPr>
          <p:cNvSpPr txBox="1"/>
          <p:nvPr/>
        </p:nvSpPr>
        <p:spPr>
          <a:xfrm>
            <a:off x="5465660" y="2998278"/>
            <a:ext cx="4505654" cy="2728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5. List the Top 5 Most Ordered Pizza Types with Quantities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This query provides the top 5 pizza types based on the total quantity ordered.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41A23-8012-6FDA-BEAF-EEBF8FAB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398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CD78E0-FE2D-F37F-E0C2-3777B3AF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6" y="946717"/>
            <a:ext cx="3874124" cy="199797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562319A-ABCF-229A-4816-FD2E1396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88" y="3586297"/>
            <a:ext cx="3540699" cy="2644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A97654-1E69-325F-DFDE-4D11ACC63944}"/>
              </a:ext>
            </a:extLst>
          </p:cNvPr>
          <p:cNvSpPr txBox="1"/>
          <p:nvPr/>
        </p:nvSpPr>
        <p:spPr>
          <a:xfrm>
            <a:off x="5465660" y="2998278"/>
            <a:ext cx="4505654" cy="2728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6. Total Quantity of Each Pizza Category Ordered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This query summarizes the quantity of pizzas ordered by their category (e.g. Classic, Supreme, Veggie, Chicken).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FDE65-1752-0337-6598-DBEF65D8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7393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16E02-278A-D37A-FD8C-29C5D026F596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>
                <a:latin typeface="+mj-lt"/>
                <a:ea typeface="+mj-ea"/>
                <a:cs typeface="+mj-cs"/>
              </a:rPr>
              <a:t>7. Distribution of Orders by Hour of the Day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>
                <a:latin typeface="+mj-lt"/>
                <a:ea typeface="+mj-ea"/>
                <a:cs typeface="+mj-cs"/>
              </a:rPr>
              <a:t>This query shows when most orders are placed, grouping by hour.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532FAC-CE0B-551A-CF5C-11FA6D198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76" y="858525"/>
            <a:ext cx="2605953" cy="5211906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51B860A-5AD9-6ECD-9F07-0911559F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6" y="2943854"/>
            <a:ext cx="3685032" cy="10412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F3D42-4A7C-0F31-5208-EB5BAE31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713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12DFC-CCEE-A8D6-7060-D97872408BD3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>
                <a:latin typeface="+mj-lt"/>
                <a:ea typeface="+mj-ea"/>
                <a:cs typeface="+mj-cs"/>
              </a:rPr>
              <a:t>8. Category-wise Distribution of Pizza Orders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>
                <a:latin typeface="+mj-lt"/>
                <a:ea typeface="+mj-ea"/>
                <a:cs typeface="+mj-cs"/>
              </a:rPr>
              <a:t>This query displays how pizza orders are distributed across different categories.</a:t>
            </a:r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8CA7CF2-89F4-07C4-8ACB-35DDCF76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7" y="2242307"/>
            <a:ext cx="3685032" cy="244434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AF7BF3D-B7A9-27B1-C051-68A20314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6" y="2252044"/>
            <a:ext cx="3685032" cy="242486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594BC-2CBB-2D49-4637-02C209B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74839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334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Comprehensive Pizza Sales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Aditya Pathak</cp:lastModifiedBy>
  <cp:revision>165</cp:revision>
  <dcterms:created xsi:type="dcterms:W3CDTF">2024-10-05T05:32:30Z</dcterms:created>
  <dcterms:modified xsi:type="dcterms:W3CDTF">2024-10-05T06:41:37Z</dcterms:modified>
</cp:coreProperties>
</file>