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E5429-42D8-C82D-FF9F-05AEA4FE30B1}" v="227" dt="2024-10-28T11:25:2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  <a:defRPr sz="4400" b="1">
                <a:solidFill>
                  <a:srgbClr val="003399"/>
                </a:solidFill>
              </a:defRPr>
            </a:pPr>
            <a:r>
              <a:rPr lang="en-US" sz="2700">
                <a:solidFill>
                  <a:schemeClr val="tx2"/>
                </a:solidFill>
              </a:rPr>
              <a:t>Credit Card Customer &amp; Transaction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defRPr sz="2000"/>
            </a:pPr>
            <a:r>
              <a:rPr lang="en-US" sz="1700">
                <a:solidFill>
                  <a:schemeClr val="tx2"/>
                </a:solidFill>
              </a:rPr>
              <a:t>An analysis of revenue, transaction patterns, and demographics</a:t>
            </a:r>
          </a:p>
        </p:txBody>
      </p:sp>
      <p:pic>
        <p:nvPicPr>
          <p:cNvPr id="7" name="Graphic 6" descr="Credit card">
            <a:extLst>
              <a:ext uri="{FF2B5EF4-FFF2-40B4-BE49-F238E27FC236}">
                <a16:creationId xmlns:a16="http://schemas.microsoft.com/office/drawing/2014/main" id="{31898FE7-0ECE-1256-65EE-B20EE865D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100">
                <a:solidFill>
                  <a:schemeClr val="tx2"/>
                </a:solidFill>
              </a:rPr>
              <a:t>Overview - Credit Card Customer and Transaction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285750" indent="-285750" algn="just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2"/>
                </a:solidFill>
              </a:rPr>
              <a:t>Customer and Transaction Dashboard  Summary:</a:t>
            </a:r>
            <a:endParaRPr lang="en-US" sz="2400" b="1" dirty="0">
              <a:solidFill>
                <a:schemeClr val="tx2"/>
              </a:solidFill>
              <a:cs typeface="Calibri"/>
            </a:endParaRPr>
          </a:p>
          <a:p>
            <a:pPr marL="285750" indent="-285750" algn="just"/>
            <a:r>
              <a:rPr lang="en-US" sz="1600" dirty="0">
                <a:solidFill>
                  <a:schemeClr val="tx2"/>
                </a:solidFill>
              </a:rPr>
              <a:t>The dashboards provide a detailed view of revenue, transaction counts, and income derived from credit card customers and transactions.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285750" indent="-285750" algn="just"/>
            <a:r>
              <a:rPr lang="en-US" sz="1600" dirty="0">
                <a:solidFill>
                  <a:schemeClr val="tx2"/>
                </a:solidFill>
              </a:rPr>
              <a:t>Key metrics include revenue, interest, income, transaction volume, and count by multiple demographic and usage factors.</a:t>
            </a:r>
            <a:endParaRPr lang="en-US" sz="160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100">
                <a:solidFill>
                  <a:schemeClr val="tx2"/>
                </a:solidFill>
              </a:rPr>
              <a:t>Key Financial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2"/>
                </a:solidFill>
              </a:rPr>
              <a:t>Financial Snapshot:</a:t>
            </a:r>
            <a:endParaRPr lang="en-US" sz="2400" b="1" dirty="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defRPr sz="24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Revenue: $56.5M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defRPr sz="24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Interest Earned: $8M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defRPr sz="24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Income: $588M (Customer Dashboard)</a:t>
            </a:r>
            <a:endParaRPr lang="en-US" sz="160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defRPr sz="24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Transaction Amount: $46M (Transaction Dashboard)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defRPr sz="240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chemeClr val="tx2"/>
                </a:solidFill>
              </a:rPr>
              <a:t>Total Transactions: 667K (Transaction Dashboard)</a:t>
            </a:r>
            <a:endParaRPr lang="en-US" sz="16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500">
                <a:solidFill>
                  <a:schemeClr val="tx2"/>
                </a:solidFill>
              </a:rPr>
              <a:t>Revenue Trends and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285750" indent="-285750"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2"/>
                </a:solidFill>
              </a:rPr>
              <a:t>Revenue by Week (Customer Dashboard):</a:t>
            </a:r>
            <a:endParaRPr lang="en-US" sz="2400" b="1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Weekly revenue shows variability, with peaks at 0.72M and troughs at 0.38M.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Key seasonal revenue spikes occurred in early and mid-year.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endParaRPr lang="en-US" sz="160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2000" b="1" dirty="0">
                <a:solidFill>
                  <a:schemeClr val="tx2"/>
                </a:solidFill>
              </a:rPr>
              <a:t>Quarterly Revenue and Transaction Volume (Transaction Dashboard):</a:t>
            </a: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Consistent revenue growth from Q1 to Q4 (Q1: 14.0M, Q4: 14.5M).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Transaction volume also shows a rising trend, with a significant increase in Q4 (166.6K to 170K).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100">
                <a:solidFill>
                  <a:schemeClr val="tx2"/>
                </a:solidFill>
              </a:rPr>
              <a:t>Demographic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285750" indent="-285750">
              <a:defRPr sz="24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2"/>
                </a:solidFill>
              </a:rPr>
              <a:t>Revenue by Age Group (Customer Dashboard):</a:t>
            </a:r>
            <a:endParaRPr lang="en-US" sz="1800" b="1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Largest revenue segments are aged 40-50 ($11M) and 50-60 ($9M).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2"/>
                </a:solidFill>
              </a:rPr>
              <a:t>Revenue by Education Level:</a:t>
            </a:r>
            <a:endParaRPr lang="en-US" sz="1800" b="1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Graduates contribute the highest revenue ($10M Customer, $23M Transaction).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2"/>
                </a:solidFill>
              </a:rPr>
              <a:t>Revenue by Marital Status:</a:t>
            </a:r>
            <a:endParaRPr lang="en-US" sz="1800" b="1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Higher revenue from married individuals (Customer: $16M, Transaction: $13M).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100">
                <a:solidFill>
                  <a:schemeClr val="tx2"/>
                </a:solidFill>
              </a:rPr>
              <a:t>Card and Transaction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285750" indent="-285750">
              <a:defRPr sz="24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tx2"/>
                </a:solidFill>
              </a:rPr>
              <a:t>Revenue by Card Category (Customer and Transaction Dashboards):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Blue card holders generate the highest revenue ($47M).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endParaRPr lang="en-US" sz="1600">
              <a:solidFill>
                <a:schemeClr val="tx2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2"/>
                </a:solidFill>
              </a:rPr>
              <a:t>Transaction Type (Customer and Transaction Dashboards):</a:t>
            </a:r>
            <a:endParaRPr lang="en-US" sz="1800" b="1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 Swipe transactions are dominant ($36M), followed by Chip ($17M) and Online ($4M).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500">
                <a:solidFill>
                  <a:schemeClr val="tx2"/>
                </a:solidFill>
              </a:rPr>
              <a:t>Income and Job-Based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2"/>
                </a:solidFill>
                <a:cs typeface="Calibri"/>
              </a:rPr>
              <a:t>Revenue by Job (Customer Dashboard):</a:t>
            </a:r>
            <a:endParaRPr lang="en-US"/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Highest revenue from Businessmen ($17.6M) and White-collar ($10.2M) segments.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endParaRPr lang="en-US" sz="2000" b="1" dirty="0">
              <a:solidFill>
                <a:schemeClr val="tx2"/>
              </a:solidFill>
              <a:cs typeface="Calibri"/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Income by Job Segment:</a:t>
            </a:r>
            <a:endParaRPr lang="en-US" sz="1600" b="1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Businessmen and White-collar segments generate high incomes ($190M and $105M, respectively).</a:t>
            </a:r>
            <a:endParaRPr lang="en-US" sz="16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100">
                <a:solidFill>
                  <a:schemeClr val="tx2"/>
                </a:solidFill>
              </a:rPr>
              <a:t>State and Income Group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2"/>
                </a:solidFill>
              </a:rPr>
              <a:t>Top 5 States by Revenue (Customer Dashboard):</a:t>
            </a:r>
            <a:endParaRPr lang="en-US" sz="2000" b="1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Texas (TX): Highest at $6M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Revenue by Income Group:</a:t>
            </a:r>
            <a:endParaRPr lang="en-US" sz="1600" b="1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High-income group contributes a significant revenue share ($23M), followed by medium and low-income groups.</a:t>
            </a:r>
            <a:endParaRPr lang="en-US" sz="16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lang="en-US" sz="3100">
                <a:solidFill>
                  <a:schemeClr val="tx2"/>
                </a:solidFill>
              </a:rPr>
              <a:t>Additional Insights - Expenditure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tx2"/>
                </a:solidFill>
              </a:rPr>
              <a:t>Revenue by Expenditure Type:</a:t>
            </a:r>
            <a:endParaRPr lang="en-US"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Bills and Entertainment are the top expenditure categories, each contributing around $10M.</a:t>
            </a:r>
            <a:endParaRPr lang="en-US" sz="1600" dirty="0">
              <a:solidFill>
                <a:schemeClr val="tx2"/>
              </a:solidFill>
              <a:cs typeface="Calibri"/>
            </a:endParaRPr>
          </a:p>
          <a:p>
            <a:pPr marL="285750" indent="-285750"/>
            <a:r>
              <a:rPr lang="en-US" sz="1600" dirty="0">
                <a:solidFill>
                  <a:schemeClr val="tx2"/>
                </a:solidFill>
              </a:rPr>
              <a:t>Travel shows the lowest spend at $6M.</a:t>
            </a:r>
            <a:endParaRPr lang="en-US" sz="1600" dirty="0">
              <a:solidFill>
                <a:schemeClr val="tx2"/>
              </a:solidFill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Credit Card Customer &amp; Transaction Insights</vt:lpstr>
      <vt:lpstr>Overview - Credit Card Customer and Transaction Insights</vt:lpstr>
      <vt:lpstr>Key Financial Metrics</vt:lpstr>
      <vt:lpstr>Revenue Trends and Patterns</vt:lpstr>
      <vt:lpstr>Demographic Insights</vt:lpstr>
      <vt:lpstr>Card and Transaction Preferences</vt:lpstr>
      <vt:lpstr>Income and Job-Based Insights</vt:lpstr>
      <vt:lpstr>State and Income Group Breakdown</vt:lpstr>
      <vt:lpstr>Additional Insights - Expenditure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77</cp:revision>
  <dcterms:created xsi:type="dcterms:W3CDTF">2013-01-27T09:14:16Z</dcterms:created>
  <dcterms:modified xsi:type="dcterms:W3CDTF">2024-10-28T11:25:35Z</dcterms:modified>
  <cp:category/>
</cp:coreProperties>
</file>