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1600" b="1" dirty="0">
                <a:solidFill>
                  <a:srgbClr val="0066CC"/>
                </a:solidFill>
                <a:latin typeface="Calibri"/>
              </a:rPr>
              <a:t>A. KPI’s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406136"/>
            <a:ext cx="5405887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br>
              <a:rPr dirty="0"/>
            </a:b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SELECT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    SUM(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total_price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) AS 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Total_Revenue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FROM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    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pizza_sales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;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F380DB-0E15-1BCB-7D10-AB0A9EC5328D}"/>
              </a:ext>
            </a:extLst>
          </p:cNvPr>
          <p:cNvSpPr txBox="1">
            <a:spLocks/>
          </p:cNvSpPr>
          <p:nvPr/>
        </p:nvSpPr>
        <p:spPr>
          <a:xfrm>
            <a:off x="304800" y="122929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>
                <a:solidFill>
                  <a:srgbClr val="FFFFFF"/>
                </a:solidFill>
              </a:defRPr>
            </a:pPr>
            <a:r>
              <a:rPr lang="en-IN" sz="1600" b="1" dirty="0">
                <a:solidFill>
                  <a:srgbClr val="000000"/>
                </a:solidFill>
                <a:latin typeface="Calibri"/>
              </a:rPr>
              <a:t>1. Total Revenue:</a:t>
            </a:r>
            <a:endParaRPr lang="en-IN" b="1" dirty="0">
              <a:solidFill>
                <a:srgbClr val="0066C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E6073-F21A-286F-9961-0405E1770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61" y="4085655"/>
            <a:ext cx="2939001" cy="16349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1600" b="1">
                <a:solidFill>
                  <a:srgbClr val="0066CC"/>
                </a:solidFill>
                <a:latin typeface="Calibri"/>
              </a:rPr>
              <a:t>F. Total Pizzas Sold by Pizza Category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br/>
            <a:r>
              <a:rPr sz="1600" b="1">
                <a:solidFill>
                  <a:srgbClr val="000000"/>
                </a:solidFill>
                <a:latin typeface="Calibri"/>
              </a:rPr>
              <a:t>SELECT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pizza_name,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SUM(total_price) AS Total_Revenue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FROM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pizza_sales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GROUP BY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pizza_name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ORDER BY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Total_Revenue DESC;</a:t>
            </a:r>
            <a:br/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3FB48-E46D-2E6F-495D-E0C524914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1743974"/>
            <a:ext cx="292417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1600" b="1">
                <a:solidFill>
                  <a:srgbClr val="0066CC"/>
                </a:solidFill>
                <a:latin typeface="Calibri"/>
              </a:rPr>
              <a:t>G. Top 5 Pizzas by Revenue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br/>
            <a:r>
              <a:rPr sz="1600" b="1">
                <a:solidFill>
                  <a:srgbClr val="000000"/>
                </a:solidFill>
                <a:latin typeface="Calibri"/>
              </a:rPr>
              <a:t>SELECT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pizza_name,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SUM(total_price) AS Total_Revenue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FROM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pizza_sales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GROUP BY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pizza_name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ORDER BY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Total_Revenue DESC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LIMIT 5;</a:t>
            </a:r>
            <a:br/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7AD2D3-4B0D-8BE2-3048-BA2B5056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27" y="3766059"/>
            <a:ext cx="2771775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1600" b="1">
                <a:solidFill>
                  <a:srgbClr val="0066CC"/>
                </a:solidFill>
                <a:latin typeface="Calibri"/>
              </a:rPr>
              <a:t>H. Bottom 5 Pizzas by Revenue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br/>
            <a:r>
              <a:rPr sz="1600" b="1">
                <a:solidFill>
                  <a:srgbClr val="000000"/>
                </a:solidFill>
                <a:latin typeface="Calibri"/>
              </a:rPr>
              <a:t>SELECT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pizza_name,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SUM(total_price) AS Total_Revenue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FROM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pizza_sales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GROUP BY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pizza_name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ORDER BY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Total_Revenue ASC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LIMIT 5;</a:t>
            </a:r>
            <a:br/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C550B-BB28-A6B5-9164-A3E3D5675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737" y="4295325"/>
            <a:ext cx="3152775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1600" b="1">
                <a:solidFill>
                  <a:srgbClr val="0066CC"/>
                </a:solidFill>
                <a:latin typeface="Calibri"/>
              </a:rPr>
              <a:t>I. Top 5 Pizzas by Quantity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br/>
            <a:r>
              <a:rPr sz="1600" b="1">
                <a:solidFill>
                  <a:srgbClr val="000000"/>
                </a:solidFill>
                <a:latin typeface="Calibri"/>
              </a:rPr>
              <a:t>SELECT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pizza_name,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SUM(quantity) AS Total_Quantity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FROM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pizza_sales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GROUP BY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pizza_name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ORDER BY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Total_Quantity DESC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LIMIT 5;</a:t>
            </a:r>
            <a:br/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08FBD-1F8F-C609-7481-B9EC4758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960" y="4064929"/>
            <a:ext cx="2800350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1600" b="1">
                <a:solidFill>
                  <a:srgbClr val="0066CC"/>
                </a:solidFill>
                <a:latin typeface="Calibri"/>
              </a:rPr>
              <a:t>J. Bottom 5 Pizzas by Quantity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br/>
            <a:r>
              <a:rPr sz="1600" b="1">
                <a:solidFill>
                  <a:srgbClr val="000000"/>
                </a:solidFill>
                <a:latin typeface="Calibri"/>
              </a:rPr>
              <a:t>SELECT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pizza_name,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SUM(quantity) AS Total_Quantity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FROM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pizza_sales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GROUP BY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pizza_name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ORDER BY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Total_Quantity ASC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LIMIT 5;</a:t>
            </a:r>
            <a:br/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E4EA5-2ECA-870B-D871-FA49575DF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977" y="3692285"/>
            <a:ext cx="293370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1600" b="1">
                <a:solidFill>
                  <a:srgbClr val="0066CC"/>
                </a:solidFill>
                <a:latin typeface="Calibri"/>
              </a:rPr>
              <a:t>K. Top 5 Pizzas by Total Orders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br/>
            <a:r>
              <a:rPr sz="1600" b="1">
                <a:solidFill>
                  <a:srgbClr val="000000"/>
                </a:solidFill>
                <a:latin typeface="Calibri"/>
              </a:rPr>
              <a:t>SELECT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pizza_name,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COUNT(DISTINCT order_id) AS Total_Orders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FROM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pizza_sales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GROUP BY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pizza_name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ORDER BY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Total_Orders DESC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LIMIT 5;</a:t>
            </a:r>
            <a:br/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3810F-2A30-BBDC-19E6-58C2D3C7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506" y="4070050"/>
            <a:ext cx="2876550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1600" b="1">
                <a:solidFill>
                  <a:srgbClr val="0066CC"/>
                </a:solidFill>
                <a:latin typeface="Calibri"/>
              </a:rPr>
              <a:t>L. Bottom 5 Pizzas by Total Orders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br/>
            <a:r>
              <a:rPr sz="1600" b="1">
                <a:solidFill>
                  <a:srgbClr val="000000"/>
                </a:solidFill>
                <a:latin typeface="Calibri"/>
              </a:rPr>
              <a:t>SELECT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pizza_name,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COUNT(DISTINCT order_id) AS Total_Orders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FROM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pizza_sales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GROUP BY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pizza_name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ORDER BY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Total_Orders ASC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LIMIT 5;</a:t>
            </a:r>
            <a:br/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741FB-975D-A1C7-BCA5-1C1087377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864" y="4443052"/>
            <a:ext cx="3048000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7E4C-D5C1-A0ED-64A4-D1FC5E6C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b="1" dirty="0">
                <a:solidFill>
                  <a:srgbClr val="000000"/>
                </a:solidFill>
                <a:latin typeface="Calibri"/>
              </a:rPr>
              <a:t>2. Average Order Value: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5C6EC-B389-0B95-D3AE-59F0EB922341}"/>
              </a:ext>
            </a:extLst>
          </p:cNvPr>
          <p:cNvSpPr txBox="1"/>
          <p:nvPr/>
        </p:nvSpPr>
        <p:spPr>
          <a:xfrm>
            <a:off x="1095554" y="1972429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alibri"/>
              </a:rPr>
              <a:t>SELECT </a:t>
            </a:r>
            <a:br>
              <a:rPr lang="en-US" dirty="0"/>
            </a:br>
            <a:r>
              <a:rPr lang="en-US" sz="1600" b="1" dirty="0">
                <a:solidFill>
                  <a:srgbClr val="000000"/>
                </a:solidFill>
                <a:latin typeface="Calibri"/>
              </a:rPr>
              <a:t>    SUM(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total_price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) / COUNT(DISTINCT 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order_id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) AS 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Avg_Order_Value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 </a:t>
            </a:r>
            <a:br>
              <a:rPr lang="en-US" dirty="0"/>
            </a:br>
            <a:r>
              <a:rPr lang="en-US" sz="1600" b="1" dirty="0">
                <a:solidFill>
                  <a:srgbClr val="000000"/>
                </a:solidFill>
                <a:latin typeface="Calibri"/>
              </a:rPr>
              <a:t>FROM </a:t>
            </a:r>
            <a:br>
              <a:rPr lang="en-US" dirty="0"/>
            </a:br>
            <a:r>
              <a:rPr lang="en-US" sz="1600" b="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pizza_sales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;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5FE94-2F55-DBBC-5B93-2D918E13E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27" y="4081193"/>
            <a:ext cx="17526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5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062B-F035-DE26-9CCA-421C73A5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b="1" dirty="0">
                <a:solidFill>
                  <a:srgbClr val="000000"/>
                </a:solidFill>
                <a:latin typeface="Calibri"/>
              </a:rPr>
              <a:t>3. Total Pizzas Sold: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5D0AE-2E02-AE61-CE01-D5F0CDDB48BC}"/>
              </a:ext>
            </a:extLst>
          </p:cNvPr>
          <p:cNvSpPr txBox="1"/>
          <p:nvPr/>
        </p:nvSpPr>
        <p:spPr>
          <a:xfrm>
            <a:off x="2286000" y="2691773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alibri"/>
              </a:rPr>
              <a:t>SELECT </a:t>
            </a:r>
            <a:br>
              <a:rPr lang="en-US" dirty="0"/>
            </a:br>
            <a:r>
              <a:rPr lang="en-US" sz="1600" b="1" dirty="0">
                <a:solidFill>
                  <a:srgbClr val="000000"/>
                </a:solidFill>
                <a:latin typeface="Calibri"/>
              </a:rPr>
              <a:t>    SUM(quantity) AS 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Total_Pizza_Sold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 </a:t>
            </a:r>
            <a:br>
              <a:rPr lang="en-US" dirty="0"/>
            </a:br>
            <a:r>
              <a:rPr lang="en-US" sz="1600" b="1" dirty="0">
                <a:solidFill>
                  <a:srgbClr val="000000"/>
                </a:solidFill>
                <a:latin typeface="Calibri"/>
              </a:rPr>
              <a:t>FROM </a:t>
            </a:r>
            <a:br>
              <a:rPr lang="en-US" dirty="0"/>
            </a:br>
            <a:r>
              <a:rPr lang="en-US" sz="1600" b="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pizza_sales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;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80133-E614-02F8-4559-B4ABDAAF6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396" y="4386353"/>
            <a:ext cx="18192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1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31AB-5CA5-7631-488B-47A8F497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b="1" dirty="0">
                <a:solidFill>
                  <a:srgbClr val="000000"/>
                </a:solidFill>
                <a:latin typeface="Calibri"/>
              </a:rPr>
              <a:t>4. Total Orders: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FD9E0-D466-8D6C-7AD6-E08C6AA51150}"/>
              </a:ext>
            </a:extLst>
          </p:cNvPr>
          <p:cNvSpPr txBox="1"/>
          <p:nvPr/>
        </p:nvSpPr>
        <p:spPr>
          <a:xfrm>
            <a:off x="2286000" y="2830273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alibri"/>
              </a:rPr>
              <a:t>SELECT </a:t>
            </a:r>
            <a:br>
              <a:rPr lang="en-US" dirty="0"/>
            </a:br>
            <a:r>
              <a:rPr lang="en-US" sz="1600" b="1" dirty="0">
                <a:solidFill>
                  <a:srgbClr val="000000"/>
                </a:solidFill>
                <a:latin typeface="Calibri"/>
              </a:rPr>
              <a:t>    COUNT(DISTINCT 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order_id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) AS 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Total_Orders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 </a:t>
            </a:r>
            <a:br>
              <a:rPr lang="en-US" dirty="0"/>
            </a:br>
            <a:r>
              <a:rPr lang="en-US" sz="1600" b="1" dirty="0">
                <a:solidFill>
                  <a:srgbClr val="000000"/>
                </a:solidFill>
                <a:latin typeface="Calibri"/>
              </a:rPr>
              <a:t>FROM </a:t>
            </a:r>
            <a:br>
              <a:rPr lang="en-US" dirty="0"/>
            </a:br>
            <a:r>
              <a:rPr lang="en-US" sz="1600" b="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pizza_sales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5F96A-276C-33A5-DE2B-85F5250B9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4681326"/>
            <a:ext cx="13906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3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E16E-71FB-A3D6-2EAD-449165E2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>
                <a:solidFill>
                  <a:srgbClr val="000000"/>
                </a:solidFill>
                <a:latin typeface="Calibri"/>
              </a:rPr>
              <a:t>5. Average Pizzas Per Order: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568E6-0BD6-B715-671B-118DC54AC9E1}"/>
              </a:ext>
            </a:extLst>
          </p:cNvPr>
          <p:cNvSpPr txBox="1"/>
          <p:nvPr/>
        </p:nvSpPr>
        <p:spPr>
          <a:xfrm>
            <a:off x="2286000" y="2276275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sz="1600" b="1" dirty="0">
                <a:solidFill>
                  <a:srgbClr val="000000"/>
                </a:solidFill>
                <a:latin typeface="Calibri"/>
              </a:rPr>
              <a:t>SELECT </a:t>
            </a:r>
            <a:br>
              <a:rPr lang="en-US" dirty="0"/>
            </a:br>
            <a:r>
              <a:rPr lang="en-US" sz="1600" b="1" dirty="0">
                <a:solidFill>
                  <a:srgbClr val="000000"/>
                </a:solidFill>
                <a:latin typeface="Calibri"/>
              </a:rPr>
              <a:t>    CAST(SUM(quantity) / COUNT(DISTINCT 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order_id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) AS DECIMAL(10, 2)) AS 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Avg_Pizzas_Per_Order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 </a:t>
            </a:r>
            <a:br>
              <a:rPr lang="en-US" dirty="0"/>
            </a:br>
            <a:r>
              <a:rPr lang="en-US" sz="1600" b="1" dirty="0">
                <a:solidFill>
                  <a:srgbClr val="000000"/>
                </a:solidFill>
                <a:latin typeface="Calibri"/>
              </a:rPr>
              <a:t>FROM </a:t>
            </a:r>
            <a:br>
              <a:rPr lang="en-US" dirty="0"/>
            </a:br>
            <a:r>
              <a:rPr lang="en-US" sz="1600" b="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pizza_sales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;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DEEE0-F4A7-F0C8-5810-DF20A8F2A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61" y="4624086"/>
            <a:ext cx="1752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7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1600" b="1">
                <a:solidFill>
                  <a:srgbClr val="0066CC"/>
                </a:solidFill>
                <a:latin typeface="Calibri"/>
              </a:rPr>
              <a:t>B. Daily Trend for Total Orders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154" y="646981"/>
            <a:ext cx="7030528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br/>
            <a:r>
              <a:rPr sz="1600" b="1">
                <a:solidFill>
                  <a:srgbClr val="000000"/>
                </a:solidFill>
                <a:latin typeface="Calibri"/>
              </a:rPr>
              <a:t>SELECT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DAYNAME(STR_TO_DATE(order_date, '%d-%m-%Y')) AS order_day,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COUNT(DISTINCT order_id) AS total_orders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FROM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pizza_sales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WHERE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order_date IS NOT NULL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GROUP BY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order_day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ORDER BY </a:t>
            </a:r>
            <a:br/>
            <a:r>
              <a:rPr sz="1600" b="1">
                <a:solidFill>
                  <a:srgbClr val="000000"/>
                </a:solidFill>
                <a:latin typeface="Calibri"/>
              </a:rPr>
              <a:t>    FIELD(order_day, 'Monday', 'Tuesday', 'Wednesday', 'Thursday', 'Friday', 'Saturday', 'Sunday');</a:t>
            </a:r>
            <a:br/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5E1BD-AE03-5A22-9856-DA61687C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507" y="2865227"/>
            <a:ext cx="2038350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1600" b="1">
                <a:solidFill>
                  <a:srgbClr val="0066CC"/>
                </a:solidFill>
                <a:latin typeface="Calibri"/>
              </a:rPr>
              <a:t>C. Monthly Trend for Total Orders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692989"/>
            <a:ext cx="7542362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SELECT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    MONTHNAME(STR_TO_DATE(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order_date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, '%d-%m-%Y')) AS 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Month_Name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,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    COUNT(DISTINCT 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order_id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) AS 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Total_Orders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FROM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    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pizza_sales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WHERE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    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order_date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 IS NOT NULL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GROUP BY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    MONTHNAME(STR_TO_DATE(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order_date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, '%d-%m-%Y')),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    MONTH(STR_TO_DATE(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order_date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, '%d-%m-%Y'))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ORDER BY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    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Total_Orders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 DESC;</a:t>
            </a:r>
            <a:br>
              <a:rPr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3A33F-69DB-63B1-05F9-62D5382F7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33" y="2101881"/>
            <a:ext cx="2133600" cy="23551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1600" b="1">
                <a:solidFill>
                  <a:srgbClr val="0066CC"/>
                </a:solidFill>
                <a:latin typeface="Calibri"/>
              </a:rPr>
              <a:t>D. Percentage of Sales by Pizza Category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7162" y="57797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SELECT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    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pizza_category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,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    SUM(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total_price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) AS 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Total_Sales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,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    SUM(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total_price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) * 100 / NULLIF((SELECT SUM(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total_price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) FROM 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pizza_sales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), 0) AS PCT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FROM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    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pizza_sales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GROUP BY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    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pizza_category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;</a:t>
            </a:r>
            <a:br>
              <a:rPr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36219-1B87-FE7F-37C0-2D780DEF7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620" y="4656916"/>
            <a:ext cx="3895725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1600" b="1">
                <a:solidFill>
                  <a:srgbClr val="0066CC"/>
                </a:solidFill>
                <a:latin typeface="Calibri"/>
              </a:rPr>
              <a:t>E. Percentage of Sales by Pizza Size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393" y="549215"/>
            <a:ext cx="8100204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SELECT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    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pizza_size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,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    CAST(SUM(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total_price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) AS DECIMAL(10,2)) AS 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Total_Sales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,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    CAST(SUM(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total_price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) * 100 / NULLIF((SELECT SUM(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total_price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) FROM 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pizza_sales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), 0) AS DECIMAL(10, 2)) AS PCT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FROM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    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pizza_sales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GROUP BY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    </a:t>
            </a:r>
            <a:r>
              <a:rPr sz="1600" b="1" dirty="0" err="1">
                <a:solidFill>
                  <a:srgbClr val="000000"/>
                </a:solidFill>
                <a:latin typeface="Calibri"/>
              </a:rPr>
              <a:t>pizza_size</a:t>
            </a:r>
            <a:r>
              <a:rPr sz="1600" b="1" dirty="0">
                <a:solidFill>
                  <a:srgbClr val="000000"/>
                </a:solidFill>
                <a:latin typeface="Calibri"/>
              </a:rPr>
              <a:t>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ORDER BY </a:t>
            </a:r>
            <a:br>
              <a:rPr dirty="0"/>
            </a:br>
            <a:r>
              <a:rPr sz="1600" b="1" dirty="0">
                <a:solidFill>
                  <a:srgbClr val="000000"/>
                </a:solidFill>
                <a:latin typeface="Calibri"/>
              </a:rPr>
              <a:t>    PCT DESC;</a:t>
            </a:r>
            <a:br>
              <a:rPr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78F4B-5D69-0C8D-6D6D-E39ACAAB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224" y="4138612"/>
            <a:ext cx="2209800" cy="1419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964</Words>
  <Application>Microsoft Office PowerPoint</Application>
  <PresentationFormat>On-screen Show (4:3)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A. KPI’s</vt:lpstr>
      <vt:lpstr>2. Average Order Value:</vt:lpstr>
      <vt:lpstr>3. Total Pizzas Sold:</vt:lpstr>
      <vt:lpstr>4. Total Orders:</vt:lpstr>
      <vt:lpstr>5. Average Pizzas Per Order:</vt:lpstr>
      <vt:lpstr>B. Daily Trend for Total Orders</vt:lpstr>
      <vt:lpstr>C. Monthly Trend for Total Orders</vt:lpstr>
      <vt:lpstr>D. Percentage of Sales by Pizza Category</vt:lpstr>
      <vt:lpstr>E. Percentage of Sales by Pizza Size</vt:lpstr>
      <vt:lpstr>F. Total Pizzas Sold by Pizza Category</vt:lpstr>
      <vt:lpstr>G. Top 5 Pizzas by Revenue</vt:lpstr>
      <vt:lpstr>H. Bottom 5 Pizzas by Revenue</vt:lpstr>
      <vt:lpstr>I. Top 5 Pizzas by Quantity</vt:lpstr>
      <vt:lpstr>J. Bottom 5 Pizzas by Quantity</vt:lpstr>
      <vt:lpstr>K. Top 5 Pizzas by Total Orders</vt:lpstr>
      <vt:lpstr>L. Bottom 5 Pizzas by Total Orders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Aditya Pathak</cp:lastModifiedBy>
  <cp:revision>2</cp:revision>
  <dcterms:created xsi:type="dcterms:W3CDTF">2013-01-27T09:14:16Z</dcterms:created>
  <dcterms:modified xsi:type="dcterms:W3CDTF">2024-10-07T10:37:48Z</dcterms:modified>
  <cp:category/>
</cp:coreProperties>
</file>