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76" r:id="rId3"/>
    <p:sldId id="259" r:id="rId4"/>
    <p:sldId id="274" r:id="rId5"/>
    <p:sldId id="260" r:id="rId6"/>
    <p:sldId id="275" r:id="rId7"/>
    <p:sldId id="261" r:id="rId8"/>
    <p:sldId id="263" r:id="rId9"/>
    <p:sldId id="269" r:id="rId10"/>
    <p:sldId id="271" r:id="rId11"/>
    <p:sldId id="264" r:id="rId12"/>
    <p:sldId id="265" r:id="rId13"/>
    <p:sldId id="266" r:id="rId14"/>
    <p:sldId id="267" r:id="rId15"/>
    <p:sldId id="268"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11/25/2020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8112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0015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14548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64154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50731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23027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02239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8734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8428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1204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663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497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055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086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572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7687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7190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11/25/2020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638140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28A4-E606-4688-AEA9-2DFD736123AC}"/>
              </a:ext>
            </a:extLst>
          </p:cNvPr>
          <p:cNvSpPr>
            <a:spLocks noGrp="1"/>
          </p:cNvSpPr>
          <p:nvPr>
            <p:ph type="ctrTitle"/>
          </p:nvPr>
        </p:nvSpPr>
        <p:spPr>
          <a:xfrm>
            <a:off x="2928400" y="476739"/>
            <a:ext cx="7817754" cy="2836984"/>
          </a:xfrm>
        </p:spPr>
        <p:txBody>
          <a:bodyPr>
            <a:normAutofit/>
          </a:bodyPr>
          <a:lstStyle/>
          <a:p>
            <a:r>
              <a:rPr lang="en-US" dirty="0">
                <a:latin typeface="Times New Roman" panose="02020603050405020304" pitchFamily="18" charset="0"/>
                <a:cs typeface="Times New Roman" panose="02020603050405020304" pitchFamily="18" charset="0"/>
              </a:rPr>
              <a:t>MINI PROJECT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COVID-19 DATA ANALYSIS</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C03E973-CF82-408D-B9AA-5B9962FCCDA2}"/>
              </a:ext>
            </a:extLst>
          </p:cNvPr>
          <p:cNvSpPr>
            <a:spLocks noGrp="1"/>
          </p:cNvSpPr>
          <p:nvPr>
            <p:ph type="subTitle" idx="1"/>
          </p:nvPr>
        </p:nvSpPr>
        <p:spPr>
          <a:xfrm>
            <a:off x="1062892" y="3602038"/>
            <a:ext cx="9847763" cy="2532432"/>
          </a:xfrm>
        </p:spPr>
        <p:txBody>
          <a:bodyPr>
            <a:normAutofit fontScale="92500" lnSpcReduction="10000"/>
          </a:bodyPr>
          <a:lstStyle/>
          <a:p>
            <a:r>
              <a:rPr lang="en-IN" dirty="0"/>
              <a:t>			</a:t>
            </a:r>
          </a:p>
          <a:p>
            <a:r>
              <a:rPr lang="en-IN" sz="1400" dirty="0"/>
              <a:t>	Submitted by:- </a:t>
            </a:r>
          </a:p>
          <a:p>
            <a:r>
              <a:rPr lang="en-IN" dirty="0"/>
              <a:t>						                            </a:t>
            </a:r>
            <a:r>
              <a:rPr lang="en-IN" sz="1400" dirty="0"/>
              <a:t>Nimisha Pachauri</a:t>
            </a:r>
          </a:p>
          <a:p>
            <a:r>
              <a:rPr lang="en-IN" sz="1400" dirty="0" err="1"/>
              <a:t>Parakh</a:t>
            </a:r>
            <a:r>
              <a:rPr lang="en-IN" sz="1400" dirty="0"/>
              <a:t> Tiwari</a:t>
            </a:r>
          </a:p>
          <a:p>
            <a:pPr lvl="8" algn="r"/>
            <a:r>
              <a:rPr lang="en-IN" sz="1400" dirty="0"/>
              <a:t>		 								</a:t>
            </a:r>
            <a:r>
              <a:rPr lang="en-IN" sz="1400" dirty="0" err="1">
                <a:solidFill>
                  <a:schemeClr val="tx1"/>
                </a:solidFill>
              </a:rPr>
              <a:t>B.Tech</a:t>
            </a:r>
            <a:r>
              <a:rPr lang="en-IN" sz="1400" dirty="0">
                <a:solidFill>
                  <a:schemeClr val="tx1"/>
                </a:solidFill>
              </a:rPr>
              <a:t> CS </a:t>
            </a:r>
            <a:r>
              <a:rPr lang="en-IN" sz="1400" dirty="0" err="1">
                <a:solidFill>
                  <a:schemeClr val="tx1"/>
                </a:solidFill>
              </a:rPr>
              <a:t>IIIrd</a:t>
            </a:r>
            <a:r>
              <a:rPr lang="en-IN" sz="1400" dirty="0">
                <a:solidFill>
                  <a:schemeClr val="tx1"/>
                </a:solidFill>
              </a:rPr>
              <a:t> Year</a:t>
            </a:r>
          </a:p>
          <a:p>
            <a:pPr lvl="8" algn="r"/>
            <a:r>
              <a:rPr lang="en-IN" sz="1400" dirty="0">
                <a:solidFill>
                  <a:schemeClr val="tx1"/>
                </a:solidFill>
              </a:rPr>
              <a:t>										Univ.Roll.no.:-  											181500430</a:t>
            </a:r>
          </a:p>
          <a:p>
            <a:pPr lvl="8" algn="r"/>
            <a:r>
              <a:rPr lang="en-IN" dirty="0">
                <a:solidFill>
                  <a:schemeClr val="tx1"/>
                </a:solidFill>
              </a:rPr>
              <a:t>										181500450</a:t>
            </a:r>
            <a:endParaRPr lang="en-IN" sz="1400" dirty="0">
              <a:solidFill>
                <a:schemeClr val="tx1"/>
              </a:solidFill>
            </a:endParaRPr>
          </a:p>
        </p:txBody>
      </p:sp>
    </p:spTree>
    <p:extLst>
      <p:ext uri="{BB962C8B-B14F-4D97-AF65-F5344CB8AC3E}">
        <p14:creationId xmlns:p14="http://schemas.microsoft.com/office/powerpoint/2010/main" val="1559989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A6AF2D-CB2B-46DB-8C7E-E21AFB4C5AA4}"/>
              </a:ext>
            </a:extLst>
          </p:cNvPr>
          <p:cNvSpPr txBox="1"/>
          <p:nvPr/>
        </p:nvSpPr>
        <p:spPr>
          <a:xfrm>
            <a:off x="1531815" y="484554"/>
            <a:ext cx="10168953" cy="3108543"/>
          </a:xfrm>
          <a:prstGeom prst="rect">
            <a:avLst/>
          </a:prstGeom>
          <a:noFill/>
        </p:spPr>
        <p:txBody>
          <a:bodyPr wrap="square" rtlCol="0">
            <a:spAutoFit/>
          </a:bodyPr>
          <a:lstStyle/>
          <a:p>
            <a:r>
              <a:rPr lang="en-IN" sz="4400" dirty="0">
                <a:solidFill>
                  <a:schemeClr val="accent1"/>
                </a:solidFill>
                <a:latin typeface="Times New Roman" panose="02020603050405020304" pitchFamily="18" charset="0"/>
                <a:cs typeface="Times New Roman" panose="02020603050405020304" pitchFamily="18" charset="0"/>
              </a:rPr>
              <a:t>About The Problem</a:t>
            </a:r>
          </a:p>
          <a:p>
            <a:endParaRPr lang="en-IN" sz="4400" dirty="0">
              <a:latin typeface="Times New Roman" panose="02020603050405020304" pitchFamily="18" charset="0"/>
              <a:cs typeface="Times New Roman" panose="02020603050405020304" pitchFamily="18" charset="0"/>
            </a:endParaRPr>
          </a:p>
          <a:p>
            <a:r>
              <a:rPr lang="en-IN" dirty="0">
                <a:latin typeface="Book Antiqua" panose="02040602050305030304" pitchFamily="18" charset="0"/>
                <a:cs typeface="Times New Roman" panose="02020603050405020304" pitchFamily="18" charset="0"/>
              </a:rPr>
              <a:t>The problem was about a large data set given to us in which the data was completely unorganised and no information could be traced from the data set. In order to fetch useful information from the data like particular weather on a particular day, days which were cold or hot, wind speed, average of temperature or any related information, I have created this project so that the data could become readable, useful information can be extracted from it and the data can be used purposely by any organisation or person in an efficient way.</a:t>
            </a:r>
          </a:p>
        </p:txBody>
      </p:sp>
    </p:spTree>
    <p:extLst>
      <p:ext uri="{BB962C8B-B14F-4D97-AF65-F5344CB8AC3E}">
        <p14:creationId xmlns:p14="http://schemas.microsoft.com/office/powerpoint/2010/main" val="325932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136255-F0FF-40E0-9EE2-72A24F3F455E}"/>
              </a:ext>
            </a:extLst>
          </p:cNvPr>
          <p:cNvSpPr txBox="1"/>
          <p:nvPr/>
        </p:nvSpPr>
        <p:spPr>
          <a:xfrm>
            <a:off x="1711568" y="1000369"/>
            <a:ext cx="10403415" cy="3627532"/>
          </a:xfrm>
          <a:prstGeom prst="rect">
            <a:avLst/>
          </a:prstGeom>
          <a:noFill/>
        </p:spPr>
        <p:txBody>
          <a:bodyPr wrap="square" rtlCol="0">
            <a:spAutoFit/>
          </a:bodyPr>
          <a:lstStyle/>
          <a:p>
            <a:pPr>
              <a:lnSpc>
                <a:spcPct val="107000"/>
              </a:lnSpc>
              <a:spcAft>
                <a:spcPts val="800"/>
              </a:spcAft>
            </a:pPr>
            <a:r>
              <a:rPr lang="en-IN" sz="4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Tools Used for Solving the Problem</a:t>
            </a:r>
          </a:p>
          <a:p>
            <a:pPr>
              <a:lnSpc>
                <a:spcPct val="107000"/>
              </a:lnSpc>
              <a:spcAft>
                <a:spcPts val="800"/>
              </a:spcAft>
            </a:pPr>
            <a:endParaRPr lang="en-IN" sz="4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dirty="0" err="1">
                <a:effectLst/>
                <a:latin typeface="Book Antiqua" panose="02040602050305030304" pitchFamily="18" charset="0"/>
                <a:ea typeface="Calibri" panose="020F0502020204030204" pitchFamily="34" charset="0"/>
                <a:cs typeface="Times New Roman" panose="02020603050405020304" pitchFamily="18" charset="0"/>
              </a:rPr>
              <a:t>Jupyter</a:t>
            </a:r>
            <a:r>
              <a:rPr lang="en-IN" dirty="0">
                <a:effectLst/>
                <a:latin typeface="Book Antiqua" panose="02040602050305030304" pitchFamily="18" charset="0"/>
                <a:ea typeface="Calibri" panose="020F0502020204030204" pitchFamily="34" charset="0"/>
                <a:cs typeface="Times New Roman" panose="02020603050405020304" pitchFamily="18" charset="0"/>
              </a:rPr>
              <a:t> Notebook</a:t>
            </a:r>
          </a:p>
          <a:p>
            <a:pPr>
              <a:lnSpc>
                <a:spcPct val="107000"/>
              </a:lnSpc>
              <a:spcAft>
                <a:spcPts val="800"/>
              </a:spcAft>
            </a:pPr>
            <a:endParaRPr lang="en-IN" dirty="0">
              <a:effectLst/>
              <a:latin typeface="Book Antiqua" panose="0204060205030503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dirty="0">
                <a:latin typeface="Book Antiqua" panose="02040602050305030304" pitchFamily="18" charset="0"/>
                <a:ea typeface="Calibri" panose="020F0502020204030204" pitchFamily="34" charset="0"/>
                <a:cs typeface="Times New Roman" panose="02020603050405020304" pitchFamily="18" charset="0"/>
              </a:rPr>
              <a:t>Python Pandas</a:t>
            </a:r>
          </a:p>
          <a:p>
            <a:pPr>
              <a:lnSpc>
                <a:spcPct val="107000"/>
              </a:lnSpc>
              <a:spcAft>
                <a:spcPts val="800"/>
              </a:spcAft>
            </a:pPr>
            <a:endParaRPr lang="en-IN" dirty="0">
              <a:latin typeface="Book Antiqua" panose="0204060205030503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dirty="0">
                <a:effectLst/>
                <a:latin typeface="Book Antiqua" panose="02040602050305030304" pitchFamily="18" charset="0"/>
                <a:ea typeface="Calibri" panose="020F0502020204030204" pitchFamily="34" charset="0"/>
                <a:cs typeface="Times New Roman" panose="02020603050405020304" pitchFamily="18" charset="0"/>
              </a:rPr>
              <a:t>MS Excel</a:t>
            </a:r>
          </a:p>
        </p:txBody>
      </p:sp>
    </p:spTree>
    <p:extLst>
      <p:ext uri="{BB962C8B-B14F-4D97-AF65-F5344CB8AC3E}">
        <p14:creationId xmlns:p14="http://schemas.microsoft.com/office/powerpoint/2010/main" val="1985181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83EE74-34EC-4539-9523-8B82E5AC2524}"/>
              </a:ext>
            </a:extLst>
          </p:cNvPr>
          <p:cNvSpPr txBox="1"/>
          <p:nvPr/>
        </p:nvSpPr>
        <p:spPr>
          <a:xfrm>
            <a:off x="1477108" y="734646"/>
            <a:ext cx="9983964" cy="3616888"/>
          </a:xfrm>
          <a:prstGeom prst="rect">
            <a:avLst/>
          </a:prstGeom>
          <a:noFill/>
        </p:spPr>
        <p:txBody>
          <a:bodyPr wrap="square" rtlCol="0">
            <a:spAutoFit/>
          </a:bodyPr>
          <a:lstStyle/>
          <a:p>
            <a:r>
              <a:rPr lang="en-IN" sz="2800" dirty="0" err="1">
                <a:solidFill>
                  <a:srgbClr val="002060"/>
                </a:solidFill>
                <a:latin typeface="Times New Roman" panose="02020603050405020304" pitchFamily="18" charset="0"/>
                <a:cs typeface="Times New Roman" panose="02020603050405020304" pitchFamily="18" charset="0"/>
              </a:rPr>
              <a:t>Jupyter</a:t>
            </a:r>
            <a:r>
              <a:rPr lang="en-IN" sz="2800" dirty="0">
                <a:solidFill>
                  <a:srgbClr val="002060"/>
                </a:solidFill>
                <a:latin typeface="Times New Roman" panose="02020603050405020304" pitchFamily="18" charset="0"/>
                <a:cs typeface="Times New Roman" panose="02020603050405020304" pitchFamily="18" charset="0"/>
              </a:rPr>
              <a:t> Notebook</a:t>
            </a:r>
          </a:p>
          <a:p>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Book Antiqua" panose="02040602050305030304" pitchFamily="18" charset="0"/>
              <a:ea typeface="Calibri" panose="020F0502020204030204" pitchFamily="34" charset="0"/>
              <a:cs typeface="Times New Roman" panose="02020603050405020304" pitchFamily="18" charset="0"/>
            </a:endParaRPr>
          </a:p>
          <a:p>
            <a:r>
              <a:rPr lang="en-US" sz="1800" dirty="0" err="1">
                <a:effectLst/>
                <a:latin typeface="Book Antiqua" panose="02040602050305030304" pitchFamily="18" charset="0"/>
                <a:ea typeface="Calibri" panose="020F0502020204030204" pitchFamily="34" charset="0"/>
                <a:cs typeface="Times New Roman" panose="02020603050405020304" pitchFamily="18" charset="0"/>
              </a:rPr>
              <a:t>JupyterLab</a:t>
            </a:r>
            <a:r>
              <a:rPr lang="en-US" sz="1800" dirty="0">
                <a:effectLst/>
                <a:latin typeface="Book Antiqua" panose="02040602050305030304" pitchFamily="18" charset="0"/>
                <a:ea typeface="Calibri" panose="020F0502020204030204" pitchFamily="34" charset="0"/>
                <a:cs typeface="Times New Roman" panose="02020603050405020304" pitchFamily="18" charset="0"/>
              </a:rPr>
              <a:t> is a web-based interactive development environment for </a:t>
            </a:r>
            <a:r>
              <a:rPr lang="en-US" sz="1800" dirty="0" err="1">
                <a:effectLst/>
                <a:latin typeface="Book Antiqua" panose="02040602050305030304" pitchFamily="18" charset="0"/>
                <a:ea typeface="Calibri" panose="020F0502020204030204" pitchFamily="34" charset="0"/>
                <a:cs typeface="Times New Roman" panose="02020603050405020304" pitchFamily="18" charset="0"/>
              </a:rPr>
              <a:t>Jupyter</a:t>
            </a:r>
            <a:r>
              <a:rPr lang="en-US" sz="1800" dirty="0">
                <a:effectLst/>
                <a:latin typeface="Book Antiqua" panose="02040602050305030304" pitchFamily="18" charset="0"/>
                <a:ea typeface="Calibri" panose="020F0502020204030204" pitchFamily="34" charset="0"/>
                <a:cs typeface="Times New Roman" panose="02020603050405020304" pitchFamily="18" charset="0"/>
              </a:rPr>
              <a:t> notebooks, code, and data. </a:t>
            </a:r>
            <a:r>
              <a:rPr lang="en-US" sz="1800" dirty="0" err="1">
                <a:effectLst/>
                <a:latin typeface="Book Antiqua" panose="02040602050305030304" pitchFamily="18" charset="0"/>
                <a:ea typeface="Calibri" panose="020F0502020204030204" pitchFamily="34" charset="0"/>
                <a:cs typeface="Times New Roman" panose="02020603050405020304" pitchFamily="18" charset="0"/>
              </a:rPr>
              <a:t>JupyterLab</a:t>
            </a:r>
            <a:r>
              <a:rPr lang="en-US" sz="1800" dirty="0">
                <a:effectLst/>
                <a:latin typeface="Book Antiqua" panose="02040602050305030304" pitchFamily="18" charset="0"/>
                <a:ea typeface="Calibri" panose="020F0502020204030204" pitchFamily="34" charset="0"/>
                <a:cs typeface="Times New Roman" panose="02020603050405020304" pitchFamily="18" charset="0"/>
              </a:rPr>
              <a:t> is flexible: configure and arrange the user interface to support a wide range of workflows in data science, scientific computing, and machine learning. </a:t>
            </a:r>
            <a:r>
              <a:rPr lang="en-US" sz="1800" dirty="0" err="1">
                <a:effectLst/>
                <a:latin typeface="Book Antiqua" panose="02040602050305030304" pitchFamily="18" charset="0"/>
                <a:ea typeface="Calibri" panose="020F0502020204030204" pitchFamily="34" charset="0"/>
                <a:cs typeface="Times New Roman" panose="02020603050405020304" pitchFamily="18" charset="0"/>
              </a:rPr>
              <a:t>JupyterLab</a:t>
            </a:r>
            <a:r>
              <a:rPr lang="en-US" sz="1800" dirty="0">
                <a:effectLst/>
                <a:latin typeface="Book Antiqua" panose="02040602050305030304" pitchFamily="18" charset="0"/>
                <a:ea typeface="Calibri" panose="020F0502020204030204" pitchFamily="34" charset="0"/>
                <a:cs typeface="Times New Roman" panose="02020603050405020304" pitchFamily="18" charset="0"/>
              </a:rPr>
              <a:t> is extensible and modular: write plugins that add new components and integrate with existing ones.</a:t>
            </a:r>
            <a:endParaRPr lang="en-IN" sz="1800" dirty="0">
              <a:effectLst/>
              <a:latin typeface="Book Antiqua" panose="02040602050305030304" pitchFamily="18" charset="0"/>
              <a:ea typeface="Calibri" panose="020F0502020204030204" pitchFamily="34" charset="0"/>
              <a:cs typeface="Times New Roman" panose="02020603050405020304" pitchFamily="18" charset="0"/>
            </a:endParaRPr>
          </a:p>
          <a:p>
            <a:pPr marL="457200">
              <a:lnSpc>
                <a:spcPct val="115000"/>
              </a:lnSpc>
              <a:spcAft>
                <a:spcPts val="1000"/>
              </a:spcAft>
            </a:pPr>
            <a:r>
              <a:rPr lang="en-US" sz="1800" b="1" dirty="0">
                <a:effectLst/>
                <a:latin typeface="Book Antiqua" panose="02040602050305030304" pitchFamily="18" charset="0"/>
                <a:ea typeface="Times New Roman" panose="02020603050405020304" pitchFamily="18" charset="0"/>
                <a:cs typeface="Times New Roman" panose="02020603050405020304" pitchFamily="18" charset="0"/>
              </a:rPr>
              <a:t> </a:t>
            </a:r>
            <a:endParaRPr lang="en-IN" sz="1800" dirty="0">
              <a:effectLst/>
              <a:latin typeface="Book Antiqua" panose="02040602050305030304" pitchFamily="18" charset="0"/>
              <a:ea typeface="Calibri" panose="020F0502020204030204" pitchFamily="34" charset="0"/>
              <a:cs typeface="Times New Roman" panose="02020603050405020304" pitchFamily="18" charset="0"/>
            </a:endParaRPr>
          </a:p>
          <a:p>
            <a:r>
              <a:rPr lang="en-IN" sz="1800" dirty="0">
                <a:effectLst/>
                <a:latin typeface="Book Antiqua" panose="02040602050305030304" pitchFamily="18" charset="0"/>
                <a:ea typeface="Times New Roman" panose="02020603050405020304" pitchFamily="18" charset="0"/>
              </a:rPr>
              <a:t>All the codes were </a:t>
            </a:r>
            <a:r>
              <a:rPr lang="en-IN" sz="1800" dirty="0" err="1">
                <a:effectLst/>
                <a:latin typeface="Book Antiqua" panose="02040602050305030304" pitchFamily="18" charset="0"/>
                <a:ea typeface="Times New Roman" panose="02020603050405020304" pitchFamily="18" charset="0"/>
              </a:rPr>
              <a:t>writtern</a:t>
            </a:r>
            <a:r>
              <a:rPr lang="en-IN" sz="1800" dirty="0">
                <a:effectLst/>
                <a:latin typeface="Book Antiqua" panose="02040602050305030304" pitchFamily="18" charset="0"/>
                <a:ea typeface="Times New Roman" panose="02020603050405020304" pitchFamily="18" charset="0"/>
              </a:rPr>
              <a:t> on this platform, compiled and </a:t>
            </a:r>
            <a:r>
              <a:rPr lang="en-IN" sz="1800" dirty="0" err="1">
                <a:effectLst/>
                <a:latin typeface="Book Antiqua" panose="02040602050305030304" pitchFamily="18" charset="0"/>
                <a:ea typeface="Times New Roman" panose="02020603050405020304" pitchFamily="18" charset="0"/>
              </a:rPr>
              <a:t>runned</a:t>
            </a:r>
            <a:r>
              <a:rPr lang="en-IN" sz="1800" dirty="0">
                <a:effectLst/>
                <a:latin typeface="Book Antiqua" panose="02040602050305030304" pitchFamily="18" charset="0"/>
                <a:ea typeface="Times New Roman" panose="02020603050405020304" pitchFamily="18" charset="0"/>
              </a:rPr>
              <a:t>. This platform supports all the libraries of python example, pandas, matplotlib, folium, </a:t>
            </a:r>
            <a:r>
              <a:rPr lang="en-IN" sz="1800" dirty="0" err="1">
                <a:effectLst/>
                <a:latin typeface="Book Antiqua" panose="02040602050305030304" pitchFamily="18" charset="0"/>
                <a:ea typeface="Times New Roman" panose="02020603050405020304" pitchFamily="18" charset="0"/>
              </a:rPr>
              <a:t>plotly</a:t>
            </a:r>
            <a:r>
              <a:rPr lang="en-IN" sz="1800" dirty="0">
                <a:effectLst/>
                <a:latin typeface="Book Antiqua" panose="02040602050305030304" pitchFamily="18" charset="0"/>
                <a:ea typeface="Times New Roman" panose="02020603050405020304" pitchFamily="18" charset="0"/>
              </a:rPr>
              <a:t>, etc.</a:t>
            </a:r>
            <a:endParaRPr lang="en-IN" sz="2800"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3505097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89367F-5C2F-47FA-A2D5-952AD1C78FE9}"/>
              </a:ext>
            </a:extLst>
          </p:cNvPr>
          <p:cNvSpPr txBox="1"/>
          <p:nvPr/>
        </p:nvSpPr>
        <p:spPr>
          <a:xfrm>
            <a:off x="1500553" y="656492"/>
            <a:ext cx="10102561" cy="4885814"/>
          </a:xfrm>
          <a:prstGeom prst="rect">
            <a:avLst/>
          </a:prstGeom>
          <a:noFill/>
        </p:spPr>
        <p:txBody>
          <a:bodyPr wrap="square" rtlCol="0">
            <a:spAutoFit/>
          </a:bodyPr>
          <a:lstStyle/>
          <a:p>
            <a:r>
              <a:rPr lang="en-IN" sz="2800" dirty="0">
                <a:solidFill>
                  <a:srgbClr val="002060"/>
                </a:solidFill>
                <a:latin typeface="Times New Roman" panose="02020603050405020304" pitchFamily="18" charset="0"/>
                <a:cs typeface="Times New Roman" panose="02020603050405020304" pitchFamily="18" charset="0"/>
              </a:rPr>
              <a:t>Python Pandas</a:t>
            </a:r>
          </a:p>
          <a:p>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Book Antiqua" panose="02040602050305030304" pitchFamily="18" charset="0"/>
                <a:ea typeface="Calibri" panose="020F0502020204030204" pitchFamily="34" charset="0"/>
                <a:cs typeface="Times New Roman" panose="02020603050405020304" pitchFamily="18" charset="0"/>
              </a:rPr>
              <a:t>Pandas is an open-source Python Library providing high-performance data manipulation and analysis tool using its powerful data structures. The name Pandas is derived from the word Panel Data – an Econometrics from Multidimensional data.</a:t>
            </a:r>
            <a:endParaRPr lang="en-IN" dirty="0">
              <a:latin typeface="Book Antiqua" panose="02040602050305030304" pitchFamily="18" charset="0"/>
              <a:ea typeface="Calibri" panose="020F0502020204030204" pitchFamily="34" charset="0"/>
              <a:cs typeface="Times New Roman" panose="02020603050405020304" pitchFamily="18" charset="0"/>
            </a:endParaRPr>
          </a:p>
          <a:p>
            <a:r>
              <a:rPr lang="en-IN" sz="1800" dirty="0">
                <a:effectLst/>
                <a:latin typeface="Book Antiqua" panose="02040602050305030304" pitchFamily="18" charset="0"/>
                <a:ea typeface="Times New Roman" panose="02020603050405020304" pitchFamily="18" charset="0"/>
              </a:rPr>
              <a:t>In 2008, developer Wes McKinney started developing pandas when in need of high performance, flexible tool for analysis of data.</a:t>
            </a:r>
          </a:p>
          <a:p>
            <a:endParaRPr lang="en-IN" sz="1800" dirty="0">
              <a:effectLst/>
              <a:latin typeface="Book Antiqua" panose="02040602050305030304" pitchFamily="18" charset="0"/>
              <a:ea typeface="Times New Roman" panose="02020603050405020304" pitchFamily="18" charset="0"/>
            </a:endParaRPr>
          </a:p>
          <a:p>
            <a:r>
              <a:rPr lang="en-IN" sz="1800" dirty="0">
                <a:effectLst/>
                <a:latin typeface="Book Antiqua" panose="02040602050305030304" pitchFamily="18" charset="0"/>
                <a:ea typeface="Times New Roman" panose="02020603050405020304" pitchFamily="18" charset="0"/>
              </a:rPr>
              <a:t>Prior to Pandas, Python was majorly used for data munging and preparation. It had very little contribution towards data analysis. Pandas solved this problem. Using Pandas, we can accomplish five typical steps in the processing and analysis of data, regardless of the origin of data — load, prepare, manipulate, model, and analyse.</a:t>
            </a:r>
          </a:p>
          <a:p>
            <a:endParaRPr lang="en-IN" dirty="0">
              <a:latin typeface="Book Antiqua" panose="02040602050305030304" pitchFamily="18" charset="0"/>
              <a:ea typeface="Times New Roman" panose="02020603050405020304" pitchFamily="18" charset="0"/>
            </a:endParaRPr>
          </a:p>
          <a:p>
            <a:r>
              <a:rPr lang="en-IN" sz="1800" dirty="0">
                <a:effectLst/>
                <a:latin typeface="Book Antiqua" panose="02040602050305030304" pitchFamily="18" charset="0"/>
                <a:ea typeface="Times New Roman" panose="02020603050405020304" pitchFamily="18" charset="0"/>
              </a:rPr>
              <a:t>Python with Pandas is used in a wide range of fields including academic and commercial domains including finance, economics, Statistics, analytics, etc.</a:t>
            </a:r>
          </a:p>
          <a:p>
            <a:r>
              <a:rPr lang="en-IN" sz="1800" dirty="0">
                <a:effectLst/>
                <a:latin typeface="Book Antiqua" panose="02040602050305030304" pitchFamily="18" charset="0"/>
                <a:ea typeface="Calibri" panose="020F0502020204030204" pitchFamily="34" charset="0"/>
              </a:rPr>
              <a:t>It provides highly optimized performance with back-end source code is purely written in python.</a:t>
            </a:r>
            <a:endParaRPr lang="en-IN"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2450797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1E988C-5A5D-4203-906C-1F88266BE02C}"/>
              </a:ext>
            </a:extLst>
          </p:cNvPr>
          <p:cNvSpPr txBox="1"/>
          <p:nvPr/>
        </p:nvSpPr>
        <p:spPr>
          <a:xfrm>
            <a:off x="1664676" y="961292"/>
            <a:ext cx="9743129" cy="2339102"/>
          </a:xfrm>
          <a:prstGeom prst="rect">
            <a:avLst/>
          </a:prstGeom>
          <a:noFill/>
        </p:spPr>
        <p:txBody>
          <a:bodyPr wrap="square" rtlCol="0">
            <a:spAutoFit/>
          </a:bodyPr>
          <a:lstStyle/>
          <a:p>
            <a:r>
              <a:rPr lang="en-IN" sz="2800" dirty="0">
                <a:solidFill>
                  <a:srgbClr val="002060"/>
                </a:solidFill>
                <a:latin typeface="Times New Roman" panose="02020603050405020304" pitchFamily="18" charset="0"/>
                <a:cs typeface="Times New Roman" panose="02020603050405020304" pitchFamily="18" charset="0"/>
              </a:rPr>
              <a:t>MS Excel</a:t>
            </a:r>
          </a:p>
          <a:p>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Book Antiqua" panose="02040602050305030304" pitchFamily="18" charset="0"/>
                <a:ea typeface="Calibri" panose="020F0502020204030204" pitchFamily="34" charset="0"/>
                <a:cs typeface="Times New Roman" panose="02020603050405020304" pitchFamily="18" charset="0"/>
              </a:rPr>
              <a:t>Excel is an electronic spreadsheet program that is used for storing, organizing, and manipulating data.</a:t>
            </a:r>
            <a:endParaRPr lang="en-IN" sz="1800" dirty="0">
              <a:effectLst/>
              <a:latin typeface="Book Antiqua" panose="02040602050305030304" pitchFamily="18" charset="0"/>
              <a:ea typeface="Calibri" panose="020F0502020204030204" pitchFamily="34" charset="0"/>
              <a:cs typeface="Times New Roman" panose="02020603050405020304" pitchFamily="18" charset="0"/>
            </a:endParaRPr>
          </a:p>
          <a:p>
            <a:r>
              <a:rPr lang="en-IN" sz="1800" dirty="0">
                <a:effectLst/>
                <a:latin typeface="Book Antiqua" panose="02040602050305030304" pitchFamily="18" charset="0"/>
                <a:ea typeface="Times New Roman" panose="02020603050405020304" pitchFamily="18" charset="0"/>
              </a:rPr>
              <a:t>In this project, it is used to make the database of daily basis  Weather reports in a serial manner, easy to distinguish. The data is stored in spread sheet in a CSV format, which was later imported in the </a:t>
            </a:r>
            <a:r>
              <a:rPr lang="en-IN" sz="1800" dirty="0" err="1">
                <a:effectLst/>
                <a:latin typeface="Book Antiqua" panose="02040602050305030304" pitchFamily="18" charset="0"/>
                <a:ea typeface="Times New Roman" panose="02020603050405020304" pitchFamily="18" charset="0"/>
              </a:rPr>
              <a:t>Jupyter</a:t>
            </a:r>
            <a:r>
              <a:rPr lang="en-IN" sz="1800" dirty="0">
                <a:effectLst/>
                <a:latin typeface="Book Antiqua" panose="02040602050305030304" pitchFamily="18" charset="0"/>
                <a:ea typeface="Times New Roman" panose="02020603050405020304" pitchFamily="18" charset="0"/>
              </a:rPr>
              <a:t> Notebook to analyse it properly.</a:t>
            </a:r>
            <a:endParaRPr lang="en-IN" sz="2800"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3079199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580354-A9E1-42D1-BAB5-7F5D28E29941}"/>
              </a:ext>
            </a:extLst>
          </p:cNvPr>
          <p:cNvSpPr txBox="1"/>
          <p:nvPr/>
        </p:nvSpPr>
        <p:spPr>
          <a:xfrm>
            <a:off x="1762125" y="2598003"/>
            <a:ext cx="8305800" cy="830997"/>
          </a:xfrm>
          <a:prstGeom prst="rect">
            <a:avLst/>
          </a:prstGeom>
          <a:noFill/>
        </p:spPr>
        <p:txBody>
          <a:bodyPr wrap="square" rtlCol="0">
            <a:spAutoFit/>
          </a:bodyPr>
          <a:lstStyle/>
          <a:p>
            <a:pPr algn="ctr"/>
            <a:r>
              <a:rPr lang="en-IN" sz="4800" dirty="0">
                <a:latin typeface="Bookman Old Style" panose="02050604050505020204" pitchFamily="18" charset="0"/>
              </a:rPr>
              <a:t>The Working Project</a:t>
            </a:r>
          </a:p>
        </p:txBody>
      </p:sp>
    </p:spTree>
    <p:extLst>
      <p:ext uri="{BB962C8B-B14F-4D97-AF65-F5344CB8AC3E}">
        <p14:creationId xmlns:p14="http://schemas.microsoft.com/office/powerpoint/2010/main" val="3792020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EE2F48-C63B-44B9-AA61-116B2123F932}"/>
              </a:ext>
            </a:extLst>
          </p:cNvPr>
          <p:cNvSpPr txBox="1"/>
          <p:nvPr/>
        </p:nvSpPr>
        <p:spPr>
          <a:xfrm>
            <a:off x="1539631" y="453292"/>
            <a:ext cx="10113107" cy="4870821"/>
          </a:xfrm>
          <a:prstGeom prst="rect">
            <a:avLst/>
          </a:prstGeom>
          <a:noFill/>
        </p:spPr>
        <p:txBody>
          <a:bodyPr wrap="square" rtlCol="0">
            <a:spAutoFit/>
          </a:bodyPr>
          <a:lstStyle/>
          <a:p>
            <a:r>
              <a:rPr lang="en-IN" sz="4400" dirty="0">
                <a:solidFill>
                  <a:srgbClr val="002060"/>
                </a:solidFill>
                <a:latin typeface="Times New Roman" panose="02020603050405020304" pitchFamily="18" charset="0"/>
                <a:cs typeface="Times New Roman" panose="02020603050405020304" pitchFamily="18" charset="0"/>
              </a:rPr>
              <a:t>Overall Experience</a:t>
            </a:r>
          </a:p>
          <a:p>
            <a:endParaRPr lang="en-IN" sz="1200" dirty="0">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dirty="0"/>
          </a:p>
          <a:p>
            <a:pPr algn="ctr">
              <a:lnSpc>
                <a:spcPct val="107000"/>
              </a:lnSpc>
              <a:spcAft>
                <a:spcPts val="800"/>
              </a:spcAft>
            </a:pPr>
            <a:r>
              <a:rPr lang="en-US" sz="1600" dirty="0"/>
              <a:t>The work </a:t>
            </a:r>
            <a:r>
              <a:rPr lang="en-US" sz="1600" dirty="0" err="1"/>
              <a:t>responsibilty</a:t>
            </a:r>
            <a:r>
              <a:rPr lang="en-US" sz="1600" dirty="0"/>
              <a:t> that we took for completing this project is of a Data Analyst. During our project completion, we have learned about how it feel to bs an analyst, how an analyst is needed for answering various questions from a given dataset and how conclusions are drawn. The work can that we have done for this training could be done better if we would have gone deeper into the studies. </a:t>
            </a:r>
          </a:p>
          <a:p>
            <a:pPr algn="ctr">
              <a:lnSpc>
                <a:spcPct val="107000"/>
              </a:lnSpc>
              <a:spcAft>
                <a:spcPts val="800"/>
              </a:spcAft>
            </a:pPr>
            <a:r>
              <a:rPr lang="en-US" sz="1600" dirty="0"/>
              <a:t>We have implemented lot of more things like maps, progressions, bar graphs and other such representations if we had more time to go further into the studies and become a reliable data analyst for an </a:t>
            </a:r>
            <a:r>
              <a:rPr lang="en-US" sz="1600" dirty="0" err="1"/>
              <a:t>organisation</a:t>
            </a:r>
            <a:r>
              <a:rPr lang="en-US" sz="1600" dirty="0"/>
              <a:t>. We must say that we had already stepped into the world of a data analyst and have started experiencing the long to go journey but we could have gained more experience into this if we had a personal guide with me who has an experience into this field, so that we would have done better and submitted a better report of our training and project work. we learned a lot from this training and project which would help us to go for further studies into this with an experience of a beginner so that we could do a specialization in this field and do much better than what we have done in this project and could learn more in this field and become a specialist in the field of data analysis. </a:t>
            </a:r>
            <a:br>
              <a:rPr lang="en-US" sz="1600" dirty="0">
                <a:effectLst/>
                <a:latin typeface="Book Antiqua" panose="02040602050305030304" pitchFamily="18" charset="0"/>
                <a:ea typeface="Times New Roman" panose="02020603050405020304" pitchFamily="18" charset="0"/>
              </a:rPr>
            </a:br>
            <a:endParaRPr lang="en-IN" sz="1600"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3401646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DA8D2A-9854-4E40-8216-9459233A145E}"/>
              </a:ext>
            </a:extLst>
          </p:cNvPr>
          <p:cNvSpPr txBox="1"/>
          <p:nvPr/>
        </p:nvSpPr>
        <p:spPr>
          <a:xfrm>
            <a:off x="3514725" y="3013501"/>
            <a:ext cx="4552950" cy="830997"/>
          </a:xfrm>
          <a:prstGeom prst="rect">
            <a:avLst/>
          </a:prstGeom>
          <a:noFill/>
        </p:spPr>
        <p:txBody>
          <a:bodyPr wrap="square" rtlCol="0">
            <a:spAutoFit/>
          </a:bodyPr>
          <a:lstStyle/>
          <a:p>
            <a:pPr algn="ctr"/>
            <a:r>
              <a:rPr lang="en-IN" sz="4800" dirty="0">
                <a:latin typeface="Bookman Old Style" panose="02050604050505020204" pitchFamily="18" charset="0"/>
              </a:rPr>
              <a:t>   THANK YOU</a:t>
            </a:r>
          </a:p>
        </p:txBody>
      </p:sp>
    </p:spTree>
    <p:extLst>
      <p:ext uri="{BB962C8B-B14F-4D97-AF65-F5344CB8AC3E}">
        <p14:creationId xmlns:p14="http://schemas.microsoft.com/office/powerpoint/2010/main" val="54015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1)">
                                      <p:cBhvr>
                                        <p:cTn id="7"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4F0CFB-F475-4496-BCDF-E1BF76DCB478}"/>
              </a:ext>
            </a:extLst>
          </p:cNvPr>
          <p:cNvSpPr>
            <a:spLocks noGrp="1"/>
          </p:cNvSpPr>
          <p:nvPr>
            <p:ph type="title"/>
          </p:nvPr>
        </p:nvSpPr>
        <p:spPr>
          <a:xfrm>
            <a:off x="1484312" y="685800"/>
            <a:ext cx="5533904" cy="634999"/>
          </a:xfrm>
        </p:spPr>
        <p:txBody>
          <a:bodyPr>
            <a:noAutofit/>
          </a:bodyPr>
          <a:lstStyle/>
          <a:p>
            <a:r>
              <a:rPr lang="en-IN" sz="4400" dirty="0">
                <a:solidFill>
                  <a:schemeClr val="accent1"/>
                </a:solidFill>
                <a:latin typeface="Times New Roman" panose="02020603050405020304" pitchFamily="18" charset="0"/>
                <a:cs typeface="Times New Roman" panose="02020603050405020304" pitchFamily="18" charset="0"/>
              </a:rPr>
              <a:t>About The Project…</a:t>
            </a:r>
            <a:br>
              <a:rPr lang="en-IN" sz="4400" dirty="0">
                <a:solidFill>
                  <a:schemeClr val="accent1"/>
                </a:solidFill>
                <a:latin typeface="Times New Roman" panose="02020603050405020304" pitchFamily="18" charset="0"/>
                <a:cs typeface="Times New Roman" panose="02020603050405020304" pitchFamily="18" charset="0"/>
              </a:rPr>
            </a:br>
            <a:endParaRPr lang="en-IN" sz="4400" dirty="0">
              <a:solidFill>
                <a:schemeClr val="accent1"/>
              </a:solidFill>
            </a:endParaRPr>
          </a:p>
        </p:txBody>
      </p:sp>
      <p:sp>
        <p:nvSpPr>
          <p:cNvPr id="6" name="Content Placeholder 5">
            <a:extLst>
              <a:ext uri="{FF2B5EF4-FFF2-40B4-BE49-F238E27FC236}">
                <a16:creationId xmlns:a16="http://schemas.microsoft.com/office/drawing/2014/main" id="{18CF62CD-B3B1-47BA-A56C-AAEF114689D7}"/>
              </a:ext>
            </a:extLst>
          </p:cNvPr>
          <p:cNvSpPr>
            <a:spLocks noGrp="1"/>
          </p:cNvSpPr>
          <p:nvPr>
            <p:ph idx="1"/>
          </p:nvPr>
        </p:nvSpPr>
        <p:spPr>
          <a:xfrm>
            <a:off x="1484310" y="1258277"/>
            <a:ext cx="10018713" cy="4532923"/>
          </a:xfrm>
        </p:spPr>
        <p:txBody>
          <a:bodyPr>
            <a:normAutofit/>
          </a:bodyPr>
          <a:lstStyle/>
          <a:p>
            <a:pPr marL="0" indent="0">
              <a:buNone/>
            </a:pPr>
            <a:r>
              <a:rPr lang="en-US" sz="1400" dirty="0">
                <a:latin typeface="+mj-lt"/>
              </a:rPr>
              <a:t>The project aims at deeply </a:t>
            </a:r>
            <a:r>
              <a:rPr lang="en-US" sz="1400" dirty="0" err="1">
                <a:latin typeface="+mj-lt"/>
              </a:rPr>
              <a:t>analysing</a:t>
            </a:r>
            <a:r>
              <a:rPr lang="en-US" sz="1400" dirty="0">
                <a:latin typeface="+mj-lt"/>
              </a:rPr>
              <a:t> the contain and spread of the world pandemic Corona virus, also known as Covid-19 in Indian subcontinent and other parts of the world, which has made a foot fall in December 2019 from the city of Wuhan, China. The project uses various technologies for </a:t>
            </a:r>
            <a:r>
              <a:rPr lang="en-US" sz="1400" dirty="0" err="1">
                <a:latin typeface="+mj-lt"/>
              </a:rPr>
              <a:t>analysing</a:t>
            </a:r>
            <a:r>
              <a:rPr lang="en-US" sz="1400" dirty="0">
                <a:latin typeface="+mj-lt"/>
              </a:rPr>
              <a:t> the spread of the virus through charts, graphs, tables, maps and various representations methods. </a:t>
            </a:r>
          </a:p>
          <a:p>
            <a:pPr marL="0" indent="0">
              <a:buNone/>
            </a:pPr>
            <a:r>
              <a:rPr lang="en-US" sz="1400" dirty="0">
                <a:latin typeface="+mj-lt"/>
              </a:rPr>
              <a:t>Today, as we all know how much the virus is spreading and making its roots across the country and the world, the data that we will represent in this project, will give us a thorough study of the numbers </a:t>
            </a:r>
            <a:r>
              <a:rPr lang="en-US" sz="1400" dirty="0" err="1">
                <a:latin typeface="+mj-lt"/>
              </a:rPr>
              <a:t>upto</a:t>
            </a:r>
            <a:r>
              <a:rPr lang="en-US" sz="1400" dirty="0">
                <a:latin typeface="+mj-lt"/>
              </a:rPr>
              <a:t> which the virus is spreading among the locals, how steeply the number of patients are rising, the number of recoveries, active patients and the number of deceased.</a:t>
            </a:r>
          </a:p>
          <a:p>
            <a:pPr marL="0" indent="0">
              <a:buNone/>
            </a:pPr>
            <a:r>
              <a:rPr lang="en-US" sz="1400" dirty="0">
                <a:latin typeface="+mj-lt"/>
              </a:rPr>
              <a:t>The project also gives a time series analysis of the pandemic which helps us to predict the future projection of the disease, which will help us to plan the future actions that should be taken for controlling and stopping its contain. This could help us to understand the extent of corona virus spread in the country and the world and, in turn, it could help us to study what effects the measures have done, taken in the past, and now what shall be done in future to control the spread. </a:t>
            </a:r>
          </a:p>
          <a:p>
            <a:pPr marL="0" indent="0">
              <a:buNone/>
            </a:pPr>
            <a:r>
              <a:rPr lang="en-US" sz="1400" dirty="0">
                <a:latin typeface="+mj-lt"/>
              </a:rPr>
              <a:t>The project will reduce the searching and </a:t>
            </a:r>
            <a:r>
              <a:rPr lang="en-US" sz="1400" dirty="0" err="1">
                <a:latin typeface="+mj-lt"/>
              </a:rPr>
              <a:t>analysing</a:t>
            </a:r>
            <a:r>
              <a:rPr lang="en-US" sz="1400" dirty="0">
                <a:latin typeface="+mj-lt"/>
              </a:rPr>
              <a:t> of covid19 data for the users and analysts who has to search at different places for such data, maintain the record of the data and has to generate reports of the contain and spread of the data. The project will also help the government, doctors, police, media, journalists and other concerned authorities who require the data for </a:t>
            </a:r>
            <a:r>
              <a:rPr lang="en-US" sz="1400" dirty="0" err="1">
                <a:latin typeface="+mj-lt"/>
              </a:rPr>
              <a:t>analysing</a:t>
            </a:r>
            <a:r>
              <a:rPr lang="en-US" sz="1400" dirty="0">
                <a:latin typeface="+mj-lt"/>
              </a:rPr>
              <a:t> purpose and report making and to place the future actions that should be taken for controlling the same, knowing the past mistakes. </a:t>
            </a:r>
            <a:endParaRPr lang="en-IN" sz="1400" dirty="0">
              <a:latin typeface="+mj-lt"/>
            </a:endParaRPr>
          </a:p>
          <a:p>
            <a:endParaRPr lang="en-IN" sz="1400" dirty="0"/>
          </a:p>
        </p:txBody>
      </p:sp>
    </p:spTree>
    <p:extLst>
      <p:ext uri="{BB962C8B-B14F-4D97-AF65-F5344CB8AC3E}">
        <p14:creationId xmlns:p14="http://schemas.microsoft.com/office/powerpoint/2010/main" val="56057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80A9323-BAF6-445B-AE2E-0E0123385D31}"/>
              </a:ext>
            </a:extLst>
          </p:cNvPr>
          <p:cNvPicPr/>
          <p:nvPr/>
        </p:nvPicPr>
        <p:blipFill rotWithShape="1">
          <a:blip r:embed="rId2"/>
          <a:srcRect l="14890" t="15600" r="27410" b="5456"/>
          <a:stretch/>
        </p:blipFill>
        <p:spPr bwMode="auto">
          <a:xfrm>
            <a:off x="1930400" y="601784"/>
            <a:ext cx="9300308" cy="53691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47776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87415A-1E94-4685-BEFA-A9FE212CB9F7}"/>
              </a:ext>
            </a:extLst>
          </p:cNvPr>
          <p:cNvPicPr>
            <a:picLocks noChangeAspect="1"/>
          </p:cNvPicPr>
          <p:nvPr/>
        </p:nvPicPr>
        <p:blipFill>
          <a:blip r:embed="rId2"/>
          <a:stretch>
            <a:fillRect/>
          </a:stretch>
        </p:blipFill>
        <p:spPr>
          <a:xfrm>
            <a:off x="2157045" y="556011"/>
            <a:ext cx="9034586" cy="5489704"/>
          </a:xfrm>
          <a:prstGeom prst="rect">
            <a:avLst/>
          </a:prstGeom>
        </p:spPr>
      </p:pic>
    </p:spTree>
    <p:extLst>
      <p:ext uri="{BB962C8B-B14F-4D97-AF65-F5344CB8AC3E}">
        <p14:creationId xmlns:p14="http://schemas.microsoft.com/office/powerpoint/2010/main" val="4063496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8A5BF4-3466-4AA9-9631-D91BABD71262}"/>
              </a:ext>
            </a:extLst>
          </p:cNvPr>
          <p:cNvSpPr txBox="1"/>
          <p:nvPr/>
        </p:nvSpPr>
        <p:spPr>
          <a:xfrm>
            <a:off x="1586523" y="273539"/>
            <a:ext cx="9947050" cy="3757247"/>
          </a:xfrm>
          <a:prstGeom prst="rect">
            <a:avLst/>
          </a:prstGeom>
          <a:noFill/>
        </p:spPr>
        <p:txBody>
          <a:bodyPr wrap="square" rtlCol="0">
            <a:spAutoFit/>
          </a:bodyPr>
          <a:lstStyle/>
          <a:p>
            <a:r>
              <a:rPr lang="en-IN" sz="4400" dirty="0">
                <a:solidFill>
                  <a:schemeClr val="accent1"/>
                </a:solidFill>
                <a:latin typeface="Times New Roman" panose="02020603050405020304" pitchFamily="18" charset="0"/>
                <a:cs typeface="Times New Roman" panose="02020603050405020304" pitchFamily="18" charset="0"/>
              </a:rPr>
              <a:t>	Objective Of The Project</a:t>
            </a:r>
          </a:p>
          <a:p>
            <a:endParaRPr lang="en-IN" sz="44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07000"/>
              </a:lnSpc>
              <a:spcAft>
                <a:spcPts val="0"/>
              </a:spcAft>
            </a:pPr>
            <a:r>
              <a:rPr lang="en-IN"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The </a:t>
            </a:r>
            <a:r>
              <a:rPr lang="en-IN"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project on COVID-19 DATA ANALYSIS</a:t>
            </a:r>
            <a:r>
              <a:rPr lang="en-IN"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 with PYTHON, is introduced to the field of statistics, including where data come from, study design, data management, and exploring and visualizing data. From this course one is able to identify different types of data, and learn how to visualize, analyse, and interpret summaries for both univariate and multivariate data.</a:t>
            </a:r>
          </a:p>
          <a:p>
            <a:pPr marL="457200">
              <a:lnSpc>
                <a:spcPct val="107000"/>
              </a:lnSpc>
              <a:spcAft>
                <a:spcPts val="0"/>
              </a:spcAft>
            </a:pPr>
            <a:endParaRPr lang="en-IN"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endParaRPr>
          </a:p>
          <a:p>
            <a:pPr marL="457200">
              <a:lnSpc>
                <a:spcPts val="1575"/>
              </a:lnSpc>
            </a:pPr>
            <a:r>
              <a:rPr lang="en-IN"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 During the </a:t>
            </a:r>
            <a:r>
              <a:rPr lang="en-IN" dirty="0">
                <a:solidFill>
                  <a:schemeClr val="tx1">
                    <a:lumMod val="85000"/>
                    <a:lumOff val="15000"/>
                  </a:schemeClr>
                </a:solidFill>
                <a:latin typeface="Calibri" panose="020F0502020204030204" pitchFamily="34" charset="0"/>
                <a:ea typeface="Times New Roman" panose="02020603050405020304" pitchFamily="18" charset="0"/>
                <a:cs typeface="Calibri" panose="020F0502020204030204" pitchFamily="34" charset="0"/>
              </a:rPr>
              <a:t>project work </a:t>
            </a:r>
            <a:r>
              <a:rPr lang="en-IN"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we were able to discover the different uses of Python as a tool,</a:t>
            </a:r>
          </a:p>
          <a:p>
            <a:pPr marL="457200">
              <a:lnSpc>
                <a:spcPts val="1575"/>
              </a:lnSpc>
            </a:pPr>
            <a:r>
              <a:rPr lang="en-IN"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including the </a:t>
            </a:r>
            <a:r>
              <a:rPr lang="en-IN" dirty="0" err="1">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Numpy</a:t>
            </a:r>
            <a:r>
              <a:rPr lang="en-IN"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 Pandas, Matplotlib, and Seaborn libraries. Tutorial videos were provided in the courses that made </a:t>
            </a:r>
            <a:r>
              <a:rPr lang="en-IN" dirty="0">
                <a:solidFill>
                  <a:schemeClr val="tx1">
                    <a:lumMod val="85000"/>
                    <a:lumOff val="15000"/>
                  </a:schemeClr>
                </a:solidFill>
                <a:latin typeface="Calibri" panose="020F0502020204030204" pitchFamily="34" charset="0"/>
                <a:ea typeface="Times New Roman" panose="02020603050405020304" pitchFamily="18" charset="0"/>
                <a:cs typeface="Calibri" panose="020F0502020204030204" pitchFamily="34" charset="0"/>
              </a:rPr>
              <a:t>us</a:t>
            </a:r>
            <a:r>
              <a:rPr lang="en-IN"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 go through the creation of visualizations and data management, all within Python. This p</a:t>
            </a:r>
            <a:r>
              <a:rPr lang="en-IN" dirty="0">
                <a:solidFill>
                  <a:schemeClr val="tx1">
                    <a:lumMod val="85000"/>
                    <a:lumOff val="15000"/>
                  </a:schemeClr>
                </a:solidFill>
                <a:latin typeface="Calibri" panose="020F0502020204030204" pitchFamily="34" charset="0"/>
                <a:ea typeface="Times New Roman" panose="02020603050405020304" pitchFamily="18" charset="0"/>
                <a:cs typeface="Calibri" panose="020F0502020204030204" pitchFamily="34" charset="0"/>
              </a:rPr>
              <a:t>roject</a:t>
            </a:r>
            <a:r>
              <a:rPr lang="en-IN"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 utilizes the </a:t>
            </a:r>
            <a:r>
              <a:rPr lang="en-IN" dirty="0" err="1">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Jupyter</a:t>
            </a:r>
            <a:r>
              <a:rPr lang="en-IN"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 Notebook</a:t>
            </a:r>
            <a:r>
              <a:rPr lang="en-IN" sz="1800" dirty="0">
                <a:effectLst/>
                <a:latin typeface="Times New Roman" panose="02020603050405020304" pitchFamily="18" charset="0"/>
                <a:ea typeface="Times New Roman" panose="02020603050405020304" pitchFamily="18" charset="0"/>
              </a:rPr>
              <a:t>.</a:t>
            </a:r>
            <a:endParaRPr lang="en-IN" sz="44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6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D838DF-5983-49D2-876E-0B2B705032EB}"/>
              </a:ext>
            </a:extLst>
          </p:cNvPr>
          <p:cNvSpPr txBox="1"/>
          <p:nvPr/>
        </p:nvSpPr>
        <p:spPr>
          <a:xfrm>
            <a:off x="1719386" y="0"/>
            <a:ext cx="10472614" cy="5509200"/>
          </a:xfrm>
          <a:prstGeom prst="rect">
            <a:avLst/>
          </a:prstGeom>
          <a:noFill/>
        </p:spPr>
        <p:txBody>
          <a:bodyPr wrap="square">
            <a:spAutoFit/>
          </a:bodyPr>
          <a:lstStyle/>
          <a:p>
            <a:r>
              <a:rPr lang="en-IN" sz="5400" dirty="0">
                <a:solidFill>
                  <a:schemeClr val="accent1"/>
                </a:solidFill>
                <a:latin typeface="Times New Roman" panose="02020603050405020304" pitchFamily="18" charset="0"/>
                <a:cs typeface="Times New Roman" panose="02020603050405020304" pitchFamily="18" charset="0"/>
              </a:rPr>
              <a:t>About The Project…</a:t>
            </a:r>
          </a:p>
          <a:p>
            <a:endParaRPr lang="en-US" sz="1800" dirty="0">
              <a:latin typeface="+mj-lt"/>
            </a:endParaRPr>
          </a:p>
          <a:p>
            <a:r>
              <a:rPr lang="en-US" sz="1400" dirty="0">
                <a:latin typeface="+mj-lt"/>
              </a:rPr>
              <a:t>The project aims at deeply </a:t>
            </a:r>
            <a:r>
              <a:rPr lang="en-US" sz="1400" dirty="0" err="1">
                <a:latin typeface="+mj-lt"/>
              </a:rPr>
              <a:t>analysing</a:t>
            </a:r>
            <a:r>
              <a:rPr lang="en-US" sz="1400" dirty="0">
                <a:latin typeface="+mj-lt"/>
              </a:rPr>
              <a:t> the contain and spread of the world pandemic Corona virus, also known as Covid19 in Indian subcontinent and other parts of the world, which has made a foot fall in December 2019 from the city of Wuhan, China. The project uses various technologies for </a:t>
            </a:r>
            <a:r>
              <a:rPr lang="en-US" sz="1400" dirty="0" err="1">
                <a:latin typeface="+mj-lt"/>
              </a:rPr>
              <a:t>analysing</a:t>
            </a:r>
            <a:r>
              <a:rPr lang="en-US" sz="1400" dirty="0">
                <a:latin typeface="+mj-lt"/>
              </a:rPr>
              <a:t> the spread of the virus through charts, graphs, tables, maps and various representations methods. </a:t>
            </a:r>
          </a:p>
          <a:p>
            <a:endParaRPr lang="en-US" sz="1400" dirty="0">
              <a:latin typeface="+mj-lt"/>
            </a:endParaRPr>
          </a:p>
          <a:p>
            <a:r>
              <a:rPr lang="en-US" sz="1400" dirty="0">
                <a:latin typeface="+mj-lt"/>
              </a:rPr>
              <a:t>Today, as we all know how much the virus is spreading and making its roots across the country and the world, the data that we will represent in this project, will give us a thorough study of the numbers </a:t>
            </a:r>
            <a:r>
              <a:rPr lang="en-US" sz="1400" dirty="0" err="1">
                <a:latin typeface="+mj-lt"/>
              </a:rPr>
              <a:t>upto</a:t>
            </a:r>
            <a:r>
              <a:rPr lang="en-US" sz="1400" dirty="0">
                <a:latin typeface="+mj-lt"/>
              </a:rPr>
              <a:t> which the virus is spreading among the locals, how steeply the number of patients are rising, the number of recoveries, active patients and the number of deceased. It also gives a thorough study of the data of specified places where the cases are more, places where the cases are less, states which are able to control the disease, the population effected, groups of ages of the people who are effected, who among males and females are effected, who are at higher risk of infection, who has lower risk of infection and many other deep studies related to the pandemic. </a:t>
            </a:r>
          </a:p>
          <a:p>
            <a:endParaRPr lang="en-US" sz="1400" dirty="0">
              <a:latin typeface="+mj-lt"/>
            </a:endParaRPr>
          </a:p>
          <a:p>
            <a:r>
              <a:rPr lang="en-US" sz="1400" dirty="0">
                <a:latin typeface="+mj-lt"/>
              </a:rPr>
              <a:t>The project also gives a time series analysis of the pandemic which helps us to predict the future projection of the disease, which will help us to plan the future actions that should be taken for controlling and stopping its contain. This could help us to understand the extent of corona virus spread in the country and the world and, in turn, it could help us to study what effects the measures have done, taken in the past, and now what shall be done in future to control the spread. </a:t>
            </a:r>
          </a:p>
          <a:p>
            <a:endParaRPr lang="en-US" sz="1400" dirty="0">
              <a:latin typeface="+mj-lt"/>
            </a:endParaRPr>
          </a:p>
          <a:p>
            <a:r>
              <a:rPr lang="en-US" sz="1400" dirty="0">
                <a:latin typeface="+mj-lt"/>
              </a:rPr>
              <a:t>The project will reduce the searching and </a:t>
            </a:r>
            <a:r>
              <a:rPr lang="en-US" sz="1400" dirty="0" err="1">
                <a:latin typeface="+mj-lt"/>
              </a:rPr>
              <a:t>analysing</a:t>
            </a:r>
            <a:r>
              <a:rPr lang="en-US" sz="1400" dirty="0">
                <a:latin typeface="+mj-lt"/>
              </a:rPr>
              <a:t> of covid19 data for the users and analysts who has to search at different places for such data, maintain the record of the data and has to generate reports of the contain and spread of the data. The project will also help the government, doctors, police, media, journalists and other concerned authorities who require the data for </a:t>
            </a:r>
            <a:r>
              <a:rPr lang="en-US" sz="1400" dirty="0" err="1">
                <a:latin typeface="+mj-lt"/>
              </a:rPr>
              <a:t>analysing</a:t>
            </a:r>
            <a:r>
              <a:rPr lang="en-US" sz="1400" dirty="0">
                <a:latin typeface="+mj-lt"/>
              </a:rPr>
              <a:t> purpose and report making and to place the future actions that should be taken for controlling the same, knowing the past mistakes. </a:t>
            </a:r>
            <a:endParaRPr lang="en-IN" sz="1400" dirty="0">
              <a:latin typeface="+mj-lt"/>
            </a:endParaRPr>
          </a:p>
        </p:txBody>
      </p:sp>
    </p:spTree>
    <p:extLst>
      <p:ext uri="{BB962C8B-B14F-4D97-AF65-F5344CB8AC3E}">
        <p14:creationId xmlns:p14="http://schemas.microsoft.com/office/powerpoint/2010/main" val="1220044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48A24E-0FF3-4640-A3DC-7DC39739CFA5}"/>
              </a:ext>
            </a:extLst>
          </p:cNvPr>
          <p:cNvSpPr txBox="1"/>
          <p:nvPr/>
        </p:nvSpPr>
        <p:spPr>
          <a:xfrm>
            <a:off x="1453662" y="328246"/>
            <a:ext cx="10297414" cy="4493538"/>
          </a:xfrm>
          <a:prstGeom prst="rect">
            <a:avLst/>
          </a:prstGeom>
          <a:noFill/>
        </p:spPr>
        <p:txBody>
          <a:bodyPr wrap="square" rtlCol="0">
            <a:spAutoFit/>
          </a:bodyPr>
          <a:lstStyle/>
          <a:p>
            <a:r>
              <a:rPr lang="en-IN" sz="4400" dirty="0">
                <a:solidFill>
                  <a:schemeClr val="accent1"/>
                </a:solidFill>
                <a:latin typeface="Times New Roman" panose="02020603050405020304" pitchFamily="18" charset="0"/>
                <a:cs typeface="Times New Roman" panose="02020603050405020304" pitchFamily="18" charset="0"/>
              </a:rPr>
              <a:t>Skills Gained</a:t>
            </a:r>
          </a:p>
          <a:p>
            <a:endParaRPr lang="en-IN" sz="4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Data </a:t>
            </a:r>
            <a:r>
              <a:rPr lang="en-IN" sz="1800" dirty="0" err="1">
                <a:effectLst/>
                <a:latin typeface="Times New Roman" panose="02020603050405020304" pitchFamily="18" charset="0"/>
                <a:ea typeface="Times New Roman" panose="02020603050405020304" pitchFamily="18" charset="0"/>
              </a:rPr>
              <a:t>Anslysis</a:t>
            </a:r>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Data Quality</a:t>
            </a:r>
          </a:p>
          <a:p>
            <a:pPr marL="285750" indent="-285750">
              <a:buFont typeface="Arial" panose="020B0604020202020204" pitchFamily="34" charset="0"/>
              <a:buChar char="•"/>
            </a:pPr>
            <a:endParaRPr lang="en-IN"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Data Model</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t>
            </a:r>
          </a:p>
          <a:p>
            <a:pPr marL="285750" indent="-285750">
              <a:buFont typeface="Arial" panose="020B0604020202020204" pitchFamily="34" charset="0"/>
              <a:buChar char="•"/>
            </a:pPr>
            <a:r>
              <a:rPr lang="en-IN" dirty="0">
                <a:latin typeface="Times New Roman" panose="02020603050405020304" pitchFamily="18" charset="0"/>
                <a:ea typeface="Times New Roman" panose="02020603050405020304" pitchFamily="18" charset="0"/>
              </a:rPr>
              <a:t>Different Types of Data</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 </a:t>
            </a: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Various Python Libraries like pandas</a:t>
            </a:r>
          </a:p>
          <a:p>
            <a:endParaRPr lang="en-IN" sz="1800" dirty="0">
              <a:effectLst/>
              <a:latin typeface="Times New Roman" panose="02020603050405020304" pitchFamily="18" charset="0"/>
              <a:ea typeface="Times New Roman" panose="02020603050405020304" pitchFamily="18" charset="0"/>
            </a:endParaRPr>
          </a:p>
          <a:p>
            <a:endParaRPr lang="en-IN"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279317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267AD4-A3B4-4CC1-BB60-F55F88CF4F38}"/>
              </a:ext>
            </a:extLst>
          </p:cNvPr>
          <p:cNvSpPr txBox="1"/>
          <p:nvPr/>
        </p:nvSpPr>
        <p:spPr>
          <a:xfrm>
            <a:off x="1516185" y="351692"/>
            <a:ext cx="9882744" cy="4008655"/>
          </a:xfrm>
          <a:prstGeom prst="rect">
            <a:avLst/>
          </a:prstGeom>
          <a:noFill/>
        </p:spPr>
        <p:txBody>
          <a:bodyPr wrap="square" rtlCol="0">
            <a:spAutoFit/>
          </a:bodyPr>
          <a:lstStyle/>
          <a:p>
            <a:r>
              <a:rPr lang="en-IN" sz="4400" dirty="0">
                <a:solidFill>
                  <a:schemeClr val="accent1"/>
                </a:solidFill>
                <a:latin typeface="Times New Roman" panose="02020603050405020304" pitchFamily="18" charset="0"/>
                <a:cs typeface="Times New Roman" panose="02020603050405020304" pitchFamily="18" charset="0"/>
              </a:rPr>
              <a:t>What I learned From The Project</a:t>
            </a:r>
          </a:p>
          <a:p>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solidFill>
                  <a:srgbClr val="002060"/>
                </a:solidFill>
                <a:latin typeface="Times New Roman" panose="02020603050405020304" pitchFamily="18" charset="0"/>
                <a:cs typeface="Times New Roman" panose="02020603050405020304" pitchFamily="18" charset="0"/>
              </a:rPr>
              <a:t>Analytical Tools</a:t>
            </a:r>
          </a:p>
          <a:p>
            <a:endParaRPr lang="en-IN" sz="2800" dirty="0">
              <a:latin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In this module, I have learned about the technologies that enable analytical work. I have examined data storage and databases, including the relational database. About Big Data and Cloud technologies and ideas like federation, virtualization, and in-memory computing and also walk through a landscape of some of the more common tool classes and learned how these tools support common analytical tasks.</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798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5A532F-C1B6-4E2D-9A86-882E81C3F2A4}"/>
              </a:ext>
            </a:extLst>
          </p:cNvPr>
          <p:cNvSpPr txBox="1"/>
          <p:nvPr/>
        </p:nvSpPr>
        <p:spPr>
          <a:xfrm>
            <a:off x="2050742" y="2254928"/>
            <a:ext cx="8114190" cy="707886"/>
          </a:xfrm>
          <a:prstGeom prst="rect">
            <a:avLst/>
          </a:prstGeom>
          <a:noFill/>
        </p:spPr>
        <p:txBody>
          <a:bodyPr wrap="square" rtlCol="0">
            <a:spAutoFit/>
          </a:bodyPr>
          <a:lstStyle/>
          <a:p>
            <a:pPr algn="ctr"/>
            <a:r>
              <a:rPr lang="en-IN" sz="4000" dirty="0">
                <a:latin typeface="Bookman Old Style" panose="02050604050505020204" pitchFamily="18" charset="0"/>
                <a:cs typeface="Times New Roman" panose="02020603050405020304" pitchFamily="18" charset="0"/>
              </a:rPr>
              <a:t> THE PROJECT WORK</a:t>
            </a:r>
          </a:p>
        </p:txBody>
      </p:sp>
    </p:spTree>
    <p:extLst>
      <p:ext uri="{BB962C8B-B14F-4D97-AF65-F5344CB8AC3E}">
        <p14:creationId xmlns:p14="http://schemas.microsoft.com/office/powerpoint/2010/main" val="1747628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Parallax</Template>
  <TotalTime>411</TotalTime>
  <Words>1790</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 Antiqua</vt:lpstr>
      <vt:lpstr>Bookman Old Style</vt:lpstr>
      <vt:lpstr>Calibri</vt:lpstr>
      <vt:lpstr>Corbel</vt:lpstr>
      <vt:lpstr>Times New Roman</vt:lpstr>
      <vt:lpstr>Parallax</vt:lpstr>
      <vt:lpstr>MINI PROJECT COVID-19 DATA ANALYSIS</vt:lpstr>
      <vt:lpstr>About The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Training Presentation</dc:title>
  <dc:creator>parakhtiwari611@gmail.com</dc:creator>
  <cp:lastModifiedBy>nimisha</cp:lastModifiedBy>
  <cp:revision>27</cp:revision>
  <dcterms:created xsi:type="dcterms:W3CDTF">2020-09-20T09:36:11Z</dcterms:created>
  <dcterms:modified xsi:type="dcterms:W3CDTF">2020-11-25T13:17:43Z</dcterms:modified>
</cp:coreProperties>
</file>