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58" r:id="rId5"/>
    <p:sldId id="269" r:id="rId6"/>
    <p:sldId id="436" r:id="rId7"/>
    <p:sldId id="437" r:id="rId8"/>
    <p:sldId id="438" r:id="rId9"/>
    <p:sldId id="439" r:id="rId10"/>
    <p:sldId id="440" r:id="rId11"/>
    <p:sldId id="446" r:id="rId12"/>
    <p:sldId id="4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719E5-4CCC-4E88-A581-B3C622264A5D}" v="64" dt="2023-05-31T10:00:57.739"/>
    <p1510:client id="{7DF4188F-B327-427B-85AE-43AE9657774B}" v="11" dt="2023-05-31T09:56:49.226"/>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on John Abraham(UST,IN)" userId="S::245045@ust.com::7a8ce1a7-e5f6-40c8-8235-dfa6965554c9" providerId="AD" clId="Web-{7DF4188F-B327-427B-85AE-43AE9657774B}"/>
    <pc:docChg chg="addSld modSld">
      <pc:chgData name="Blesson John Abraham(UST,IN)" userId="S::245045@ust.com::7a8ce1a7-e5f6-40c8-8235-dfa6965554c9" providerId="AD" clId="Web-{7DF4188F-B327-427B-85AE-43AE9657774B}" dt="2023-05-31T09:56:49.226" v="10" actId="20577"/>
      <pc:docMkLst>
        <pc:docMk/>
      </pc:docMkLst>
      <pc:sldChg chg="modSp new">
        <pc:chgData name="Blesson John Abraham(UST,IN)" userId="S::245045@ust.com::7a8ce1a7-e5f6-40c8-8235-dfa6965554c9" providerId="AD" clId="Web-{7DF4188F-B327-427B-85AE-43AE9657774B}" dt="2023-05-31T09:56:49.226" v="10" actId="20577"/>
        <pc:sldMkLst>
          <pc:docMk/>
          <pc:sldMk cId="1829579274" sldId="446"/>
        </pc:sldMkLst>
        <pc:spChg chg="mod">
          <ac:chgData name="Blesson John Abraham(UST,IN)" userId="S::245045@ust.com::7a8ce1a7-e5f6-40c8-8235-dfa6965554c9" providerId="AD" clId="Web-{7DF4188F-B327-427B-85AE-43AE9657774B}" dt="2023-05-31T09:55:20.221" v="4" actId="20577"/>
          <ac:spMkLst>
            <pc:docMk/>
            <pc:sldMk cId="1829579274" sldId="446"/>
            <ac:spMk id="2" creationId="{128A15D8-5BC4-45C6-E506-643173311746}"/>
          </ac:spMkLst>
        </pc:spChg>
        <pc:spChg chg="mod">
          <ac:chgData name="Blesson John Abraham(UST,IN)" userId="S::245045@ust.com::7a8ce1a7-e5f6-40c8-8235-dfa6965554c9" providerId="AD" clId="Web-{7DF4188F-B327-427B-85AE-43AE9657774B}" dt="2023-05-31T09:56:49.226" v="10" actId="20577"/>
          <ac:spMkLst>
            <pc:docMk/>
            <pc:sldMk cId="1829579274" sldId="446"/>
            <ac:spMk id="3" creationId="{BE86C0AF-7233-4060-1211-9769EFB2C9A5}"/>
          </ac:spMkLst>
        </pc:spChg>
      </pc:sldChg>
    </pc:docChg>
  </pc:docChgLst>
  <pc:docChgLst>
    <pc:chgData name="Blesson John Abraham(UST,IN)" userId="S::245045@ust.com::7a8ce1a7-e5f6-40c8-8235-dfa6965554c9" providerId="AD" clId="Web-{606719E5-4CCC-4E88-A581-B3C622264A5D}"/>
    <pc:docChg chg="modSld">
      <pc:chgData name="Blesson John Abraham(UST,IN)" userId="S::245045@ust.com::7a8ce1a7-e5f6-40c8-8235-dfa6965554c9" providerId="AD" clId="Web-{606719E5-4CCC-4E88-A581-B3C622264A5D}" dt="2023-05-31T10:00:55.504" v="37" actId="20577"/>
      <pc:docMkLst>
        <pc:docMk/>
      </pc:docMkLst>
      <pc:sldChg chg="addSp modSp">
        <pc:chgData name="Blesson John Abraham(UST,IN)" userId="S::245045@ust.com::7a8ce1a7-e5f6-40c8-8235-dfa6965554c9" providerId="AD" clId="Web-{606719E5-4CCC-4E88-A581-B3C622264A5D}" dt="2023-05-31T10:00:55.504" v="37" actId="20577"/>
        <pc:sldMkLst>
          <pc:docMk/>
          <pc:sldMk cId="2243934821" sldId="358"/>
        </pc:sldMkLst>
        <pc:spChg chg="add mod">
          <ac:chgData name="Blesson John Abraham(UST,IN)" userId="S::245045@ust.com::7a8ce1a7-e5f6-40c8-8235-dfa6965554c9" providerId="AD" clId="Web-{606719E5-4CCC-4E88-A581-B3C622264A5D}" dt="2023-05-31T10:00:55.504" v="37" actId="20577"/>
          <ac:spMkLst>
            <pc:docMk/>
            <pc:sldMk cId="2243934821" sldId="358"/>
            <ac:spMk id="2" creationId="{9C0B1E8B-4774-F312-A34D-51E3854C9599}"/>
          </ac:spMkLst>
        </pc:spChg>
        <pc:spChg chg="mod">
          <ac:chgData name="Blesson John Abraham(UST,IN)" userId="S::245045@ust.com::7a8ce1a7-e5f6-40c8-8235-dfa6965554c9" providerId="AD" clId="Web-{606719E5-4CCC-4E88-A581-B3C622264A5D}" dt="2023-05-31T09:59:40.205" v="3" actId="1076"/>
          <ac:spMkLst>
            <pc:docMk/>
            <pc:sldMk cId="2243934821" sldId="358"/>
            <ac:spMk id="3" creationId="{DE8D9179-282A-0246-BB16-54CA367C3B73}"/>
          </ac:spMkLst>
        </pc:spChg>
        <pc:picChg chg="mod">
          <ac:chgData name="Blesson John Abraham(UST,IN)" userId="S::245045@ust.com::7a8ce1a7-e5f6-40c8-8235-dfa6965554c9" providerId="AD" clId="Web-{606719E5-4CCC-4E88-A581-B3C622264A5D}" dt="2023-05-31T10:00:47.488" v="35" actId="1076"/>
          <ac:picMkLst>
            <pc:docMk/>
            <pc:sldMk cId="2243934821" sldId="358"/>
            <ac:picMk id="4" creationId="{CDFFBE61-243B-4942-BA04-A18B343A2BD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E7DB2-69AB-46ED-945C-74ABF06257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E8344F-D97B-4120-9D9D-B170E225356B}">
      <dgm:prSet/>
      <dgm:spPr/>
      <dgm:t>
        <a:bodyPr/>
        <a:lstStyle/>
        <a:p>
          <a:r>
            <a:rPr lang="en-US" b="0" i="0"/>
            <a:t>A Dockerfile is a text file that contains instructions for building a Docker image.</a:t>
          </a:r>
          <a:endParaRPr lang="en-US"/>
        </a:p>
      </dgm:t>
    </dgm:pt>
    <dgm:pt modelId="{C5B116FB-A08E-4B2C-B12B-9E20D5D9F52C}" type="parTrans" cxnId="{CF2E9F60-5ECF-4CC5-9CFB-9A9C5289F7D8}">
      <dgm:prSet/>
      <dgm:spPr/>
      <dgm:t>
        <a:bodyPr/>
        <a:lstStyle/>
        <a:p>
          <a:endParaRPr lang="en-US"/>
        </a:p>
      </dgm:t>
    </dgm:pt>
    <dgm:pt modelId="{11CD7D3E-2514-4E4F-959A-160F3A5CD1FC}" type="sibTrans" cxnId="{CF2E9F60-5ECF-4CC5-9CFB-9A9C5289F7D8}">
      <dgm:prSet/>
      <dgm:spPr/>
      <dgm:t>
        <a:bodyPr/>
        <a:lstStyle/>
        <a:p>
          <a:endParaRPr lang="en-US"/>
        </a:p>
      </dgm:t>
    </dgm:pt>
    <dgm:pt modelId="{6D8A8A6A-2A4E-4D3B-8D50-F80960CA1582}">
      <dgm:prSet/>
      <dgm:spPr/>
      <dgm:t>
        <a:bodyPr/>
        <a:lstStyle/>
        <a:p>
          <a:r>
            <a:rPr lang="en-US" b="0" i="0"/>
            <a:t>It specifies the base image to use, the dependencies to install, and the commands to run when the image is being built. </a:t>
          </a:r>
          <a:endParaRPr lang="en-US"/>
        </a:p>
      </dgm:t>
    </dgm:pt>
    <dgm:pt modelId="{87777A52-3ECA-40BF-852D-38C4859D5351}" type="parTrans" cxnId="{5A9F89FE-3ADE-4091-90CF-44C8D185FF5C}">
      <dgm:prSet/>
      <dgm:spPr/>
      <dgm:t>
        <a:bodyPr/>
        <a:lstStyle/>
        <a:p>
          <a:endParaRPr lang="en-US"/>
        </a:p>
      </dgm:t>
    </dgm:pt>
    <dgm:pt modelId="{97AB7F01-589A-4490-8D44-47C5A81836EA}" type="sibTrans" cxnId="{5A9F89FE-3ADE-4091-90CF-44C8D185FF5C}">
      <dgm:prSet/>
      <dgm:spPr/>
      <dgm:t>
        <a:bodyPr/>
        <a:lstStyle/>
        <a:p>
          <a:endParaRPr lang="en-US"/>
        </a:p>
      </dgm:t>
    </dgm:pt>
    <dgm:pt modelId="{7C253BA2-B485-495F-92F4-F08D5ECEE4F3}">
      <dgm:prSet/>
      <dgm:spPr/>
      <dgm:t>
        <a:bodyPr/>
        <a:lstStyle/>
        <a:p>
          <a:r>
            <a:rPr lang="en-US" b="0" i="0"/>
            <a:t>With a Dockerfile, you can define the environment and configuration of your application, making it reproducible and portable across different systems.</a:t>
          </a:r>
          <a:endParaRPr lang="en-US"/>
        </a:p>
      </dgm:t>
    </dgm:pt>
    <dgm:pt modelId="{3CFBC455-0E18-4BCE-9F85-35D8FF1BFB17}" type="parTrans" cxnId="{4D24A3ED-AB3A-41BF-A2B2-043F4617A378}">
      <dgm:prSet/>
      <dgm:spPr/>
      <dgm:t>
        <a:bodyPr/>
        <a:lstStyle/>
        <a:p>
          <a:endParaRPr lang="en-US"/>
        </a:p>
      </dgm:t>
    </dgm:pt>
    <dgm:pt modelId="{94B843C1-0225-4129-8935-B07EFD278462}" type="sibTrans" cxnId="{4D24A3ED-AB3A-41BF-A2B2-043F4617A378}">
      <dgm:prSet/>
      <dgm:spPr/>
      <dgm:t>
        <a:bodyPr/>
        <a:lstStyle/>
        <a:p>
          <a:endParaRPr lang="en-US"/>
        </a:p>
      </dgm:t>
    </dgm:pt>
    <dgm:pt modelId="{91F183CC-6508-4D4B-8BA1-33E848D75DA9}" type="pres">
      <dgm:prSet presAssocID="{553E7DB2-69AB-46ED-945C-74ABF0625735}" presName="root" presStyleCnt="0">
        <dgm:presLayoutVars>
          <dgm:dir/>
          <dgm:resizeHandles val="exact"/>
        </dgm:presLayoutVars>
      </dgm:prSet>
      <dgm:spPr/>
    </dgm:pt>
    <dgm:pt modelId="{384BFA04-657C-4FF7-B104-77DA53BE8007}" type="pres">
      <dgm:prSet presAssocID="{D4E8344F-D97B-4120-9D9D-B170E225356B}" presName="compNode" presStyleCnt="0"/>
      <dgm:spPr/>
    </dgm:pt>
    <dgm:pt modelId="{154AE742-6D59-4D85-A8A7-9F0CEDAB0039}" type="pres">
      <dgm:prSet presAssocID="{D4E8344F-D97B-4120-9D9D-B170E225356B}" presName="bgRect" presStyleLbl="bgShp" presStyleIdx="0" presStyleCnt="3"/>
      <dgm:spPr/>
    </dgm:pt>
    <dgm:pt modelId="{03244A95-B596-4DCB-B921-F5792A649143}" type="pres">
      <dgm:prSet presAssocID="{D4E8344F-D97B-4120-9D9D-B170E22535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7945D45C-4A0B-457B-82F8-E7FE1D47A1B5}" type="pres">
      <dgm:prSet presAssocID="{D4E8344F-D97B-4120-9D9D-B170E225356B}" presName="spaceRect" presStyleCnt="0"/>
      <dgm:spPr/>
    </dgm:pt>
    <dgm:pt modelId="{05A30CB2-6D1C-42F8-AE6B-FA9C63DB92CF}" type="pres">
      <dgm:prSet presAssocID="{D4E8344F-D97B-4120-9D9D-B170E225356B}" presName="parTx" presStyleLbl="revTx" presStyleIdx="0" presStyleCnt="3">
        <dgm:presLayoutVars>
          <dgm:chMax val="0"/>
          <dgm:chPref val="0"/>
        </dgm:presLayoutVars>
      </dgm:prSet>
      <dgm:spPr/>
    </dgm:pt>
    <dgm:pt modelId="{961CB661-BC59-45DE-AC12-7FAB9D67FB32}" type="pres">
      <dgm:prSet presAssocID="{11CD7D3E-2514-4E4F-959A-160F3A5CD1FC}" presName="sibTrans" presStyleCnt="0"/>
      <dgm:spPr/>
    </dgm:pt>
    <dgm:pt modelId="{D2340E8C-35D0-4354-AE11-F6C1746F1AA0}" type="pres">
      <dgm:prSet presAssocID="{6D8A8A6A-2A4E-4D3B-8D50-F80960CA1582}" presName="compNode" presStyleCnt="0"/>
      <dgm:spPr/>
    </dgm:pt>
    <dgm:pt modelId="{11393FA6-4714-4E9C-8EF5-44B2A3A385DA}" type="pres">
      <dgm:prSet presAssocID="{6D8A8A6A-2A4E-4D3B-8D50-F80960CA1582}" presName="bgRect" presStyleLbl="bgShp" presStyleIdx="1" presStyleCnt="3"/>
      <dgm:spPr/>
    </dgm:pt>
    <dgm:pt modelId="{6795EF9E-DDD5-49BA-B694-B4E89B9B1F77}" type="pres">
      <dgm:prSet presAssocID="{6D8A8A6A-2A4E-4D3B-8D50-F80960CA15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74DFB39-D22D-4EF7-B372-7188E7B8F011}" type="pres">
      <dgm:prSet presAssocID="{6D8A8A6A-2A4E-4D3B-8D50-F80960CA1582}" presName="spaceRect" presStyleCnt="0"/>
      <dgm:spPr/>
    </dgm:pt>
    <dgm:pt modelId="{42BD066C-C05D-40C1-ACAF-F12B9B83C8DE}" type="pres">
      <dgm:prSet presAssocID="{6D8A8A6A-2A4E-4D3B-8D50-F80960CA1582}" presName="parTx" presStyleLbl="revTx" presStyleIdx="1" presStyleCnt="3">
        <dgm:presLayoutVars>
          <dgm:chMax val="0"/>
          <dgm:chPref val="0"/>
        </dgm:presLayoutVars>
      </dgm:prSet>
      <dgm:spPr/>
    </dgm:pt>
    <dgm:pt modelId="{E8624709-6C48-4F6A-9A15-8697EAA778D5}" type="pres">
      <dgm:prSet presAssocID="{97AB7F01-589A-4490-8D44-47C5A81836EA}" presName="sibTrans" presStyleCnt="0"/>
      <dgm:spPr/>
    </dgm:pt>
    <dgm:pt modelId="{E6FC794F-075F-4926-9626-D8F84CC07CF1}" type="pres">
      <dgm:prSet presAssocID="{7C253BA2-B485-495F-92F4-F08D5ECEE4F3}" presName="compNode" presStyleCnt="0"/>
      <dgm:spPr/>
    </dgm:pt>
    <dgm:pt modelId="{B681A0A8-B2D1-4294-B738-31017863BAEF}" type="pres">
      <dgm:prSet presAssocID="{7C253BA2-B485-495F-92F4-F08D5ECEE4F3}" presName="bgRect" presStyleLbl="bgShp" presStyleIdx="2" presStyleCnt="3"/>
      <dgm:spPr/>
    </dgm:pt>
    <dgm:pt modelId="{A45D30C4-C950-418F-A850-46A42DAD3576}" type="pres">
      <dgm:prSet presAssocID="{7C253BA2-B485-495F-92F4-F08D5ECEE4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046823D-ED55-4543-BC7F-283425F77F87}" type="pres">
      <dgm:prSet presAssocID="{7C253BA2-B485-495F-92F4-F08D5ECEE4F3}" presName="spaceRect" presStyleCnt="0"/>
      <dgm:spPr/>
    </dgm:pt>
    <dgm:pt modelId="{804BBB19-FD85-4A32-9BD4-542A0BFFEB1B}" type="pres">
      <dgm:prSet presAssocID="{7C253BA2-B485-495F-92F4-F08D5ECEE4F3}" presName="parTx" presStyleLbl="revTx" presStyleIdx="2" presStyleCnt="3">
        <dgm:presLayoutVars>
          <dgm:chMax val="0"/>
          <dgm:chPref val="0"/>
        </dgm:presLayoutVars>
      </dgm:prSet>
      <dgm:spPr/>
    </dgm:pt>
  </dgm:ptLst>
  <dgm:cxnLst>
    <dgm:cxn modelId="{C95C940F-72B1-4DE4-94EC-64952C6195FA}" type="presOf" srcId="{7C253BA2-B485-495F-92F4-F08D5ECEE4F3}" destId="{804BBB19-FD85-4A32-9BD4-542A0BFFEB1B}" srcOrd="0" destOrd="0" presId="urn:microsoft.com/office/officeart/2018/2/layout/IconVerticalSolidList"/>
    <dgm:cxn modelId="{57B44F13-DD13-41AD-AF48-9AC36BBE9C46}" type="presOf" srcId="{553E7DB2-69AB-46ED-945C-74ABF0625735}" destId="{91F183CC-6508-4D4B-8BA1-33E848D75DA9}" srcOrd="0" destOrd="0" presId="urn:microsoft.com/office/officeart/2018/2/layout/IconVerticalSolidList"/>
    <dgm:cxn modelId="{CF2E9F60-5ECF-4CC5-9CFB-9A9C5289F7D8}" srcId="{553E7DB2-69AB-46ED-945C-74ABF0625735}" destId="{D4E8344F-D97B-4120-9D9D-B170E225356B}" srcOrd="0" destOrd="0" parTransId="{C5B116FB-A08E-4B2C-B12B-9E20D5D9F52C}" sibTransId="{11CD7D3E-2514-4E4F-959A-160F3A5CD1FC}"/>
    <dgm:cxn modelId="{B021CB56-E4A5-4ED0-BFE5-3822D608BF7E}" type="presOf" srcId="{D4E8344F-D97B-4120-9D9D-B170E225356B}" destId="{05A30CB2-6D1C-42F8-AE6B-FA9C63DB92CF}" srcOrd="0" destOrd="0" presId="urn:microsoft.com/office/officeart/2018/2/layout/IconVerticalSolidList"/>
    <dgm:cxn modelId="{4D24A3ED-AB3A-41BF-A2B2-043F4617A378}" srcId="{553E7DB2-69AB-46ED-945C-74ABF0625735}" destId="{7C253BA2-B485-495F-92F4-F08D5ECEE4F3}" srcOrd="2" destOrd="0" parTransId="{3CFBC455-0E18-4BCE-9F85-35D8FF1BFB17}" sibTransId="{94B843C1-0225-4129-8935-B07EFD278462}"/>
    <dgm:cxn modelId="{9D4957FC-63E2-4FA2-AA5B-EBBCC7D1A47D}" type="presOf" srcId="{6D8A8A6A-2A4E-4D3B-8D50-F80960CA1582}" destId="{42BD066C-C05D-40C1-ACAF-F12B9B83C8DE}" srcOrd="0" destOrd="0" presId="urn:microsoft.com/office/officeart/2018/2/layout/IconVerticalSolidList"/>
    <dgm:cxn modelId="{5A9F89FE-3ADE-4091-90CF-44C8D185FF5C}" srcId="{553E7DB2-69AB-46ED-945C-74ABF0625735}" destId="{6D8A8A6A-2A4E-4D3B-8D50-F80960CA1582}" srcOrd="1" destOrd="0" parTransId="{87777A52-3ECA-40BF-852D-38C4859D5351}" sibTransId="{97AB7F01-589A-4490-8D44-47C5A81836EA}"/>
    <dgm:cxn modelId="{817D89EC-1186-425D-9A70-9B6DB38D51EF}" type="presParOf" srcId="{91F183CC-6508-4D4B-8BA1-33E848D75DA9}" destId="{384BFA04-657C-4FF7-B104-77DA53BE8007}" srcOrd="0" destOrd="0" presId="urn:microsoft.com/office/officeart/2018/2/layout/IconVerticalSolidList"/>
    <dgm:cxn modelId="{A815D509-49E9-484E-BF1E-010939F2B3C6}" type="presParOf" srcId="{384BFA04-657C-4FF7-B104-77DA53BE8007}" destId="{154AE742-6D59-4D85-A8A7-9F0CEDAB0039}" srcOrd="0" destOrd="0" presId="urn:microsoft.com/office/officeart/2018/2/layout/IconVerticalSolidList"/>
    <dgm:cxn modelId="{C04FFDC6-9BEE-46CB-8911-D507E6000CC6}" type="presParOf" srcId="{384BFA04-657C-4FF7-B104-77DA53BE8007}" destId="{03244A95-B596-4DCB-B921-F5792A649143}" srcOrd="1" destOrd="0" presId="urn:microsoft.com/office/officeart/2018/2/layout/IconVerticalSolidList"/>
    <dgm:cxn modelId="{7B789DDB-A9B2-4751-AFBD-763CB7180824}" type="presParOf" srcId="{384BFA04-657C-4FF7-B104-77DA53BE8007}" destId="{7945D45C-4A0B-457B-82F8-E7FE1D47A1B5}" srcOrd="2" destOrd="0" presId="urn:microsoft.com/office/officeart/2018/2/layout/IconVerticalSolidList"/>
    <dgm:cxn modelId="{C2910222-3544-4787-B8F3-CFBDE6C0DCE2}" type="presParOf" srcId="{384BFA04-657C-4FF7-B104-77DA53BE8007}" destId="{05A30CB2-6D1C-42F8-AE6B-FA9C63DB92CF}" srcOrd="3" destOrd="0" presId="urn:microsoft.com/office/officeart/2018/2/layout/IconVerticalSolidList"/>
    <dgm:cxn modelId="{FFDB1732-B421-43B6-8502-ABF6F88DF4C4}" type="presParOf" srcId="{91F183CC-6508-4D4B-8BA1-33E848D75DA9}" destId="{961CB661-BC59-45DE-AC12-7FAB9D67FB32}" srcOrd="1" destOrd="0" presId="urn:microsoft.com/office/officeart/2018/2/layout/IconVerticalSolidList"/>
    <dgm:cxn modelId="{55AABA94-6008-4EF0-B952-5C6930E9103E}" type="presParOf" srcId="{91F183CC-6508-4D4B-8BA1-33E848D75DA9}" destId="{D2340E8C-35D0-4354-AE11-F6C1746F1AA0}" srcOrd="2" destOrd="0" presId="urn:microsoft.com/office/officeart/2018/2/layout/IconVerticalSolidList"/>
    <dgm:cxn modelId="{237A418F-BC23-4B46-9D16-1F02769964D6}" type="presParOf" srcId="{D2340E8C-35D0-4354-AE11-F6C1746F1AA0}" destId="{11393FA6-4714-4E9C-8EF5-44B2A3A385DA}" srcOrd="0" destOrd="0" presId="urn:microsoft.com/office/officeart/2018/2/layout/IconVerticalSolidList"/>
    <dgm:cxn modelId="{DA68AE2D-FBE0-495A-813E-0CB1E24F2AC1}" type="presParOf" srcId="{D2340E8C-35D0-4354-AE11-F6C1746F1AA0}" destId="{6795EF9E-DDD5-49BA-B694-B4E89B9B1F77}" srcOrd="1" destOrd="0" presId="urn:microsoft.com/office/officeart/2018/2/layout/IconVerticalSolidList"/>
    <dgm:cxn modelId="{5919D431-3B24-44CF-BB07-6132ED8CAC0D}" type="presParOf" srcId="{D2340E8C-35D0-4354-AE11-F6C1746F1AA0}" destId="{674DFB39-D22D-4EF7-B372-7188E7B8F011}" srcOrd="2" destOrd="0" presId="urn:microsoft.com/office/officeart/2018/2/layout/IconVerticalSolidList"/>
    <dgm:cxn modelId="{5B3FEF79-0B04-4EBB-BE67-63850C82571E}" type="presParOf" srcId="{D2340E8C-35D0-4354-AE11-F6C1746F1AA0}" destId="{42BD066C-C05D-40C1-ACAF-F12B9B83C8DE}" srcOrd="3" destOrd="0" presId="urn:microsoft.com/office/officeart/2018/2/layout/IconVerticalSolidList"/>
    <dgm:cxn modelId="{A43F8FED-0101-4D14-8220-45E1A53065FC}" type="presParOf" srcId="{91F183CC-6508-4D4B-8BA1-33E848D75DA9}" destId="{E8624709-6C48-4F6A-9A15-8697EAA778D5}" srcOrd="3" destOrd="0" presId="urn:microsoft.com/office/officeart/2018/2/layout/IconVerticalSolidList"/>
    <dgm:cxn modelId="{EC8AB71C-4E34-4DFA-A35F-3EAB7C852BB1}" type="presParOf" srcId="{91F183CC-6508-4D4B-8BA1-33E848D75DA9}" destId="{E6FC794F-075F-4926-9626-D8F84CC07CF1}" srcOrd="4" destOrd="0" presId="urn:microsoft.com/office/officeart/2018/2/layout/IconVerticalSolidList"/>
    <dgm:cxn modelId="{BBBCA41C-BC8B-4C25-9EB3-4D76A90CA80D}" type="presParOf" srcId="{E6FC794F-075F-4926-9626-D8F84CC07CF1}" destId="{B681A0A8-B2D1-4294-B738-31017863BAEF}" srcOrd="0" destOrd="0" presId="urn:microsoft.com/office/officeart/2018/2/layout/IconVerticalSolidList"/>
    <dgm:cxn modelId="{D8D1E6BD-7192-446B-8FD8-C979CA2949B2}" type="presParOf" srcId="{E6FC794F-075F-4926-9626-D8F84CC07CF1}" destId="{A45D30C4-C950-418F-A850-46A42DAD3576}" srcOrd="1" destOrd="0" presId="urn:microsoft.com/office/officeart/2018/2/layout/IconVerticalSolidList"/>
    <dgm:cxn modelId="{3D1A9080-41E6-4446-A840-AADB1D8EF467}" type="presParOf" srcId="{E6FC794F-075F-4926-9626-D8F84CC07CF1}" destId="{4046823D-ED55-4543-BC7F-283425F77F87}" srcOrd="2" destOrd="0" presId="urn:microsoft.com/office/officeart/2018/2/layout/IconVerticalSolidList"/>
    <dgm:cxn modelId="{0376B687-75A5-406A-93CA-2DFE4A4802D0}" type="presParOf" srcId="{E6FC794F-075F-4926-9626-D8F84CC07CF1}" destId="{804BBB19-FD85-4A32-9BD4-542A0BFFEB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AE742-6D59-4D85-A8A7-9F0CEDAB0039}">
      <dsp:nvSpPr>
        <dsp:cNvPr id="0" name=""/>
        <dsp:cNvSpPr/>
      </dsp:nvSpPr>
      <dsp:spPr>
        <a:xfrm>
          <a:off x="0" y="487"/>
          <a:ext cx="10479641" cy="11416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44A95-B596-4DCB-B921-F5792A649143}">
      <dsp:nvSpPr>
        <dsp:cNvPr id="0" name=""/>
        <dsp:cNvSpPr/>
      </dsp:nvSpPr>
      <dsp:spPr>
        <a:xfrm>
          <a:off x="345340" y="257352"/>
          <a:ext cx="627891" cy="6278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5A30CB2-6D1C-42F8-AE6B-FA9C63DB92CF}">
      <dsp:nvSpPr>
        <dsp:cNvPr id="0" name=""/>
        <dsp:cNvSpPr/>
      </dsp:nvSpPr>
      <dsp:spPr>
        <a:xfrm>
          <a:off x="1318571" y="487"/>
          <a:ext cx="9161069" cy="114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821" tIns="120821" rIns="120821" bIns="120821" numCol="1" spcCol="1270" anchor="ctr" anchorCtr="0">
          <a:noAutofit/>
        </a:bodyPr>
        <a:lstStyle/>
        <a:p>
          <a:pPr marL="0" lvl="0" indent="0" algn="l" defTabSz="977900">
            <a:lnSpc>
              <a:spcPct val="90000"/>
            </a:lnSpc>
            <a:spcBef>
              <a:spcPct val="0"/>
            </a:spcBef>
            <a:spcAft>
              <a:spcPct val="35000"/>
            </a:spcAft>
            <a:buNone/>
          </a:pPr>
          <a:r>
            <a:rPr lang="en-US" sz="2200" b="0" i="0" kern="1200"/>
            <a:t>A Dockerfile is a text file that contains instructions for building a Docker image.</a:t>
          </a:r>
          <a:endParaRPr lang="en-US" sz="2200" kern="1200"/>
        </a:p>
      </dsp:txBody>
      <dsp:txXfrm>
        <a:off x="1318571" y="487"/>
        <a:ext cx="9161069" cy="1141620"/>
      </dsp:txXfrm>
    </dsp:sp>
    <dsp:sp modelId="{11393FA6-4714-4E9C-8EF5-44B2A3A385DA}">
      <dsp:nvSpPr>
        <dsp:cNvPr id="0" name=""/>
        <dsp:cNvSpPr/>
      </dsp:nvSpPr>
      <dsp:spPr>
        <a:xfrm>
          <a:off x="0" y="1427512"/>
          <a:ext cx="10479641" cy="11416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5EF9E-DDD5-49BA-B694-B4E89B9B1F77}">
      <dsp:nvSpPr>
        <dsp:cNvPr id="0" name=""/>
        <dsp:cNvSpPr/>
      </dsp:nvSpPr>
      <dsp:spPr>
        <a:xfrm>
          <a:off x="345340" y="1684377"/>
          <a:ext cx="627891" cy="6278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2BD066C-C05D-40C1-ACAF-F12B9B83C8DE}">
      <dsp:nvSpPr>
        <dsp:cNvPr id="0" name=""/>
        <dsp:cNvSpPr/>
      </dsp:nvSpPr>
      <dsp:spPr>
        <a:xfrm>
          <a:off x="1318571" y="1427512"/>
          <a:ext cx="9161069" cy="114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821" tIns="120821" rIns="120821" bIns="120821" numCol="1" spcCol="1270" anchor="ctr" anchorCtr="0">
          <a:noAutofit/>
        </a:bodyPr>
        <a:lstStyle/>
        <a:p>
          <a:pPr marL="0" lvl="0" indent="0" algn="l" defTabSz="977900">
            <a:lnSpc>
              <a:spcPct val="90000"/>
            </a:lnSpc>
            <a:spcBef>
              <a:spcPct val="0"/>
            </a:spcBef>
            <a:spcAft>
              <a:spcPct val="35000"/>
            </a:spcAft>
            <a:buNone/>
          </a:pPr>
          <a:r>
            <a:rPr lang="en-US" sz="2200" b="0" i="0" kern="1200"/>
            <a:t>It specifies the base image to use, the dependencies to install, and the commands to run when the image is being built. </a:t>
          </a:r>
          <a:endParaRPr lang="en-US" sz="2200" kern="1200"/>
        </a:p>
      </dsp:txBody>
      <dsp:txXfrm>
        <a:off x="1318571" y="1427512"/>
        <a:ext cx="9161069" cy="1141620"/>
      </dsp:txXfrm>
    </dsp:sp>
    <dsp:sp modelId="{B681A0A8-B2D1-4294-B738-31017863BAEF}">
      <dsp:nvSpPr>
        <dsp:cNvPr id="0" name=""/>
        <dsp:cNvSpPr/>
      </dsp:nvSpPr>
      <dsp:spPr>
        <a:xfrm>
          <a:off x="0" y="2854538"/>
          <a:ext cx="10479641" cy="11416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D30C4-C950-418F-A850-46A42DAD3576}">
      <dsp:nvSpPr>
        <dsp:cNvPr id="0" name=""/>
        <dsp:cNvSpPr/>
      </dsp:nvSpPr>
      <dsp:spPr>
        <a:xfrm>
          <a:off x="345340" y="3111402"/>
          <a:ext cx="627891" cy="6278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04BBB19-FD85-4A32-9BD4-542A0BFFEB1B}">
      <dsp:nvSpPr>
        <dsp:cNvPr id="0" name=""/>
        <dsp:cNvSpPr/>
      </dsp:nvSpPr>
      <dsp:spPr>
        <a:xfrm>
          <a:off x="1318571" y="2854538"/>
          <a:ext cx="9161069" cy="114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821" tIns="120821" rIns="120821" bIns="120821" numCol="1" spcCol="1270" anchor="ctr" anchorCtr="0">
          <a:noAutofit/>
        </a:bodyPr>
        <a:lstStyle/>
        <a:p>
          <a:pPr marL="0" lvl="0" indent="0" algn="l" defTabSz="977900">
            <a:lnSpc>
              <a:spcPct val="90000"/>
            </a:lnSpc>
            <a:spcBef>
              <a:spcPct val="0"/>
            </a:spcBef>
            <a:spcAft>
              <a:spcPct val="35000"/>
            </a:spcAft>
            <a:buNone/>
          </a:pPr>
          <a:r>
            <a:rPr lang="en-US" sz="2200" b="0" i="0" kern="1200"/>
            <a:t>With a Dockerfile, you can define the environment and configuration of your application, making it reproducible and portable across different systems.</a:t>
          </a:r>
          <a:endParaRPr lang="en-US" sz="2200" kern="1200"/>
        </a:p>
      </dsp:txBody>
      <dsp:txXfrm>
        <a:off x="1318571" y="2854538"/>
        <a:ext cx="9161069" cy="11416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6/16/2023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a5yR8wYkggs" TargetMode="External"/><Relationship Id="rId2" Type="http://schemas.openxmlformats.org/officeDocument/2006/relationships/hyperlink" Target="https://youtu.be/t6khLJDZTyQ"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a:xfrm>
            <a:off x="940104" y="2260315"/>
            <a:ext cx="9994392" cy="1376737"/>
          </a:xfrm>
        </p:spPr>
        <p:txBody>
          <a:bodyPr/>
          <a:lstStyle/>
          <a:p>
            <a:pPr algn="ctr"/>
            <a:r>
              <a:rPr lang="en-US" sz="4400" b="1" dirty="0"/>
              <a:t>Angular and Spring boot application</a:t>
            </a:r>
            <a:br>
              <a:rPr lang="en-US" sz="4400" b="1" dirty="0"/>
            </a:br>
            <a:r>
              <a:rPr lang="en-US" sz="4400" b="1" dirty="0"/>
              <a:t>Implemented in docker and EC2.</a:t>
            </a:r>
          </a:p>
        </p:txBody>
      </p:sp>
      <p:sp>
        <p:nvSpPr>
          <p:cNvPr id="2" name="TextBox 1">
            <a:extLst>
              <a:ext uri="{FF2B5EF4-FFF2-40B4-BE49-F238E27FC236}">
                <a16:creationId xmlns:a16="http://schemas.microsoft.com/office/drawing/2014/main" id="{9C0B1E8B-4774-F312-A34D-51E3854C9599}"/>
              </a:ext>
            </a:extLst>
          </p:cNvPr>
          <p:cNvSpPr txBox="1"/>
          <p:nvPr/>
        </p:nvSpPr>
        <p:spPr>
          <a:xfrm>
            <a:off x="7807891" y="5281807"/>
            <a:ext cx="4044862" cy="7078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dirty="0">
                <a:cs typeface="Arial"/>
              </a:rPr>
              <a:t>Jenson Mathew ( 245048)</a:t>
            </a:r>
          </a:p>
          <a:p>
            <a:pPr>
              <a:spcBef>
                <a:spcPts val="1200"/>
              </a:spcBef>
              <a:buSzPct val="100000"/>
            </a:pPr>
            <a:r>
              <a:rPr lang="en-US" dirty="0">
                <a:cs typeface="Arial"/>
              </a:rPr>
              <a:t>Nimisha R S  (245212)</a:t>
            </a:r>
            <a:endParaRPr lang="en-US" dirty="0"/>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a:t>Docker</a:t>
            </a:r>
            <a:br>
              <a:rPr lang="en-US"/>
            </a:br>
            <a:endParaRPr lang="en-US" b="1" kern="1200"/>
          </a:p>
        </p:txBody>
      </p:sp>
      <p:sp>
        <p:nvSpPr>
          <p:cNvPr id="17" name="Content Placeholder 2">
            <a:extLst>
              <a:ext uri="{FF2B5EF4-FFF2-40B4-BE49-F238E27FC236}">
                <a16:creationId xmlns:a16="http://schemas.microsoft.com/office/drawing/2014/main" id="{CA6100E5-0F2B-1C2B-2A3C-770DDDA82DA6}"/>
              </a:ext>
            </a:extLst>
          </p:cNvPr>
          <p:cNvSpPr>
            <a:spLocks noGrp="1"/>
          </p:cNvSpPr>
          <p:nvPr>
            <p:ph sz="half" idx="1"/>
          </p:nvPr>
        </p:nvSpPr>
        <p:spPr>
          <a:xfrm>
            <a:off x="365759" y="1458930"/>
            <a:ext cx="7370679" cy="4621830"/>
          </a:xfrm>
        </p:spPr>
        <p:txBody>
          <a:bodyPr>
            <a:normAutofit/>
          </a:bodyPr>
          <a:lstStyle/>
          <a:p>
            <a:r>
              <a:rPr lang="en-US" sz="2000" b="0" i="0" dirty="0">
                <a:effectLst/>
              </a:rPr>
              <a:t>Docker is an open source platform that enables developers to build, deploy, run, update and manage containers—standardized, executable components.</a:t>
            </a:r>
          </a:p>
          <a:p>
            <a:r>
              <a:rPr lang="en-US" sz="2000" dirty="0"/>
              <a:t>T</a:t>
            </a:r>
            <a:r>
              <a:rPr lang="en-US" sz="2000" b="0" i="0" dirty="0">
                <a:effectLst/>
              </a:rPr>
              <a:t>hat combine application source code with the operating system (OS) libraries and dependencies required to run that code in any environment.</a:t>
            </a:r>
          </a:p>
          <a:p>
            <a:r>
              <a:rPr lang="en-US" sz="2000" b="0" i="0" dirty="0">
                <a:effectLst/>
              </a:rPr>
              <a:t>It is mainly used as a software development platform for developing distributed applications that work efficiently in different environments.</a:t>
            </a:r>
            <a:endParaRPr lang="en-US" sz="2000" dirty="0"/>
          </a:p>
        </p:txBody>
      </p:sp>
      <p:pic>
        <p:nvPicPr>
          <p:cNvPr id="1028" name="Picture 4" descr="Docker Explained | What is Docker | Docker Simplified | Edureka">
            <a:extLst>
              <a:ext uri="{FF2B5EF4-FFF2-40B4-BE49-F238E27FC236}">
                <a16:creationId xmlns:a16="http://schemas.microsoft.com/office/drawing/2014/main" id="{F597D1D8-C94E-49B6-90B0-64ACF6B695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736438" y="2290303"/>
            <a:ext cx="3912091" cy="169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26DE-CFD9-43F9-B2D1-26579329DC75}"/>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sz="2800" b="0" i="0" kern="1200" dirty="0">
                <a:effectLst/>
              </a:rPr>
              <a:t>Docker File</a:t>
            </a:r>
          </a:p>
        </p:txBody>
      </p:sp>
      <p:graphicFrame>
        <p:nvGraphicFramePr>
          <p:cNvPr id="12" name="TextBox 7">
            <a:extLst>
              <a:ext uri="{FF2B5EF4-FFF2-40B4-BE49-F238E27FC236}">
                <a16:creationId xmlns:a16="http://schemas.microsoft.com/office/drawing/2014/main" id="{E4C7B5FD-4AE9-6344-23CB-BF6264D51C5C}"/>
              </a:ext>
            </a:extLst>
          </p:cNvPr>
          <p:cNvGraphicFramePr/>
          <p:nvPr>
            <p:extLst>
              <p:ext uri="{D42A27DB-BD31-4B8C-83A1-F6EECF244321}">
                <p14:modId xmlns:p14="http://schemas.microsoft.com/office/powerpoint/2010/main" val="2395906965"/>
              </p:ext>
            </p:extLst>
          </p:nvPr>
        </p:nvGraphicFramePr>
        <p:xfrm>
          <a:off x="1089060" y="1541125"/>
          <a:ext cx="10479641" cy="39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36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683103-AE64-40A7-B135-27FD232EC515}"/>
              </a:ext>
            </a:extLst>
          </p:cNvPr>
          <p:cNvSpPr txBox="1"/>
          <p:nvPr/>
        </p:nvSpPr>
        <p:spPr>
          <a:xfrm>
            <a:off x="365760" y="365760"/>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buSzPct val="100000"/>
            </a:pPr>
            <a:r>
              <a:rPr lang="en-US" sz="3200" b="1" i="0" kern="1200">
                <a:effectLst/>
                <a:latin typeface="+mj-lt"/>
                <a:ea typeface="+mj-ea"/>
                <a:cs typeface="+mj-cs"/>
              </a:rPr>
              <a:t>Docker Compose File</a:t>
            </a:r>
            <a:endParaRPr lang="en-US" sz="3200" b="1" kern="1200">
              <a:latin typeface="+mj-lt"/>
              <a:ea typeface="+mj-ea"/>
              <a:cs typeface="+mj-cs"/>
            </a:endParaRPr>
          </a:p>
        </p:txBody>
      </p:sp>
      <p:sp>
        <p:nvSpPr>
          <p:cNvPr id="12" name="TextBox 7">
            <a:extLst>
              <a:ext uri="{FF2B5EF4-FFF2-40B4-BE49-F238E27FC236}">
                <a16:creationId xmlns:a16="http://schemas.microsoft.com/office/drawing/2014/main" id="{F7CDA843-7752-490D-B232-55A73491D63A}"/>
              </a:ext>
            </a:extLst>
          </p:cNvPr>
          <p:cNvSpPr txBox="1"/>
          <p:nvPr/>
        </p:nvSpPr>
        <p:spPr>
          <a:xfrm>
            <a:off x="365760" y="1828800"/>
            <a:ext cx="11141296" cy="4251960"/>
          </a:xfrm>
          <a:prstGeom prst="rect">
            <a:avLst/>
          </a:prstGeom>
        </p:spPr>
        <p:txBody>
          <a:bodyPr vert="horz" lIns="0" tIns="0" rIns="0" bIns="0" spcCol="301752" rtlCol="0">
            <a:normAutofit/>
          </a:bodyPr>
          <a:lstStyle/>
          <a:p>
            <a:pPr marL="285750" indent="-182880">
              <a:lnSpc>
                <a:spcPct val="150000"/>
              </a:lnSpc>
              <a:spcBef>
                <a:spcPts val="1200"/>
              </a:spcBef>
              <a:buSzPct val="100000"/>
              <a:buFont typeface="Arial" panose="020B0604020202020204" pitchFamily="34" charset="0"/>
              <a:buChar char="•"/>
            </a:pPr>
            <a:r>
              <a:rPr lang="en-US" b="0" i="0" dirty="0">
                <a:effectLst/>
              </a:rPr>
              <a:t>Docker Compose is a tool used for defining and running multi-container Docker applications.</a:t>
            </a:r>
          </a:p>
          <a:p>
            <a:pPr marL="285750" indent="-182880">
              <a:lnSpc>
                <a:spcPct val="150000"/>
              </a:lnSpc>
              <a:spcBef>
                <a:spcPts val="1200"/>
              </a:spcBef>
              <a:buSzPct val="100000"/>
              <a:buFont typeface="Arial" panose="020B0604020202020204" pitchFamily="34" charset="0"/>
              <a:buChar char="•"/>
            </a:pPr>
            <a:r>
              <a:rPr lang="en-US" b="0" i="0" dirty="0">
                <a:effectLst/>
              </a:rPr>
              <a:t>A Docker Compose file is a YAML file that allows you to define the services, networks, and volumes required for your application.</a:t>
            </a:r>
            <a:endParaRPr lang="en-US" dirty="0"/>
          </a:p>
          <a:p>
            <a:pPr marL="285750" indent="-182880">
              <a:lnSpc>
                <a:spcPct val="150000"/>
              </a:lnSpc>
              <a:spcBef>
                <a:spcPts val="1200"/>
              </a:spcBef>
              <a:buSzPct val="100000"/>
              <a:buFont typeface="Arial" panose="020B0604020202020204" pitchFamily="34" charset="0"/>
              <a:buChar char="•"/>
            </a:pPr>
            <a:r>
              <a:rPr lang="en-US" b="0" i="0" dirty="0">
                <a:effectLst/>
              </a:rPr>
              <a:t>In a Docker Compose file, you can specify the configuration for each service, such as the Docker image to use, environment variables, port mappings, and dependencies between services.</a:t>
            </a:r>
          </a:p>
          <a:p>
            <a:pPr marL="285750" indent="-182880">
              <a:lnSpc>
                <a:spcPct val="150000"/>
              </a:lnSpc>
              <a:spcBef>
                <a:spcPts val="1200"/>
              </a:spcBef>
              <a:buSzPct val="100000"/>
              <a:buFont typeface="Arial" panose="020B0604020202020204" pitchFamily="34" charset="0"/>
              <a:buChar char="•"/>
            </a:pPr>
            <a:r>
              <a:rPr lang="en-US" b="0" i="0" dirty="0">
                <a:effectLst/>
              </a:rPr>
              <a:t>By using a Docker Compose file, you can easily manage complex multi-container applications and deploy them with a single command.</a:t>
            </a:r>
            <a:endParaRPr lang="en-US" dirty="0"/>
          </a:p>
        </p:txBody>
      </p:sp>
    </p:spTree>
    <p:extLst>
      <p:ext uri="{BB962C8B-B14F-4D97-AF65-F5344CB8AC3E}">
        <p14:creationId xmlns:p14="http://schemas.microsoft.com/office/powerpoint/2010/main" val="7234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4964E-85BD-48AE-8CC4-C0EE6D16FC15}"/>
              </a:ext>
            </a:extLst>
          </p:cNvPr>
          <p:cNvSpPr txBox="1"/>
          <p:nvPr/>
        </p:nvSpPr>
        <p:spPr>
          <a:xfrm>
            <a:off x="464477" y="1650637"/>
            <a:ext cx="11001483" cy="4651979"/>
          </a:xfrm>
          <a:prstGeom prst="rect">
            <a:avLst/>
          </a:prstGeom>
          <a:noFill/>
        </p:spPr>
        <p:txBody>
          <a:bodyPr wrap="square">
            <a:spAutoFit/>
          </a:bodyPr>
          <a:lstStyle/>
          <a:p>
            <a:pPr>
              <a:lnSpc>
                <a:spcPct val="150000"/>
              </a:lnSpc>
            </a:pPr>
            <a:r>
              <a:rPr lang="en-US" sz="2000" b="1" dirty="0"/>
              <a:t>For Angular</a:t>
            </a:r>
          </a:p>
          <a:p>
            <a:pPr marL="285750" indent="-285750">
              <a:lnSpc>
                <a:spcPct val="150000"/>
              </a:lnSpc>
              <a:buFont typeface="Arial" panose="020B0604020202020204" pitchFamily="34" charset="0"/>
              <a:buChar char="•"/>
            </a:pPr>
            <a:r>
              <a:rPr lang="en-US" sz="2000" dirty="0"/>
              <a:t>docker login</a:t>
            </a:r>
          </a:p>
          <a:p>
            <a:pPr marL="285750" indent="-285750">
              <a:lnSpc>
                <a:spcPct val="150000"/>
              </a:lnSpc>
              <a:buFont typeface="Arial" panose="020B0604020202020204" pitchFamily="34" charset="0"/>
              <a:buChar char="•"/>
            </a:pPr>
            <a:r>
              <a:rPr lang="en-US" sz="2000" dirty="0"/>
              <a:t>docker build –t username/angular-app .</a:t>
            </a:r>
          </a:p>
          <a:p>
            <a:pPr marL="285750" indent="-285750">
              <a:lnSpc>
                <a:spcPct val="150000"/>
              </a:lnSpc>
              <a:buFont typeface="Arial" panose="020B0604020202020204" pitchFamily="34" charset="0"/>
              <a:buChar char="•"/>
            </a:pPr>
            <a:r>
              <a:rPr lang="en-US" sz="2000" dirty="0"/>
              <a:t>docker run -d  -it –p 80:80/</a:t>
            </a:r>
            <a:r>
              <a:rPr lang="en-US" sz="2000" dirty="0" err="1"/>
              <a:t>tcp</a:t>
            </a:r>
            <a:r>
              <a:rPr lang="en-US" sz="2000" dirty="0"/>
              <a:t> –name angular-app username/ </a:t>
            </a:r>
            <a:r>
              <a:rPr lang="en-US" sz="2000" dirty="0" err="1"/>
              <a:t>angular-app:latest</a:t>
            </a:r>
            <a:endParaRPr lang="en-US" sz="2000" dirty="0"/>
          </a:p>
          <a:p>
            <a:pPr marL="285750" indent="-285750">
              <a:lnSpc>
                <a:spcPct val="150000"/>
              </a:lnSpc>
              <a:buFont typeface="Arial" panose="020B0604020202020204" pitchFamily="34" charset="0"/>
              <a:buChar char="•"/>
            </a:pPr>
            <a:endParaRPr lang="en-US" sz="2000" b="1" dirty="0"/>
          </a:p>
          <a:p>
            <a:pPr>
              <a:lnSpc>
                <a:spcPct val="150000"/>
              </a:lnSpc>
            </a:pPr>
            <a:r>
              <a:rPr lang="en-US" sz="2000" b="1" dirty="0"/>
              <a:t>For Spring boot</a:t>
            </a:r>
          </a:p>
          <a:p>
            <a:pPr marL="342900" indent="-342900">
              <a:lnSpc>
                <a:spcPct val="150000"/>
              </a:lnSpc>
              <a:buFont typeface="Arial" panose="020B0604020202020204" pitchFamily="34" charset="0"/>
              <a:buChar char="•"/>
            </a:pPr>
            <a:r>
              <a:rPr lang="en-US" sz="2000" dirty="0"/>
              <a:t>docker-compose down</a:t>
            </a:r>
          </a:p>
          <a:p>
            <a:pPr marL="342900" indent="-342900">
              <a:lnSpc>
                <a:spcPct val="150000"/>
              </a:lnSpc>
              <a:buFont typeface="Arial" panose="020B0604020202020204" pitchFamily="34" charset="0"/>
              <a:buChar char="•"/>
            </a:pPr>
            <a:r>
              <a:rPr lang="en-US" sz="2000" dirty="0" err="1"/>
              <a:t>mvn</a:t>
            </a:r>
            <a:r>
              <a:rPr lang="en-US" sz="2000" dirty="0"/>
              <a:t> clean install -</a:t>
            </a:r>
            <a:r>
              <a:rPr lang="en-US" sz="2000" dirty="0" err="1"/>
              <a:t>DskipTests</a:t>
            </a:r>
            <a:r>
              <a:rPr lang="en-US" sz="2000" dirty="0"/>
              <a:t>=true </a:t>
            </a:r>
          </a:p>
          <a:p>
            <a:pPr marL="342900" indent="-342900">
              <a:lnSpc>
                <a:spcPct val="150000"/>
              </a:lnSpc>
              <a:buFont typeface="Arial" panose="020B0604020202020204" pitchFamily="34" charset="0"/>
              <a:buChar char="•"/>
            </a:pPr>
            <a:r>
              <a:rPr lang="en-US" sz="2000" dirty="0"/>
              <a:t>docker-compose up</a:t>
            </a:r>
          </a:p>
          <a:p>
            <a:pPr marL="342900" indent="-342900">
              <a:lnSpc>
                <a:spcPct val="150000"/>
              </a:lnSpc>
              <a:buFont typeface="Arial" panose="020B0604020202020204" pitchFamily="34" charset="0"/>
              <a:buChar char="•"/>
            </a:pPr>
            <a:endParaRPr lang="en-US" sz="2000" dirty="0"/>
          </a:p>
        </p:txBody>
      </p:sp>
      <p:sp>
        <p:nvSpPr>
          <p:cNvPr id="13" name="Title 3">
            <a:extLst>
              <a:ext uri="{FF2B5EF4-FFF2-40B4-BE49-F238E27FC236}">
                <a16:creationId xmlns:a16="http://schemas.microsoft.com/office/drawing/2014/main" id="{37126785-4935-4FC5-AD9E-B05C907FC6E0}"/>
              </a:ext>
            </a:extLst>
          </p:cNvPr>
          <p:cNvSpPr txBox="1">
            <a:spLocks/>
          </p:cNvSpPr>
          <p:nvPr/>
        </p:nvSpPr>
        <p:spPr>
          <a:xfrm>
            <a:off x="609600" y="480060"/>
            <a:ext cx="7205471"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Docker Commands </a:t>
            </a:r>
            <a:endParaRPr lang="en-IN" dirty="0"/>
          </a:p>
        </p:txBody>
      </p:sp>
    </p:spTree>
    <p:extLst>
      <p:ext uri="{BB962C8B-B14F-4D97-AF65-F5344CB8AC3E}">
        <p14:creationId xmlns:p14="http://schemas.microsoft.com/office/powerpoint/2010/main" val="41678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14159" y="359232"/>
            <a:ext cx="9886030" cy="914400"/>
          </a:xfrm>
          <a:prstGeom prst="rect">
            <a:avLst/>
          </a:prstGeom>
        </p:spPr>
        <p:txBody>
          <a:bodyPr vert="horz" lIns="0" tIns="0" rIns="0" bIns="0" rtlCol="0" anchor="t" anchorCtr="0">
            <a:normAutofit/>
          </a:bodyPr>
          <a:lstStyle/>
          <a:p>
            <a:endParaRPr lang="en-IN" sz="3200" b="1" dirty="0">
              <a:latin typeface="+mj-lt"/>
            </a:endParaRPr>
          </a:p>
        </p:txBody>
      </p:sp>
      <p:sp>
        <p:nvSpPr>
          <p:cNvPr id="2" name="TextBox 1">
            <a:extLst>
              <a:ext uri="{FF2B5EF4-FFF2-40B4-BE49-F238E27FC236}">
                <a16:creationId xmlns:a16="http://schemas.microsoft.com/office/drawing/2014/main" id="{FC5F8C5A-1CEE-42AF-BC27-B113A3D7C735}"/>
              </a:ext>
            </a:extLst>
          </p:cNvPr>
          <p:cNvSpPr txBox="1"/>
          <p:nvPr/>
        </p:nvSpPr>
        <p:spPr>
          <a:xfrm>
            <a:off x="614159" y="565079"/>
            <a:ext cx="9290129" cy="708553"/>
          </a:xfrm>
          <a:prstGeom prst="rect">
            <a:avLst/>
          </a:prstGeom>
          <a:noFill/>
        </p:spPr>
        <p:txBody>
          <a:bodyPr wrap="square" lIns="0" tIns="0" rIns="0" bIns="0" rtlCol="0">
            <a:noAutofit/>
          </a:bodyPr>
          <a:lstStyle/>
          <a:p>
            <a:pPr>
              <a:spcBef>
                <a:spcPts val="1200"/>
              </a:spcBef>
              <a:buSzPct val="100000"/>
            </a:pPr>
            <a:r>
              <a:rPr lang="en-IN" sz="3200" b="1" i="0" dirty="0">
                <a:solidFill>
                  <a:srgbClr val="323232"/>
                </a:solidFill>
                <a:effectLst/>
                <a:latin typeface="Arial" panose="020B0604020202020204" pitchFamily="34" charset="0"/>
              </a:rPr>
              <a:t>Amazon EC2 (Elastic Compute Cloud)</a:t>
            </a:r>
          </a:p>
          <a:p>
            <a:pPr>
              <a:lnSpc>
                <a:spcPct val="100000"/>
              </a:lnSpc>
              <a:spcBef>
                <a:spcPts val="1200"/>
              </a:spcBef>
              <a:buSzPct val="100000"/>
            </a:pPr>
            <a:endParaRPr lang="en-IN" sz="3200" b="1" dirty="0">
              <a:latin typeface="+mj-lt"/>
            </a:endParaRPr>
          </a:p>
        </p:txBody>
      </p:sp>
      <p:sp>
        <p:nvSpPr>
          <p:cNvPr id="3" name="TextBox 2">
            <a:extLst>
              <a:ext uri="{FF2B5EF4-FFF2-40B4-BE49-F238E27FC236}">
                <a16:creationId xmlns:a16="http://schemas.microsoft.com/office/drawing/2014/main" id="{3D9511E2-2A20-4EB8-8BCA-6B9D1BB33084}"/>
              </a:ext>
            </a:extLst>
          </p:cNvPr>
          <p:cNvSpPr txBox="1"/>
          <p:nvPr/>
        </p:nvSpPr>
        <p:spPr>
          <a:xfrm>
            <a:off x="750013" y="1613043"/>
            <a:ext cx="9750176" cy="3585681"/>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b="0" i="0" dirty="0">
                <a:solidFill>
                  <a:srgbClr val="040C28"/>
                </a:solidFill>
                <a:effectLst/>
                <a:latin typeface="Google Sans"/>
              </a:rPr>
              <a:t>Amazon Elastic Compute Cloud</a:t>
            </a:r>
            <a:r>
              <a:rPr lang="en-US" b="0" i="0" dirty="0">
                <a:solidFill>
                  <a:srgbClr val="4D5156"/>
                </a:solidFill>
                <a:effectLst/>
                <a:latin typeface="Google Sans"/>
              </a:rPr>
              <a:t> (Amazon EC2) is a web service that provides secure, resizable compute capacity in the cloud. </a:t>
            </a:r>
          </a:p>
          <a:p>
            <a:pPr marL="182880" indent="-182880">
              <a:lnSpc>
                <a:spcPct val="100000"/>
              </a:lnSpc>
              <a:spcBef>
                <a:spcPts val="1200"/>
              </a:spcBef>
              <a:buSzPct val="100000"/>
              <a:buFont typeface="Arial"/>
              <a:buChar char="•"/>
            </a:pPr>
            <a:r>
              <a:rPr lang="en-US" b="0" i="0" dirty="0">
                <a:solidFill>
                  <a:srgbClr val="4D5156"/>
                </a:solidFill>
                <a:effectLst/>
                <a:latin typeface="Google Sans"/>
              </a:rPr>
              <a:t>It is designed to make web-scale cloud computing easier for developers.</a:t>
            </a:r>
          </a:p>
          <a:p>
            <a:pPr marL="182880" indent="-182880">
              <a:lnSpc>
                <a:spcPct val="100000"/>
              </a:lnSpc>
              <a:spcBef>
                <a:spcPts val="1200"/>
              </a:spcBef>
              <a:buSzPct val="100000"/>
              <a:buFont typeface="Arial"/>
              <a:buChar char="•"/>
            </a:pPr>
            <a:r>
              <a:rPr lang="en-US" b="0" i="0" dirty="0">
                <a:solidFill>
                  <a:srgbClr val="16191F"/>
                </a:solidFill>
                <a:effectLst/>
                <a:latin typeface="Amazon Ember"/>
              </a:rPr>
              <a:t>Amazon EC2 enables you to scale up or down to handle changes in requirements or spikes in popularity, reducing your need to forecast traffic.</a:t>
            </a:r>
            <a:endParaRPr lang="en-IN" sz="1800" dirty="0"/>
          </a:p>
        </p:txBody>
      </p:sp>
    </p:spTree>
    <p:extLst>
      <p:ext uri="{BB962C8B-B14F-4D97-AF65-F5344CB8AC3E}">
        <p14:creationId xmlns:p14="http://schemas.microsoft.com/office/powerpoint/2010/main" val="36891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5050A-698F-4EAE-9499-1E9E868D1042}"/>
              </a:ext>
            </a:extLst>
          </p:cNvPr>
          <p:cNvSpPr txBox="1"/>
          <p:nvPr/>
        </p:nvSpPr>
        <p:spPr>
          <a:xfrm flipH="1">
            <a:off x="390418" y="493159"/>
            <a:ext cx="11003622" cy="724843"/>
          </a:xfrm>
          <a:prstGeom prst="rect">
            <a:avLst/>
          </a:prstGeom>
          <a:noFill/>
        </p:spPr>
        <p:txBody>
          <a:bodyPr wrap="square" lIns="0" tIns="0" rIns="0" bIns="0" rtlCol="0">
            <a:noAutofit/>
          </a:bodyPr>
          <a:lstStyle/>
          <a:p>
            <a:pPr algn="l"/>
            <a:r>
              <a:rPr lang="en-US" sz="2800" dirty="0">
                <a:solidFill>
                  <a:srgbClr val="374151"/>
                </a:solidFill>
                <a:latin typeface="+mj-lt"/>
              </a:rPr>
              <a:t>S3 Bucket</a:t>
            </a:r>
            <a:endParaRPr lang="en-US" sz="2800" b="0" i="0" dirty="0">
              <a:solidFill>
                <a:srgbClr val="374151"/>
              </a:solidFill>
              <a:effectLst/>
              <a:latin typeface="+mj-lt"/>
            </a:endParaRPr>
          </a:p>
          <a:p>
            <a:pPr algn="l"/>
            <a:r>
              <a:rPr lang="en-US" b="0" i="0" dirty="0">
                <a:solidFill>
                  <a:srgbClr val="374151"/>
                </a:solidFill>
                <a:effectLst/>
                <a:latin typeface="Söhne"/>
              </a:rPr>
              <a:t> </a:t>
            </a:r>
          </a:p>
        </p:txBody>
      </p:sp>
      <p:sp>
        <p:nvSpPr>
          <p:cNvPr id="3" name="TextBox 2">
            <a:extLst>
              <a:ext uri="{FF2B5EF4-FFF2-40B4-BE49-F238E27FC236}">
                <a16:creationId xmlns:a16="http://schemas.microsoft.com/office/drawing/2014/main" id="{07105A2E-B5F8-4697-9413-8C200EEA7210}"/>
              </a:ext>
            </a:extLst>
          </p:cNvPr>
          <p:cNvSpPr txBox="1"/>
          <p:nvPr/>
        </p:nvSpPr>
        <p:spPr>
          <a:xfrm>
            <a:off x="554804" y="1458930"/>
            <a:ext cx="10674850" cy="4905911"/>
          </a:xfrm>
          <a:prstGeom prst="rect">
            <a:avLst/>
          </a:prstGeom>
          <a:noFill/>
        </p:spPr>
        <p:txBody>
          <a:bodyPr wrap="square" lIns="0" tIns="0" rIns="0" bIns="0" rtlCol="0">
            <a:noAutofit/>
          </a:bodyPr>
          <a:lstStyle/>
          <a:p>
            <a:pPr marL="342900" indent="-342900">
              <a:lnSpc>
                <a:spcPct val="150000"/>
              </a:lnSpc>
              <a:spcBef>
                <a:spcPts val="1200"/>
              </a:spcBef>
              <a:buSzPct val="100000"/>
              <a:buFont typeface="+mj-lt"/>
              <a:buAutoNum type="arabicPeriod"/>
            </a:pPr>
            <a:r>
              <a:rPr lang="en-US" sz="2000" dirty="0"/>
              <a:t>S3 can be used as a storage location for your application code. You can upload your application code, such as web application files or server executables, to an S3 bucket. </a:t>
            </a:r>
          </a:p>
          <a:p>
            <a:pPr marL="342900" indent="-342900">
              <a:lnSpc>
                <a:spcPct val="150000"/>
              </a:lnSpc>
              <a:spcBef>
                <a:spcPts val="1200"/>
              </a:spcBef>
              <a:buSzPct val="100000"/>
              <a:buFont typeface="+mj-lt"/>
              <a:buAutoNum type="arabicPeriod"/>
            </a:pPr>
            <a:r>
              <a:rPr lang="en-US" sz="2000" dirty="0"/>
              <a:t>Then, during the deployment process on your EC2 instance, you can fetch the code from the S3 bucket and deploy it to the appropriate directories. This approach simplifies code distribution and allows you to centralize your application artifacts in a reliable and scalable storage solution.</a:t>
            </a:r>
            <a:endParaRPr lang="en-IN" sz="2000" dirty="0"/>
          </a:p>
        </p:txBody>
      </p:sp>
    </p:spTree>
    <p:extLst>
      <p:ext uri="{BB962C8B-B14F-4D97-AF65-F5344CB8AC3E}">
        <p14:creationId xmlns:p14="http://schemas.microsoft.com/office/powerpoint/2010/main" val="22096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15D8-5BC4-45C6-E506-643173311746}"/>
              </a:ext>
            </a:extLst>
          </p:cNvPr>
          <p:cNvSpPr>
            <a:spLocks noGrp="1"/>
          </p:cNvSpPr>
          <p:nvPr>
            <p:ph type="title"/>
          </p:nvPr>
        </p:nvSpPr>
        <p:spPr/>
        <p:txBody>
          <a:bodyPr/>
          <a:lstStyle/>
          <a:p>
            <a:r>
              <a:rPr lang="en-US" dirty="0">
                <a:latin typeface="Calibri"/>
                <a:cs typeface="Arial"/>
              </a:rPr>
              <a:t>References</a:t>
            </a:r>
            <a:endParaRPr lang="en-US" dirty="0">
              <a:latin typeface="Calibri"/>
              <a:cs typeface="Calibri"/>
            </a:endParaRPr>
          </a:p>
        </p:txBody>
      </p:sp>
      <p:sp>
        <p:nvSpPr>
          <p:cNvPr id="3" name="Content Placeholder 2">
            <a:extLst>
              <a:ext uri="{FF2B5EF4-FFF2-40B4-BE49-F238E27FC236}">
                <a16:creationId xmlns:a16="http://schemas.microsoft.com/office/drawing/2014/main" id="{BE86C0AF-7233-4060-1211-9769EFB2C9A5}"/>
              </a:ext>
            </a:extLst>
          </p:cNvPr>
          <p:cNvSpPr>
            <a:spLocks noGrp="1"/>
          </p:cNvSpPr>
          <p:nvPr>
            <p:ph idx="1"/>
          </p:nvPr>
        </p:nvSpPr>
        <p:spPr/>
        <p:txBody>
          <a:bodyPr vert="horz" lIns="0" tIns="0" rIns="0" bIns="0" numCol="2" spcCol="941832" rtlCol="0" anchor="t">
            <a:normAutofit/>
          </a:bodyPr>
          <a:lstStyle/>
          <a:p>
            <a:pPr marL="342900" indent="-342900">
              <a:buAutoNum type="arabicPeriod"/>
            </a:pPr>
            <a:r>
              <a:rPr lang="en-IN" b="0" i="0" dirty="0">
                <a:solidFill>
                  <a:srgbClr val="1155CC"/>
                </a:solidFill>
                <a:effectLst/>
                <a:latin typeface="Arial" panose="020B0604020202020204" pitchFamily="34" charset="0"/>
                <a:hlinkClick r:id="rId2"/>
              </a:rPr>
              <a:t>https://youtu.be/t6khLJDZTyQ</a:t>
            </a:r>
            <a:endParaRPr lang="en-IN" b="0" i="0" dirty="0">
              <a:solidFill>
                <a:srgbClr val="1155CC"/>
              </a:solidFill>
              <a:effectLst/>
              <a:latin typeface="Arial" panose="020B0604020202020204" pitchFamily="34" charset="0"/>
            </a:endParaRPr>
          </a:p>
          <a:p>
            <a:pPr marL="342900" indent="-342900">
              <a:buAutoNum type="arabicPeriod"/>
            </a:pPr>
            <a:r>
              <a:rPr lang="en-IN" b="0" i="0" dirty="0">
                <a:solidFill>
                  <a:srgbClr val="1155CC"/>
                </a:solidFill>
                <a:effectLst/>
                <a:latin typeface="Arial" panose="020B0604020202020204" pitchFamily="34" charset="0"/>
                <a:hlinkClick r:id="rId3"/>
              </a:rPr>
              <a:t>https://youtu.be/a5yR8wYkggs</a:t>
            </a:r>
            <a:endParaRPr lang="en-US" dirty="0">
              <a:cs typeface="Arial"/>
            </a:endParaRPr>
          </a:p>
        </p:txBody>
      </p:sp>
    </p:spTree>
    <p:extLst>
      <p:ext uri="{BB962C8B-B14F-4D97-AF65-F5344CB8AC3E}">
        <p14:creationId xmlns:p14="http://schemas.microsoft.com/office/powerpoint/2010/main" val="182957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224883110EDA4F91B54B8A1FA1A38E" ma:contentTypeVersion="3" ma:contentTypeDescription="Create a new document." ma:contentTypeScope="" ma:versionID="e19994c0e37ae3debe3c5cadd9931b15">
  <xsd:schema xmlns:xsd="http://www.w3.org/2001/XMLSchema" xmlns:xs="http://www.w3.org/2001/XMLSchema" xmlns:p="http://schemas.microsoft.com/office/2006/metadata/properties" xmlns:ns2="fce1b3d5-a970-4315-a98a-cf499e3a525f" targetNamespace="http://schemas.microsoft.com/office/2006/metadata/properties" ma:root="true" ma:fieldsID="83f9f15c44676c486b8c9efe38c8fa2e" ns2:_="">
    <xsd:import namespace="fce1b3d5-a970-4315-a98a-cf499e3a52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1b3d5-a970-4315-a98a-cf499e3a52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A66D77-F242-45FC-9673-C7DE62C51000}">
  <ds:schemaRefs>
    <ds:schemaRef ds:uri="fce1b3d5-a970-4315-a98a-cf499e3a5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047a4bc9-86f8-4752-a3f5-d332bda031f5"/>
    <ds:schemaRef ds:uri="2a5145cd-5f35-4e40-804b-04ad7a33edf7"/>
    <ds:schemaRef ds:uri="3d490cd2-1cd2-4229-bf74-977b65ab40b2"/>
    <ds:schemaRef ds:uri="3f1b19a1-ec80-4ead-b989-6245eb278180"/>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TotalTime>
  <Words>475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Amazon Ember</vt:lpstr>
      <vt:lpstr>Arial</vt:lpstr>
      <vt:lpstr>Calibri</vt:lpstr>
      <vt:lpstr>Google Sans</vt:lpstr>
      <vt:lpstr>Söhne</vt:lpstr>
      <vt:lpstr>UST</vt:lpstr>
      <vt:lpstr>Angular and Spring boot application Implemented in docker and EC2.</vt:lpstr>
      <vt:lpstr>Docker </vt:lpstr>
      <vt:lpstr>Docker File</vt:lpstr>
      <vt:lpstr>PowerPoint Presentation</vt:lpstr>
      <vt:lpstr>PowerPoint Presentation</vt:lpstr>
      <vt:lpstr>PowerPoint Presentation</vt:lpstr>
      <vt:lpstr>PowerPoint Presentation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Nimisha Reghuvaran Sheeba(UST,IN)</cp:lastModifiedBy>
  <cp:revision>8</cp:revision>
  <cp:lastPrinted>2019-10-06T00:46:52Z</cp:lastPrinted>
  <dcterms:created xsi:type="dcterms:W3CDTF">2020-12-03T20:34:18Z</dcterms:created>
  <dcterms:modified xsi:type="dcterms:W3CDTF">2023-06-16T05:03:53Z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0x010100AF224883110EDA4F91B54B8A1FA1A38E</vt:lpwstr>
  </property>
</Properties>
</file>