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58" r:id="rId5"/>
    <p:sldId id="269" r:id="rId6"/>
    <p:sldId id="446" r:id="rId7"/>
    <p:sldId id="436" r:id="rId8"/>
    <p:sldId id="437" r:id="rId9"/>
    <p:sldId id="438" r:id="rId10"/>
    <p:sldId id="439" r:id="rId11"/>
    <p:sldId id="440" r:id="rId12"/>
    <p:sldId id="443" r:id="rId13"/>
    <p:sldId id="442" r:id="rId14"/>
    <p:sldId id="447" r:id="rId15"/>
    <p:sldId id="4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94"/>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javadeveloperzone.com/spring-boot/spring-boot-jpa-multi-tenancy-example/" TargetMode="External"/><Relationship Id="rId2" Type="http://schemas.openxmlformats.org/officeDocument/2006/relationships/hyperlink" Target="https://github.com/nimisha173/Multitenant-Applicatio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title"/>
          </p:nvPr>
        </p:nvSpPr>
        <p:spPr>
          <a:xfrm>
            <a:off x="1190625" y="1905000"/>
            <a:ext cx="9994392" cy="2495550"/>
          </a:xfrm>
        </p:spPr>
        <p:txBody>
          <a:bodyPr/>
          <a:lstStyle/>
          <a:p>
            <a:pPr algn="ctr"/>
            <a:r>
              <a:rPr lang="en-US" b="1" i="0" dirty="0">
                <a:effectLst/>
                <a:latin typeface="Times New Roman" panose="02020603050405020304" pitchFamily="18" charset="0"/>
                <a:cs typeface="Times New Roman" panose="02020603050405020304" pitchFamily="18" charset="0"/>
              </a:rPr>
              <a:t>Multi-Tenant Application Using Spring Boot</a:t>
            </a:r>
            <a:br>
              <a:rPr lang="en-US" sz="1600" b="1" i="0" dirty="0">
                <a:solidFill>
                  <a:srgbClr val="292929"/>
                </a:solidFill>
                <a:effectLst/>
                <a:latin typeface="sohne"/>
              </a:rPr>
            </a:br>
            <a:endParaRPr lang="en-US" sz="4400" b="1" dirty="0"/>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DACE802-C84E-4995-9CEB-95778CA12DB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3157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46A8-A4CE-41F9-867B-8C696DF6CD5D}"/>
              </a:ext>
            </a:extLst>
          </p:cNvPr>
          <p:cNvSpPr>
            <a:spLocks noGrp="1"/>
          </p:cNvSpPr>
          <p:nvPr>
            <p:ph type="title"/>
          </p:nvPr>
        </p:nvSpPr>
        <p:spPr>
          <a:xfrm>
            <a:off x="734568" y="723900"/>
            <a:ext cx="11457432" cy="914400"/>
          </a:xfrm>
        </p:spPr>
        <p:txBody>
          <a:bodyPr/>
          <a:lstStyle/>
          <a:p>
            <a:r>
              <a:rPr lang="en-US" sz="2400" dirty="0"/>
              <a:t>Reference</a:t>
            </a:r>
            <a:endParaRPr lang="en-IN" sz="2400" dirty="0"/>
          </a:p>
        </p:txBody>
      </p:sp>
      <p:sp>
        <p:nvSpPr>
          <p:cNvPr id="4" name="TextBox 3">
            <a:extLst>
              <a:ext uri="{FF2B5EF4-FFF2-40B4-BE49-F238E27FC236}">
                <a16:creationId xmlns:a16="http://schemas.microsoft.com/office/drawing/2014/main" id="{04E551E2-5C92-4CBF-9284-3A245150E987}"/>
              </a:ext>
            </a:extLst>
          </p:cNvPr>
          <p:cNvSpPr txBox="1"/>
          <p:nvPr/>
        </p:nvSpPr>
        <p:spPr>
          <a:xfrm>
            <a:off x="734568" y="1714500"/>
            <a:ext cx="9229725" cy="733425"/>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IN" dirty="0">
                <a:effectLst/>
                <a:hlinkClick r:id="rId2" tooltip="https://github.com/nimisha173/multitenant-application"/>
              </a:rPr>
              <a:t>https://github.com/nimisha173/Multitenant-Application</a:t>
            </a:r>
            <a:endParaRPr lang="en-IN" dirty="0">
              <a:effectLst/>
            </a:endParaRPr>
          </a:p>
          <a:p>
            <a:pPr marL="182880" indent="-182880">
              <a:lnSpc>
                <a:spcPct val="100000"/>
              </a:lnSpc>
              <a:spcBef>
                <a:spcPts val="1200"/>
              </a:spcBef>
              <a:buSzPct val="100000"/>
              <a:buFont typeface="Arial"/>
              <a:buChar char="•"/>
            </a:pPr>
            <a:r>
              <a:rPr lang="en-IN" dirty="0">
                <a:effectLst/>
                <a:hlinkClick r:id="rId3" tooltip="https://javadeveloperzone.com/spring-boot/spring-boot-jpa-multi-tenancy-example/"/>
              </a:rPr>
              <a:t>https://javadeveloperzone.com/spring-boot/spring-boot-jpa-multi-tenancy-example/</a:t>
            </a:r>
            <a:endParaRPr lang="en-IN" dirty="0">
              <a:effectLst/>
            </a:endParaRPr>
          </a:p>
          <a:p>
            <a:pPr>
              <a:lnSpc>
                <a:spcPct val="100000"/>
              </a:lnSpc>
              <a:spcBef>
                <a:spcPts val="1200"/>
              </a:spcBef>
              <a:buSzPct val="100000"/>
            </a:pPr>
            <a:endParaRPr lang="en-IN" sz="1800" dirty="0"/>
          </a:p>
        </p:txBody>
      </p:sp>
    </p:spTree>
    <p:extLst>
      <p:ext uri="{BB962C8B-B14F-4D97-AF65-F5344CB8AC3E}">
        <p14:creationId xmlns:p14="http://schemas.microsoft.com/office/powerpoint/2010/main" val="329836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idx="4294967295"/>
          </p:nvPr>
        </p:nvSpPr>
        <p:spPr>
          <a:xfrm>
            <a:off x="333375" y="365125"/>
            <a:ext cx="11125200" cy="663575"/>
          </a:xfrm>
        </p:spPr>
        <p:txBody>
          <a:bodyPr vert="horz" lIns="0" tIns="0" rIns="0" bIns="0" rtlCol="0" anchor="t" anchorCtr="0">
            <a:normAutofit/>
          </a:bodyPr>
          <a:lstStyle/>
          <a:p>
            <a:pPr algn="l"/>
            <a:r>
              <a:rPr lang="en-US" sz="2800" i="0" dirty="0">
                <a:solidFill>
                  <a:srgbClr val="292929"/>
                </a:solidFill>
                <a:effectLst/>
                <a:cs typeface="Times New Roman" panose="02020603050405020304" pitchFamily="18" charset="0"/>
              </a:rPr>
              <a:t>What is Multi-Tenant Application</a:t>
            </a:r>
          </a:p>
        </p:txBody>
      </p:sp>
      <p:sp>
        <p:nvSpPr>
          <p:cNvPr id="3" name="Content Placeholder 2">
            <a:extLst>
              <a:ext uri="{FF2B5EF4-FFF2-40B4-BE49-F238E27FC236}">
                <a16:creationId xmlns:a16="http://schemas.microsoft.com/office/drawing/2014/main" id="{289E73C3-0F58-4E17-9C04-4A77AD235309}"/>
              </a:ext>
            </a:extLst>
          </p:cNvPr>
          <p:cNvSpPr>
            <a:spLocks noGrp="1"/>
          </p:cNvSpPr>
          <p:nvPr>
            <p:ph idx="4294967295"/>
          </p:nvPr>
        </p:nvSpPr>
        <p:spPr>
          <a:xfrm>
            <a:off x="333375" y="1148080"/>
            <a:ext cx="11125200" cy="4932045"/>
          </a:xfrm>
        </p:spPr>
        <p:txBody>
          <a:bodyPr>
            <a:normAutofit/>
          </a:bodyPr>
          <a:lstStyle/>
          <a:p>
            <a:pPr marL="285750" indent="-285750">
              <a:lnSpc>
                <a:spcPct val="150000"/>
              </a:lnSpc>
              <a:buFont typeface="Wingdings" panose="05000000000000000000" pitchFamily="2" charset="2"/>
              <a:buChar char="§"/>
            </a:pPr>
            <a:r>
              <a:rPr lang="en-US" sz="2200" dirty="0">
                <a:solidFill>
                  <a:srgbClr val="040C28"/>
                </a:solidFill>
                <a:cs typeface="Times New Roman" panose="02020603050405020304" pitchFamily="18" charset="0"/>
              </a:rPr>
              <a:t>A</a:t>
            </a:r>
            <a:r>
              <a:rPr lang="en-US" sz="2200" b="0" i="0" dirty="0">
                <a:solidFill>
                  <a:srgbClr val="040C28"/>
                </a:solidFill>
                <a:effectLst/>
                <a:cs typeface="Times New Roman" panose="02020603050405020304" pitchFamily="18" charset="0"/>
              </a:rPr>
              <a:t> single instance of a software application serves multiple customers</a:t>
            </a:r>
            <a:r>
              <a:rPr lang="en-US" sz="2200" b="0" i="0" dirty="0">
                <a:solidFill>
                  <a:srgbClr val="202124"/>
                </a:solidFill>
                <a:effectLst/>
                <a:cs typeface="Times New Roman" panose="02020603050405020304" pitchFamily="18" charset="0"/>
              </a:rPr>
              <a:t>. Each customer is called a </a:t>
            </a:r>
            <a:r>
              <a:rPr lang="en-US" sz="2200" b="1" i="0" dirty="0">
                <a:solidFill>
                  <a:srgbClr val="202124"/>
                </a:solidFill>
                <a:effectLst/>
                <a:cs typeface="Times New Roman" panose="02020603050405020304" pitchFamily="18" charset="0"/>
              </a:rPr>
              <a:t>tenant</a:t>
            </a:r>
            <a:r>
              <a:rPr lang="en-US" sz="2200" b="0" i="0" dirty="0">
                <a:solidFill>
                  <a:srgbClr val="202124"/>
                </a:solidFill>
                <a:effectLst/>
                <a:cs typeface="Times New Roman" panose="02020603050405020304" pitchFamily="18" charset="0"/>
              </a:rPr>
              <a:t>.</a:t>
            </a:r>
          </a:p>
          <a:p>
            <a:pPr marL="285750" indent="-285750">
              <a:lnSpc>
                <a:spcPct val="150000"/>
              </a:lnSpc>
              <a:buFont typeface="Wingdings" panose="05000000000000000000" pitchFamily="2" charset="2"/>
              <a:buChar char="§"/>
            </a:pPr>
            <a:r>
              <a:rPr lang="en-US" sz="2200" b="0" i="0" dirty="0">
                <a:solidFill>
                  <a:srgbClr val="202124"/>
                </a:solidFill>
                <a:effectLst/>
                <a:cs typeface="Times New Roman" panose="02020603050405020304" pitchFamily="18" charset="0"/>
              </a:rPr>
              <a:t> Tenants can be given the ability to customize some parts of the application.</a:t>
            </a:r>
          </a:p>
          <a:p>
            <a:pPr marL="285750" indent="-285750">
              <a:lnSpc>
                <a:spcPct val="150000"/>
              </a:lnSpc>
              <a:buFont typeface="Wingdings" panose="05000000000000000000" pitchFamily="2" charset="2"/>
              <a:buChar char="§"/>
            </a:pPr>
            <a:r>
              <a:rPr lang="en-US" sz="2200" dirty="0">
                <a:solidFill>
                  <a:srgbClr val="202124"/>
                </a:solidFill>
                <a:cs typeface="Times New Roman" panose="02020603050405020304" pitchFamily="18" charset="0"/>
              </a:rPr>
              <a:t>In a multi-tenant architecture, multiple instances of an application operate in a shared environment.</a:t>
            </a:r>
          </a:p>
          <a:p>
            <a:pPr marL="285750" indent="-285750">
              <a:lnSpc>
                <a:spcPct val="150000"/>
              </a:lnSpc>
              <a:buFont typeface="Wingdings" panose="05000000000000000000" pitchFamily="2" charset="2"/>
              <a:buChar char="§"/>
            </a:pPr>
            <a:r>
              <a:rPr lang="en-US" sz="2200" dirty="0"/>
              <a:t>To develop multi tenant application ,select the database at runtime based on the user. So it need to maintain one web server (i.e. tomcat) and N databases only.</a:t>
            </a:r>
            <a:endParaRPr lang="en-US" sz="22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0B627-291E-4C0C-8F34-9A116E796C8E}"/>
              </a:ext>
            </a:extLst>
          </p:cNvPr>
          <p:cNvSpPr>
            <a:spLocks noGrp="1"/>
          </p:cNvSpPr>
          <p:nvPr>
            <p:ph type="title"/>
          </p:nvPr>
        </p:nvSpPr>
        <p:spPr>
          <a:xfrm>
            <a:off x="365760" y="320040"/>
            <a:ext cx="11457432" cy="914400"/>
          </a:xfrm>
        </p:spPr>
        <p:txBody>
          <a:bodyPr vert="horz" lIns="0" tIns="0" rIns="0" bIns="0" rtlCol="0" anchor="t" anchorCtr="0">
            <a:normAutofit/>
          </a:bodyPr>
          <a:lstStyle/>
          <a:p>
            <a:r>
              <a:rPr lang="en-US" b="1" kern="1200" dirty="0">
                <a:latin typeface="+mj-lt"/>
                <a:ea typeface="+mj-ea"/>
                <a:cs typeface="+mj-cs"/>
              </a:rPr>
              <a:t>Types of multi-tenant architecture</a:t>
            </a:r>
          </a:p>
        </p:txBody>
      </p:sp>
      <p:sp>
        <p:nvSpPr>
          <p:cNvPr id="5" name="TextBox 4">
            <a:extLst>
              <a:ext uri="{FF2B5EF4-FFF2-40B4-BE49-F238E27FC236}">
                <a16:creationId xmlns:a16="http://schemas.microsoft.com/office/drawing/2014/main" id="{7464D4CF-D722-4C52-90ED-834EB2573743}"/>
              </a:ext>
            </a:extLst>
          </p:cNvPr>
          <p:cNvSpPr txBox="1"/>
          <p:nvPr/>
        </p:nvSpPr>
        <p:spPr>
          <a:xfrm>
            <a:off x="365760" y="1513840"/>
            <a:ext cx="11023600" cy="4678680"/>
          </a:xfrm>
          <a:prstGeom prst="rect">
            <a:avLst/>
          </a:prstGeom>
        </p:spPr>
        <p:txBody>
          <a:bodyPr vert="horz" lIns="0" tIns="0" rIns="0" bIns="0" spcCol="301752" rtlCol="0">
            <a:normAutofit/>
          </a:bodyPr>
          <a:lstStyle/>
          <a:p>
            <a:pPr>
              <a:spcBef>
                <a:spcPts val="1200"/>
              </a:spcBef>
              <a:buSzPct val="100000"/>
            </a:pPr>
            <a:r>
              <a:rPr lang="en-US" sz="2400" b="1" dirty="0"/>
              <a:t>1.</a:t>
            </a:r>
            <a:r>
              <a:rPr lang="it-IT" sz="2400" b="1" dirty="0"/>
              <a:t> Single application, single database.</a:t>
            </a:r>
            <a:endParaRPr lang="en-US" sz="2400" b="1" dirty="0"/>
          </a:p>
          <a:p>
            <a:pPr marL="285750" indent="-285750">
              <a:lnSpc>
                <a:spcPct val="150000"/>
              </a:lnSpc>
              <a:spcBef>
                <a:spcPts val="1200"/>
              </a:spcBef>
              <a:buSzPct val="100000"/>
              <a:buFont typeface="Arial" panose="020B0604020202020204" pitchFamily="34" charset="0"/>
              <a:buChar char="•"/>
            </a:pPr>
            <a:r>
              <a:rPr lang="en-US" sz="2000" dirty="0"/>
              <a:t>A single, shared database schema is a multi-tenancy model with a multi-tenant database</a:t>
            </a:r>
          </a:p>
          <a:p>
            <a:pPr marL="285750" indent="-285750">
              <a:lnSpc>
                <a:spcPct val="150000"/>
              </a:lnSpc>
              <a:spcBef>
                <a:spcPts val="1200"/>
              </a:spcBef>
              <a:buSzPct val="100000"/>
              <a:buFont typeface="Arial" panose="020B0604020202020204" pitchFamily="34" charset="0"/>
              <a:buChar char="•"/>
            </a:pPr>
            <a:r>
              <a:rPr lang="en-US" sz="2000" dirty="0"/>
              <a:t>This is the simplest form out of the three model types</a:t>
            </a:r>
          </a:p>
          <a:p>
            <a:pPr marL="285750" indent="-285750">
              <a:lnSpc>
                <a:spcPct val="150000"/>
              </a:lnSpc>
              <a:spcBef>
                <a:spcPts val="1200"/>
              </a:spcBef>
              <a:buSzPct val="100000"/>
              <a:buFont typeface="Arial" panose="020B0604020202020204" pitchFamily="34" charset="0"/>
              <a:buChar char="•"/>
            </a:pPr>
            <a:r>
              <a:rPr lang="en-US" sz="2000" dirty="0"/>
              <a:t>Relatively low cost for tenants because of the use of shared resources.</a:t>
            </a:r>
          </a:p>
          <a:p>
            <a:pPr marL="285750" indent="-285750">
              <a:lnSpc>
                <a:spcPct val="150000"/>
              </a:lnSpc>
              <a:spcBef>
                <a:spcPts val="1200"/>
              </a:spcBef>
              <a:buSzPct val="100000"/>
              <a:buFont typeface="Arial" panose="020B0604020202020204" pitchFamily="34" charset="0"/>
              <a:buChar char="•"/>
            </a:pPr>
            <a:r>
              <a:rPr lang="en-US" sz="2000" dirty="0"/>
              <a:t>This form uses a single application and database instance to host multiple simultaneous tenants and store data.</a:t>
            </a:r>
          </a:p>
        </p:txBody>
      </p:sp>
    </p:spTree>
    <p:extLst>
      <p:ext uri="{BB962C8B-B14F-4D97-AF65-F5344CB8AC3E}">
        <p14:creationId xmlns:p14="http://schemas.microsoft.com/office/powerpoint/2010/main" val="254758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26DE-CFD9-43F9-B2D1-26579329DC75}"/>
              </a:ext>
            </a:extLst>
          </p:cNvPr>
          <p:cNvSpPr>
            <a:spLocks noGrp="1"/>
          </p:cNvSpPr>
          <p:nvPr>
            <p:ph type="title" idx="4294967295"/>
          </p:nvPr>
        </p:nvSpPr>
        <p:spPr>
          <a:xfrm>
            <a:off x="371475" y="365125"/>
            <a:ext cx="11087100" cy="914400"/>
          </a:xfrm>
        </p:spPr>
        <p:txBody>
          <a:bodyPr anchor="t">
            <a:normAutofit fontScale="90000"/>
          </a:bodyPr>
          <a:lstStyle/>
          <a:p>
            <a:br>
              <a:rPr lang="en-IN" sz="2400" dirty="0"/>
            </a:br>
            <a:br>
              <a:rPr lang="en-IN" sz="2400" dirty="0"/>
            </a:br>
            <a:r>
              <a:rPr lang="en-IN" sz="2400" dirty="0"/>
              <a:t>2.Single application, multiple database</a:t>
            </a:r>
            <a:br>
              <a:rPr lang="en-IN" dirty="0"/>
            </a:br>
            <a:endParaRPr lang="en-IN" dirty="0"/>
          </a:p>
        </p:txBody>
      </p:sp>
      <p:sp>
        <p:nvSpPr>
          <p:cNvPr id="3" name="TextBox 2">
            <a:extLst>
              <a:ext uri="{FF2B5EF4-FFF2-40B4-BE49-F238E27FC236}">
                <a16:creationId xmlns:a16="http://schemas.microsoft.com/office/drawing/2014/main" id="{B7D4A860-E072-45C7-BC2E-064D383D5F49}"/>
              </a:ext>
            </a:extLst>
          </p:cNvPr>
          <p:cNvSpPr txBox="1"/>
          <p:nvPr/>
        </p:nvSpPr>
        <p:spPr>
          <a:xfrm>
            <a:off x="550545" y="1635760"/>
            <a:ext cx="8684895" cy="4277360"/>
          </a:xfrm>
          <a:prstGeom prst="rect">
            <a:avLst/>
          </a:prstGeom>
          <a:noFill/>
        </p:spPr>
        <p:txBody>
          <a:bodyPr wrap="square" lIns="0" tIns="0" rIns="0" bIns="0" rtlCol="0">
            <a:noAutofit/>
          </a:bodyPr>
          <a:lstStyle/>
          <a:p>
            <a:pPr marL="182880" indent="-182880">
              <a:lnSpc>
                <a:spcPct val="150000"/>
              </a:lnSpc>
              <a:spcBef>
                <a:spcPts val="1200"/>
              </a:spcBef>
              <a:buSzPct val="100000"/>
              <a:buFont typeface="Arial"/>
              <a:buChar char="•"/>
            </a:pPr>
            <a:r>
              <a:rPr lang="en-US" sz="2000" dirty="0"/>
              <a:t>This multi-tenant architecture includes the use of a single database with multiple schemas.</a:t>
            </a:r>
          </a:p>
          <a:p>
            <a:pPr marL="182880" indent="-182880">
              <a:lnSpc>
                <a:spcPct val="150000"/>
              </a:lnSpc>
              <a:spcBef>
                <a:spcPts val="1200"/>
              </a:spcBef>
              <a:buSzPct val="100000"/>
              <a:buFont typeface="Arial"/>
              <a:buChar char="•"/>
            </a:pPr>
            <a:r>
              <a:rPr lang="en-US" sz="2000" dirty="0"/>
              <a:t>This tenant system uses a single application instance with individual databases for each tenant.</a:t>
            </a:r>
          </a:p>
          <a:p>
            <a:pPr marL="182880" indent="-182880">
              <a:lnSpc>
                <a:spcPct val="150000"/>
              </a:lnSpc>
              <a:spcBef>
                <a:spcPts val="1200"/>
              </a:spcBef>
              <a:buSzPct val="100000"/>
              <a:buFont typeface="Arial"/>
              <a:buChar char="•"/>
            </a:pPr>
            <a:r>
              <a:rPr lang="en-US" sz="2000" dirty="0"/>
              <a:t>In addition, this architecture is more difficult to scale and has a higher cost and more overhead with each database.</a:t>
            </a:r>
            <a:endParaRPr lang="en-IN" sz="2000" dirty="0"/>
          </a:p>
        </p:txBody>
      </p:sp>
    </p:spTree>
    <p:extLst>
      <p:ext uri="{BB962C8B-B14F-4D97-AF65-F5344CB8AC3E}">
        <p14:creationId xmlns:p14="http://schemas.microsoft.com/office/powerpoint/2010/main" val="238936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D1245D-3A0D-4C80-AFE3-694C8AE99ECE}"/>
              </a:ext>
            </a:extLst>
          </p:cNvPr>
          <p:cNvSpPr>
            <a:spLocks noGrp="1"/>
          </p:cNvSpPr>
          <p:nvPr>
            <p:ph type="title"/>
          </p:nvPr>
        </p:nvSpPr>
        <p:spPr>
          <a:xfrm>
            <a:off x="365760" y="365760"/>
            <a:ext cx="11457432" cy="914400"/>
          </a:xfrm>
        </p:spPr>
        <p:txBody>
          <a:bodyPr vert="horz" lIns="0" tIns="0" rIns="0" bIns="0" rtlCol="0" anchor="t" anchorCtr="0">
            <a:normAutofit fontScale="90000"/>
          </a:bodyPr>
          <a:lstStyle/>
          <a:p>
            <a:br>
              <a:rPr lang="en-US" sz="2400" b="1" kern="1200" dirty="0">
                <a:latin typeface="+mj-lt"/>
                <a:ea typeface="+mj-ea"/>
                <a:cs typeface="+mj-cs"/>
              </a:rPr>
            </a:br>
            <a:br>
              <a:rPr lang="en-US" sz="2400" b="1" kern="1200" dirty="0">
                <a:latin typeface="+mj-lt"/>
                <a:ea typeface="+mj-ea"/>
                <a:cs typeface="+mj-cs"/>
              </a:rPr>
            </a:br>
            <a:r>
              <a:rPr lang="en-US" sz="2400" b="1" kern="1200" dirty="0">
                <a:latin typeface="+mj-lt"/>
                <a:ea typeface="+mj-ea"/>
                <a:cs typeface="+mj-cs"/>
              </a:rPr>
              <a:t>3.Multiple application, multiple database.</a:t>
            </a:r>
          </a:p>
        </p:txBody>
      </p:sp>
      <p:sp>
        <p:nvSpPr>
          <p:cNvPr id="6" name="TextBox 5">
            <a:extLst>
              <a:ext uri="{FF2B5EF4-FFF2-40B4-BE49-F238E27FC236}">
                <a16:creationId xmlns:a16="http://schemas.microsoft.com/office/drawing/2014/main" id="{401354FF-DFB6-4CB5-B9E2-C8E7F748BEB4}"/>
              </a:ext>
            </a:extLst>
          </p:cNvPr>
          <p:cNvSpPr txBox="1"/>
          <p:nvPr/>
        </p:nvSpPr>
        <p:spPr>
          <a:xfrm>
            <a:off x="365760" y="1828800"/>
            <a:ext cx="6077903" cy="4251960"/>
          </a:xfrm>
          <a:prstGeom prst="rect">
            <a:avLst/>
          </a:prstGeom>
        </p:spPr>
        <p:txBody>
          <a:bodyPr vert="horz" lIns="0" tIns="0" rIns="0" bIns="0" spcCol="301752" rtlCol="0">
            <a:normAutofit/>
          </a:bodyPr>
          <a:lstStyle/>
          <a:p>
            <a:pPr marL="285750" indent="-182880">
              <a:lnSpc>
                <a:spcPct val="150000"/>
              </a:lnSpc>
              <a:spcBef>
                <a:spcPts val="1200"/>
              </a:spcBef>
              <a:buSzPct val="100000"/>
              <a:buFont typeface="Arial" panose="020B0604020202020204" pitchFamily="34" charset="0"/>
              <a:buChar char="•"/>
            </a:pPr>
            <a:r>
              <a:rPr lang="en-US" sz="2000" dirty="0"/>
              <a:t>This type of multi-tenant architecture hosts data in multiple databases.</a:t>
            </a:r>
          </a:p>
          <a:p>
            <a:pPr marL="285750" indent="-182880">
              <a:lnSpc>
                <a:spcPct val="150000"/>
              </a:lnSpc>
              <a:spcBef>
                <a:spcPts val="1200"/>
              </a:spcBef>
              <a:buSzPct val="100000"/>
              <a:buFont typeface="Arial" panose="020B0604020202020204" pitchFamily="34" charset="0"/>
              <a:buChar char="•"/>
            </a:pPr>
            <a:r>
              <a:rPr lang="en-US" sz="2000" dirty="0"/>
              <a:t>This model is relatively complex in terms of cost, management and maintenance, but the approach is secure, and tenants can be separated by a chosen criterion.</a:t>
            </a:r>
          </a:p>
        </p:txBody>
      </p:sp>
      <p:sp>
        <p:nvSpPr>
          <p:cNvPr id="5" name="Title 3">
            <a:extLst>
              <a:ext uri="{FF2B5EF4-FFF2-40B4-BE49-F238E27FC236}">
                <a16:creationId xmlns:a16="http://schemas.microsoft.com/office/drawing/2014/main" id="{0B96B280-D403-4C3A-A938-738255ECE1AE}"/>
              </a:ext>
            </a:extLst>
          </p:cNvPr>
          <p:cNvSpPr txBox="1">
            <a:spLocks/>
          </p:cNvSpPr>
          <p:nvPr/>
        </p:nvSpPr>
        <p:spPr>
          <a:xfrm>
            <a:off x="609600" y="480060"/>
            <a:ext cx="7205471"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endParaRPr lang="en-IN" dirty="0"/>
          </a:p>
        </p:txBody>
      </p:sp>
      <p:pic>
        <p:nvPicPr>
          <p:cNvPr id="14" name="Picture 2">
            <a:extLst>
              <a:ext uri="{FF2B5EF4-FFF2-40B4-BE49-F238E27FC236}">
                <a16:creationId xmlns:a16="http://schemas.microsoft.com/office/drawing/2014/main" id="{CB03C8EF-35F1-40AE-AE82-FB4B2D7A6C3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36855" y="1828800"/>
            <a:ext cx="4986337"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37126785-4935-4FC5-AD9E-B05C907FC6E0}"/>
              </a:ext>
            </a:extLst>
          </p:cNvPr>
          <p:cNvSpPr txBox="1">
            <a:spLocks/>
          </p:cNvSpPr>
          <p:nvPr/>
        </p:nvSpPr>
        <p:spPr>
          <a:xfrm>
            <a:off x="609600" y="480060"/>
            <a:ext cx="9326880"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IN" dirty="0"/>
              <a:t>Microservices in a Multi-Tenant Application</a:t>
            </a:r>
          </a:p>
        </p:txBody>
      </p:sp>
      <p:sp>
        <p:nvSpPr>
          <p:cNvPr id="2" name="TextBox 1">
            <a:extLst>
              <a:ext uri="{FF2B5EF4-FFF2-40B4-BE49-F238E27FC236}">
                <a16:creationId xmlns:a16="http://schemas.microsoft.com/office/drawing/2014/main" id="{62A9B9D5-5943-404A-B902-36165DBC858C}"/>
              </a:ext>
            </a:extLst>
          </p:cNvPr>
          <p:cNvSpPr txBox="1"/>
          <p:nvPr/>
        </p:nvSpPr>
        <p:spPr>
          <a:xfrm>
            <a:off x="497840" y="1394460"/>
            <a:ext cx="10840720" cy="4518660"/>
          </a:xfrm>
          <a:prstGeom prst="rect">
            <a:avLst/>
          </a:prstGeom>
          <a:noFill/>
        </p:spPr>
        <p:txBody>
          <a:bodyPr wrap="square" lIns="0" tIns="0" rIns="0" bIns="0" rtlCol="0">
            <a:noAutofit/>
          </a:bodyPr>
          <a:lstStyle/>
          <a:p>
            <a:pPr>
              <a:lnSpc>
                <a:spcPct val="150000"/>
              </a:lnSpc>
              <a:spcBef>
                <a:spcPts val="1200"/>
              </a:spcBef>
              <a:buSzPct val="100000"/>
            </a:pPr>
            <a:r>
              <a:rPr lang="en-US" dirty="0"/>
              <a:t>T</a:t>
            </a:r>
            <a:r>
              <a:rPr lang="en-US" sz="1800" dirty="0"/>
              <a:t>he concept of microservices can be used to modularize and separate different functionalities, allowing for better scalability, maintainability etc.</a:t>
            </a:r>
          </a:p>
          <a:p>
            <a:pPr>
              <a:lnSpc>
                <a:spcPct val="150000"/>
              </a:lnSpc>
              <a:spcBef>
                <a:spcPts val="1200"/>
              </a:spcBef>
              <a:buSzPct val="100000"/>
            </a:pPr>
            <a:r>
              <a:rPr lang="en-IN" sz="2000" b="1" dirty="0"/>
              <a:t>1. Authentication Microservice</a:t>
            </a:r>
          </a:p>
          <a:p>
            <a:pPr marL="285750" indent="-285750">
              <a:lnSpc>
                <a:spcPct val="150000"/>
              </a:lnSpc>
              <a:spcBef>
                <a:spcPts val="1200"/>
              </a:spcBef>
              <a:buSzPct val="100000"/>
              <a:buFont typeface="Arial" panose="020B0604020202020204" pitchFamily="34" charset="0"/>
              <a:buChar char="•"/>
            </a:pPr>
            <a:r>
              <a:rPr lang="en-US" dirty="0"/>
              <a:t>H</a:t>
            </a:r>
            <a:r>
              <a:rPr lang="en-US" sz="1800" dirty="0"/>
              <a:t>andles user authentication and authorization across all tenants.</a:t>
            </a:r>
            <a:endParaRPr lang="en-IN" dirty="0"/>
          </a:p>
          <a:p>
            <a:pPr marL="285750" indent="-285750">
              <a:lnSpc>
                <a:spcPct val="150000"/>
              </a:lnSpc>
              <a:spcBef>
                <a:spcPts val="1200"/>
              </a:spcBef>
              <a:buSzPct val="100000"/>
              <a:buFont typeface="Arial" panose="020B0604020202020204" pitchFamily="34" charset="0"/>
              <a:buChar char="•"/>
            </a:pPr>
            <a:r>
              <a:rPr lang="en-US" sz="1800" dirty="0"/>
              <a:t>It provides a centralized mechanism for user login, token generation, and access control.</a:t>
            </a:r>
            <a:endParaRPr lang="en-IN" sz="1800" dirty="0"/>
          </a:p>
          <a:p>
            <a:pPr marL="285750" indent="-285750">
              <a:lnSpc>
                <a:spcPct val="150000"/>
              </a:lnSpc>
              <a:spcBef>
                <a:spcPts val="1200"/>
              </a:spcBef>
              <a:buSzPct val="100000"/>
              <a:buFont typeface="Arial" panose="020B0604020202020204" pitchFamily="34" charset="0"/>
              <a:buChar char="•"/>
            </a:pPr>
            <a:r>
              <a:rPr lang="en-US" sz="1800" dirty="0"/>
              <a:t>This microservice ensures that tenant-specific data and resources are securely accessed by authorized users.</a:t>
            </a:r>
            <a:endParaRPr lang="en-IN" sz="1800" dirty="0"/>
          </a:p>
        </p:txBody>
      </p:sp>
    </p:spTree>
    <p:extLst>
      <p:ext uri="{BB962C8B-B14F-4D97-AF65-F5344CB8AC3E}">
        <p14:creationId xmlns:p14="http://schemas.microsoft.com/office/powerpoint/2010/main" val="4167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00A83C-6E5D-4FB1-9867-4B43342CE900}"/>
              </a:ext>
            </a:extLst>
          </p:cNvPr>
          <p:cNvSpPr txBox="1"/>
          <p:nvPr/>
        </p:nvSpPr>
        <p:spPr>
          <a:xfrm>
            <a:off x="650240" y="772160"/>
            <a:ext cx="10891520" cy="5090160"/>
          </a:xfrm>
          <a:prstGeom prst="rect">
            <a:avLst/>
          </a:prstGeom>
          <a:noFill/>
        </p:spPr>
        <p:txBody>
          <a:bodyPr wrap="square" lIns="0" tIns="0" rIns="0" bIns="0" rtlCol="0">
            <a:noAutofit/>
          </a:bodyPr>
          <a:lstStyle/>
          <a:p>
            <a:pPr>
              <a:lnSpc>
                <a:spcPct val="150000"/>
              </a:lnSpc>
              <a:spcBef>
                <a:spcPts val="1200"/>
              </a:spcBef>
              <a:buSzPct val="100000"/>
            </a:pPr>
            <a:r>
              <a:rPr lang="en-IN" sz="2000" b="1" dirty="0"/>
              <a:t>2.Tenant Management Microservice</a:t>
            </a:r>
          </a:p>
          <a:p>
            <a:pPr marL="285750" indent="-285750">
              <a:lnSpc>
                <a:spcPct val="150000"/>
              </a:lnSpc>
              <a:spcBef>
                <a:spcPts val="1200"/>
              </a:spcBef>
              <a:buSzPct val="100000"/>
              <a:buFont typeface="Arial" panose="020B0604020202020204" pitchFamily="34" charset="0"/>
              <a:buChar char="•"/>
            </a:pPr>
            <a:r>
              <a:rPr lang="en-IN" sz="1800" dirty="0"/>
              <a:t>The tenant management microservice is responsible for tenant provisioning, configuration</a:t>
            </a:r>
            <a:r>
              <a:rPr lang="en-IN" dirty="0"/>
              <a:t> etc.</a:t>
            </a:r>
            <a:endParaRPr lang="en-US" sz="1800" dirty="0"/>
          </a:p>
          <a:p>
            <a:pPr marL="285750" indent="-285750">
              <a:lnSpc>
                <a:spcPct val="150000"/>
              </a:lnSpc>
              <a:spcBef>
                <a:spcPts val="1200"/>
              </a:spcBef>
              <a:buSzPct val="100000"/>
              <a:buFont typeface="Arial" panose="020B0604020202020204" pitchFamily="34" charset="0"/>
              <a:buChar char="•"/>
            </a:pPr>
            <a:r>
              <a:rPr lang="en-US" sz="1800" dirty="0"/>
              <a:t> It handles tasks such as creating new tenants, managing tenant-specific configurations, and handling tenant subscriptions and billing.</a:t>
            </a:r>
          </a:p>
          <a:p>
            <a:pPr marL="285750" indent="-285750">
              <a:lnSpc>
                <a:spcPct val="150000"/>
              </a:lnSpc>
              <a:spcBef>
                <a:spcPts val="1200"/>
              </a:spcBef>
              <a:buSzPct val="100000"/>
              <a:buFont typeface="Arial" panose="020B0604020202020204" pitchFamily="34" charset="0"/>
              <a:buChar char="•"/>
            </a:pPr>
            <a:endParaRPr lang="en-US" dirty="0"/>
          </a:p>
          <a:p>
            <a:pPr>
              <a:lnSpc>
                <a:spcPct val="150000"/>
              </a:lnSpc>
              <a:spcBef>
                <a:spcPts val="1200"/>
              </a:spcBef>
              <a:buSzPct val="100000"/>
            </a:pPr>
            <a:r>
              <a:rPr lang="en-IN" sz="2000" b="1" dirty="0"/>
              <a:t>3.Tenant-Specific Services</a:t>
            </a:r>
          </a:p>
          <a:p>
            <a:pPr marL="285750" indent="-285750">
              <a:lnSpc>
                <a:spcPct val="150000"/>
              </a:lnSpc>
              <a:spcBef>
                <a:spcPts val="1200"/>
              </a:spcBef>
              <a:buSzPct val="100000"/>
              <a:buFont typeface="Arial" panose="020B0604020202020204" pitchFamily="34" charset="0"/>
              <a:buChar char="•"/>
            </a:pPr>
            <a:r>
              <a:rPr lang="en-US" sz="1800" dirty="0"/>
              <a:t>These microservices are specific to each tenant and provide functionality .</a:t>
            </a:r>
          </a:p>
          <a:p>
            <a:pPr marL="285750" indent="-285750">
              <a:lnSpc>
                <a:spcPct val="150000"/>
              </a:lnSpc>
              <a:spcBef>
                <a:spcPts val="1200"/>
              </a:spcBef>
              <a:buSzPct val="100000"/>
              <a:buFont typeface="Arial" panose="020B0604020202020204" pitchFamily="34" charset="0"/>
              <a:buChar char="•"/>
            </a:pPr>
            <a:r>
              <a:rPr lang="en-US" sz="1800" dirty="0"/>
              <a:t>This represent the core business logic or features of the application that are specific to individual tenants. </a:t>
            </a:r>
            <a:endParaRPr lang="en-IN" sz="1800" dirty="0"/>
          </a:p>
          <a:p>
            <a:pPr marL="182880" indent="-182880">
              <a:lnSpc>
                <a:spcPct val="100000"/>
              </a:lnSpc>
              <a:spcBef>
                <a:spcPts val="1200"/>
              </a:spcBef>
              <a:buSzPct val="100000"/>
              <a:buFont typeface="Arial"/>
              <a:buChar char="•"/>
            </a:pPr>
            <a:endParaRPr lang="en-IN" sz="1800" dirty="0"/>
          </a:p>
        </p:txBody>
      </p:sp>
    </p:spTree>
    <p:extLst>
      <p:ext uri="{BB962C8B-B14F-4D97-AF65-F5344CB8AC3E}">
        <p14:creationId xmlns:p14="http://schemas.microsoft.com/office/powerpoint/2010/main" val="36891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3A05DB1-344C-4AEB-A8F5-74DF0644404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096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EEFC9F6-BA5D-4791-A812-488FE841FB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800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0" ma:contentTypeDescription="Create a new document." ma:contentTypeScope="" ma:versionID="4924dbdee79b2272fb3af7b9530df130">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742E3D-08A0-41AB-A201-89FBB50B3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 ds:uri="047a4bc9-86f8-4752-a3f5-d332bda031f5"/>
    <ds:schemaRef ds:uri="3f1b19a1-ec80-4ead-b989-6245eb278180"/>
  </ds:schemaRefs>
</ds:datastoreItem>
</file>

<file path=docProps/app.xml><?xml version="1.0" encoding="utf-8"?>
<Properties xmlns="http://schemas.openxmlformats.org/officeDocument/2006/extended-properties" xmlns:vt="http://schemas.openxmlformats.org/officeDocument/2006/docPropsVTypes">
  <Template/>
  <TotalTime>794</TotalTime>
  <Words>438</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sohne</vt:lpstr>
      <vt:lpstr>Times New Roman</vt:lpstr>
      <vt:lpstr>Wingdings</vt:lpstr>
      <vt:lpstr>UST</vt:lpstr>
      <vt:lpstr>Multi-Tenant Application Using Spring Boot </vt:lpstr>
      <vt:lpstr>What is Multi-Tenant Application</vt:lpstr>
      <vt:lpstr>Types of multi-tenant architecture</vt:lpstr>
      <vt:lpstr>  2.Single application, multiple database </vt:lpstr>
      <vt:lpstr>  3.Multiple application, multiple database.</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Nimisha Reghuvaran Sheeba(UST,IN)</cp:lastModifiedBy>
  <cp:revision>54</cp:revision>
  <cp:lastPrinted>2019-10-06T00:46:52Z</cp:lastPrinted>
  <dcterms:created xsi:type="dcterms:W3CDTF">2020-12-03T20:34:18Z</dcterms:created>
  <dcterms:modified xsi:type="dcterms:W3CDTF">2023-06-02T05:33:28Z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