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71" r:id="rId6"/>
    <p:sldId id="272" r:id="rId7"/>
    <p:sldId id="274" r:id="rId8"/>
    <p:sldId id="258" r:id="rId9"/>
    <p:sldId id="268" r:id="rId10"/>
    <p:sldId id="269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 showGuides="1">
      <p:cViewPr varScale="1">
        <p:scale>
          <a:sx n="41" d="100"/>
          <a:sy n="41" d="100"/>
        </p:scale>
        <p:origin x="48" y="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4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4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0051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7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8547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48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03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0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0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1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7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3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17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1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6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92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hapingyouth.org/graduation-prom-pressure-stress-keeping-up-with-the-joneses/comment-page-1" TargetMode="External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versity_of_North_Carolina_at_Charlott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7FAA-82F1-42A5-9E1C-85D3E53F7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937084"/>
            <a:ext cx="8915399" cy="2262781"/>
          </a:xfrm>
        </p:spPr>
        <p:txBody>
          <a:bodyPr/>
          <a:lstStyle/>
          <a:p>
            <a:r>
              <a:rPr lang="en-US" dirty="0"/>
              <a:t>University Outcomes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F8252-29FE-450F-A351-7356241B9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199865"/>
            <a:ext cx="8915399" cy="684958"/>
          </a:xfrm>
        </p:spPr>
        <p:txBody>
          <a:bodyPr/>
          <a:lstStyle/>
          <a:p>
            <a:r>
              <a:rPr lang="en-US" dirty="0"/>
              <a:t>Understanding Key Performance Indicators for the Highest Ranked Universities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2A2B417-01DE-452E-AB2D-E39102ECCC34}"/>
              </a:ext>
            </a:extLst>
          </p:cNvPr>
          <p:cNvSpPr txBox="1">
            <a:spLocks/>
          </p:cNvSpPr>
          <p:nvPr/>
        </p:nvSpPr>
        <p:spPr>
          <a:xfrm>
            <a:off x="2500983" y="4884822"/>
            <a:ext cx="3595018" cy="10708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Margaret Ulrich</a:t>
            </a:r>
          </a:p>
          <a:p>
            <a:r>
              <a:rPr lang="en-US" dirty="0"/>
              <a:t>Jatin Patel</a:t>
            </a:r>
          </a:p>
          <a:p>
            <a:r>
              <a:rPr lang="en-US" dirty="0"/>
              <a:t>Nimisha Patel</a:t>
            </a:r>
          </a:p>
        </p:txBody>
      </p:sp>
    </p:spTree>
    <p:extLst>
      <p:ext uri="{BB962C8B-B14F-4D97-AF65-F5344CB8AC3E}">
        <p14:creationId xmlns:p14="http://schemas.microsoft.com/office/powerpoint/2010/main" val="2027318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2568-3942-4F07-B51E-06D14943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College Ranking Vs Tuition Rates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ACC3E3-8B9A-4EAD-B0FC-032D7850EB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8387" t="5532" r="8484" b="6628"/>
          <a:stretch/>
        </p:blipFill>
        <p:spPr>
          <a:xfrm>
            <a:off x="190500" y="1583297"/>
            <a:ext cx="9424838" cy="497942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8644A-DFC9-4317-8005-6C0649062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15474" y="1583297"/>
            <a:ext cx="2486025" cy="441579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Analysis:</a:t>
            </a:r>
          </a:p>
          <a:p>
            <a:r>
              <a:rPr lang="en-US" dirty="0"/>
              <a:t>Trend of higher tuition and ranking</a:t>
            </a:r>
          </a:p>
          <a:p>
            <a:r>
              <a:rPr lang="en-US" dirty="0"/>
              <a:t>Public Colleges have low tuition</a:t>
            </a:r>
          </a:p>
          <a:p>
            <a:r>
              <a:rPr lang="en-US" dirty="0"/>
              <a:t>Less no of Private colleges</a:t>
            </a:r>
          </a:p>
          <a:p>
            <a:r>
              <a:rPr lang="en-US" dirty="0"/>
              <a:t>After a peak no linear pattern seen</a:t>
            </a:r>
          </a:p>
          <a:p>
            <a:r>
              <a:rPr lang="en-US" dirty="0"/>
              <a:t>Conclusion: Higher tuition in top 50 universities would be justifiable.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975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2568-3942-4F07-B51E-06D14943E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829" y="319310"/>
            <a:ext cx="8911687" cy="1280890"/>
          </a:xfrm>
        </p:spPr>
        <p:txBody>
          <a:bodyPr/>
          <a:lstStyle/>
          <a:p>
            <a:r>
              <a:rPr lang="en-US" dirty="0"/>
              <a:t>College Ranking Vs SAT/ACT Scores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8644A-DFC9-4317-8005-6C0649062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8199" y="1287377"/>
            <a:ext cx="3543299" cy="49570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Analysis:</a:t>
            </a:r>
          </a:p>
          <a:p>
            <a:r>
              <a:rPr lang="en-US" dirty="0"/>
              <a:t>Clear pattern seen for high SAT and ACT scores and ranking</a:t>
            </a:r>
          </a:p>
          <a:p>
            <a:r>
              <a:rPr lang="en-US" dirty="0"/>
              <a:t>SAT scores of 1375 and up is required for the top 10 colleges</a:t>
            </a:r>
          </a:p>
          <a:p>
            <a:r>
              <a:rPr lang="en-US" dirty="0"/>
              <a:t>ACT scores of 32 and up is required for top 10 colleges</a:t>
            </a:r>
          </a:p>
          <a:p>
            <a:r>
              <a:rPr lang="en-US" dirty="0"/>
              <a:t>Some colleges consider ACT scores more favorably than SAT scores</a:t>
            </a:r>
          </a:p>
          <a:p>
            <a:r>
              <a:rPr lang="en-US" dirty="0"/>
              <a:t>Some top ranked universities clearly show lower SAT/ACT requirements.</a:t>
            </a:r>
          </a:p>
          <a:p>
            <a:r>
              <a:rPr lang="en-US" dirty="0"/>
              <a:t>Other parameters are considered in ranking of top colleges.</a:t>
            </a:r>
          </a:p>
          <a:p>
            <a:r>
              <a:rPr lang="en-US" dirty="0"/>
              <a:t>Other parameters may include, course work, research grants, internship and job placements.  </a:t>
            </a:r>
          </a:p>
          <a:p>
            <a:r>
              <a:rPr lang="en-US" dirty="0"/>
              <a:t>Conclusion: Top 10 colleges consider SAT and ACT equally.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1D8918-FE96-493D-BCEF-79EC06868E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0501" y="1287378"/>
            <a:ext cx="8367179" cy="4957011"/>
          </a:xfrm>
        </p:spPr>
      </p:pic>
    </p:spTree>
    <p:extLst>
      <p:ext uri="{BB962C8B-B14F-4D97-AF65-F5344CB8AC3E}">
        <p14:creationId xmlns:p14="http://schemas.microsoft.com/office/powerpoint/2010/main" val="869881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829C-11A1-4FD8-B856-7CE9B3713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Conclusion/Summary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A48F5-362B-4D9A-A6D6-2908D68469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Industries play significant role in making of top colleges.</a:t>
            </a:r>
          </a:p>
          <a:p>
            <a:r>
              <a:rPr lang="en-US" dirty="0"/>
              <a:t>SAT/ACT scores are inversely proportional to acceptance in the higher ranking colleges</a:t>
            </a:r>
          </a:p>
          <a:p>
            <a:r>
              <a:rPr lang="en-US" dirty="0"/>
              <a:t>Higher tuition in top 50 universities would be justifiable</a:t>
            </a:r>
          </a:p>
          <a:p>
            <a:r>
              <a:rPr lang="en-US" dirty="0"/>
              <a:t>Top 10 colleges consider SAT and ACT equally</a:t>
            </a:r>
          </a:p>
          <a:p>
            <a:r>
              <a:rPr lang="en-US" dirty="0"/>
              <a:t>College Rank is a primary indicator of Freshman Retention and Graduation Rate.</a:t>
            </a:r>
          </a:p>
          <a:p>
            <a:r>
              <a:rPr lang="en-US" dirty="0"/>
              <a:t>There does not seem to be much of a disparity between public and private </a:t>
            </a:r>
          </a:p>
          <a:p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66119A9-C921-4398-B252-09DD45B719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03076" y="2119976"/>
            <a:ext cx="4601537" cy="3566191"/>
          </a:xfrm>
        </p:spPr>
      </p:pic>
    </p:spTree>
    <p:extLst>
      <p:ext uri="{BB962C8B-B14F-4D97-AF65-F5344CB8AC3E}">
        <p14:creationId xmlns:p14="http://schemas.microsoft.com/office/powerpoint/2010/main" val="1716012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A78-28A2-4A4C-B9E4-A07D55AA0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EAF32-466C-4E5E-BCCC-BAE82C5015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7F54-B1E3-4D62-85D5-C6ABCD2B3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09"/>
            <a:ext cx="8911687" cy="128089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8FF70-4088-4224-AEFA-3E25F56B5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1991" y="2128733"/>
            <a:ext cx="6659563" cy="3777622"/>
          </a:xfrm>
        </p:spPr>
        <p:txBody>
          <a:bodyPr/>
          <a:lstStyle/>
          <a:p>
            <a:r>
              <a:rPr lang="en-US" dirty="0"/>
              <a:t>College ranking Vs. Graduation rate</a:t>
            </a:r>
          </a:p>
          <a:p>
            <a:r>
              <a:rPr lang="en-US" dirty="0"/>
              <a:t>College ranking Vs. Retention rate</a:t>
            </a:r>
          </a:p>
          <a:p>
            <a:r>
              <a:rPr lang="en-US" dirty="0"/>
              <a:t>Geo dispersion of colleges</a:t>
            </a:r>
          </a:p>
          <a:p>
            <a:r>
              <a:rPr lang="en-US" dirty="0"/>
              <a:t>College ranking Vs. SAT/ACT/Acceptance rate</a:t>
            </a:r>
          </a:p>
          <a:p>
            <a:r>
              <a:rPr lang="en-US" dirty="0"/>
              <a:t>College ranking Vs. Tuition rates</a:t>
            </a:r>
          </a:p>
          <a:p>
            <a:r>
              <a:rPr lang="en-US" dirty="0"/>
              <a:t>College ranking Vs SAT/ACT Scores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8996E370-0B04-444C-A95D-F6B2A6E15B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00469" y="727910"/>
            <a:ext cx="4385533" cy="5402179"/>
          </a:xfrm>
        </p:spPr>
      </p:pic>
    </p:spTree>
    <p:extLst>
      <p:ext uri="{BB962C8B-B14F-4D97-AF65-F5344CB8AC3E}">
        <p14:creationId xmlns:p14="http://schemas.microsoft.com/office/powerpoint/2010/main" val="219347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F93B1-5844-4C90-A4DA-AFDDD4C1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C87960-D3EB-4A88-AB05-CBCCF625F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0747" y="4256966"/>
            <a:ext cx="4313864" cy="13027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data gathering tool for tracking colleges for admission</a:t>
            </a:r>
          </a:p>
          <a:p>
            <a:r>
              <a:rPr lang="en-US" dirty="0"/>
              <a:t>Data set had a much greater number of schools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244C08B-5845-49C4-9B86-426D7B9E0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0414" y="2126222"/>
            <a:ext cx="2950833" cy="2160010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68082BB-DE05-434B-B202-79165BC65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44322" y="4278854"/>
            <a:ext cx="4313864" cy="12808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Kaggle.com</a:t>
            </a:r>
          </a:p>
          <a:p>
            <a:r>
              <a:rPr lang="en-US" dirty="0"/>
              <a:t>Known resource</a:t>
            </a:r>
          </a:p>
          <a:p>
            <a:r>
              <a:rPr lang="en-US" dirty="0"/>
              <a:t>Only the 230 top-ranked schools</a:t>
            </a:r>
          </a:p>
        </p:txBody>
      </p:sp>
      <p:pic>
        <p:nvPicPr>
          <p:cNvPr id="13" name="Picture 16" descr="College Raptor">
            <a:extLst>
              <a:ext uri="{FF2B5EF4-FFF2-40B4-BE49-F238E27FC236}">
                <a16:creationId xmlns:a16="http://schemas.microsoft.com/office/drawing/2014/main" id="{19656B92-1186-4BEE-8174-3A6D1D4A5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767" y="1905000"/>
            <a:ext cx="4019764" cy="199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40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8156-106F-4EB9-9A3D-679EBFEE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25E4C-B31B-4743-8674-CEE11A678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read in the US News CSV and dropped </a:t>
            </a:r>
            <a:r>
              <a:rPr lang="en-US" dirty="0" err="1"/>
              <a:t>NaN</a:t>
            </a:r>
            <a:r>
              <a:rPr lang="en-US" dirty="0"/>
              <a:t> rows. I then did something similar to the </a:t>
            </a:r>
            <a:r>
              <a:rPr lang="en-US" dirty="0" err="1"/>
              <a:t>CollegeRaptor</a:t>
            </a:r>
            <a:r>
              <a:rPr lang="en-US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79598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2FBD-DD0E-4D22-8A58-5430554B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DCC3C19-6834-491A-8A7F-A31E7E190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90" y="200147"/>
            <a:ext cx="11315160" cy="6457706"/>
          </a:xfrm>
        </p:spPr>
      </p:pic>
    </p:spTree>
    <p:extLst>
      <p:ext uri="{BB962C8B-B14F-4D97-AF65-F5344CB8AC3E}">
        <p14:creationId xmlns:p14="http://schemas.microsoft.com/office/powerpoint/2010/main" val="317396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74E173-49DE-44B9-B08F-5DBE36F88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21" y="121024"/>
            <a:ext cx="4724087" cy="3001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99A26D-BEE4-4F3A-808B-D9C362144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911" y="3713318"/>
            <a:ext cx="5415719" cy="27483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4DB8AC-48FC-4723-AFC4-7FFAFBB46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275" y="2650500"/>
            <a:ext cx="2908725" cy="40403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7818CB-ED29-464F-A7EB-481A1E9C95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226" y="2650500"/>
            <a:ext cx="3122893" cy="41239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2EE007-9829-41B2-B2AB-5CE4B2899942}"/>
              </a:ext>
            </a:extLst>
          </p:cNvPr>
          <p:cNvSpPr txBox="1"/>
          <p:nvPr/>
        </p:nvSpPr>
        <p:spPr>
          <a:xfrm>
            <a:off x="5699773" y="726831"/>
            <a:ext cx="6009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the bar charts pull from the data described in </a:t>
            </a:r>
          </a:p>
          <a:p>
            <a:r>
              <a:rPr lang="en-US" dirty="0"/>
              <a:t>The bottom pie, I feel that they might not be entirely</a:t>
            </a:r>
          </a:p>
          <a:p>
            <a:r>
              <a:rPr lang="en-US" dirty="0"/>
              <a:t> reliable.</a:t>
            </a:r>
          </a:p>
        </p:txBody>
      </p:sp>
    </p:spTree>
    <p:extLst>
      <p:ext uri="{BB962C8B-B14F-4D97-AF65-F5344CB8AC3E}">
        <p14:creationId xmlns:p14="http://schemas.microsoft.com/office/powerpoint/2010/main" val="258706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129AC6-2430-41B4-8C81-89643A87F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37" y="1663296"/>
            <a:ext cx="5106563" cy="35314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B4C922-868B-4581-9EF7-7BEF426B8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492" y="1663297"/>
            <a:ext cx="4903317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22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2568-3942-4F07-B51E-06D14943E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92125"/>
            <a:ext cx="8911687" cy="1280890"/>
          </a:xfrm>
        </p:spPr>
        <p:txBody>
          <a:bodyPr/>
          <a:lstStyle/>
          <a:p>
            <a:r>
              <a:rPr lang="en-US" dirty="0"/>
              <a:t>Top Ranked Colleges by the States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8644A-DFC9-4317-8005-6C0649062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15474" y="1116515"/>
            <a:ext cx="2486025" cy="488258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Analysis:</a:t>
            </a:r>
          </a:p>
          <a:p>
            <a:r>
              <a:rPr lang="en-US" dirty="0"/>
              <a:t>E and NE corridor has a higher concentration of top ranked colleges due to Financial and Industrial business.</a:t>
            </a:r>
          </a:p>
          <a:p>
            <a:r>
              <a:rPr lang="en-US" dirty="0"/>
              <a:t>California is leading in the West due to Silicon Valley.</a:t>
            </a:r>
          </a:p>
          <a:p>
            <a:r>
              <a:rPr lang="en-US" dirty="0"/>
              <a:t>Texas seems to have a higher concentration possibly due to Oil &amp; Gas industry.</a:t>
            </a:r>
          </a:p>
          <a:p>
            <a:r>
              <a:rPr lang="en-US" dirty="0"/>
              <a:t>Conclusion:  Industries play significant role in making of top colleges.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B8E04A-823B-42E0-991F-DDBA3CE3BE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F07FB5-6D5B-4FF9-9A7E-705748035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83"/>
          <a:stretch/>
        </p:blipFill>
        <p:spPr>
          <a:xfrm>
            <a:off x="190501" y="1116514"/>
            <a:ext cx="9408320" cy="534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2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2568-3942-4F07-B51E-06D14943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SAT/ACT Scores vs. Acceptance Rate</a:t>
            </a:r>
            <a:br>
              <a:rPr lang="en-US" sz="3200" dirty="0"/>
            </a:br>
            <a:r>
              <a:rPr lang="en-US" sz="2000" dirty="0"/>
              <a:t>by Top Colleges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8644A-DFC9-4317-8005-6C0649062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15474" y="1507955"/>
            <a:ext cx="2486025" cy="52153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Analysis:</a:t>
            </a:r>
          </a:p>
          <a:p>
            <a:r>
              <a:rPr lang="en-US" dirty="0"/>
              <a:t>Higher the college ranks, higher the SAT/ACT requirement thus lower the acceptance rate.</a:t>
            </a:r>
          </a:p>
          <a:p>
            <a:r>
              <a:rPr lang="en-US" dirty="0"/>
              <a:t>Lower the college rank, lower the SAT/ACT requirement thus higher acceptance rate.</a:t>
            </a:r>
          </a:p>
          <a:p>
            <a:r>
              <a:rPr lang="en-US" dirty="0"/>
              <a:t>Conclusion:  SAT/ACT scores are inversely proportional to acceptance in the higher ranking colleges..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CA7757-F896-4BF1-B826-2D75CAB1E6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3C43D8-7607-481B-BB0F-BEDA3F21DD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74"/>
          <a:stretch/>
        </p:blipFill>
        <p:spPr>
          <a:xfrm>
            <a:off x="190501" y="1507955"/>
            <a:ext cx="9324973" cy="52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2805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218</TotalTime>
  <Words>482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University Outcomes</vt:lpstr>
      <vt:lpstr>Problem Statement</vt:lpstr>
      <vt:lpstr>Data Sources</vt:lpstr>
      <vt:lpstr>Data cleaning</vt:lpstr>
      <vt:lpstr>PowerPoint Presentation</vt:lpstr>
      <vt:lpstr>PowerPoint Presentation</vt:lpstr>
      <vt:lpstr>PowerPoint Presentation</vt:lpstr>
      <vt:lpstr>Top Ranked Colleges by the States</vt:lpstr>
      <vt:lpstr>SAT/ACT Scores vs. Acceptance Rate by Top Colleges</vt:lpstr>
      <vt:lpstr>College Ranking Vs Tuition Rates</vt:lpstr>
      <vt:lpstr>College Ranking Vs SAT/ACT Scores</vt:lpstr>
      <vt:lpstr>Conclusion/Summary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outcomes</dc:title>
  <dc:creator>rinku</dc:creator>
  <cp:lastModifiedBy>mulrich</cp:lastModifiedBy>
  <cp:revision>23</cp:revision>
  <dcterms:created xsi:type="dcterms:W3CDTF">2019-01-23T01:02:10Z</dcterms:created>
  <dcterms:modified xsi:type="dcterms:W3CDTF">2019-01-23T22:52:44Z</dcterms:modified>
</cp:coreProperties>
</file>