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8" r:id="rId7"/>
    <p:sldId id="26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05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547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4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0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1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2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orth_Carolina_at_Charlott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hapingyouth.org/graduation-prom-pressure-stress-keeping-up-with-the-joneses/comment-page-1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7FAA-82F1-42A5-9E1C-85D3E53F7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37084"/>
            <a:ext cx="8915399" cy="2262781"/>
          </a:xfrm>
        </p:spPr>
        <p:txBody>
          <a:bodyPr/>
          <a:lstStyle/>
          <a:p>
            <a:r>
              <a:rPr lang="en-US" dirty="0"/>
              <a:t>University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8252-29FE-450F-A351-7356241B9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99865"/>
            <a:ext cx="8915399" cy="684958"/>
          </a:xfrm>
        </p:spPr>
        <p:txBody>
          <a:bodyPr/>
          <a:lstStyle/>
          <a:p>
            <a:r>
              <a:rPr lang="en-US" dirty="0"/>
              <a:t>Understanding Key Performance Indicators for Highest Ranked Universities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A2B417-01DE-452E-AB2D-E39102ECCC34}"/>
              </a:ext>
            </a:extLst>
          </p:cNvPr>
          <p:cNvSpPr txBox="1">
            <a:spLocks/>
          </p:cNvSpPr>
          <p:nvPr/>
        </p:nvSpPr>
        <p:spPr>
          <a:xfrm>
            <a:off x="2500983" y="4884822"/>
            <a:ext cx="3595018" cy="10708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Margaret Ulrich</a:t>
            </a:r>
          </a:p>
          <a:p>
            <a:r>
              <a:rPr lang="en-US" dirty="0" err="1"/>
              <a:t>Jatin</a:t>
            </a:r>
            <a:r>
              <a:rPr lang="en-US" dirty="0"/>
              <a:t> Patel</a:t>
            </a:r>
          </a:p>
          <a:p>
            <a:r>
              <a:rPr lang="en-US" dirty="0"/>
              <a:t>Nimisha Patel</a:t>
            </a:r>
          </a:p>
        </p:txBody>
      </p:sp>
    </p:spTree>
    <p:extLst>
      <p:ext uri="{BB962C8B-B14F-4D97-AF65-F5344CB8AC3E}">
        <p14:creationId xmlns:p14="http://schemas.microsoft.com/office/powerpoint/2010/main" val="202731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A78-28A2-4A4C-B9E4-A07D55AA0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EAF32-466C-4E5E-BCCC-BAE82C50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93B1-5844-4C90-A4DA-AFDDD4C1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9043-32ED-4267-8B8A-0035F4AFD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0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8156-106F-4EB9-9A3D-679EBFEE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5E4C-B31B-4743-8674-CEE11A678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7F54-B1E3-4D62-85D5-C6ABCD2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09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FF70-4088-4224-AEFA-3E25F56B5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1991" y="2128733"/>
            <a:ext cx="6659563" cy="3777622"/>
          </a:xfrm>
        </p:spPr>
        <p:txBody>
          <a:bodyPr/>
          <a:lstStyle/>
          <a:p>
            <a:r>
              <a:rPr lang="en-US" dirty="0"/>
              <a:t>M - College ranking Vs. Graduation rate</a:t>
            </a:r>
          </a:p>
          <a:p>
            <a:r>
              <a:rPr lang="en-US" dirty="0"/>
              <a:t>M - College ranking Vs. Retention rate</a:t>
            </a:r>
          </a:p>
          <a:p>
            <a:r>
              <a:rPr lang="en-US" dirty="0"/>
              <a:t>J – Geo dispersion of colleges</a:t>
            </a:r>
          </a:p>
          <a:p>
            <a:r>
              <a:rPr lang="en-US" dirty="0"/>
              <a:t>J - College ranking Vs. SAT/ACT/Acceptance rate</a:t>
            </a:r>
          </a:p>
          <a:p>
            <a:r>
              <a:rPr lang="en-US" dirty="0"/>
              <a:t>N - College ranking Vs. Tuition rates</a:t>
            </a:r>
          </a:p>
          <a:p>
            <a:r>
              <a:rPr lang="en-US" dirty="0"/>
              <a:t>N - College ranking Vs SAT/ACT Scores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996E370-0B04-444C-A95D-F6B2A6E15B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00469" y="727910"/>
            <a:ext cx="4385533" cy="5402179"/>
          </a:xfrm>
        </p:spPr>
      </p:pic>
    </p:spTree>
    <p:extLst>
      <p:ext uri="{BB962C8B-B14F-4D97-AF65-F5344CB8AC3E}">
        <p14:creationId xmlns:p14="http://schemas.microsoft.com/office/powerpoint/2010/main" val="219347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568-3942-4F07-B51E-06D14943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92125"/>
            <a:ext cx="8911687" cy="1280890"/>
          </a:xfrm>
        </p:spPr>
        <p:txBody>
          <a:bodyPr/>
          <a:lstStyle/>
          <a:p>
            <a:r>
              <a:rPr lang="en-US" dirty="0"/>
              <a:t>Top Ranked Colleges by the 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644A-DFC9-4317-8005-6C064906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5474" y="1116515"/>
            <a:ext cx="2486025" cy="48825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E and NE corridor has a higher concentration of top ranked colleges due to Financial and Industrial business.</a:t>
            </a:r>
          </a:p>
          <a:p>
            <a:r>
              <a:rPr lang="en-US" dirty="0"/>
              <a:t>California is leading in the West due to Silicon Valley.</a:t>
            </a:r>
          </a:p>
          <a:p>
            <a:r>
              <a:rPr lang="en-US" dirty="0"/>
              <a:t>Texas seems to have a higher concentration possibly due to Oil &amp; Gas industry.</a:t>
            </a:r>
          </a:p>
          <a:p>
            <a:r>
              <a:rPr lang="en-US" dirty="0"/>
              <a:t>Conclusion:  Industries play significant role in making of top colleges.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B8E04A-823B-42E0-991F-DDBA3CE3BE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07FB5-6D5B-4FF9-9A7E-705748035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3"/>
          <a:stretch/>
        </p:blipFill>
        <p:spPr>
          <a:xfrm>
            <a:off x="190501" y="1116514"/>
            <a:ext cx="9408320" cy="53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2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568-3942-4F07-B51E-06D14943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SAT/ACT Scores vs. Acceptance Rate</a:t>
            </a:r>
            <a:br>
              <a:rPr lang="en-US" sz="3200" dirty="0"/>
            </a:br>
            <a:r>
              <a:rPr lang="en-US" sz="2000" dirty="0"/>
              <a:t>by Top Colleges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644A-DFC9-4317-8005-6C064906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5474" y="1507955"/>
            <a:ext cx="2486025" cy="521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Higher the college ranks, higher the SAT/ACT requirement thus lower the acceptance rate.</a:t>
            </a:r>
          </a:p>
          <a:p>
            <a:r>
              <a:rPr lang="en-US" dirty="0"/>
              <a:t>Lower the college rank, lower the SAT/ACT requirement thus higher acceptance rate.</a:t>
            </a:r>
          </a:p>
          <a:p>
            <a:r>
              <a:rPr lang="en-US" dirty="0"/>
              <a:t>Conclusion:  SAT/ACT scores are inversely proportional to acceptance in the higher ranking colleges..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A7757-F896-4BF1-B826-2D75CAB1E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C43D8-7607-481B-BB0F-BEDA3F21D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4"/>
          <a:stretch/>
        </p:blipFill>
        <p:spPr>
          <a:xfrm>
            <a:off x="190501" y="1507955"/>
            <a:ext cx="9324973" cy="52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568-3942-4F07-B51E-06D14943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Ranking Vs Tuition Rates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ACC3E3-8B9A-4EAD-B0FC-032D7850EB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387" t="5532" r="8484" b="6628"/>
          <a:stretch/>
        </p:blipFill>
        <p:spPr>
          <a:xfrm>
            <a:off x="190500" y="1583297"/>
            <a:ext cx="9424838" cy="49794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644A-DFC9-4317-8005-6C064906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5474" y="1583297"/>
            <a:ext cx="2486025" cy="44157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Trend of higher tuition and ranking</a:t>
            </a:r>
          </a:p>
          <a:p>
            <a:r>
              <a:rPr lang="en-US" dirty="0"/>
              <a:t>Public Colleges have low tuition</a:t>
            </a:r>
          </a:p>
          <a:p>
            <a:r>
              <a:rPr lang="en-US" dirty="0"/>
              <a:t>Less no of Private colleges</a:t>
            </a:r>
          </a:p>
          <a:p>
            <a:r>
              <a:rPr lang="en-US" dirty="0"/>
              <a:t>After a peak no linear pattern seen</a:t>
            </a:r>
          </a:p>
          <a:p>
            <a:r>
              <a:rPr lang="en-US" dirty="0"/>
              <a:t>Conclusion: Higher tuition in top 50 universities would be justifiable.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7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568-3942-4F07-B51E-06D14943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829" y="319310"/>
            <a:ext cx="8911687" cy="1280890"/>
          </a:xfrm>
        </p:spPr>
        <p:txBody>
          <a:bodyPr/>
          <a:lstStyle/>
          <a:p>
            <a:r>
              <a:rPr lang="en-US" dirty="0"/>
              <a:t>College Ranking Vs SAT/ACT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644A-DFC9-4317-8005-6C064906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8199" y="1287377"/>
            <a:ext cx="3543299" cy="49570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Clear pattern seen for high SAT and ACT scores and ranking</a:t>
            </a:r>
          </a:p>
          <a:p>
            <a:r>
              <a:rPr lang="en-US" dirty="0"/>
              <a:t>SAT scores of 1375 and up is required for the top 10 colleges</a:t>
            </a:r>
          </a:p>
          <a:p>
            <a:r>
              <a:rPr lang="en-US" dirty="0"/>
              <a:t>ACT scores of 32 and up is required for top 10 colleges</a:t>
            </a:r>
          </a:p>
          <a:p>
            <a:r>
              <a:rPr lang="en-US" dirty="0"/>
              <a:t>Some colleges consider ACT scores more favorably than SAT scores</a:t>
            </a:r>
          </a:p>
          <a:p>
            <a:r>
              <a:rPr lang="en-US" dirty="0"/>
              <a:t>Some top ranked universities clearly show lower SAT/ACT requirements.</a:t>
            </a:r>
          </a:p>
          <a:p>
            <a:r>
              <a:rPr lang="en-US" dirty="0"/>
              <a:t>Other parameters are considered in ranking of top colleges.</a:t>
            </a:r>
          </a:p>
          <a:p>
            <a:r>
              <a:rPr lang="en-US" dirty="0"/>
              <a:t>Other parameters may include, course work, research grants, internship and job placements.  </a:t>
            </a:r>
          </a:p>
          <a:p>
            <a:r>
              <a:rPr lang="en-US" dirty="0"/>
              <a:t>Conclusion: Top 10 colleges consider SAT and ACT equally.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1D8918-FE96-493D-BCEF-79EC06868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501" y="1287378"/>
            <a:ext cx="8367179" cy="4957011"/>
          </a:xfrm>
        </p:spPr>
      </p:pic>
    </p:spTree>
    <p:extLst>
      <p:ext uri="{BB962C8B-B14F-4D97-AF65-F5344CB8AC3E}">
        <p14:creationId xmlns:p14="http://schemas.microsoft.com/office/powerpoint/2010/main" val="86988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829C-11A1-4FD8-B856-7CE9B371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48F5-362B-4D9A-A6D6-2908D68469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Industries play significant role in making of top colleges.</a:t>
            </a:r>
          </a:p>
          <a:p>
            <a:r>
              <a:rPr lang="en-US" dirty="0"/>
              <a:t>SAT/ACT scores are inversely proportional to acceptance in the higher ranking colleges</a:t>
            </a:r>
          </a:p>
          <a:p>
            <a:r>
              <a:rPr lang="en-US" dirty="0"/>
              <a:t>Higher tuition in top 50 universities would be justifiable</a:t>
            </a:r>
          </a:p>
          <a:p>
            <a:r>
              <a:rPr lang="en-US" dirty="0"/>
              <a:t>Top 10 colleges consider SAT and ACT equally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66119A9-C921-4398-B252-09DD45B719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3076" y="2119976"/>
            <a:ext cx="4601537" cy="3566191"/>
          </a:xfrm>
        </p:spPr>
      </p:pic>
    </p:spTree>
    <p:extLst>
      <p:ext uri="{BB962C8B-B14F-4D97-AF65-F5344CB8AC3E}">
        <p14:creationId xmlns:p14="http://schemas.microsoft.com/office/powerpoint/2010/main" val="17160120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391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University Outcomes</vt:lpstr>
      <vt:lpstr>Data Sources</vt:lpstr>
      <vt:lpstr>Data cleaning</vt:lpstr>
      <vt:lpstr>Problem Statement</vt:lpstr>
      <vt:lpstr>Top Ranked Colleges by the States</vt:lpstr>
      <vt:lpstr>SAT/ACT Scores vs. Acceptance Rate by Top Colleges</vt:lpstr>
      <vt:lpstr>College Ranking Vs Tuition Rates</vt:lpstr>
      <vt:lpstr>College Ranking Vs SAT/ACT Scores</vt:lpstr>
      <vt:lpstr>Conclusion/Summary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outcomes</dc:title>
  <dc:creator>rinku</dc:creator>
  <cp:lastModifiedBy>rinku</cp:lastModifiedBy>
  <cp:revision>20</cp:revision>
  <dcterms:created xsi:type="dcterms:W3CDTF">2019-01-23T01:02:10Z</dcterms:created>
  <dcterms:modified xsi:type="dcterms:W3CDTF">2019-01-23T04:21:22Z</dcterms:modified>
</cp:coreProperties>
</file>