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1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0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5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7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8F99C-9508-4317-920D-7E1FF07CA76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4A8370-7BBD-416F-B4BF-F30D9C68DE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ehar.org/archives/1520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xassist.org/pap-info/generic-drug-list-print" TargetMode="External"/><Relationship Id="rId2" Type="http://schemas.openxmlformats.org/officeDocument/2006/relationships/hyperlink" Target="https://clincalc.com/DrugStats/Top200Drug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5CDFE-9434-4B45-B397-D7816FA2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7445" y="3632008"/>
            <a:ext cx="4106651" cy="2463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91B07-C970-41A2-8BE6-0A1E600F0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726" y="534328"/>
            <a:ext cx="5844208" cy="106006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Project report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E736-9B34-4668-B388-CD2786EE83BF}"/>
              </a:ext>
            </a:extLst>
          </p:cNvPr>
          <p:cNvSpPr txBox="1"/>
          <p:nvPr/>
        </p:nvSpPr>
        <p:spPr>
          <a:xfrm>
            <a:off x="2653744" y="2185458"/>
            <a:ext cx="53639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alisto MT" panose="02040603050505030304" pitchFamily="18" charset="0"/>
              </a:rPr>
              <a:t>Top  200 Drugs </a:t>
            </a:r>
          </a:p>
          <a:p>
            <a:pPr algn="ctr"/>
            <a:r>
              <a:rPr lang="en-US" sz="4400" b="1" dirty="0">
                <a:latin typeface="Calisto MT" panose="02040603050505030304" pitchFamily="18" charset="0"/>
              </a:rPr>
              <a:t>Reviews and Ratings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F8DC8-57C5-4D1B-B4D5-65534329B6BB}"/>
              </a:ext>
            </a:extLst>
          </p:cNvPr>
          <p:cNvSpPr txBox="1"/>
          <p:nvPr/>
        </p:nvSpPr>
        <p:spPr>
          <a:xfrm>
            <a:off x="2512987" y="4339894"/>
            <a:ext cx="668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sto MT" panose="02040603050505030304" pitchFamily="18" charset="0"/>
              </a:rPr>
              <a:t>Presented by </a:t>
            </a:r>
          </a:p>
          <a:p>
            <a:pPr algn="ctr"/>
            <a:r>
              <a:rPr lang="en-US" sz="2400" dirty="0">
                <a:latin typeface="Calisto MT" panose="02040603050505030304" pitchFamily="18" charset="0"/>
              </a:rPr>
              <a:t>Jatin Patel</a:t>
            </a:r>
          </a:p>
          <a:p>
            <a:pPr algn="ctr"/>
            <a:r>
              <a:rPr lang="en-US" sz="2400" dirty="0">
                <a:latin typeface="Calisto MT" panose="02040603050505030304" pitchFamily="18" charset="0"/>
              </a:rPr>
              <a:t>Nimisha Patel</a:t>
            </a:r>
          </a:p>
          <a:p>
            <a:pPr algn="ctr"/>
            <a:r>
              <a:rPr lang="en-US" sz="2400" dirty="0">
                <a:latin typeface="Calisto MT" panose="02040603050505030304" pitchFamily="18" charset="0"/>
              </a:rPr>
              <a:t>Prakriti Rana </a:t>
            </a:r>
          </a:p>
        </p:txBody>
      </p:sp>
    </p:spTree>
    <p:extLst>
      <p:ext uri="{BB962C8B-B14F-4D97-AF65-F5344CB8AC3E}">
        <p14:creationId xmlns:p14="http://schemas.microsoft.com/office/powerpoint/2010/main" val="15801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B7C2-0006-4457-9309-E272BB7E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314032"/>
            <a:ext cx="10531666" cy="859326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	Introduction 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35F1-CF14-406C-AA61-F1CC1298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26" y="2173358"/>
            <a:ext cx="8391939" cy="1643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Top 200 drugs reviews  provided by the ClinCalc DrugStats Database.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Brand name and Generic name different drugs. </a:t>
            </a:r>
          </a:p>
          <a:p>
            <a:endParaRPr lang="en-US" dirty="0">
              <a:latin typeface="Calisto MT" panose="020406030505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3A88-DF56-4702-A299-F560D835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1279525"/>
            <a:ext cx="4793974" cy="1325563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   Data Sources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46CD-59B7-4ECF-AD88-C411BD01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152" y="1942306"/>
            <a:ext cx="9206948" cy="1772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https://clincalc.com/DrugStats/Top200Drugs.aspx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https://www.rxassist.org/pap-info/generic-drug-list-print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chemeClr val="accent1"/>
                </a:solidFill>
              </a:rPr>
              <a:t>https://www.kaggle.com/shiffy46/drug-reviews/data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1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0252-0AA1-4EBA-8945-E52A9A8F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1225610"/>
            <a:ext cx="10515600" cy="868233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	Data Gathering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6593D-9C25-4F33-B29B-34965F0BFE88}"/>
              </a:ext>
            </a:extLst>
          </p:cNvPr>
          <p:cNvSpPr/>
          <p:nvPr/>
        </p:nvSpPr>
        <p:spPr>
          <a:xfrm>
            <a:off x="1280491" y="2154515"/>
            <a:ext cx="107789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sto MT" panose="02040603050505030304" pitchFamily="18" charset="0"/>
              </a:rPr>
              <a:t>We referred </a:t>
            </a:r>
            <a:r>
              <a:rPr lang="en-US" sz="2000" u="sng" dirty="0">
                <a:solidFill>
                  <a:schemeClr val="accent1"/>
                </a:solidFill>
                <a:latin typeface="Calisto MT" panose="02040603050505030304" pitchFamily="18" charset="0"/>
              </a:rPr>
              <a:t>stats.com </a:t>
            </a:r>
            <a:r>
              <a:rPr lang="en-US" sz="2000" dirty="0">
                <a:latin typeface="Calisto MT" panose="02040603050505030304" pitchFamily="18" charset="0"/>
              </a:rPr>
              <a:t>to extract data of the top 200 Drugs which  summarized  total prescribed  prescription and  changes on the prescriptions drugs.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1"/>
                </a:solidFill>
                <a:latin typeface="Calisto MT" panose="02040603050505030304" pitchFamily="18" charset="0"/>
              </a:rPr>
              <a:t>rxassist.org </a:t>
            </a:r>
            <a:r>
              <a:rPr lang="en-US" sz="2000" dirty="0">
                <a:latin typeface="Calisto MT" panose="02040603050505030304" pitchFamily="18" charset="0"/>
              </a:rPr>
              <a:t>gives the details of the listed drugs Generic name and brand name  of 200 listed drugs which is extracted from the  stats.com.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1"/>
                </a:solidFill>
                <a:latin typeface="Calisto MT" panose="02040603050505030304" pitchFamily="18" charset="0"/>
              </a:rPr>
              <a:t>kaggle.com </a:t>
            </a:r>
            <a:r>
              <a:rPr lang="en-US" sz="2000" dirty="0">
                <a:latin typeface="Calisto MT" panose="02040603050505030304" pitchFamily="18" charset="0"/>
              </a:rPr>
              <a:t>gives the details of  the data (i.e. Drugs, conditions, reviews  and  rating ) which convert  data into data frame.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sto MT" panose="02040603050505030304" pitchFamily="18" charset="0"/>
              </a:rPr>
              <a:t>Finally, merge the data and give the final dataframe to get the combine result of extracted data. </a:t>
            </a:r>
          </a:p>
        </p:txBody>
      </p:sp>
    </p:spTree>
    <p:extLst>
      <p:ext uri="{BB962C8B-B14F-4D97-AF65-F5344CB8AC3E}">
        <p14:creationId xmlns:p14="http://schemas.microsoft.com/office/powerpoint/2010/main" val="10345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24F4-C33C-4F8C-A594-F30772E3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AD71-49DA-49B1-89F3-60BDD4F2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1:   Data was extracted from Rxassist.com website in an HTML format.</a:t>
            </a:r>
          </a:p>
          <a:p>
            <a:r>
              <a:rPr lang="en-US" dirty="0"/>
              <a:t>Data source 2:  This data was collected from Kaggle.com in a CSV format.</a:t>
            </a:r>
          </a:p>
          <a:p>
            <a:r>
              <a:rPr lang="en-US" dirty="0"/>
              <a:t>Data source 3:  The data was extracted from clini-calc.com website in an HTML format.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6A5FD-5C12-4974-85E6-31B32B9D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3429000"/>
            <a:ext cx="5113025" cy="1938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B4D71-7F58-4516-A9A2-131254B6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82" y="3539578"/>
            <a:ext cx="3716887" cy="2583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BA919-005F-4435-AE45-BBE23E65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43" y="4974376"/>
            <a:ext cx="5340322" cy="18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174-A376-45E1-8587-5394ED35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14FD-704E-43B6-80AD-EF4578B7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Removed unnecessary columns from data sets</a:t>
            </a:r>
          </a:p>
          <a:p>
            <a:r>
              <a:rPr lang="en-US" dirty="0"/>
              <a:t>Converted the Raw (html, csv) data into Pandas data frames</a:t>
            </a:r>
          </a:p>
          <a:p>
            <a:r>
              <a:rPr lang="en-US" dirty="0"/>
              <a:t>Merged the collected data of pertaining information into a single data frame.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26028-4A69-4DB9-8445-6B00341B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" y="3429000"/>
            <a:ext cx="5791200" cy="2419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9B645-2FE9-4EF5-81F9-E5A4EDE70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3267022"/>
            <a:ext cx="6248400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2C090-83FB-4CD7-8DB0-C8431AD14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96" y="4257000"/>
            <a:ext cx="6953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4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7982-8F9B-4804-B4B3-6D0322C7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7ED0-E87D-4251-84AD-85751218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was selected as the preferred database to load the extracted data</a:t>
            </a:r>
          </a:p>
          <a:p>
            <a:r>
              <a:rPr lang="en-US" dirty="0"/>
              <a:t>The ease of use and portability was the deciding factor in choosing the database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B76BA-FAC9-427A-B9C0-AC70B1EB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02" y="3136830"/>
            <a:ext cx="73247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34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292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Gill Sans MT</vt:lpstr>
      <vt:lpstr>Wingdings</vt:lpstr>
      <vt:lpstr>Gallery</vt:lpstr>
      <vt:lpstr>Project report </vt:lpstr>
      <vt:lpstr> Introduction :  </vt:lpstr>
      <vt:lpstr>   Data Sources : </vt:lpstr>
      <vt:lpstr> Data Gathering : </vt:lpstr>
      <vt:lpstr>Data Extraction:</vt:lpstr>
      <vt:lpstr>Data transformation</vt:lpstr>
      <vt:lpstr>Data 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prakriti rana</dc:creator>
  <cp:lastModifiedBy>rinku</cp:lastModifiedBy>
  <cp:revision>11</cp:revision>
  <dcterms:created xsi:type="dcterms:W3CDTF">2019-02-23T18:45:54Z</dcterms:created>
  <dcterms:modified xsi:type="dcterms:W3CDTF">2019-02-28T00:43:56Z</dcterms:modified>
</cp:coreProperties>
</file>