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81"/>
            <a:ext cx="10693399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91"/>
            <a:ext cx="2501017" cy="601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381"/>
            <a:ext cx="160655" cy="6015355"/>
          </a:xfrm>
          <a:custGeom>
            <a:avLst/>
            <a:gdLst/>
            <a:ahLst/>
            <a:cxnLst/>
            <a:rect l="l" t="t" r="r" b="b"/>
            <a:pathLst>
              <a:path w="160655" h="6015355">
                <a:moveTo>
                  <a:pt x="0" y="0"/>
                </a:moveTo>
                <a:lnTo>
                  <a:pt x="160400" y="0"/>
                </a:lnTo>
                <a:lnTo>
                  <a:pt x="160400" y="6015037"/>
                </a:lnTo>
                <a:lnTo>
                  <a:pt x="0" y="6015037"/>
                </a:lnTo>
                <a:lnTo>
                  <a:pt x="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28947"/>
            <a:ext cx="1396365" cy="445134"/>
          </a:xfrm>
          <a:custGeom>
            <a:avLst/>
            <a:gdLst/>
            <a:ahLst/>
            <a:cxnLst/>
            <a:rect l="l" t="t" r="r" b="b"/>
            <a:pathLst>
              <a:path w="1396365" h="445134">
                <a:moveTo>
                  <a:pt x="92" y="0"/>
                </a:moveTo>
                <a:lnTo>
                  <a:pt x="0" y="441837"/>
                </a:lnTo>
                <a:lnTo>
                  <a:pt x="1092351" y="444941"/>
                </a:lnTo>
                <a:lnTo>
                  <a:pt x="1180334" y="444941"/>
                </a:lnTo>
                <a:lnTo>
                  <a:pt x="1184402" y="440759"/>
                </a:lnTo>
                <a:lnTo>
                  <a:pt x="1185758" y="439335"/>
                </a:lnTo>
                <a:lnTo>
                  <a:pt x="1187415" y="438000"/>
                </a:lnTo>
                <a:lnTo>
                  <a:pt x="1188771" y="436576"/>
                </a:lnTo>
                <a:lnTo>
                  <a:pt x="1389596" y="235774"/>
                </a:lnTo>
                <a:lnTo>
                  <a:pt x="1394257" y="229500"/>
                </a:lnTo>
                <a:lnTo>
                  <a:pt x="1395810" y="223227"/>
                </a:lnTo>
                <a:lnTo>
                  <a:pt x="1394257" y="216953"/>
                </a:lnTo>
                <a:lnTo>
                  <a:pt x="1389596" y="210679"/>
                </a:lnTo>
                <a:lnTo>
                  <a:pt x="1188771" y="9877"/>
                </a:lnTo>
                <a:lnTo>
                  <a:pt x="1184402" y="9877"/>
                </a:lnTo>
                <a:lnTo>
                  <a:pt x="1184402" y="5695"/>
                </a:lnTo>
                <a:lnTo>
                  <a:pt x="1180334" y="5695"/>
                </a:lnTo>
                <a:lnTo>
                  <a:pt x="1176116" y="1512"/>
                </a:lnTo>
                <a:lnTo>
                  <a:pt x="1092351" y="1512"/>
                </a:lnTo>
                <a:lnTo>
                  <a:pt x="92" y="0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81"/>
            <a:ext cx="10693399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91"/>
            <a:ext cx="2501017" cy="601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381"/>
            <a:ext cx="160655" cy="6015355"/>
          </a:xfrm>
          <a:custGeom>
            <a:avLst/>
            <a:gdLst/>
            <a:ahLst/>
            <a:cxnLst/>
            <a:rect l="l" t="t" r="r" b="b"/>
            <a:pathLst>
              <a:path w="160655" h="6015355">
                <a:moveTo>
                  <a:pt x="0" y="0"/>
                </a:moveTo>
                <a:lnTo>
                  <a:pt x="160400" y="0"/>
                </a:lnTo>
                <a:lnTo>
                  <a:pt x="160400" y="6015037"/>
                </a:lnTo>
                <a:lnTo>
                  <a:pt x="0" y="6015037"/>
                </a:lnTo>
                <a:lnTo>
                  <a:pt x="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28947"/>
            <a:ext cx="1396365" cy="445134"/>
          </a:xfrm>
          <a:custGeom>
            <a:avLst/>
            <a:gdLst/>
            <a:ahLst/>
            <a:cxnLst/>
            <a:rect l="l" t="t" r="r" b="b"/>
            <a:pathLst>
              <a:path w="1396365" h="445134">
                <a:moveTo>
                  <a:pt x="92" y="0"/>
                </a:moveTo>
                <a:lnTo>
                  <a:pt x="0" y="441837"/>
                </a:lnTo>
                <a:lnTo>
                  <a:pt x="1092351" y="444941"/>
                </a:lnTo>
                <a:lnTo>
                  <a:pt x="1180334" y="444941"/>
                </a:lnTo>
                <a:lnTo>
                  <a:pt x="1184402" y="440759"/>
                </a:lnTo>
                <a:lnTo>
                  <a:pt x="1185758" y="439335"/>
                </a:lnTo>
                <a:lnTo>
                  <a:pt x="1187415" y="438000"/>
                </a:lnTo>
                <a:lnTo>
                  <a:pt x="1188771" y="436576"/>
                </a:lnTo>
                <a:lnTo>
                  <a:pt x="1389596" y="235774"/>
                </a:lnTo>
                <a:lnTo>
                  <a:pt x="1394257" y="229500"/>
                </a:lnTo>
                <a:lnTo>
                  <a:pt x="1395810" y="223227"/>
                </a:lnTo>
                <a:lnTo>
                  <a:pt x="1394257" y="216953"/>
                </a:lnTo>
                <a:lnTo>
                  <a:pt x="1389596" y="210679"/>
                </a:lnTo>
                <a:lnTo>
                  <a:pt x="1188771" y="9877"/>
                </a:lnTo>
                <a:lnTo>
                  <a:pt x="1184402" y="9877"/>
                </a:lnTo>
                <a:lnTo>
                  <a:pt x="1184402" y="5695"/>
                </a:lnTo>
                <a:lnTo>
                  <a:pt x="1180334" y="5695"/>
                </a:lnTo>
                <a:lnTo>
                  <a:pt x="1176116" y="1512"/>
                </a:lnTo>
                <a:lnTo>
                  <a:pt x="1092351" y="1512"/>
                </a:lnTo>
                <a:lnTo>
                  <a:pt x="92" y="0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7271" y="1430957"/>
            <a:ext cx="3611245" cy="336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714952" y="1073032"/>
            <a:ext cx="3700145" cy="3852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81"/>
            <a:ext cx="10693399" cy="601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91"/>
            <a:ext cx="2501017" cy="601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381"/>
            <a:ext cx="160655" cy="6015355"/>
          </a:xfrm>
          <a:custGeom>
            <a:avLst/>
            <a:gdLst/>
            <a:ahLst/>
            <a:cxnLst/>
            <a:rect l="l" t="t" r="r" b="b"/>
            <a:pathLst>
              <a:path w="160655" h="6015355">
                <a:moveTo>
                  <a:pt x="0" y="0"/>
                </a:moveTo>
                <a:lnTo>
                  <a:pt x="160400" y="0"/>
                </a:lnTo>
                <a:lnTo>
                  <a:pt x="160400" y="6015037"/>
                </a:lnTo>
                <a:lnTo>
                  <a:pt x="0" y="6015037"/>
                </a:lnTo>
                <a:lnTo>
                  <a:pt x="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794723"/>
            <a:ext cx="1528445" cy="683260"/>
          </a:xfrm>
          <a:custGeom>
            <a:avLst/>
            <a:gdLst/>
            <a:ahLst/>
            <a:cxnLst/>
            <a:rect l="l" t="t" r="r" b="b"/>
            <a:pathLst>
              <a:path w="1528445" h="683260">
                <a:moveTo>
                  <a:pt x="1180561" y="682887"/>
                </a:moveTo>
                <a:lnTo>
                  <a:pt x="0" y="682887"/>
                </a:lnTo>
                <a:lnTo>
                  <a:pt x="0" y="0"/>
                </a:lnTo>
                <a:lnTo>
                  <a:pt x="1180561" y="0"/>
                </a:lnTo>
                <a:lnTo>
                  <a:pt x="1189045" y="707"/>
                </a:lnTo>
                <a:lnTo>
                  <a:pt x="1195986" y="2571"/>
                </a:lnTo>
                <a:lnTo>
                  <a:pt x="1201385" y="5206"/>
                </a:lnTo>
                <a:lnTo>
                  <a:pt x="1205242" y="8227"/>
                </a:lnTo>
                <a:lnTo>
                  <a:pt x="1209355" y="8227"/>
                </a:lnTo>
                <a:lnTo>
                  <a:pt x="1209355" y="12341"/>
                </a:lnTo>
                <a:lnTo>
                  <a:pt x="1521978" y="320874"/>
                </a:lnTo>
                <a:lnTo>
                  <a:pt x="1526605" y="330709"/>
                </a:lnTo>
                <a:lnTo>
                  <a:pt x="1528148" y="340929"/>
                </a:lnTo>
                <a:lnTo>
                  <a:pt x="1526605" y="350378"/>
                </a:lnTo>
                <a:lnTo>
                  <a:pt x="1521978" y="357898"/>
                </a:lnTo>
                <a:lnTo>
                  <a:pt x="1209355" y="670546"/>
                </a:lnTo>
                <a:lnTo>
                  <a:pt x="1205242" y="670546"/>
                </a:lnTo>
                <a:lnTo>
                  <a:pt x="1205242" y="674659"/>
                </a:lnTo>
                <a:lnTo>
                  <a:pt x="1201385" y="677680"/>
                </a:lnTo>
                <a:lnTo>
                  <a:pt x="1195986" y="680316"/>
                </a:lnTo>
                <a:lnTo>
                  <a:pt x="1189045" y="682180"/>
                </a:lnTo>
                <a:lnTo>
                  <a:pt x="1180561" y="682887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81"/>
            <a:ext cx="10693399" cy="6015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91"/>
            <a:ext cx="2501017" cy="6015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381"/>
            <a:ext cx="160655" cy="6015355"/>
          </a:xfrm>
          <a:custGeom>
            <a:avLst/>
            <a:gdLst/>
            <a:ahLst/>
            <a:cxnLst/>
            <a:rect l="l" t="t" r="r" b="b"/>
            <a:pathLst>
              <a:path w="160655" h="6015355">
                <a:moveTo>
                  <a:pt x="0" y="0"/>
                </a:moveTo>
                <a:lnTo>
                  <a:pt x="160400" y="0"/>
                </a:lnTo>
                <a:lnTo>
                  <a:pt x="160400" y="6015037"/>
                </a:lnTo>
                <a:lnTo>
                  <a:pt x="0" y="6015037"/>
                </a:lnTo>
                <a:lnTo>
                  <a:pt x="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8596" y="108385"/>
            <a:ext cx="8599170" cy="1059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9347" y="1005327"/>
            <a:ext cx="8456930" cy="421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456" y="3042557"/>
            <a:ext cx="6971030" cy="160845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5750" spc="250" dirty="0">
                <a:latin typeface="Trebuchet MS"/>
                <a:cs typeface="Trebuchet MS"/>
              </a:rPr>
              <a:t>Business</a:t>
            </a:r>
            <a:r>
              <a:rPr sz="5750" spc="-375" dirty="0">
                <a:latin typeface="Trebuchet MS"/>
                <a:cs typeface="Trebuchet MS"/>
              </a:rPr>
              <a:t> </a:t>
            </a:r>
            <a:r>
              <a:rPr sz="5750" spc="204" dirty="0">
                <a:latin typeface="Trebuchet MS"/>
                <a:cs typeface="Trebuchet MS"/>
              </a:rPr>
              <a:t>Economics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800" spc="-60" dirty="0">
                <a:latin typeface="Trebuchet MS"/>
                <a:cs typeface="Trebuchet MS"/>
              </a:rPr>
              <a:t>Unit </a:t>
            </a:r>
            <a:r>
              <a:rPr sz="2800" spc="-165" dirty="0">
                <a:latin typeface="Trebuchet MS"/>
                <a:cs typeface="Trebuchet MS"/>
              </a:rPr>
              <a:t>-1: </a:t>
            </a:r>
            <a:r>
              <a:rPr sz="2800" spc="-30" dirty="0">
                <a:latin typeface="Trebuchet MS"/>
                <a:cs typeface="Trebuchet MS"/>
              </a:rPr>
              <a:t>Introduction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140" dirty="0">
                <a:latin typeface="Trebuchet MS"/>
                <a:cs typeface="Trebuchet MS"/>
              </a:rPr>
              <a:t>Business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Economics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934" y="3977781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5561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160" dirty="0"/>
              <a:t>Business</a:t>
            </a:r>
            <a:r>
              <a:rPr sz="3850" spc="-20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1" y="1633428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6569" y="1526635"/>
            <a:ext cx="7663180" cy="21240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77470">
              <a:lnSpc>
                <a:spcPts val="2980"/>
              </a:lnSpc>
              <a:spcBef>
                <a:spcPts val="520"/>
              </a:spcBef>
              <a:tabLst>
                <a:tab pos="7263765" algn="l"/>
              </a:tabLst>
            </a:pPr>
            <a:r>
              <a:rPr sz="2800" spc="-70" dirty="0">
                <a:latin typeface="Trebuchet MS"/>
                <a:cs typeface="Trebuchet MS"/>
              </a:rPr>
              <a:t>“Application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45" dirty="0">
                <a:latin typeface="Trebuchet MS"/>
                <a:cs typeface="Trebuchet MS"/>
              </a:rPr>
              <a:t>economic </a:t>
            </a:r>
            <a:r>
              <a:rPr sz="2800" spc="-60" dirty="0">
                <a:latin typeface="Trebuchet MS"/>
                <a:cs typeface="Trebuchet MS"/>
              </a:rPr>
              <a:t>theory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15" dirty="0">
                <a:latin typeface="Trebuchet MS"/>
                <a:cs typeface="Trebuchet MS"/>
              </a:rPr>
              <a:t>tools </a:t>
            </a:r>
            <a:r>
              <a:rPr sz="2800" spc="5" dirty="0">
                <a:latin typeface="Trebuchet MS"/>
                <a:cs typeface="Trebuchet MS"/>
              </a:rPr>
              <a:t>of  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45" dirty="0">
                <a:latin typeface="Trebuchet MS"/>
                <a:cs typeface="Trebuchet MS"/>
              </a:rPr>
              <a:t>n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-130" dirty="0">
                <a:latin typeface="Trebuchet MS"/>
                <a:cs typeface="Trebuchet MS"/>
              </a:rPr>
              <a:t>l</a:t>
            </a:r>
            <a:r>
              <a:rPr sz="2800" spc="-70" dirty="0">
                <a:latin typeface="Trebuchet MS"/>
                <a:cs typeface="Trebuchet MS"/>
              </a:rPr>
              <a:t>y</a:t>
            </a:r>
            <a:r>
              <a:rPr sz="2800" spc="355" dirty="0">
                <a:latin typeface="Trebuchet MS"/>
                <a:cs typeface="Trebuchet MS"/>
              </a:rPr>
              <a:t>s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315" dirty="0">
                <a:latin typeface="Trebuchet MS"/>
                <a:cs typeface="Trebuchet MS"/>
              </a:rPr>
              <a:t>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</a:t>
            </a:r>
            <a:r>
              <a:rPr sz="2800" spc="-60" dirty="0">
                <a:latin typeface="Trebuchet MS"/>
                <a:cs typeface="Trebuchet MS"/>
              </a:rPr>
              <a:t>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d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100" dirty="0">
                <a:latin typeface="Trebuchet MS"/>
                <a:cs typeface="Trebuchet MS"/>
              </a:rPr>
              <a:t>c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355" dirty="0">
                <a:latin typeface="Trebuchet MS"/>
                <a:cs typeface="Trebuchet MS"/>
              </a:rPr>
              <a:t>s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70" dirty="0">
                <a:latin typeface="Trebuchet MS"/>
                <a:cs typeface="Trebuchet MS"/>
              </a:rPr>
              <a:t>o</a:t>
            </a:r>
            <a:r>
              <a:rPr sz="2800" spc="20" dirty="0">
                <a:latin typeface="Trebuchet MS"/>
                <a:cs typeface="Trebuchet MS"/>
              </a:rPr>
              <a:t>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355" dirty="0">
                <a:latin typeface="Trebuchet MS"/>
                <a:cs typeface="Trebuchet MS"/>
              </a:rPr>
              <a:t>s</a:t>
            </a:r>
            <a:r>
              <a:rPr sz="2800" spc="100" dirty="0">
                <a:latin typeface="Trebuchet MS"/>
                <a:cs typeface="Trebuchet MS"/>
              </a:rPr>
              <a:t>c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45" dirty="0">
                <a:latin typeface="Trebuchet MS"/>
                <a:cs typeface="Trebuchet MS"/>
              </a:rPr>
              <a:t>n</a:t>
            </a:r>
            <a:r>
              <a:rPr sz="2800" spc="100" dirty="0">
                <a:latin typeface="Trebuchet MS"/>
                <a:cs typeface="Trebuchet MS"/>
              </a:rPr>
              <a:t>c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240" dirty="0">
                <a:latin typeface="Trebuchet MS"/>
                <a:cs typeface="Trebuchet MS"/>
              </a:rPr>
              <a:t>t</a:t>
            </a:r>
            <a:r>
              <a:rPr sz="2800" spc="95" dirty="0">
                <a:latin typeface="Trebuchet MS"/>
                <a:cs typeface="Trebuchet MS"/>
              </a:rPr>
              <a:t>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-5" dirty="0">
                <a:latin typeface="Trebuchet MS"/>
                <a:cs typeface="Trebuchet MS"/>
              </a:rPr>
              <a:t>x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125" dirty="0">
                <a:latin typeface="Trebuchet MS"/>
                <a:cs typeface="Trebuchet MS"/>
              </a:rPr>
              <a:t>m</a:t>
            </a:r>
            <a:r>
              <a:rPr sz="2800" spc="-105" dirty="0">
                <a:latin typeface="Trebuchet MS"/>
                <a:cs typeface="Trebuchet MS"/>
              </a:rPr>
              <a:t>i</a:t>
            </a:r>
            <a:r>
              <a:rPr sz="2800" spc="45" dirty="0">
                <a:latin typeface="Trebuchet MS"/>
                <a:cs typeface="Trebuchet MS"/>
              </a:rPr>
              <a:t>n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h</a:t>
            </a:r>
            <a:r>
              <a:rPr sz="2800" spc="70" dirty="0">
                <a:latin typeface="Trebuchet MS"/>
                <a:cs typeface="Trebuchet MS"/>
              </a:rPr>
              <a:t>o</a:t>
            </a:r>
            <a:r>
              <a:rPr sz="2800" spc="25" dirty="0">
                <a:latin typeface="Trebuchet MS"/>
                <a:cs typeface="Trebuchet MS"/>
              </a:rPr>
              <a:t>w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10" dirty="0">
                <a:latin typeface="Trebuchet MS"/>
                <a:cs typeface="Trebuchet MS"/>
              </a:rPr>
              <a:t>n  </a:t>
            </a:r>
            <a:r>
              <a:rPr sz="2800" spc="-10" dirty="0">
                <a:latin typeface="Trebuchet MS"/>
                <a:cs typeface="Trebuchet MS"/>
              </a:rPr>
              <a:t>organization </a:t>
            </a:r>
            <a:r>
              <a:rPr sz="2800" spc="45" dirty="0">
                <a:latin typeface="Trebuchet MS"/>
                <a:cs typeface="Trebuchet MS"/>
              </a:rPr>
              <a:t>can </a:t>
            </a:r>
            <a:r>
              <a:rPr sz="2800" dirty="0">
                <a:latin typeface="Trebuchet MS"/>
                <a:cs typeface="Trebuchet MS"/>
              </a:rPr>
              <a:t>achieve </a:t>
            </a:r>
            <a:r>
              <a:rPr sz="2800" spc="-10" dirty="0">
                <a:latin typeface="Trebuchet MS"/>
                <a:cs typeface="Trebuchet MS"/>
              </a:rPr>
              <a:t>its </a:t>
            </a:r>
            <a:r>
              <a:rPr sz="2800" spc="-25" dirty="0">
                <a:latin typeface="Trebuchet MS"/>
                <a:cs typeface="Trebuchet MS"/>
              </a:rPr>
              <a:t>objectives </a:t>
            </a:r>
            <a:r>
              <a:rPr sz="2800" spc="90" dirty="0">
                <a:latin typeface="Trebuchet MS"/>
                <a:cs typeface="Trebuchet MS"/>
              </a:rPr>
              <a:t>most  </a:t>
            </a:r>
            <a:r>
              <a:rPr sz="2800" spc="-110" dirty="0">
                <a:latin typeface="Trebuchet MS"/>
                <a:cs typeface="Trebuchet MS"/>
              </a:rPr>
              <a:t>eﬃciently”</a:t>
            </a:r>
            <a:endParaRPr sz="2800">
              <a:latin typeface="Trebuchet MS"/>
              <a:cs typeface="Trebuchet MS"/>
            </a:endParaRPr>
          </a:p>
          <a:p>
            <a:pPr marL="1271270">
              <a:lnSpc>
                <a:spcPct val="100000"/>
              </a:lnSpc>
              <a:spcBef>
                <a:spcPts val="819"/>
              </a:spcBef>
            </a:pPr>
            <a:r>
              <a:rPr sz="2800" spc="-254" dirty="0">
                <a:latin typeface="Trebuchet MS"/>
                <a:cs typeface="Trebuchet MS"/>
              </a:rPr>
              <a:t>-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Salvatore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5561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160" dirty="0"/>
              <a:t>Business</a:t>
            </a:r>
            <a:r>
              <a:rPr sz="3850" spc="-20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710588" y="1098758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1" y="275177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9348" y="991965"/>
            <a:ext cx="8062595" cy="33762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79375" marR="545465">
              <a:lnSpc>
                <a:spcPts val="2980"/>
              </a:lnSpc>
              <a:spcBef>
                <a:spcPts val="520"/>
              </a:spcBef>
            </a:pPr>
            <a:r>
              <a:rPr sz="2800" spc="35" dirty="0">
                <a:latin typeface="Trebuchet MS"/>
                <a:cs typeface="Trebuchet MS"/>
              </a:rPr>
              <a:t>Spencer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Siegelman: </a:t>
            </a:r>
            <a:r>
              <a:rPr sz="2800" spc="-345" dirty="0">
                <a:latin typeface="Trebuchet MS"/>
                <a:cs typeface="Trebuchet MS"/>
              </a:rPr>
              <a:t>“… </a:t>
            </a:r>
            <a:r>
              <a:rPr sz="2800" spc="-45" dirty="0">
                <a:latin typeface="Trebuchet MS"/>
                <a:cs typeface="Trebuchet MS"/>
              </a:rPr>
              <a:t>Integration </a:t>
            </a:r>
            <a:r>
              <a:rPr sz="2800" spc="5" dirty="0">
                <a:latin typeface="Trebuchet MS"/>
                <a:cs typeface="Trebuchet MS"/>
              </a:rPr>
              <a:t>of  </a:t>
            </a:r>
            <a:r>
              <a:rPr sz="2800" spc="45" dirty="0">
                <a:latin typeface="Trebuchet MS"/>
                <a:cs typeface="Trebuchet MS"/>
              </a:rPr>
              <a:t>economic </a:t>
            </a:r>
            <a:r>
              <a:rPr sz="2800" spc="-60" dirty="0">
                <a:latin typeface="Trebuchet MS"/>
                <a:cs typeface="Trebuchet MS"/>
              </a:rPr>
              <a:t>theory </a:t>
            </a:r>
            <a:r>
              <a:rPr sz="2800" spc="-80" dirty="0">
                <a:latin typeface="Trebuchet MS"/>
                <a:cs typeface="Trebuchet MS"/>
              </a:rPr>
              <a:t>with </a:t>
            </a:r>
            <a:r>
              <a:rPr sz="2800" spc="120" dirty="0">
                <a:latin typeface="Trebuchet MS"/>
                <a:cs typeface="Trebuchet MS"/>
              </a:rPr>
              <a:t>business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practice </a:t>
            </a:r>
            <a:r>
              <a:rPr sz="2800" spc="-50" dirty="0">
                <a:latin typeface="Trebuchet MS"/>
                <a:cs typeface="Trebuchet MS"/>
              </a:rPr>
              <a:t>for </a:t>
            </a:r>
            <a:r>
              <a:rPr sz="2800" spc="-80" dirty="0">
                <a:latin typeface="Trebuchet MS"/>
                <a:cs typeface="Trebuchet MS"/>
              </a:rPr>
              <a:t>the  </a:t>
            </a:r>
            <a:r>
              <a:rPr sz="2800" spc="45" dirty="0">
                <a:latin typeface="Trebuchet MS"/>
                <a:cs typeface="Trebuchet MS"/>
              </a:rPr>
              <a:t>purpose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-55" dirty="0">
                <a:latin typeface="Trebuchet MS"/>
                <a:cs typeface="Trebuchet MS"/>
              </a:rPr>
              <a:t>facilitating </a:t>
            </a:r>
            <a:r>
              <a:rPr sz="2800" spc="40" dirty="0">
                <a:latin typeface="Trebuchet MS"/>
                <a:cs typeface="Trebuchet MS"/>
              </a:rPr>
              <a:t>decision making </a:t>
            </a:r>
            <a:r>
              <a:rPr sz="2800" spc="25" dirty="0">
                <a:latin typeface="Trebuchet MS"/>
                <a:cs typeface="Trebuchet MS"/>
              </a:rPr>
              <a:t>and  </a:t>
            </a:r>
            <a:r>
              <a:rPr sz="2800" spc="-30" dirty="0">
                <a:latin typeface="Trebuchet MS"/>
                <a:cs typeface="Trebuchet MS"/>
              </a:rPr>
              <a:t>forward </a:t>
            </a:r>
            <a:r>
              <a:rPr sz="2800" spc="10" dirty="0">
                <a:latin typeface="Trebuchet MS"/>
                <a:cs typeface="Trebuchet MS"/>
              </a:rPr>
              <a:t>planning </a:t>
            </a:r>
            <a:r>
              <a:rPr sz="2800" spc="-20" dirty="0">
                <a:latin typeface="Trebuchet MS"/>
                <a:cs typeface="Trebuchet MS"/>
              </a:rPr>
              <a:t>by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management”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815"/>
              </a:spcBef>
              <a:tabLst>
                <a:tab pos="4835525" algn="l"/>
              </a:tabLst>
            </a:pPr>
            <a:r>
              <a:rPr sz="2800" spc="30" dirty="0">
                <a:latin typeface="Trebuchet MS"/>
                <a:cs typeface="Trebuchet MS"/>
              </a:rPr>
              <a:t>Evan </a:t>
            </a:r>
            <a:r>
              <a:rPr sz="2800" spc="35" dirty="0">
                <a:latin typeface="Trebuchet MS"/>
                <a:cs typeface="Trebuchet MS"/>
              </a:rPr>
              <a:t>Douglas: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“Application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	</a:t>
            </a:r>
            <a:r>
              <a:rPr sz="2800" spc="45" dirty="0">
                <a:latin typeface="Trebuchet MS"/>
                <a:cs typeface="Trebuchet MS"/>
              </a:rPr>
              <a:t>economic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principles  </a:t>
            </a:r>
            <a:r>
              <a:rPr sz="2800" spc="25" dirty="0">
                <a:latin typeface="Trebuchet MS"/>
                <a:cs typeface="Trebuchet MS"/>
              </a:rPr>
              <a:t>and methodologies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20" dirty="0">
                <a:latin typeface="Trebuchet MS"/>
                <a:cs typeface="Trebuchet MS"/>
              </a:rPr>
              <a:t>decision-making  </a:t>
            </a:r>
            <a:r>
              <a:rPr sz="2800" spc="95" dirty="0">
                <a:latin typeface="Trebuchet MS"/>
                <a:cs typeface="Trebuchet MS"/>
              </a:rPr>
              <a:t>process </a:t>
            </a:r>
            <a:r>
              <a:rPr sz="2800" spc="-60" dirty="0">
                <a:latin typeface="Trebuchet MS"/>
                <a:cs typeface="Trebuchet MS"/>
              </a:rPr>
              <a:t>within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15" dirty="0">
                <a:latin typeface="Trebuchet MS"/>
                <a:cs typeface="Trebuchet MS"/>
              </a:rPr>
              <a:t>ﬁrm </a:t>
            </a:r>
            <a:r>
              <a:rPr sz="2800" spc="-35" dirty="0">
                <a:latin typeface="Trebuchet MS"/>
                <a:cs typeface="Trebuchet MS"/>
              </a:rPr>
              <a:t>or </a:t>
            </a:r>
            <a:r>
              <a:rPr sz="2800" spc="-20" dirty="0">
                <a:latin typeface="Trebuchet MS"/>
                <a:cs typeface="Trebuchet MS"/>
              </a:rPr>
              <a:t>organization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…under 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conditions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sz="2800" u="heavy" spc="-2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uncertainty”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35051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5" dirty="0"/>
              <a:t>Conceptualization </a:t>
            </a:r>
            <a:r>
              <a:rPr sz="3850" spc="20" dirty="0"/>
              <a:t>of</a:t>
            </a:r>
            <a:r>
              <a:rPr sz="3850" spc="-455" dirty="0"/>
              <a:t> </a:t>
            </a:r>
            <a:r>
              <a:rPr sz="3850" spc="360" dirty="0"/>
              <a:t>ME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1520" y="2065982"/>
            <a:ext cx="22383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14" dirty="0">
                <a:latin typeface="Trebuchet MS"/>
                <a:cs typeface="Trebuchet MS"/>
              </a:rPr>
              <a:t>Economics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662" y="1521009"/>
            <a:ext cx="3711241" cy="398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3251" y="3130926"/>
            <a:ext cx="1854200" cy="7340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300355">
              <a:lnSpc>
                <a:spcPts val="2630"/>
              </a:lnSpc>
              <a:spcBef>
                <a:spcPts val="450"/>
              </a:spcBef>
            </a:pPr>
            <a:r>
              <a:rPr sz="2450" spc="85" dirty="0">
                <a:latin typeface="Trebuchet MS"/>
                <a:cs typeface="Trebuchet MS"/>
              </a:rPr>
              <a:t>Business  </a:t>
            </a:r>
            <a:r>
              <a:rPr sz="2450" spc="365" dirty="0">
                <a:latin typeface="Trebuchet MS"/>
                <a:cs typeface="Trebuchet MS"/>
              </a:rPr>
              <a:t>M</a:t>
            </a:r>
            <a:r>
              <a:rPr sz="2450" spc="20" dirty="0">
                <a:latin typeface="Trebuchet MS"/>
                <a:cs typeface="Trebuchet MS"/>
              </a:rPr>
              <a:t>a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20" dirty="0">
                <a:latin typeface="Trebuchet MS"/>
                <a:cs typeface="Trebuchet MS"/>
              </a:rPr>
              <a:t>a</a:t>
            </a:r>
            <a:r>
              <a:rPr sz="2450" spc="165" dirty="0">
                <a:latin typeface="Trebuchet MS"/>
                <a:cs typeface="Trebuchet MS"/>
              </a:rPr>
              <a:t>g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155" dirty="0">
                <a:latin typeface="Trebuchet MS"/>
                <a:cs typeface="Trebuchet MS"/>
              </a:rPr>
              <a:t>m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-170" dirty="0">
                <a:latin typeface="Trebuchet MS"/>
                <a:cs typeface="Trebuchet MS"/>
              </a:rPr>
              <a:t>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8291" y="4236685"/>
            <a:ext cx="1579245" cy="956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sz="2450" spc="15" dirty="0">
                <a:latin typeface="Trebuchet MS"/>
                <a:cs typeface="Trebuchet MS"/>
              </a:rPr>
              <a:t>Managerial  </a:t>
            </a:r>
            <a:r>
              <a:rPr sz="2450" spc="85" dirty="0">
                <a:latin typeface="Trebuchet MS"/>
                <a:cs typeface="Trebuchet MS"/>
              </a:rPr>
              <a:t>E</a:t>
            </a:r>
            <a:r>
              <a:rPr sz="2450" spc="100" dirty="0">
                <a:latin typeface="Trebuchet MS"/>
                <a:cs typeface="Trebuchet MS"/>
              </a:rPr>
              <a:t>c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155" dirty="0">
                <a:latin typeface="Trebuchet MS"/>
                <a:cs typeface="Trebuchet MS"/>
              </a:rPr>
              <a:t>m</a:t>
            </a:r>
            <a:r>
              <a:rPr sz="2450" spc="-90" dirty="0">
                <a:latin typeface="Trebuchet MS"/>
                <a:cs typeface="Trebuchet MS"/>
              </a:rPr>
              <a:t>i</a:t>
            </a:r>
            <a:r>
              <a:rPr sz="2450" spc="100" dirty="0">
                <a:latin typeface="Trebuchet MS"/>
                <a:cs typeface="Trebuchet MS"/>
              </a:rPr>
              <a:t>c</a:t>
            </a:r>
            <a:r>
              <a:rPr sz="2450" spc="275" dirty="0">
                <a:latin typeface="Trebuchet MS"/>
                <a:cs typeface="Trebuchet MS"/>
              </a:rPr>
              <a:t>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1870" y="1739369"/>
            <a:ext cx="1844039" cy="7677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33350">
              <a:lnSpc>
                <a:spcPts val="2890"/>
              </a:lnSpc>
              <a:spcBef>
                <a:spcPts val="240"/>
              </a:spcBef>
            </a:pPr>
            <a:r>
              <a:rPr sz="2450" spc="-20" dirty="0">
                <a:latin typeface="Trebuchet MS"/>
                <a:cs typeface="Trebuchet MS"/>
              </a:rPr>
              <a:t>Theory </a:t>
            </a:r>
            <a:r>
              <a:rPr sz="2450" spc="5" dirty="0">
                <a:latin typeface="Trebuchet MS"/>
                <a:cs typeface="Trebuchet MS"/>
              </a:rPr>
              <a:t>and  </a:t>
            </a:r>
            <a:r>
              <a:rPr sz="2450" spc="365" dirty="0">
                <a:latin typeface="Trebuchet MS"/>
                <a:cs typeface="Trebuchet MS"/>
              </a:rPr>
              <a:t>M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-185" dirty="0">
                <a:latin typeface="Trebuchet MS"/>
                <a:cs typeface="Trebuchet MS"/>
              </a:rPr>
              <a:t>t</a:t>
            </a:r>
            <a:r>
              <a:rPr sz="2450" spc="-30" dirty="0">
                <a:latin typeface="Trebuchet MS"/>
                <a:cs typeface="Trebuchet MS"/>
              </a:rPr>
              <a:t>h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35" dirty="0">
                <a:latin typeface="Trebuchet MS"/>
                <a:cs typeface="Trebuchet MS"/>
              </a:rPr>
              <a:t>d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-114" dirty="0">
                <a:latin typeface="Trebuchet MS"/>
                <a:cs typeface="Trebuchet MS"/>
              </a:rPr>
              <a:t>l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165" dirty="0">
                <a:latin typeface="Trebuchet MS"/>
                <a:cs typeface="Trebuchet MS"/>
              </a:rPr>
              <a:t>g</a:t>
            </a:r>
            <a:r>
              <a:rPr sz="2450" spc="-50" dirty="0">
                <a:latin typeface="Trebuchet MS"/>
                <a:cs typeface="Trebuchet MS"/>
              </a:rPr>
              <a:t>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271" y="3032417"/>
            <a:ext cx="1367155" cy="7677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77470">
              <a:lnSpc>
                <a:spcPts val="2890"/>
              </a:lnSpc>
              <a:spcBef>
                <a:spcPts val="240"/>
              </a:spcBef>
            </a:pPr>
            <a:r>
              <a:rPr sz="2450" spc="35" dirty="0">
                <a:latin typeface="Trebuchet MS"/>
                <a:cs typeface="Trebuchet MS"/>
              </a:rPr>
              <a:t>Decision  </a:t>
            </a:r>
            <a:r>
              <a:rPr sz="2450" spc="204" dirty="0">
                <a:latin typeface="Trebuchet MS"/>
                <a:cs typeface="Trebuchet MS"/>
              </a:rPr>
              <a:t>P</a:t>
            </a:r>
            <a:r>
              <a:rPr sz="2450" spc="-165" dirty="0">
                <a:latin typeface="Trebuchet MS"/>
                <a:cs typeface="Trebuchet MS"/>
              </a:rPr>
              <a:t>r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30" dirty="0">
                <a:latin typeface="Trebuchet MS"/>
                <a:cs typeface="Trebuchet MS"/>
              </a:rPr>
              <a:t>b</a:t>
            </a:r>
            <a:r>
              <a:rPr sz="2450" spc="-114" dirty="0">
                <a:latin typeface="Trebuchet MS"/>
                <a:cs typeface="Trebuchet MS"/>
              </a:rPr>
              <a:t>l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155" dirty="0">
                <a:latin typeface="Trebuchet MS"/>
                <a:cs typeface="Trebuchet MS"/>
              </a:rPr>
              <a:t>m</a:t>
            </a:r>
            <a:r>
              <a:rPr sz="2450" spc="275" dirty="0">
                <a:latin typeface="Trebuchet MS"/>
                <a:cs typeface="Trebuchet MS"/>
              </a:rPr>
              <a:t>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5073" y="4217989"/>
            <a:ext cx="1946910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0795" algn="ctr">
              <a:lnSpc>
                <a:spcPts val="2890"/>
              </a:lnSpc>
              <a:spcBef>
                <a:spcPts val="240"/>
              </a:spcBef>
            </a:pPr>
            <a:r>
              <a:rPr sz="2450" spc="-5" dirty="0">
                <a:latin typeface="Trebuchet MS"/>
                <a:cs typeface="Trebuchet MS"/>
              </a:rPr>
              <a:t>Application 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85" dirty="0">
                <a:latin typeface="Trebuchet MS"/>
                <a:cs typeface="Trebuchet MS"/>
              </a:rPr>
              <a:t> </a:t>
            </a:r>
            <a:r>
              <a:rPr sz="2450" spc="85" dirty="0">
                <a:latin typeface="Trebuchet MS"/>
                <a:cs typeface="Trebuchet MS"/>
              </a:rPr>
              <a:t>Economics 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40" dirty="0">
                <a:latin typeface="Trebuchet MS"/>
                <a:cs typeface="Trebuchet MS"/>
              </a:rPr>
              <a:t>solve  </a:t>
            </a:r>
            <a:r>
              <a:rPr sz="2450" spc="85" dirty="0">
                <a:latin typeface="Trebuchet MS"/>
                <a:cs typeface="Trebuchet MS"/>
              </a:rPr>
              <a:t>Business  </a:t>
            </a:r>
            <a:r>
              <a:rPr sz="2450" spc="35" dirty="0">
                <a:latin typeface="Trebuchet MS"/>
                <a:cs typeface="Trebuchet MS"/>
              </a:rPr>
              <a:t>problems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-10" dirty="0"/>
              <a:t>Role </a:t>
            </a:r>
            <a:r>
              <a:rPr spc="15" dirty="0"/>
              <a:t>of </a:t>
            </a:r>
            <a:r>
              <a:rPr spc="95" dirty="0"/>
              <a:t>Economics </a:t>
            </a:r>
            <a:r>
              <a:rPr spc="50" dirty="0"/>
              <a:t>and</a:t>
            </a:r>
            <a:r>
              <a:rPr spc="-675" dirty="0"/>
              <a:t> </a:t>
            </a:r>
            <a:r>
              <a:rPr spc="45" dirty="0"/>
              <a:t>Managerial  </a:t>
            </a:r>
            <a:r>
              <a:rPr spc="60" dirty="0"/>
              <a:t>Economist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8595" y="1024509"/>
            <a:ext cx="7538720" cy="450342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sz="2800" spc="-590" dirty="0">
                <a:solidFill>
                  <a:srgbClr val="A42F10"/>
                </a:solidFill>
                <a:latin typeface="Trebuchet MS"/>
                <a:cs typeface="Trebuchet MS"/>
              </a:rPr>
              <a:t>´</a:t>
            </a:r>
            <a:r>
              <a:rPr sz="2800" spc="-560" dirty="0">
                <a:solidFill>
                  <a:srgbClr val="A42F10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What </a:t>
            </a:r>
            <a:r>
              <a:rPr sz="2800" spc="105" dirty="0">
                <a:latin typeface="Trebuchet MS"/>
                <a:cs typeface="Trebuchet MS"/>
              </a:rPr>
              <a:t>is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60" dirty="0">
                <a:latin typeface="Trebuchet MS"/>
                <a:cs typeface="Trebuchet MS"/>
              </a:rPr>
              <a:t>role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90" dirty="0">
                <a:latin typeface="Trebuchet MS"/>
                <a:cs typeface="Trebuchet MS"/>
              </a:rPr>
              <a:t>Economics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165" dirty="0">
                <a:latin typeface="Trebuchet MS"/>
                <a:cs typeface="Trebuchet MS"/>
              </a:rPr>
              <a:t>Business?</a:t>
            </a:r>
            <a:endParaRPr sz="2800">
              <a:latin typeface="Trebuchet MS"/>
              <a:cs typeface="Trebuchet MS"/>
            </a:endParaRPr>
          </a:p>
          <a:p>
            <a:pPr marL="90170" marR="12700" indent="-78105" algn="just">
              <a:lnSpc>
                <a:spcPct val="114900"/>
              </a:lnSpc>
              <a:spcBef>
                <a:spcPts val="875"/>
              </a:spcBef>
            </a:pPr>
            <a:r>
              <a:rPr sz="2800" spc="-590" dirty="0">
                <a:solidFill>
                  <a:srgbClr val="A42F10"/>
                </a:solidFill>
                <a:latin typeface="Trebuchet MS"/>
                <a:cs typeface="Trebuchet MS"/>
              </a:rPr>
              <a:t>´ </a:t>
            </a:r>
            <a:r>
              <a:rPr sz="2800" spc="35" dirty="0">
                <a:latin typeface="Trebuchet MS"/>
                <a:cs typeface="Trebuchet MS"/>
              </a:rPr>
              <a:t>Costs, </a:t>
            </a:r>
            <a:r>
              <a:rPr sz="2800" spc="-40" dirty="0">
                <a:latin typeface="Trebuchet MS"/>
                <a:cs typeface="Trebuchet MS"/>
              </a:rPr>
              <a:t>prices, </a:t>
            </a:r>
            <a:r>
              <a:rPr sz="2800" spc="-110" dirty="0">
                <a:latin typeface="Trebuchet MS"/>
                <a:cs typeface="Trebuchet MS"/>
              </a:rPr>
              <a:t>output, </a:t>
            </a:r>
            <a:r>
              <a:rPr sz="2800" dirty="0">
                <a:latin typeface="Trebuchet MS"/>
                <a:cs typeface="Trebuchet MS"/>
              </a:rPr>
              <a:t>compensation,</a:t>
            </a:r>
            <a:r>
              <a:rPr sz="2800" spc="-63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strategic  </a:t>
            </a:r>
            <a:r>
              <a:rPr sz="2800" spc="-10" dirty="0">
                <a:latin typeface="Trebuchet MS"/>
                <a:cs typeface="Trebuchet MS"/>
              </a:rPr>
              <a:t>behaviour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10" dirty="0">
                <a:latin typeface="Trebuchet MS"/>
                <a:cs typeface="Trebuchet MS"/>
              </a:rPr>
              <a:t>ethics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making.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315"/>
              </a:spcBef>
            </a:pPr>
            <a:r>
              <a:rPr sz="2800" spc="-590" dirty="0">
                <a:solidFill>
                  <a:srgbClr val="A42F10"/>
                </a:solidFill>
                <a:latin typeface="Trebuchet MS"/>
                <a:cs typeface="Trebuchet MS"/>
              </a:rPr>
              <a:t>´ </a:t>
            </a:r>
            <a:r>
              <a:rPr sz="2800" spc="15" dirty="0">
                <a:latin typeface="Trebuchet MS"/>
                <a:cs typeface="Trebuchet MS"/>
              </a:rPr>
              <a:t>The </a:t>
            </a:r>
            <a:r>
              <a:rPr sz="2800" spc="75" dirty="0">
                <a:latin typeface="Trebuchet MS"/>
                <a:cs typeface="Trebuchet MS"/>
              </a:rPr>
              <a:t>Big </a:t>
            </a:r>
            <a:r>
              <a:rPr sz="2800" spc="-25" dirty="0">
                <a:latin typeface="Trebuchet MS"/>
                <a:cs typeface="Trebuchet MS"/>
              </a:rPr>
              <a:t>Picture </a:t>
            </a:r>
            <a:r>
              <a:rPr sz="2800" spc="-254" dirty="0">
                <a:latin typeface="Trebuchet MS"/>
                <a:cs typeface="Trebuchet MS"/>
              </a:rPr>
              <a:t>- </a:t>
            </a:r>
            <a:r>
              <a:rPr sz="2800" spc="100" dirty="0">
                <a:latin typeface="Trebuchet MS"/>
                <a:cs typeface="Trebuchet MS"/>
              </a:rPr>
              <a:t>Whose </a:t>
            </a:r>
            <a:r>
              <a:rPr sz="2800" spc="-80" dirty="0">
                <a:latin typeface="Trebuchet MS"/>
                <a:cs typeface="Trebuchet MS"/>
              </a:rPr>
              <a:t>job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5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this?</a:t>
            </a:r>
            <a:endParaRPr sz="2800">
              <a:latin typeface="Trebuchet MS"/>
              <a:cs typeface="Trebuchet MS"/>
            </a:endParaRPr>
          </a:p>
          <a:p>
            <a:pPr marL="90170" marR="5080" indent="-78105" algn="just">
              <a:lnSpc>
                <a:spcPct val="114900"/>
              </a:lnSpc>
              <a:spcBef>
                <a:spcPts val="875"/>
              </a:spcBef>
            </a:pPr>
            <a:r>
              <a:rPr sz="2800" spc="-590" dirty="0">
                <a:solidFill>
                  <a:srgbClr val="A42F10"/>
                </a:solidFill>
                <a:latin typeface="Trebuchet MS"/>
                <a:cs typeface="Trebuchet MS"/>
              </a:rPr>
              <a:t>´ </a:t>
            </a:r>
            <a:r>
              <a:rPr sz="2800" spc="55" dirty="0">
                <a:latin typeface="Trebuchet MS"/>
                <a:cs typeface="Trebuchet MS"/>
              </a:rPr>
              <a:t>Economic </a:t>
            </a:r>
            <a:r>
              <a:rPr sz="2800" spc="-60" dirty="0">
                <a:latin typeface="Trebuchet MS"/>
                <a:cs typeface="Trebuchet MS"/>
              </a:rPr>
              <a:t>theory </a:t>
            </a:r>
            <a:r>
              <a:rPr sz="2800" spc="60" dirty="0">
                <a:latin typeface="Trebuchet MS"/>
                <a:cs typeface="Trebuchet MS"/>
              </a:rPr>
              <a:t>forms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120" dirty="0">
                <a:latin typeface="Trebuchet MS"/>
                <a:cs typeface="Trebuchet MS"/>
              </a:rPr>
              <a:t>basis </a:t>
            </a:r>
            <a:r>
              <a:rPr sz="2800" spc="-50" dirty="0">
                <a:latin typeface="Trebuchet MS"/>
                <a:cs typeface="Trebuchet MS"/>
              </a:rPr>
              <a:t>for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different  </a:t>
            </a:r>
            <a:r>
              <a:rPr sz="2800" spc="25" dirty="0">
                <a:latin typeface="Trebuchet MS"/>
                <a:cs typeface="Trebuchet MS"/>
              </a:rPr>
              <a:t>management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areas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such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accounts,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ﬁnance,  </a:t>
            </a:r>
            <a:r>
              <a:rPr sz="2800" spc="-65" dirty="0">
                <a:latin typeface="Trebuchet MS"/>
                <a:cs typeface="Trebuchet MS"/>
              </a:rPr>
              <a:t>marketing, </a:t>
            </a:r>
            <a:r>
              <a:rPr sz="2800" spc="114" dirty="0">
                <a:latin typeface="Trebuchet MS"/>
                <a:cs typeface="Trebuchet MS"/>
              </a:rPr>
              <a:t>systems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operations.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4221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2120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339532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39968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6568" y="1042914"/>
            <a:ext cx="8338184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1785">
              <a:lnSpc>
                <a:spcPct val="114900"/>
              </a:lnSpc>
              <a:spcBef>
                <a:spcPts val="95"/>
              </a:spcBef>
            </a:pPr>
            <a:r>
              <a:rPr sz="2800" spc="175" dirty="0">
                <a:latin typeface="Trebuchet MS"/>
                <a:cs typeface="Trebuchet MS"/>
              </a:rPr>
              <a:t>A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manager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has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deal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problems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pertaining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 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30" dirty="0">
                <a:latin typeface="Trebuchet MS"/>
                <a:cs typeface="Trebuchet MS"/>
              </a:rPr>
              <a:t>individual </a:t>
            </a:r>
            <a:r>
              <a:rPr sz="2800" spc="-15" dirty="0">
                <a:latin typeface="Trebuchet MS"/>
                <a:cs typeface="Trebuchet MS"/>
              </a:rPr>
              <a:t>ﬁrm </a:t>
            </a:r>
            <a:r>
              <a:rPr sz="2800" spc="165" dirty="0">
                <a:latin typeface="Trebuchet MS"/>
                <a:cs typeface="Trebuchet MS"/>
              </a:rPr>
              <a:t>as </a:t>
            </a:r>
            <a:r>
              <a:rPr sz="2800" spc="-75" dirty="0">
                <a:latin typeface="Trebuchet MS"/>
                <a:cs typeface="Trebuchet MS"/>
              </a:rPr>
              <a:t>well </a:t>
            </a:r>
            <a:r>
              <a:rPr sz="2800" spc="165" dirty="0">
                <a:latin typeface="Trebuchet MS"/>
                <a:cs typeface="Trebuchet MS"/>
              </a:rPr>
              <a:t>as </a:t>
            </a:r>
            <a:r>
              <a:rPr sz="2800" spc="30" dirty="0">
                <a:latin typeface="Trebuchet MS"/>
                <a:cs typeface="Trebuchet MS"/>
              </a:rPr>
              <a:t>domestic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global  </a:t>
            </a:r>
            <a:r>
              <a:rPr sz="2800" spc="-40" dirty="0">
                <a:latin typeface="Trebuchet MS"/>
                <a:cs typeface="Trebuchet MS"/>
              </a:rPr>
              <a:t>environment.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324485" marR="1194435">
              <a:lnSpc>
                <a:spcPct val="141000"/>
              </a:lnSpc>
            </a:pPr>
            <a:r>
              <a:rPr sz="2800" spc="50" dirty="0">
                <a:latin typeface="Trebuchet MS"/>
                <a:cs typeface="Trebuchet MS"/>
              </a:rPr>
              <a:t>Microeconomics: </a:t>
            </a:r>
            <a:r>
              <a:rPr sz="2800" spc="55" dirty="0">
                <a:latin typeface="Trebuchet MS"/>
                <a:cs typeface="Trebuchet MS"/>
              </a:rPr>
              <a:t>Deals </a:t>
            </a:r>
            <a:r>
              <a:rPr sz="2800" spc="-80" dirty="0">
                <a:latin typeface="Trebuchet MS"/>
                <a:cs typeface="Trebuchet MS"/>
              </a:rPr>
              <a:t>with </a:t>
            </a:r>
            <a:r>
              <a:rPr sz="2800" spc="-30" dirty="0">
                <a:latin typeface="Trebuchet MS"/>
                <a:cs typeface="Trebuchet MS"/>
              </a:rPr>
              <a:t>individual</a:t>
            </a:r>
            <a:r>
              <a:rPr sz="2800" spc="-45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unit  </a:t>
            </a:r>
            <a:r>
              <a:rPr sz="2800" spc="60" dirty="0">
                <a:latin typeface="Trebuchet MS"/>
                <a:cs typeface="Trebuchet MS"/>
              </a:rPr>
              <a:t>Macroeconomics: </a:t>
            </a:r>
            <a:r>
              <a:rPr sz="2800" spc="55" dirty="0">
                <a:latin typeface="Trebuchet MS"/>
                <a:cs typeface="Trebuchet MS"/>
              </a:rPr>
              <a:t>Deals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aggregates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4221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47054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622051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358" y="2092461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3358" y="2868210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31437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3358" y="378478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3358" y="422636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3358" y="5002116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2406" y="636325"/>
            <a:ext cx="9519285" cy="46640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15</a:t>
            </a:r>
            <a:endParaRPr sz="1750">
              <a:latin typeface="Trebuchet MS"/>
              <a:cs typeface="Trebuchet MS"/>
            </a:endParaRPr>
          </a:p>
          <a:p>
            <a:pPr marL="1137920">
              <a:lnSpc>
                <a:spcPct val="100000"/>
              </a:lnSpc>
              <a:spcBef>
                <a:spcPts val="740"/>
              </a:spcBef>
            </a:pP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Microeconomics:</a:t>
            </a:r>
            <a:endParaRPr sz="2600">
              <a:latin typeface="Trebuchet MS"/>
              <a:cs typeface="Trebuchet MS"/>
            </a:endParaRPr>
          </a:p>
          <a:p>
            <a:pPr marL="1137920">
              <a:lnSpc>
                <a:spcPct val="100000"/>
              </a:lnSpc>
              <a:spcBef>
                <a:spcPts val="620"/>
              </a:spcBef>
            </a:pPr>
            <a:r>
              <a:rPr sz="2600" spc="5" dirty="0">
                <a:latin typeface="Trebuchet MS"/>
                <a:cs typeface="Trebuchet MS"/>
              </a:rPr>
              <a:t>Theory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demand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supply</a:t>
            </a:r>
            <a:endParaRPr sz="2600">
              <a:latin typeface="Trebuchet MS"/>
              <a:cs typeface="Trebuchet MS"/>
            </a:endParaRPr>
          </a:p>
          <a:p>
            <a:pPr marL="1271905" marR="5080">
              <a:lnSpc>
                <a:spcPts val="2630"/>
              </a:lnSpc>
              <a:spcBef>
                <a:spcPts val="860"/>
              </a:spcBef>
            </a:pPr>
            <a:r>
              <a:rPr sz="2350" spc="50" dirty="0">
                <a:latin typeface="Trebuchet MS"/>
                <a:cs typeface="Trebuchet MS"/>
              </a:rPr>
              <a:t>consumer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behaviour,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110" dirty="0">
                <a:latin typeface="Trebuchet MS"/>
                <a:cs typeface="Trebuchet MS"/>
              </a:rPr>
              <a:t>theory,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forecasting</a:t>
            </a:r>
            <a:r>
              <a:rPr sz="2350" spc="-10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  </a:t>
            </a:r>
            <a:r>
              <a:rPr sz="2350" spc="15" dirty="0">
                <a:latin typeface="Trebuchet MS"/>
                <a:cs typeface="Trebuchet MS"/>
              </a:rPr>
              <a:t>factors </a:t>
            </a:r>
            <a:r>
              <a:rPr sz="2350" spc="-15" dirty="0">
                <a:latin typeface="Trebuchet MS"/>
                <a:cs typeface="Trebuchet MS"/>
              </a:rPr>
              <a:t>affecting </a:t>
            </a:r>
            <a:r>
              <a:rPr sz="2350" spc="-20" dirty="0">
                <a:latin typeface="Trebuchet MS"/>
                <a:cs typeface="Trebuchet MS"/>
              </a:rPr>
              <a:t>individual </a:t>
            </a:r>
            <a:r>
              <a:rPr sz="2350" spc="40" dirty="0">
                <a:latin typeface="Trebuchet MS"/>
                <a:cs typeface="Trebuchet MS"/>
              </a:rPr>
              <a:t>and </a:t>
            </a:r>
            <a:r>
              <a:rPr sz="2350" spc="-15" dirty="0">
                <a:latin typeface="Trebuchet MS"/>
                <a:cs typeface="Trebuchet MS"/>
              </a:rPr>
              <a:t>market</a:t>
            </a:r>
            <a:r>
              <a:rPr sz="2350" spc="-470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supply</a:t>
            </a:r>
            <a:endParaRPr sz="2350">
              <a:latin typeface="Trebuchet MS"/>
              <a:cs typeface="Trebuchet MS"/>
            </a:endParaRPr>
          </a:p>
          <a:p>
            <a:pPr marL="1271905">
              <a:lnSpc>
                <a:spcPct val="100000"/>
              </a:lnSpc>
              <a:spcBef>
                <a:spcPts val="605"/>
              </a:spcBef>
            </a:pPr>
            <a:r>
              <a:rPr sz="2350" spc="30" dirty="0">
                <a:latin typeface="Trebuchet MS"/>
                <a:cs typeface="Trebuchet MS"/>
              </a:rPr>
              <a:t>helps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in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choice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commodities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for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production.</a:t>
            </a:r>
            <a:endParaRPr sz="2350">
              <a:latin typeface="Trebuchet MS"/>
              <a:cs typeface="Trebuchet MS"/>
            </a:endParaRPr>
          </a:p>
          <a:p>
            <a:pPr marL="1137920">
              <a:lnSpc>
                <a:spcPct val="100000"/>
              </a:lnSpc>
              <a:spcBef>
                <a:spcPts val="660"/>
              </a:spcBef>
            </a:pPr>
            <a:r>
              <a:rPr sz="2600" spc="5" dirty="0">
                <a:latin typeface="Trebuchet MS"/>
                <a:cs typeface="Trebuchet MS"/>
              </a:rPr>
              <a:t>Theory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409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Production</a:t>
            </a:r>
            <a:endParaRPr sz="2600">
              <a:latin typeface="Trebuchet MS"/>
              <a:cs typeface="Trebuchet MS"/>
            </a:endParaRPr>
          </a:p>
          <a:p>
            <a:pPr marL="1271905">
              <a:lnSpc>
                <a:spcPct val="100000"/>
              </a:lnSpc>
              <a:spcBef>
                <a:spcPts val="615"/>
              </a:spcBef>
            </a:pPr>
            <a:r>
              <a:rPr sz="2350" spc="5" dirty="0">
                <a:latin typeface="Trebuchet MS"/>
                <a:cs typeface="Trebuchet MS"/>
              </a:rPr>
              <a:t>Production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function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laws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returns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scale</a:t>
            </a:r>
            <a:endParaRPr sz="2350">
              <a:latin typeface="Trebuchet MS"/>
              <a:cs typeface="Trebuchet MS"/>
            </a:endParaRPr>
          </a:p>
          <a:p>
            <a:pPr marL="1271905" marR="393065">
              <a:lnSpc>
                <a:spcPts val="2630"/>
              </a:lnSpc>
              <a:spcBef>
                <a:spcPts val="905"/>
              </a:spcBef>
              <a:tabLst>
                <a:tab pos="4524375" algn="l"/>
              </a:tabLst>
            </a:pPr>
            <a:r>
              <a:rPr sz="2350" spc="25" dirty="0">
                <a:latin typeface="Trebuchet MS"/>
                <a:cs typeface="Trebuchet MS"/>
              </a:rPr>
              <a:t>Gives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idea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about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90" dirty="0">
                <a:latin typeface="Trebuchet MS"/>
                <a:cs typeface="Trebuchet MS"/>
              </a:rPr>
              <a:t>I/O</a:t>
            </a:r>
            <a:r>
              <a:rPr sz="2350" spc="-60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relations,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input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requirement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size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  </a:t>
            </a:r>
            <a:r>
              <a:rPr sz="2350" spc="-110" dirty="0">
                <a:latin typeface="Trebuchet MS"/>
                <a:cs typeface="Trebuchet MS"/>
              </a:rPr>
              <a:t>ﬁrm,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technology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choice	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output</a:t>
            </a:r>
            <a:endParaRPr sz="2350">
              <a:latin typeface="Trebuchet MS"/>
              <a:cs typeface="Trebuchet MS"/>
            </a:endParaRPr>
          </a:p>
          <a:p>
            <a:pPr marL="1271905">
              <a:lnSpc>
                <a:spcPct val="100000"/>
              </a:lnSpc>
              <a:spcBef>
                <a:spcPts val="600"/>
              </a:spcBef>
            </a:pPr>
            <a:r>
              <a:rPr sz="2350" spc="50" dirty="0">
                <a:latin typeface="Trebuchet MS"/>
                <a:cs typeface="Trebuchet MS"/>
              </a:rPr>
              <a:t>Helps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producer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plan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production,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cost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budget.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4221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2120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219" y="1799265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77153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2219" y="335871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07191"/>
            <a:ext cx="9613900" cy="3900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16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1125"/>
              </a:spcBef>
            </a:pPr>
            <a:r>
              <a:rPr sz="2800" spc="15" dirty="0">
                <a:latin typeface="Trebuchet MS"/>
                <a:cs typeface="Trebuchet MS"/>
              </a:rPr>
              <a:t>Market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Analysis:</a:t>
            </a:r>
            <a:endParaRPr sz="2800">
              <a:latin typeface="Trebuchet MS"/>
              <a:cs typeface="Trebuchet MS"/>
            </a:endParaRPr>
          </a:p>
          <a:p>
            <a:pPr marL="1271905" marR="5080">
              <a:lnSpc>
                <a:spcPct val="113399"/>
              </a:lnSpc>
              <a:spcBef>
                <a:spcPts val="940"/>
              </a:spcBef>
            </a:pPr>
            <a:r>
              <a:rPr sz="2450" spc="25" dirty="0">
                <a:latin typeface="Trebuchet MS"/>
                <a:cs typeface="Trebuchet MS"/>
              </a:rPr>
              <a:t>helps </a:t>
            </a:r>
            <a:r>
              <a:rPr sz="2450" spc="-15" dirty="0">
                <a:latin typeface="Trebuchet MS"/>
                <a:cs typeface="Trebuchet MS"/>
              </a:rPr>
              <a:t>understand </a:t>
            </a:r>
            <a:r>
              <a:rPr sz="2450" spc="30" dirty="0">
                <a:latin typeface="Trebuchet MS"/>
                <a:cs typeface="Trebuchet MS"/>
              </a:rPr>
              <a:t>degrees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50" dirty="0">
                <a:latin typeface="Trebuchet MS"/>
                <a:cs typeface="Trebuchet MS"/>
              </a:rPr>
              <a:t>competition, </a:t>
            </a:r>
            <a:r>
              <a:rPr sz="2450" spc="-40" dirty="0">
                <a:latin typeface="Trebuchet MS"/>
                <a:cs typeface="Trebuchet MS"/>
              </a:rPr>
              <a:t>pricing-output  </a:t>
            </a:r>
            <a:r>
              <a:rPr sz="2450" spc="5" dirty="0">
                <a:latin typeface="Trebuchet MS"/>
                <a:cs typeface="Trebuchet MS"/>
              </a:rPr>
              <a:t>decisions,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40" dirty="0">
                <a:latin typeface="Trebuchet MS"/>
                <a:cs typeface="Trebuchet MS"/>
              </a:rPr>
              <a:t>discrimination, </a:t>
            </a:r>
            <a:r>
              <a:rPr sz="2450" spc="30" dirty="0">
                <a:latin typeface="Trebuchet MS"/>
                <a:cs typeface="Trebuchet MS"/>
              </a:rPr>
              <a:t>monopoly </a:t>
            </a:r>
            <a:r>
              <a:rPr sz="2450" spc="-110" dirty="0">
                <a:latin typeface="Trebuchet MS"/>
                <a:cs typeface="Trebuchet MS"/>
              </a:rPr>
              <a:t>power,</a:t>
            </a:r>
            <a:r>
              <a:rPr sz="2450" spc="-434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advertising</a:t>
            </a:r>
            <a:endParaRPr sz="24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1315"/>
              </a:spcBef>
            </a:pPr>
            <a:r>
              <a:rPr sz="2800" spc="-25" dirty="0">
                <a:latin typeface="Trebuchet MS"/>
                <a:cs typeface="Trebuchet MS"/>
              </a:rPr>
              <a:t>Proﬁt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Analysis:</a:t>
            </a:r>
            <a:endParaRPr sz="2800">
              <a:latin typeface="Trebuchet MS"/>
              <a:cs typeface="Trebuchet MS"/>
            </a:endParaRPr>
          </a:p>
          <a:p>
            <a:pPr marL="1271905" marR="116205">
              <a:lnSpc>
                <a:spcPct val="113399"/>
              </a:lnSpc>
              <a:spcBef>
                <a:spcPts val="940"/>
              </a:spcBef>
            </a:pPr>
            <a:r>
              <a:rPr sz="2450" spc="40" dirty="0">
                <a:latin typeface="Trebuchet MS"/>
                <a:cs typeface="Trebuchet MS"/>
              </a:rPr>
              <a:t>Provides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logical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analysis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break-even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100" dirty="0">
                <a:latin typeface="Trebuchet MS"/>
                <a:cs typeface="Trebuchet MS"/>
              </a:rPr>
              <a:t>point,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emergence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  </a:t>
            </a:r>
            <a:r>
              <a:rPr sz="2450" spc="-65" dirty="0">
                <a:latin typeface="Trebuchet MS"/>
                <a:cs typeface="Trebuchet MS"/>
              </a:rPr>
              <a:t>proﬁts, </a:t>
            </a:r>
            <a:r>
              <a:rPr sz="2450" spc="-5" dirty="0">
                <a:latin typeface="Trebuchet MS"/>
                <a:cs typeface="Trebuchet MS"/>
              </a:rPr>
              <a:t>proﬁt-maximising </a:t>
            </a:r>
            <a:r>
              <a:rPr sz="2450" spc="-105" dirty="0">
                <a:latin typeface="Trebuchet MS"/>
                <a:cs typeface="Trebuchet MS"/>
              </a:rPr>
              <a:t>output, </a:t>
            </a:r>
            <a:r>
              <a:rPr sz="2450" spc="-10" dirty="0">
                <a:latin typeface="Trebuchet MS"/>
                <a:cs typeface="Trebuchet MS"/>
              </a:rPr>
              <a:t>dealing </a:t>
            </a:r>
            <a:r>
              <a:rPr sz="2450" spc="-60" dirty="0">
                <a:latin typeface="Trebuchet MS"/>
                <a:cs typeface="Trebuchet MS"/>
              </a:rPr>
              <a:t>with </a:t>
            </a:r>
            <a:r>
              <a:rPr sz="2450" spc="-5" dirty="0">
                <a:latin typeface="Trebuchet MS"/>
                <a:cs typeface="Trebuchet MS"/>
              </a:rPr>
              <a:t>risk </a:t>
            </a:r>
            <a:r>
              <a:rPr sz="2450" spc="5" dirty="0">
                <a:latin typeface="Trebuchet MS"/>
                <a:cs typeface="Trebuchet MS"/>
              </a:rPr>
              <a:t>and  </a:t>
            </a:r>
            <a:r>
              <a:rPr sz="2450" spc="-55" dirty="0">
                <a:latin typeface="Trebuchet MS"/>
                <a:cs typeface="Trebuchet MS"/>
              </a:rPr>
              <a:t>uncertainty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4221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74402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690971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3031823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548393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4064962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170" y="4581531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6568" y="962101"/>
            <a:ext cx="8652510" cy="4361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2725" marR="5080" algn="just">
              <a:lnSpc>
                <a:spcPct val="130400"/>
              </a:lnSpc>
              <a:spcBef>
                <a:spcPts val="90"/>
              </a:spcBef>
            </a:pPr>
            <a:r>
              <a:rPr sz="2600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Macroeconomics: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variables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policies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impact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business  </a:t>
            </a:r>
            <a:r>
              <a:rPr sz="2600" spc="25" dirty="0">
                <a:latin typeface="Trebuchet MS"/>
                <a:cs typeface="Trebuchet MS"/>
              </a:rPr>
              <a:t>Behaviour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macro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economic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indicators: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GDP,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GNP,</a:t>
            </a:r>
            <a:endParaRPr sz="2600">
              <a:latin typeface="Trebuchet MS"/>
              <a:cs typeface="Trebuchet MS"/>
            </a:endParaRPr>
          </a:p>
          <a:p>
            <a:pPr marL="12700" marR="527050" algn="just">
              <a:lnSpc>
                <a:spcPct val="104000"/>
              </a:lnSpc>
            </a:pPr>
            <a:r>
              <a:rPr sz="2600" spc="90" dirty="0">
                <a:latin typeface="Trebuchet MS"/>
                <a:cs typeface="Trebuchet MS"/>
              </a:rPr>
              <a:t>GDCF(Gross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Domestic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Capital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Formation),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HDI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(Human  </a:t>
            </a:r>
            <a:r>
              <a:rPr sz="2600" spc="10" dirty="0">
                <a:latin typeface="Trebuchet MS"/>
                <a:cs typeface="Trebuchet MS"/>
              </a:rPr>
              <a:t>Development </a:t>
            </a:r>
            <a:r>
              <a:rPr sz="2600" spc="5" dirty="0">
                <a:latin typeface="Trebuchet MS"/>
                <a:cs typeface="Trebuchet MS"/>
              </a:rPr>
              <a:t>Index)</a:t>
            </a:r>
            <a:r>
              <a:rPr sz="2600" spc="-38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etc.</a:t>
            </a:r>
            <a:endParaRPr sz="2600">
              <a:latin typeface="Trebuchet MS"/>
              <a:cs typeface="Trebuchet MS"/>
            </a:endParaRPr>
          </a:p>
          <a:p>
            <a:pPr marL="212725" marR="2150110" algn="just">
              <a:lnSpc>
                <a:spcPts val="4070"/>
              </a:lnSpc>
              <a:spcBef>
                <a:spcPts val="295"/>
              </a:spcBef>
            </a:pPr>
            <a:r>
              <a:rPr sz="2600" spc="125" dirty="0">
                <a:latin typeface="Trebuchet MS"/>
                <a:cs typeface="Trebuchet MS"/>
              </a:rPr>
              <a:t>Business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Cycles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770" dirty="0">
                <a:latin typeface="Trebuchet MS"/>
                <a:cs typeface="Trebuchet MS"/>
              </a:rPr>
              <a:t>–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Inﬂation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770" dirty="0">
                <a:latin typeface="Trebuchet MS"/>
                <a:cs typeface="Trebuchet MS"/>
              </a:rPr>
              <a:t>–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Employment  </a:t>
            </a:r>
            <a:r>
              <a:rPr sz="2600" spc="45" dirty="0">
                <a:latin typeface="Trebuchet MS"/>
                <a:cs typeface="Trebuchet MS"/>
              </a:rPr>
              <a:t>Fiscal </a:t>
            </a:r>
            <a:r>
              <a:rPr sz="2600" spc="-35" dirty="0">
                <a:latin typeface="Trebuchet MS"/>
                <a:cs typeface="Trebuchet MS"/>
              </a:rPr>
              <a:t>Policy: </a:t>
            </a:r>
            <a:r>
              <a:rPr sz="2600" spc="45" dirty="0">
                <a:latin typeface="Trebuchet MS"/>
                <a:cs typeface="Trebuchet MS"/>
              </a:rPr>
              <a:t>Taxes and</a:t>
            </a:r>
            <a:r>
              <a:rPr sz="2600" spc="-36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Govt. </a:t>
            </a:r>
            <a:r>
              <a:rPr sz="2600" spc="-15" dirty="0">
                <a:latin typeface="Trebuchet MS"/>
                <a:cs typeface="Trebuchet MS"/>
              </a:rPr>
              <a:t>Expenditure  </a:t>
            </a:r>
            <a:r>
              <a:rPr sz="2600" spc="35" dirty="0">
                <a:latin typeface="Trebuchet MS"/>
                <a:cs typeface="Trebuchet MS"/>
              </a:rPr>
              <a:t>Monetary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Policy: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Savings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Investment</a:t>
            </a:r>
            <a:endParaRPr sz="2600">
              <a:latin typeface="Trebuchet MS"/>
              <a:cs typeface="Trebuchet MS"/>
            </a:endParaRPr>
          </a:p>
          <a:p>
            <a:pPr marL="12700" marR="88900" indent="200025" algn="just">
              <a:lnSpc>
                <a:spcPct val="104000"/>
              </a:lnSpc>
              <a:spcBef>
                <a:spcPts val="520"/>
              </a:spcBef>
            </a:pPr>
            <a:r>
              <a:rPr sz="2600" spc="20" dirty="0">
                <a:latin typeface="Trebuchet MS"/>
                <a:cs typeface="Trebuchet MS"/>
              </a:rPr>
              <a:t>Foreign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Trade: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Imports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exports,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Exchange</a:t>
            </a:r>
            <a:r>
              <a:rPr sz="2600" spc="-160" dirty="0">
                <a:latin typeface="Trebuchet MS"/>
                <a:cs typeface="Trebuchet MS"/>
              </a:rPr>
              <a:t> rate,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trade  </a:t>
            </a:r>
            <a:r>
              <a:rPr sz="2600" spc="10" dirty="0">
                <a:latin typeface="Trebuchet MS"/>
                <a:cs typeface="Trebuchet MS"/>
              </a:rPr>
              <a:t>policies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56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capital </a:t>
            </a:r>
            <a:r>
              <a:rPr sz="2600" spc="100" dirty="0">
                <a:latin typeface="Trebuchet MS"/>
                <a:cs typeface="Trebuchet MS"/>
              </a:rPr>
              <a:t>ﬂows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71703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Role </a:t>
            </a:r>
            <a:r>
              <a:rPr sz="3850" spc="20" dirty="0"/>
              <a:t>of </a:t>
            </a:r>
            <a:r>
              <a:rPr sz="3850" spc="120" dirty="0"/>
              <a:t>Economics</a:t>
            </a:r>
            <a:r>
              <a:rPr sz="3850" spc="-835" dirty="0"/>
              <a:t> </a:t>
            </a:r>
            <a:r>
              <a:rPr sz="3850" spc="-55" dirty="0"/>
              <a:t>in </a:t>
            </a:r>
            <a:r>
              <a:rPr sz="3850" spc="160" dirty="0"/>
              <a:t>Business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2120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219" y="1799265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2219" y="2333935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30620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6568" y="912811"/>
            <a:ext cx="8652510" cy="421068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620"/>
              </a:spcBef>
              <a:tabLst>
                <a:tab pos="3587750" algn="l"/>
              </a:tabLst>
            </a:pPr>
            <a:r>
              <a:rPr sz="2800" spc="90" dirty="0">
                <a:latin typeface="Trebuchet MS"/>
                <a:cs typeface="Trebuchet MS"/>
              </a:rPr>
              <a:t>Economics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tool,	</a:t>
            </a:r>
            <a:r>
              <a:rPr sz="2800" spc="90" dirty="0">
                <a:latin typeface="Trebuchet MS"/>
                <a:cs typeface="Trebuchet MS"/>
              </a:rPr>
              <a:t>means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15" dirty="0">
                <a:latin typeface="Trebuchet MS"/>
                <a:cs typeface="Trebuchet MS"/>
              </a:rPr>
              <a:t>an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end: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1335"/>
              </a:spcBef>
              <a:tabLst>
                <a:tab pos="1538605" algn="l"/>
              </a:tabLst>
            </a:pPr>
            <a:r>
              <a:rPr sz="2450" spc="30" dirty="0">
                <a:latin typeface="Trebuchet MS"/>
                <a:cs typeface="Trebuchet MS"/>
              </a:rPr>
              <a:t>To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help	</a:t>
            </a:r>
            <a:r>
              <a:rPr sz="2450" spc="-50" dirty="0">
                <a:latin typeface="Trebuchet MS"/>
                <a:cs typeface="Trebuchet MS"/>
              </a:rPr>
              <a:t>eﬃcient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allocation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achieve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75" dirty="0">
                <a:latin typeface="Trebuchet MS"/>
                <a:cs typeface="Trebuchet MS"/>
              </a:rPr>
              <a:t>business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objectives</a:t>
            </a:r>
            <a:endParaRPr sz="2450">
              <a:latin typeface="Trebuchet MS"/>
              <a:cs typeface="Trebuchet MS"/>
            </a:endParaRPr>
          </a:p>
          <a:p>
            <a:pPr marL="357505" marR="172085">
              <a:lnSpc>
                <a:spcPct val="113399"/>
              </a:lnSpc>
              <a:spcBef>
                <a:spcPts val="875"/>
              </a:spcBef>
              <a:tabLst>
                <a:tab pos="4022090" algn="l"/>
              </a:tabLst>
            </a:pPr>
            <a:r>
              <a:rPr sz="2450" spc="30" dirty="0">
                <a:latin typeface="Trebuchet MS"/>
                <a:cs typeface="Trebuchet MS"/>
              </a:rPr>
              <a:t>To </a:t>
            </a:r>
            <a:r>
              <a:rPr sz="2450" spc="15" dirty="0">
                <a:latin typeface="Trebuchet MS"/>
                <a:cs typeface="Trebuchet MS"/>
              </a:rPr>
              <a:t>optimising</a:t>
            </a:r>
            <a:r>
              <a:rPr sz="2450" spc="-22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resources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25" dirty="0">
                <a:latin typeface="Trebuchet MS"/>
                <a:cs typeface="Trebuchet MS"/>
              </a:rPr>
              <a:t>-	</a:t>
            </a:r>
            <a:r>
              <a:rPr sz="2450" spc="70" dirty="0">
                <a:latin typeface="Trebuchet MS"/>
                <a:cs typeface="Trebuchet MS"/>
              </a:rPr>
              <a:t>Maximise </a:t>
            </a:r>
            <a:r>
              <a:rPr sz="2450" spc="-5" dirty="0">
                <a:latin typeface="Trebuchet MS"/>
                <a:cs typeface="Trebuchet MS"/>
              </a:rPr>
              <a:t>goals, </a:t>
            </a:r>
            <a:r>
              <a:rPr sz="2450" spc="5" dirty="0">
                <a:latin typeface="Trebuchet MS"/>
                <a:cs typeface="Trebuchet MS"/>
              </a:rPr>
              <a:t>minimize</a:t>
            </a:r>
            <a:r>
              <a:rPr sz="2450" spc="-425" dirty="0">
                <a:latin typeface="Trebuchet MS"/>
                <a:cs typeface="Trebuchet MS"/>
              </a:rPr>
              <a:t> </a:t>
            </a:r>
            <a:r>
              <a:rPr sz="2450" spc="100" dirty="0">
                <a:latin typeface="Trebuchet MS"/>
                <a:cs typeface="Trebuchet MS"/>
              </a:rPr>
              <a:t>costs  </a:t>
            </a:r>
            <a:r>
              <a:rPr sz="2450" spc="-35" dirty="0">
                <a:latin typeface="Trebuchet MS"/>
                <a:cs typeface="Trebuchet MS"/>
              </a:rPr>
              <a:t>under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constraint</a:t>
            </a:r>
            <a:endParaRPr sz="2450">
              <a:latin typeface="Trebuchet MS"/>
              <a:cs typeface="Trebuchet MS"/>
            </a:endParaRPr>
          </a:p>
          <a:p>
            <a:pPr marL="12700" marR="99060" indent="222250">
              <a:lnSpc>
                <a:spcPct val="114900"/>
              </a:lnSpc>
              <a:spcBef>
                <a:spcPts val="810"/>
              </a:spcBef>
            </a:pPr>
            <a:r>
              <a:rPr sz="2800" spc="-30" dirty="0">
                <a:latin typeface="Trebuchet MS"/>
                <a:cs typeface="Trebuchet MS"/>
              </a:rPr>
              <a:t>Logic,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tools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techniques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economics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analyse  </a:t>
            </a:r>
            <a:r>
              <a:rPr sz="2800" spc="120" dirty="0">
                <a:latin typeface="Trebuchet MS"/>
                <a:cs typeface="Trebuchet MS"/>
              </a:rPr>
              <a:t>business </a:t>
            </a:r>
            <a:r>
              <a:rPr sz="2800" spc="-25" dirty="0">
                <a:latin typeface="Trebuchet MS"/>
                <a:cs typeface="Trebuchet MS"/>
              </a:rPr>
              <a:t>problems, </a:t>
            </a:r>
            <a:r>
              <a:rPr sz="2800" spc="-45" dirty="0">
                <a:latin typeface="Trebuchet MS"/>
                <a:cs typeface="Trebuchet MS"/>
              </a:rPr>
              <a:t>evaluate </a:t>
            </a:r>
            <a:r>
              <a:rPr sz="2800" spc="120" dirty="0">
                <a:latin typeface="Trebuchet MS"/>
                <a:cs typeface="Trebuchet MS"/>
              </a:rPr>
              <a:t>business </a:t>
            </a:r>
            <a:r>
              <a:rPr sz="2800" spc="25" dirty="0">
                <a:latin typeface="Trebuchet MS"/>
                <a:cs typeface="Trebuchet MS"/>
              </a:rPr>
              <a:t>options and  </a:t>
            </a:r>
            <a:r>
              <a:rPr sz="2800" spc="-15" dirty="0">
                <a:latin typeface="Trebuchet MS"/>
                <a:cs typeface="Trebuchet MS"/>
              </a:rPr>
              <a:t>opportunities </a:t>
            </a:r>
            <a:r>
              <a:rPr sz="2800" spc="-80" dirty="0">
                <a:latin typeface="Trebuchet MS"/>
                <a:cs typeface="Trebuchet MS"/>
              </a:rPr>
              <a:t>with </a:t>
            </a:r>
            <a:r>
              <a:rPr sz="2800" spc="55" dirty="0">
                <a:latin typeface="Trebuchet MS"/>
                <a:cs typeface="Trebuchet MS"/>
              </a:rPr>
              <a:t>a </a:t>
            </a:r>
            <a:r>
              <a:rPr sz="2800" spc="-25" dirty="0">
                <a:latin typeface="Trebuchet MS"/>
                <a:cs typeface="Trebuchet MS"/>
              </a:rPr>
              <a:t>view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25" dirty="0">
                <a:latin typeface="Trebuchet MS"/>
                <a:cs typeface="Trebuchet MS"/>
              </a:rPr>
              <a:t>arriving </a:t>
            </a:r>
            <a:r>
              <a:rPr sz="2800" spc="-90" dirty="0">
                <a:latin typeface="Trebuchet MS"/>
                <a:cs typeface="Trebuchet MS"/>
              </a:rPr>
              <a:t>at </a:t>
            </a:r>
            <a:r>
              <a:rPr sz="2800" spc="15" dirty="0">
                <a:latin typeface="Trebuchet MS"/>
                <a:cs typeface="Trebuchet MS"/>
              </a:rPr>
              <a:t>an </a:t>
            </a:r>
            <a:r>
              <a:rPr sz="2800" spc="-45" dirty="0">
                <a:latin typeface="Trebuchet MS"/>
                <a:cs typeface="Trebuchet MS"/>
              </a:rPr>
              <a:t>appropriate  </a:t>
            </a:r>
            <a:r>
              <a:rPr sz="2800" spc="120" dirty="0">
                <a:latin typeface="Trebuchet MS"/>
                <a:cs typeface="Trebuchet MS"/>
              </a:rPr>
              <a:t>business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decision.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684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Role </a:t>
            </a:r>
            <a:r>
              <a:rPr sz="3850" spc="20" dirty="0"/>
              <a:t>of </a:t>
            </a:r>
            <a:r>
              <a:rPr sz="3850" spc="50" dirty="0"/>
              <a:t>Managerial</a:t>
            </a:r>
            <a:r>
              <a:rPr sz="3850" spc="-730" dirty="0"/>
              <a:t> </a:t>
            </a:r>
            <a:r>
              <a:rPr sz="3850" spc="85" dirty="0"/>
              <a:t>Economist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6944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14842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362739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4998" y="410637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4998" y="458534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2406" y="623616"/>
            <a:ext cx="7678420" cy="42640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19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5" dirty="0">
                <a:latin typeface="Trebuchet MS"/>
                <a:cs typeface="Trebuchet MS"/>
              </a:rPr>
              <a:t>Role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Managerial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Economist: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decide</a:t>
            </a:r>
            <a:endParaRPr sz="2800">
              <a:latin typeface="Trebuchet MS"/>
              <a:cs typeface="Trebuchet MS"/>
            </a:endParaRPr>
          </a:p>
          <a:p>
            <a:pPr marL="1494790" marR="3744595">
              <a:lnSpc>
                <a:spcPct val="128299"/>
              </a:lnSpc>
              <a:spcBef>
                <a:spcPts val="20"/>
              </a:spcBef>
            </a:pPr>
            <a:r>
              <a:rPr sz="2450" spc="-20" dirty="0">
                <a:latin typeface="Trebuchet MS"/>
                <a:cs typeface="Trebuchet MS"/>
              </a:rPr>
              <a:t>What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305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produce?  </a:t>
            </a:r>
            <a:r>
              <a:rPr sz="2450" spc="20" dirty="0">
                <a:latin typeface="Trebuchet MS"/>
                <a:cs typeface="Trebuchet MS"/>
              </a:rPr>
              <a:t>Where?</a:t>
            </a:r>
            <a:endParaRPr sz="24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830"/>
              </a:spcBef>
            </a:pPr>
            <a:r>
              <a:rPr sz="2450" spc="85" dirty="0">
                <a:latin typeface="Trebuchet MS"/>
                <a:cs typeface="Trebuchet MS"/>
              </a:rPr>
              <a:t>How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260" dirty="0">
                <a:latin typeface="Trebuchet MS"/>
                <a:cs typeface="Trebuchet MS"/>
              </a:rPr>
              <a:t>?</a:t>
            </a:r>
            <a:endParaRPr sz="24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830"/>
              </a:spcBef>
            </a:pPr>
            <a:r>
              <a:rPr sz="2450" spc="85" dirty="0">
                <a:latin typeface="Trebuchet MS"/>
                <a:cs typeface="Trebuchet MS"/>
              </a:rPr>
              <a:t>How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much?</a:t>
            </a:r>
            <a:endParaRPr sz="2450">
              <a:latin typeface="Trebuchet MS"/>
              <a:cs typeface="Trebuchet MS"/>
            </a:endParaRPr>
          </a:p>
          <a:p>
            <a:pPr marL="1494790" marR="2973705">
              <a:lnSpc>
                <a:spcPct val="128299"/>
              </a:lnSpc>
            </a:pPr>
            <a:r>
              <a:rPr sz="2450" spc="-5" dirty="0">
                <a:latin typeface="Trebuchet MS"/>
                <a:cs typeface="Trebuchet MS"/>
              </a:rPr>
              <a:t>Allocation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32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resources  </a:t>
            </a: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whom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35" dirty="0">
                <a:latin typeface="Trebuchet MS"/>
                <a:cs typeface="Trebuchet MS"/>
              </a:rPr>
              <a:t>produce?  </a:t>
            </a:r>
            <a:r>
              <a:rPr sz="2450" spc="20" dirty="0">
                <a:latin typeface="Trebuchet MS"/>
                <a:cs typeface="Trebuchet MS"/>
              </a:rPr>
              <a:t>Which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425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sell?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265811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45" dirty="0"/>
              <a:t>Introduction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710587" y="115907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6181" y="1052278"/>
            <a:ext cx="8103234" cy="15894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just">
              <a:lnSpc>
                <a:spcPts val="2980"/>
              </a:lnSpc>
              <a:spcBef>
                <a:spcPts val="520"/>
              </a:spcBef>
            </a:pPr>
            <a:r>
              <a:rPr sz="2800" spc="175" dirty="0">
                <a:latin typeface="Trebuchet MS"/>
                <a:cs typeface="Trebuchet MS"/>
              </a:rPr>
              <a:t>Most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senior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executives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say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that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it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important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they  </a:t>
            </a:r>
            <a:r>
              <a:rPr sz="2800" spc="10" dirty="0">
                <a:latin typeface="Trebuchet MS"/>
                <a:cs typeface="Trebuchet MS"/>
              </a:rPr>
              <a:t>have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knowledge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skills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respond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trends  </a:t>
            </a:r>
            <a:r>
              <a:rPr sz="2800" spc="-70" dirty="0">
                <a:latin typeface="Trebuchet MS"/>
                <a:cs typeface="Trebuchet MS"/>
              </a:rPr>
              <a:t>like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resource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scarcity,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low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carbon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economy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  </a:t>
            </a:r>
            <a:r>
              <a:rPr sz="2800" spc="40" dirty="0">
                <a:latin typeface="Trebuchet MS"/>
                <a:cs typeface="Trebuchet MS"/>
              </a:rPr>
              <a:t>doing </a:t>
            </a:r>
            <a:r>
              <a:rPr sz="2800" spc="120" dirty="0">
                <a:latin typeface="Trebuchet MS"/>
                <a:cs typeface="Trebuchet MS"/>
              </a:rPr>
              <a:t>business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markets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89165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 </a:t>
            </a:r>
            <a:r>
              <a:rPr sz="3850" spc="50" dirty="0"/>
              <a:t>Managerial</a:t>
            </a:r>
            <a:r>
              <a:rPr sz="3850" spc="-665" dirty="0"/>
              <a:t> </a:t>
            </a:r>
            <a:r>
              <a:rPr sz="3850" spc="85" dirty="0"/>
              <a:t>Economist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6944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14842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362739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406" y="623616"/>
            <a:ext cx="7242809" cy="33058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20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20" dirty="0">
                <a:latin typeface="Trebuchet MS"/>
                <a:cs typeface="Trebuchet MS"/>
              </a:rPr>
              <a:t>Plan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-35" dirty="0">
                <a:latin typeface="Trebuchet MS"/>
                <a:cs typeface="Trebuchet MS"/>
              </a:rPr>
              <a:t>control </a:t>
            </a:r>
            <a:r>
              <a:rPr sz="2800" spc="120" dirty="0">
                <a:latin typeface="Trebuchet MS"/>
                <a:cs typeface="Trebuchet MS"/>
              </a:rPr>
              <a:t>business</a:t>
            </a:r>
            <a:r>
              <a:rPr sz="2800" spc="-5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operations </a:t>
            </a:r>
            <a:r>
              <a:rPr sz="2800" spc="-254" dirty="0"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1494790" marR="2615565">
              <a:lnSpc>
                <a:spcPct val="128299"/>
              </a:lnSpc>
              <a:spcBef>
                <a:spcPts val="20"/>
              </a:spcBef>
            </a:pPr>
            <a:r>
              <a:rPr sz="2450" spc="65" dirty="0">
                <a:latin typeface="Trebuchet MS"/>
                <a:cs typeface="Trebuchet MS"/>
              </a:rPr>
              <a:t>Cost </a:t>
            </a:r>
            <a:r>
              <a:rPr sz="2450" spc="5" dirty="0">
                <a:latin typeface="Trebuchet MS"/>
                <a:cs typeface="Trebuchet MS"/>
              </a:rPr>
              <a:t>minimisation  </a:t>
            </a:r>
            <a:r>
              <a:rPr sz="2450" spc="-15" dirty="0">
                <a:latin typeface="Trebuchet MS"/>
                <a:cs typeface="Trebuchet MS"/>
              </a:rPr>
              <a:t>Proﬁt </a:t>
            </a:r>
            <a:r>
              <a:rPr sz="2450" spc="20" dirty="0">
                <a:latin typeface="Trebuchet MS"/>
                <a:cs typeface="Trebuchet MS"/>
              </a:rPr>
              <a:t>maximisation</a:t>
            </a:r>
            <a:r>
              <a:rPr sz="2450" spc="-345" dirty="0">
                <a:latin typeface="Trebuchet MS"/>
                <a:cs typeface="Trebuchet MS"/>
              </a:rPr>
              <a:t> </a:t>
            </a:r>
            <a:r>
              <a:rPr sz="2450" spc="245" dirty="0">
                <a:latin typeface="Trebuchet MS"/>
                <a:cs typeface="Trebuchet MS"/>
              </a:rPr>
              <a:t>??  </a:t>
            </a:r>
            <a:r>
              <a:rPr sz="2450" spc="70" dirty="0">
                <a:latin typeface="Trebuchet MS"/>
                <a:cs typeface="Trebuchet MS"/>
              </a:rPr>
              <a:t>Managing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competition  </a:t>
            </a:r>
            <a:r>
              <a:rPr sz="2450" spc="55" dirty="0">
                <a:latin typeface="Trebuchet MS"/>
                <a:cs typeface="Trebuchet MS"/>
              </a:rPr>
              <a:t>Economic </a:t>
            </a:r>
            <a:r>
              <a:rPr sz="2450" spc="-40" dirty="0">
                <a:latin typeface="Trebuchet MS"/>
                <a:cs typeface="Trebuchet MS"/>
              </a:rPr>
              <a:t>intelligence  </a:t>
            </a:r>
            <a:r>
              <a:rPr sz="2450" dirty="0">
                <a:latin typeface="Trebuchet MS"/>
                <a:cs typeface="Trebuchet MS"/>
              </a:rPr>
              <a:t>Market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research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89165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5" dirty="0"/>
              <a:t>…Role </a:t>
            </a:r>
            <a:r>
              <a:rPr sz="3850" spc="20" dirty="0"/>
              <a:t>of </a:t>
            </a:r>
            <a:r>
              <a:rPr sz="3850" spc="50" dirty="0"/>
              <a:t>Managerial</a:t>
            </a:r>
            <a:r>
              <a:rPr sz="3850" spc="-665" dirty="0"/>
              <a:t> </a:t>
            </a:r>
            <a:r>
              <a:rPr sz="3850" spc="85" dirty="0"/>
              <a:t>Economist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303703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23616"/>
            <a:ext cx="9145270" cy="27158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21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45" dirty="0">
                <a:latin typeface="Trebuchet MS"/>
                <a:cs typeface="Trebuchet MS"/>
              </a:rPr>
              <a:t>Uncertainty </a:t>
            </a:r>
            <a:r>
              <a:rPr sz="2800" spc="-235" dirty="0">
                <a:latin typeface="Trebuchet MS"/>
                <a:cs typeface="Trebuchet MS"/>
              </a:rPr>
              <a:t>&amp; </a:t>
            </a:r>
            <a:r>
              <a:rPr sz="2800" spc="95" dirty="0">
                <a:latin typeface="Trebuchet MS"/>
                <a:cs typeface="Trebuchet MS"/>
              </a:rPr>
              <a:t>Risk </a:t>
            </a:r>
            <a:r>
              <a:rPr sz="2800" spc="25" dirty="0">
                <a:latin typeface="Trebuchet MS"/>
                <a:cs typeface="Trebuchet MS"/>
              </a:rPr>
              <a:t>management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254" dirty="0"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0" dirty="0">
                <a:latin typeface="Trebuchet MS"/>
                <a:cs typeface="Trebuchet MS"/>
              </a:rPr>
              <a:t>Forecast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change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environment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policies-</a:t>
            </a:r>
            <a:r>
              <a:rPr sz="2450" spc="-95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domestic 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international</a:t>
            </a:r>
            <a:endParaRPr sz="2450">
              <a:latin typeface="Trebuchet MS"/>
              <a:cs typeface="Trebuchet MS"/>
            </a:endParaRPr>
          </a:p>
          <a:p>
            <a:pPr marL="1494790" marR="1283335">
              <a:lnSpc>
                <a:spcPts val="3770"/>
              </a:lnSpc>
              <a:spcBef>
                <a:spcPts val="180"/>
              </a:spcBef>
            </a:pPr>
            <a:r>
              <a:rPr sz="2450" spc="30" dirty="0">
                <a:latin typeface="Trebuchet MS"/>
                <a:cs typeface="Trebuchet MS"/>
              </a:rPr>
              <a:t>To </a:t>
            </a:r>
            <a:r>
              <a:rPr sz="2450" spc="50" dirty="0">
                <a:latin typeface="Trebuchet MS"/>
                <a:cs typeface="Trebuchet MS"/>
              </a:rPr>
              <a:t>manage </a:t>
            </a:r>
            <a:r>
              <a:rPr sz="2450" spc="30" dirty="0">
                <a:latin typeface="Trebuchet MS"/>
                <a:cs typeface="Trebuchet MS"/>
              </a:rPr>
              <a:t>change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10" dirty="0">
                <a:latin typeface="Trebuchet MS"/>
                <a:cs typeface="Trebuchet MS"/>
              </a:rPr>
              <a:t>global </a:t>
            </a:r>
            <a:r>
              <a:rPr sz="2450" spc="15" dirty="0">
                <a:latin typeface="Trebuchet MS"/>
                <a:cs typeface="Trebuchet MS"/>
              </a:rPr>
              <a:t>scenario  </a:t>
            </a:r>
            <a:r>
              <a:rPr sz="2450" spc="-35" dirty="0">
                <a:latin typeface="Trebuchet MS"/>
                <a:cs typeface="Trebuchet MS"/>
              </a:rPr>
              <a:t>Everything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114" dirty="0">
                <a:latin typeface="Trebuchet MS"/>
                <a:cs typeface="Trebuchet MS"/>
              </a:rPr>
              <a:t>comes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price-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quality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not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free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Growing </a:t>
            </a:r>
            <a:r>
              <a:rPr spc="40" dirty="0"/>
              <a:t>Challenges </a:t>
            </a:r>
            <a:r>
              <a:rPr spc="-45" dirty="0"/>
              <a:t>to </a:t>
            </a:r>
            <a:r>
              <a:rPr spc="-90" dirty="0"/>
              <a:t>the</a:t>
            </a:r>
            <a:r>
              <a:rPr spc="-630" dirty="0"/>
              <a:t> </a:t>
            </a:r>
            <a:r>
              <a:rPr spc="45" dirty="0"/>
              <a:t>Managerial  </a:t>
            </a:r>
            <a:r>
              <a:rPr spc="60" dirty="0"/>
              <a:t>Economist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78981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72077"/>
            <a:ext cx="7865745" cy="2587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spc="-30" dirty="0">
                <a:latin typeface="Trebuchet MS"/>
                <a:cs typeface="Trebuchet MS"/>
              </a:rPr>
              <a:t>Globalization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-20" dirty="0">
                <a:latin typeface="Trebuchet MS"/>
                <a:cs typeface="Trebuchet MS"/>
              </a:rPr>
              <a:t>What </a:t>
            </a:r>
            <a:r>
              <a:rPr sz="2800" spc="105" dirty="0">
                <a:latin typeface="Trebuchet MS"/>
                <a:cs typeface="Trebuchet MS"/>
              </a:rPr>
              <a:t>is </a:t>
            </a:r>
            <a:r>
              <a:rPr sz="2800" spc="-30" dirty="0">
                <a:latin typeface="Trebuchet MS"/>
                <a:cs typeface="Trebuchet MS"/>
              </a:rPr>
              <a:t>Globalization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295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 marR="5080">
              <a:lnSpc>
                <a:spcPts val="3329"/>
              </a:lnSpc>
            </a:pPr>
            <a:r>
              <a:rPr sz="2800" spc="25" dirty="0">
                <a:latin typeface="Trebuchet MS"/>
                <a:cs typeface="Trebuchet MS"/>
              </a:rPr>
              <a:t>People-goods-services- </a:t>
            </a:r>
            <a:r>
              <a:rPr sz="2800" dirty="0">
                <a:latin typeface="Trebuchet MS"/>
                <a:cs typeface="Trebuchet MS"/>
              </a:rPr>
              <a:t>communication-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Finance-  </a:t>
            </a:r>
            <a:r>
              <a:rPr sz="2800" spc="60" dirty="0">
                <a:latin typeface="Trebuchet MS"/>
                <a:cs typeface="Trebuchet MS"/>
              </a:rPr>
              <a:t>Ideas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-20" dirty="0"/>
              <a:t>…Growing </a:t>
            </a:r>
            <a:r>
              <a:rPr spc="40" dirty="0"/>
              <a:t>Challenges </a:t>
            </a:r>
            <a:r>
              <a:rPr spc="-45" dirty="0"/>
              <a:t>to </a:t>
            </a:r>
            <a:r>
              <a:rPr spc="-90" dirty="0"/>
              <a:t>the</a:t>
            </a:r>
            <a:r>
              <a:rPr spc="-590" dirty="0"/>
              <a:t> </a:t>
            </a:r>
            <a:r>
              <a:rPr spc="45" dirty="0"/>
              <a:t>Managerial  </a:t>
            </a:r>
            <a:r>
              <a:rPr spc="60" dirty="0"/>
              <a:t>Economist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6944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14842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362739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9347" y="956801"/>
            <a:ext cx="7115175" cy="297307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25" dirty="0">
                <a:latin typeface="Trebuchet MS"/>
                <a:cs typeface="Trebuchet MS"/>
              </a:rPr>
              <a:t>Global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corporations…</a:t>
            </a:r>
            <a:endParaRPr sz="2800">
              <a:latin typeface="Trebuchet MS"/>
              <a:cs typeface="Trebuchet MS"/>
            </a:endParaRPr>
          </a:p>
          <a:p>
            <a:pPr marL="357505" marR="5080">
              <a:lnSpc>
                <a:spcPct val="128299"/>
              </a:lnSpc>
              <a:spcBef>
                <a:spcPts val="20"/>
              </a:spcBef>
            </a:pPr>
            <a:r>
              <a:rPr sz="2450" spc="25" dirty="0">
                <a:latin typeface="Trebuchet MS"/>
                <a:cs typeface="Trebuchet MS"/>
              </a:rPr>
              <a:t>Research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204" dirty="0">
                <a:latin typeface="Trebuchet MS"/>
                <a:cs typeface="Trebuchet MS"/>
              </a:rPr>
              <a:t>&amp;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production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facilities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across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countries  </a:t>
            </a:r>
            <a:r>
              <a:rPr sz="2450" spc="-15" dirty="0">
                <a:latin typeface="Trebuchet MS"/>
                <a:cs typeface="Trebuchet MS"/>
              </a:rPr>
              <a:t>Global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markets</a:t>
            </a:r>
            <a:endParaRPr sz="2450">
              <a:latin typeface="Trebuchet MS"/>
              <a:cs typeface="Trebuchet MS"/>
            </a:endParaRPr>
          </a:p>
          <a:p>
            <a:pPr marL="357505" marR="3738879">
              <a:lnSpc>
                <a:spcPct val="128299"/>
              </a:lnSpc>
            </a:pPr>
            <a:r>
              <a:rPr sz="2450" spc="-15" dirty="0">
                <a:latin typeface="Trebuchet MS"/>
                <a:cs typeface="Trebuchet MS"/>
              </a:rPr>
              <a:t>Global </a:t>
            </a:r>
            <a:r>
              <a:rPr sz="2450" spc="-5" dirty="0">
                <a:latin typeface="Trebuchet MS"/>
                <a:cs typeface="Trebuchet MS"/>
              </a:rPr>
              <a:t>Finance  </a:t>
            </a:r>
            <a:r>
              <a:rPr sz="2450" spc="10" dirty="0">
                <a:latin typeface="Trebuchet MS"/>
                <a:cs typeface="Trebuchet MS"/>
              </a:rPr>
              <a:t>Employment</a:t>
            </a:r>
            <a:r>
              <a:rPr sz="2450" spc="-204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Diversity  </a:t>
            </a:r>
            <a:r>
              <a:rPr sz="2450" spc="-15" dirty="0">
                <a:latin typeface="Trebuchet MS"/>
                <a:cs typeface="Trebuchet MS"/>
              </a:rPr>
              <a:t>Global work</a:t>
            </a:r>
            <a:r>
              <a:rPr sz="2450" spc="-265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culture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-20" dirty="0"/>
              <a:t>…Growing </a:t>
            </a:r>
            <a:r>
              <a:rPr spc="40" dirty="0"/>
              <a:t>Challenges </a:t>
            </a:r>
            <a:r>
              <a:rPr spc="-45" dirty="0"/>
              <a:t>to </a:t>
            </a:r>
            <a:r>
              <a:rPr spc="-90" dirty="0"/>
              <a:t>the</a:t>
            </a:r>
            <a:r>
              <a:rPr spc="-590" dirty="0"/>
              <a:t> </a:t>
            </a:r>
            <a:r>
              <a:rPr spc="45" dirty="0"/>
              <a:t>Managerial  </a:t>
            </a:r>
            <a:r>
              <a:rPr spc="60" dirty="0"/>
              <a:t>Economist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278981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972077"/>
            <a:ext cx="5440680" cy="216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0075">
              <a:lnSpc>
                <a:spcPct val="125299"/>
              </a:lnSpc>
              <a:spcBef>
                <a:spcPts val="95"/>
              </a:spcBef>
            </a:pPr>
            <a:r>
              <a:rPr sz="2800" spc="35" dirty="0">
                <a:latin typeface="Trebuchet MS"/>
                <a:cs typeface="Trebuchet MS"/>
              </a:rPr>
              <a:t>Increased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competition  </a:t>
            </a:r>
            <a:r>
              <a:rPr sz="2800" spc="35" dirty="0">
                <a:latin typeface="Trebuchet MS"/>
                <a:cs typeface="Trebuchet MS"/>
              </a:rPr>
              <a:t>Increased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Opportunity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5299"/>
              </a:lnSpc>
            </a:pPr>
            <a:r>
              <a:rPr sz="2800" spc="45" dirty="0">
                <a:latin typeface="Trebuchet MS"/>
                <a:cs typeface="Trebuchet MS"/>
              </a:rPr>
              <a:t>Tastes </a:t>
            </a:r>
            <a:r>
              <a:rPr sz="2800" spc="35" dirty="0">
                <a:latin typeface="Trebuchet MS"/>
                <a:cs typeface="Trebuchet MS"/>
              </a:rPr>
              <a:t>converging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internationally?  </a:t>
            </a:r>
            <a:r>
              <a:rPr sz="2800" spc="80" dirty="0">
                <a:latin typeface="Trebuchet MS"/>
                <a:cs typeface="Trebuchet MS"/>
              </a:rPr>
              <a:t>Customising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20" dirty="0">
                <a:latin typeface="Trebuchet MS"/>
                <a:cs typeface="Trebuchet MS"/>
              </a:rPr>
              <a:t>local</a:t>
            </a:r>
            <a:r>
              <a:rPr sz="2800" spc="-45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tastes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-20" dirty="0"/>
              <a:t>…Growing </a:t>
            </a:r>
            <a:r>
              <a:rPr spc="40" dirty="0"/>
              <a:t>Challenges </a:t>
            </a:r>
            <a:r>
              <a:rPr spc="-45" dirty="0"/>
              <a:t>to </a:t>
            </a:r>
            <a:r>
              <a:rPr spc="-90" dirty="0"/>
              <a:t>the</a:t>
            </a:r>
            <a:r>
              <a:rPr spc="-590" dirty="0"/>
              <a:t> </a:t>
            </a:r>
            <a:r>
              <a:rPr spc="45" dirty="0"/>
              <a:t>Managerial  </a:t>
            </a:r>
            <a:r>
              <a:rPr spc="60" dirty="0"/>
              <a:t>Economist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6944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14842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347" y="956801"/>
            <a:ext cx="6985634" cy="24936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7505" marR="1501775" indent="-345440">
              <a:lnSpc>
                <a:spcPct val="126800"/>
              </a:lnSpc>
              <a:spcBef>
                <a:spcPts val="165"/>
              </a:spcBef>
            </a:pPr>
            <a:r>
              <a:rPr sz="2800" dirty="0">
                <a:latin typeface="Trebuchet MS"/>
                <a:cs typeface="Trebuchet MS"/>
              </a:rPr>
              <a:t>Computerisation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15" dirty="0">
                <a:latin typeface="Trebuchet MS"/>
                <a:cs typeface="Trebuchet MS"/>
              </a:rPr>
              <a:t>Technology  </a:t>
            </a:r>
            <a:r>
              <a:rPr sz="2450" spc="15" dirty="0">
                <a:latin typeface="Trebuchet MS"/>
                <a:cs typeface="Trebuchet MS"/>
              </a:rPr>
              <a:t>Easier </a:t>
            </a:r>
            <a:r>
              <a:rPr sz="2450" spc="-15" dirty="0">
                <a:latin typeface="Trebuchet MS"/>
                <a:cs typeface="Trebuchet MS"/>
              </a:rPr>
              <a:t>model-building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39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simulation  Quick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easier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data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analysis</a:t>
            </a:r>
            <a:endParaRPr sz="245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835"/>
              </a:spcBef>
            </a:pPr>
            <a:r>
              <a:rPr sz="2450" spc="10" dirty="0">
                <a:latin typeface="Trebuchet MS"/>
                <a:cs typeface="Trebuchet MS"/>
              </a:rPr>
              <a:t>Rapid </a:t>
            </a:r>
            <a:r>
              <a:rPr sz="2450" spc="20" dirty="0">
                <a:latin typeface="Trebuchet MS"/>
                <a:cs typeface="Trebuchet MS"/>
              </a:rPr>
              <a:t>spread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36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information</a:t>
            </a:r>
            <a:endParaRPr sz="245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830"/>
              </a:spcBef>
            </a:pPr>
            <a:r>
              <a:rPr sz="2450" spc="60" dirty="0">
                <a:latin typeface="Trebuchet MS"/>
                <a:cs typeface="Trebuchet MS"/>
              </a:rPr>
              <a:t>Speed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dispatch,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lower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inventories,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less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waste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2079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100" dirty="0"/>
              <a:t>Micro</a:t>
            </a:r>
            <a:r>
              <a:rPr sz="3850" spc="-245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4029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66598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15394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7963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52619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406" y="652060"/>
            <a:ext cx="9443720" cy="35439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26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60"/>
              </a:spcBef>
            </a:pPr>
            <a:r>
              <a:rPr sz="2800" spc="45" dirty="0">
                <a:latin typeface="Trebuchet MS"/>
                <a:cs typeface="Trebuchet MS"/>
              </a:rPr>
              <a:t>Studies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single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economic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unit</a:t>
            </a:r>
            <a:endParaRPr sz="28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850"/>
              </a:spcBef>
            </a:pPr>
            <a:r>
              <a:rPr sz="2450" spc="-25" dirty="0">
                <a:latin typeface="Trebuchet MS"/>
                <a:cs typeface="Trebuchet MS"/>
              </a:rPr>
              <a:t>Particular </a:t>
            </a:r>
            <a:r>
              <a:rPr sz="2450" spc="15" dirty="0">
                <a:latin typeface="Trebuchet MS"/>
                <a:cs typeface="Trebuchet MS"/>
              </a:rPr>
              <a:t>consumers,</a:t>
            </a:r>
            <a:r>
              <a:rPr sz="2450" spc="-54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ﬁrms, </a:t>
            </a:r>
            <a:r>
              <a:rPr sz="2450" spc="-35" dirty="0">
                <a:latin typeface="Trebuchet MS"/>
                <a:cs typeface="Trebuchet MS"/>
              </a:rPr>
              <a:t>industry </a:t>
            </a:r>
            <a:r>
              <a:rPr sz="2450" spc="-20" dirty="0">
                <a:latin typeface="Trebuchet MS"/>
                <a:cs typeface="Trebuchet MS"/>
              </a:rPr>
              <a:t>or </a:t>
            </a:r>
            <a:r>
              <a:rPr sz="2450" spc="-35" dirty="0">
                <a:latin typeface="Trebuchet MS"/>
                <a:cs typeface="Trebuchet MS"/>
              </a:rPr>
              <a:t>market</a:t>
            </a:r>
            <a:endParaRPr sz="24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830"/>
              </a:spcBef>
            </a:pPr>
            <a:r>
              <a:rPr sz="2800" spc="-20" dirty="0">
                <a:latin typeface="Trebuchet MS"/>
                <a:cs typeface="Trebuchet MS"/>
              </a:rPr>
              <a:t>Principle </a:t>
            </a:r>
            <a:r>
              <a:rPr sz="2800" spc="-10" dirty="0">
                <a:latin typeface="Trebuchet MS"/>
                <a:cs typeface="Trebuchet MS"/>
              </a:rPr>
              <a:t>problem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is: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85"/>
              </a:spcBef>
            </a:pPr>
            <a:r>
              <a:rPr sz="2450" spc="-5" dirty="0">
                <a:latin typeface="Trebuchet MS"/>
                <a:cs typeface="Trebuchet MS"/>
              </a:rPr>
              <a:t>Allocation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scarce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resources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between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different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04" dirty="0">
                <a:latin typeface="Trebuchet MS"/>
                <a:cs typeface="Trebuchet MS"/>
              </a:rPr>
              <a:t>&amp;  </a:t>
            </a:r>
            <a:r>
              <a:rPr sz="2450" spc="40" dirty="0">
                <a:latin typeface="Trebuchet MS"/>
                <a:cs typeface="Trebuchet MS"/>
              </a:rPr>
              <a:t>services</a:t>
            </a:r>
            <a:endParaRPr sz="2450">
              <a:latin typeface="Trebuchet MS"/>
              <a:cs typeface="Trebuchet MS"/>
            </a:endParaRPr>
          </a:p>
          <a:p>
            <a:pPr marL="1494790" marR="38100">
              <a:lnSpc>
                <a:spcPts val="2890"/>
              </a:lnSpc>
              <a:spcBef>
                <a:spcPts val="890"/>
              </a:spcBef>
            </a:pPr>
            <a:r>
              <a:rPr sz="2450" spc="-35" dirty="0">
                <a:latin typeface="Trebuchet MS"/>
                <a:cs typeface="Trebuchet MS"/>
              </a:rPr>
              <a:t>Determination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prices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those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well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factors  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production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96557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145" dirty="0"/>
              <a:t>Macro</a:t>
            </a:r>
            <a:r>
              <a:rPr sz="3850" spc="-254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4029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66598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52152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347049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94947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4428450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4998" y="4907425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347" y="911292"/>
            <a:ext cx="8466455" cy="23799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45" dirty="0">
                <a:latin typeface="Trebuchet MS"/>
                <a:cs typeface="Trebuchet MS"/>
              </a:rPr>
              <a:t>Studies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economy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its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totality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whole</a:t>
            </a:r>
            <a:endParaRPr sz="2800">
              <a:latin typeface="Trebuchet MS"/>
              <a:cs typeface="Trebuchet MS"/>
            </a:endParaRPr>
          </a:p>
          <a:p>
            <a:pPr marL="357505" marR="254000">
              <a:lnSpc>
                <a:spcPts val="2890"/>
              </a:lnSpc>
              <a:spcBef>
                <a:spcPts val="990"/>
              </a:spcBef>
            </a:pPr>
            <a:r>
              <a:rPr sz="2450" spc="-40" dirty="0">
                <a:latin typeface="Trebuchet MS"/>
                <a:cs typeface="Trebuchet MS"/>
              </a:rPr>
              <a:t>national </a:t>
            </a:r>
            <a:r>
              <a:rPr sz="2450" spc="-35" dirty="0">
                <a:latin typeface="Trebuchet MS"/>
                <a:cs typeface="Trebuchet MS"/>
              </a:rPr>
              <a:t>income, </a:t>
            </a:r>
            <a:r>
              <a:rPr sz="2450" spc="15" dirty="0">
                <a:latin typeface="Trebuchet MS"/>
                <a:cs typeface="Trebuchet MS"/>
              </a:rPr>
              <a:t>aggregate </a:t>
            </a:r>
            <a:r>
              <a:rPr sz="2450" spc="-40" dirty="0">
                <a:latin typeface="Trebuchet MS"/>
                <a:cs typeface="Trebuchet MS"/>
              </a:rPr>
              <a:t>employment, general </a:t>
            </a:r>
            <a:r>
              <a:rPr sz="2450" spc="-30" dirty="0">
                <a:latin typeface="Trebuchet MS"/>
                <a:cs typeface="Trebuchet MS"/>
              </a:rPr>
              <a:t>price  </a:t>
            </a:r>
            <a:r>
              <a:rPr sz="2450" spc="-114" dirty="0">
                <a:latin typeface="Trebuchet MS"/>
                <a:cs typeface="Trebuchet MS"/>
              </a:rPr>
              <a:t>level, </a:t>
            </a:r>
            <a:r>
              <a:rPr sz="2450" spc="15" dirty="0">
                <a:latin typeface="Trebuchet MS"/>
                <a:cs typeface="Trebuchet MS"/>
              </a:rPr>
              <a:t>aggregate </a:t>
            </a:r>
            <a:r>
              <a:rPr sz="2450" spc="-10" dirty="0">
                <a:latin typeface="Trebuchet MS"/>
                <a:cs typeface="Trebuchet MS"/>
              </a:rPr>
              <a:t>consumption, </a:t>
            </a:r>
            <a:r>
              <a:rPr sz="2450" spc="15" dirty="0">
                <a:latin typeface="Trebuchet MS"/>
                <a:cs typeface="Trebuchet MS"/>
              </a:rPr>
              <a:t>aggregate </a:t>
            </a:r>
            <a:r>
              <a:rPr sz="2450" spc="-15" dirty="0">
                <a:latin typeface="Trebuchet MS"/>
                <a:cs typeface="Trebuchet MS"/>
              </a:rPr>
              <a:t>investment</a:t>
            </a:r>
            <a:r>
              <a:rPr sz="2450" spc="-409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etc.</a:t>
            </a:r>
            <a:endParaRPr sz="245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885"/>
              </a:spcBef>
            </a:pPr>
            <a:r>
              <a:rPr sz="2800" spc="35" dirty="0">
                <a:latin typeface="Trebuchet MS"/>
                <a:cs typeface="Trebuchet MS"/>
              </a:rPr>
              <a:t>Not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concerned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single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economic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unit,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but,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with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all  </a:t>
            </a:r>
            <a:r>
              <a:rPr sz="2800" spc="130" dirty="0">
                <a:latin typeface="Trebuchet MS"/>
                <a:cs typeface="Trebuchet MS"/>
              </a:rPr>
              <a:t>such </a:t>
            </a:r>
            <a:r>
              <a:rPr sz="2800" spc="10" dirty="0">
                <a:latin typeface="Trebuchet MS"/>
                <a:cs typeface="Trebuchet MS"/>
              </a:rPr>
              <a:t>units </a:t>
            </a:r>
            <a:r>
              <a:rPr sz="2800" spc="30" dirty="0">
                <a:latin typeface="Trebuchet MS"/>
                <a:cs typeface="Trebuchet MS"/>
              </a:rPr>
              <a:t>combined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together.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4655" y="3267977"/>
            <a:ext cx="2804160" cy="194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5"/>
              </a:spcBef>
            </a:pPr>
            <a:r>
              <a:rPr sz="2450" spc="-25" dirty="0">
                <a:latin typeface="Trebuchet MS"/>
                <a:cs typeface="Trebuchet MS"/>
              </a:rPr>
              <a:t>Individual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quantities  </a:t>
            </a:r>
            <a:r>
              <a:rPr sz="2450" spc="-25" dirty="0">
                <a:latin typeface="Trebuchet MS"/>
                <a:cs typeface="Trebuchet MS"/>
              </a:rPr>
              <a:t>Individual </a:t>
            </a:r>
            <a:r>
              <a:rPr sz="2450" spc="30" dirty="0">
                <a:latin typeface="Trebuchet MS"/>
                <a:cs typeface="Trebuchet MS"/>
              </a:rPr>
              <a:t>income  </a:t>
            </a:r>
            <a:r>
              <a:rPr sz="2450" spc="-25" dirty="0">
                <a:latin typeface="Trebuchet MS"/>
                <a:cs typeface="Trebuchet MS"/>
              </a:rPr>
              <a:t>Individual </a:t>
            </a:r>
            <a:r>
              <a:rPr sz="2450" spc="20" dirty="0">
                <a:latin typeface="Trebuchet MS"/>
                <a:cs typeface="Trebuchet MS"/>
              </a:rPr>
              <a:t>prices  </a:t>
            </a:r>
            <a:r>
              <a:rPr sz="2450" spc="-25" dirty="0">
                <a:latin typeface="Trebuchet MS"/>
                <a:cs typeface="Trebuchet MS"/>
              </a:rPr>
              <a:t>Individual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output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5318" y="3267977"/>
            <a:ext cx="2948940" cy="194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0">
              <a:lnSpc>
                <a:spcPct val="128299"/>
              </a:lnSpc>
              <a:spcBef>
                <a:spcPts val="95"/>
              </a:spcBef>
            </a:pPr>
            <a:r>
              <a:rPr sz="2450" spc="25" dirty="0">
                <a:latin typeface="Trebuchet MS"/>
                <a:cs typeface="Trebuchet MS"/>
              </a:rPr>
              <a:t>Aggregate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quantities  </a:t>
            </a:r>
            <a:r>
              <a:rPr sz="2450" spc="-15" dirty="0">
                <a:latin typeface="Trebuchet MS"/>
                <a:cs typeface="Trebuchet MS"/>
              </a:rPr>
              <a:t>National </a:t>
            </a:r>
            <a:r>
              <a:rPr sz="2450" spc="45" dirty="0">
                <a:latin typeface="Trebuchet MS"/>
                <a:cs typeface="Trebuchet MS"/>
              </a:rPr>
              <a:t>Income  </a:t>
            </a:r>
            <a:r>
              <a:rPr sz="2450" spc="-65" dirty="0">
                <a:latin typeface="Trebuchet MS"/>
                <a:cs typeface="Trebuchet MS"/>
              </a:rPr>
              <a:t>Overall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55" dirty="0">
                <a:latin typeface="Trebuchet MS"/>
                <a:cs typeface="Trebuchet MS"/>
              </a:rPr>
              <a:t>level  </a:t>
            </a:r>
            <a:r>
              <a:rPr sz="2450" spc="-15" dirty="0">
                <a:latin typeface="Trebuchet MS"/>
                <a:cs typeface="Trebuchet MS"/>
              </a:rPr>
              <a:t>National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output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1248" y="3570723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726453" y="174349"/>
                </a:move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1248" y="3570723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0" y="43587"/>
                </a:move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1248" y="4082146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726453" y="174349"/>
                </a:move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1248" y="4082146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0" y="43587"/>
                </a:move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1248" y="4571875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726453" y="174349"/>
                </a:move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1248" y="4571875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0" y="43587"/>
                </a:move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lnTo>
                  <a:pt x="726453" y="130761"/>
                </a:lnTo>
                <a:lnTo>
                  <a:pt x="0" y="130761"/>
                </a:lnTo>
                <a:lnTo>
                  <a:pt x="0" y="43587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1248" y="4996124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726453" y="174349"/>
                </a:moveTo>
                <a:lnTo>
                  <a:pt x="726453" y="130762"/>
                </a:lnTo>
                <a:lnTo>
                  <a:pt x="0" y="130762"/>
                </a:lnTo>
                <a:lnTo>
                  <a:pt x="0" y="43587"/>
                </a:ln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1248" y="4996124"/>
            <a:ext cx="814069" cy="174625"/>
          </a:xfrm>
          <a:custGeom>
            <a:avLst/>
            <a:gdLst/>
            <a:ahLst/>
            <a:cxnLst/>
            <a:rect l="l" t="t" r="r" b="b"/>
            <a:pathLst>
              <a:path w="814070" h="174625">
                <a:moveTo>
                  <a:pt x="0" y="43587"/>
                </a:moveTo>
                <a:lnTo>
                  <a:pt x="726453" y="43587"/>
                </a:lnTo>
                <a:lnTo>
                  <a:pt x="726453" y="0"/>
                </a:lnTo>
                <a:lnTo>
                  <a:pt x="813628" y="87174"/>
                </a:lnTo>
                <a:lnTo>
                  <a:pt x="726453" y="174349"/>
                </a:lnTo>
                <a:lnTo>
                  <a:pt x="726453" y="130762"/>
                </a:lnTo>
                <a:lnTo>
                  <a:pt x="0" y="130762"/>
                </a:lnTo>
                <a:lnTo>
                  <a:pt x="0" y="43587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0126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0" dirty="0"/>
              <a:t>Managerial</a:t>
            </a:r>
            <a:r>
              <a:rPr sz="3850" spc="-229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14513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6398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37" y="199442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8309" y="3074174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137" y="352364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6137" y="3954084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406" y="658019"/>
            <a:ext cx="9530715" cy="42405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28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480"/>
              </a:spcBef>
            </a:pPr>
            <a:r>
              <a:rPr sz="2600" spc="75" dirty="0">
                <a:latin typeface="Trebuchet MS"/>
                <a:cs typeface="Trebuchet MS"/>
              </a:rPr>
              <a:t>Micro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Economics</a:t>
            </a:r>
            <a:endParaRPr sz="26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455"/>
              </a:spcBef>
            </a:pPr>
            <a:r>
              <a:rPr sz="2350" spc="5" dirty="0">
                <a:latin typeface="Trebuchet MS"/>
                <a:cs typeface="Trebuchet MS"/>
              </a:rPr>
              <a:t>Price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theory</a:t>
            </a:r>
            <a:endParaRPr sz="2350">
              <a:latin typeface="Trebuchet MS"/>
              <a:cs typeface="Trebuchet MS"/>
            </a:endParaRPr>
          </a:p>
          <a:p>
            <a:pPr marL="1494790" marR="5080">
              <a:lnSpc>
                <a:spcPts val="2540"/>
              </a:lnSpc>
              <a:spcBef>
                <a:spcPts val="885"/>
              </a:spcBef>
            </a:pPr>
            <a:r>
              <a:rPr sz="2350" spc="70" dirty="0">
                <a:latin typeface="Trebuchet MS"/>
                <a:cs typeface="Trebuchet MS"/>
              </a:rPr>
              <a:t>How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speciﬁc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company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could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maximize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it's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production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  </a:t>
            </a:r>
            <a:r>
              <a:rPr sz="2350" spc="5" dirty="0">
                <a:latin typeface="Trebuchet MS"/>
                <a:cs typeface="Trebuchet MS"/>
              </a:rPr>
              <a:t>capacity </a:t>
            </a:r>
            <a:r>
              <a:rPr sz="2350" spc="180" dirty="0">
                <a:latin typeface="Trebuchet MS"/>
                <a:cs typeface="Trebuchet MS"/>
              </a:rPr>
              <a:t>so </a:t>
            </a:r>
            <a:r>
              <a:rPr sz="2350" spc="-110" dirty="0">
                <a:latin typeface="Trebuchet MS"/>
                <a:cs typeface="Trebuchet MS"/>
              </a:rPr>
              <a:t>it </a:t>
            </a:r>
            <a:r>
              <a:rPr sz="2350" spc="15" dirty="0">
                <a:latin typeface="Trebuchet MS"/>
                <a:cs typeface="Trebuchet MS"/>
              </a:rPr>
              <a:t>could </a:t>
            </a:r>
            <a:r>
              <a:rPr sz="2350" spc="-40" dirty="0">
                <a:latin typeface="Trebuchet MS"/>
                <a:cs typeface="Trebuchet MS"/>
              </a:rPr>
              <a:t>lower </a:t>
            </a:r>
            <a:r>
              <a:rPr sz="2350" spc="15" dirty="0">
                <a:latin typeface="Trebuchet MS"/>
                <a:cs typeface="Trebuchet MS"/>
              </a:rPr>
              <a:t>prices </a:t>
            </a:r>
            <a:r>
              <a:rPr sz="2350" spc="40" dirty="0">
                <a:latin typeface="Trebuchet MS"/>
                <a:cs typeface="Trebuchet MS"/>
              </a:rPr>
              <a:t>and </a:t>
            </a:r>
            <a:r>
              <a:rPr sz="2350" spc="-90" dirty="0">
                <a:latin typeface="Trebuchet MS"/>
                <a:cs typeface="Trebuchet MS"/>
              </a:rPr>
              <a:t>better </a:t>
            </a:r>
            <a:r>
              <a:rPr sz="2350" spc="5" dirty="0">
                <a:latin typeface="Trebuchet MS"/>
                <a:cs typeface="Trebuchet MS"/>
              </a:rPr>
              <a:t>compete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20" dirty="0">
                <a:latin typeface="Trebuchet MS"/>
                <a:cs typeface="Trebuchet MS"/>
              </a:rPr>
              <a:t>its  </a:t>
            </a:r>
            <a:r>
              <a:rPr sz="2350" spc="-40" dirty="0">
                <a:latin typeface="Trebuchet MS"/>
                <a:cs typeface="Trebuchet MS"/>
              </a:rPr>
              <a:t>industry.</a:t>
            </a:r>
            <a:endParaRPr sz="23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30"/>
              </a:spcBef>
            </a:pPr>
            <a:r>
              <a:rPr sz="2600" spc="110" dirty="0">
                <a:latin typeface="Trebuchet MS"/>
                <a:cs typeface="Trebuchet MS"/>
              </a:rPr>
              <a:t>Macro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Economics</a:t>
            </a:r>
            <a:endParaRPr sz="26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455"/>
              </a:spcBef>
            </a:pPr>
            <a:r>
              <a:rPr sz="2350" spc="-20" dirty="0">
                <a:latin typeface="Trebuchet MS"/>
                <a:cs typeface="Trebuchet MS"/>
              </a:rPr>
              <a:t>Theory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35" dirty="0">
                <a:latin typeface="Trebuchet MS"/>
                <a:cs typeface="Trebuchet MS"/>
              </a:rPr>
              <a:t>Income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46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Employment</a:t>
            </a:r>
            <a:endParaRPr sz="2350">
              <a:latin typeface="Trebuchet MS"/>
              <a:cs typeface="Trebuchet MS"/>
            </a:endParaRPr>
          </a:p>
          <a:p>
            <a:pPr marL="1494790" marR="344170">
              <a:lnSpc>
                <a:spcPts val="2540"/>
              </a:lnSpc>
              <a:spcBef>
                <a:spcPts val="885"/>
              </a:spcBef>
            </a:pPr>
            <a:r>
              <a:rPr sz="2350" spc="70" dirty="0">
                <a:latin typeface="Trebuchet MS"/>
                <a:cs typeface="Trebuchet MS"/>
              </a:rPr>
              <a:t>How </a:t>
            </a:r>
            <a:r>
              <a:rPr sz="2350" spc="50" dirty="0">
                <a:latin typeface="Trebuchet MS"/>
                <a:cs typeface="Trebuchet MS"/>
              </a:rPr>
              <a:t>an </a:t>
            </a:r>
            <a:r>
              <a:rPr sz="2350" dirty="0">
                <a:latin typeface="Trebuchet MS"/>
                <a:cs typeface="Trebuchet MS"/>
              </a:rPr>
              <a:t>increase/decrease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65" dirty="0">
                <a:latin typeface="Trebuchet MS"/>
                <a:cs typeface="Trebuchet MS"/>
              </a:rPr>
              <a:t>net </a:t>
            </a:r>
            <a:r>
              <a:rPr sz="2350" spc="5" dirty="0">
                <a:latin typeface="Trebuchet MS"/>
                <a:cs typeface="Trebuchet MS"/>
              </a:rPr>
              <a:t>exports would </a:t>
            </a:r>
            <a:r>
              <a:rPr sz="2350" spc="-40" dirty="0">
                <a:latin typeface="Trebuchet MS"/>
                <a:cs typeface="Trebuchet MS"/>
              </a:rPr>
              <a:t>affect </a:t>
            </a:r>
            <a:r>
              <a:rPr sz="2350" spc="50" dirty="0">
                <a:latin typeface="Trebuchet MS"/>
                <a:cs typeface="Trebuchet MS"/>
              </a:rPr>
              <a:t>a  </a:t>
            </a:r>
            <a:r>
              <a:rPr sz="2350" spc="15" dirty="0">
                <a:latin typeface="Trebuchet MS"/>
                <a:cs typeface="Trebuchet MS"/>
              </a:rPr>
              <a:t>nation's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capital</a:t>
            </a:r>
            <a:r>
              <a:rPr sz="2350" spc="-60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account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or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how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GDP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would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be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affected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by  </a:t>
            </a:r>
            <a:r>
              <a:rPr sz="2350" spc="5" dirty="0">
                <a:latin typeface="Trebuchet MS"/>
                <a:cs typeface="Trebuchet MS"/>
              </a:rPr>
              <a:t>unemployment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120" dirty="0">
                <a:latin typeface="Trebuchet MS"/>
                <a:cs typeface="Trebuchet MS"/>
              </a:rPr>
              <a:t>rate.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34848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100" dirty="0"/>
              <a:t>Micro </a:t>
            </a:r>
            <a:r>
              <a:rPr sz="3850" spc="95" dirty="0"/>
              <a:t>versus</a:t>
            </a:r>
            <a:r>
              <a:rPr sz="3850" spc="-530" dirty="0"/>
              <a:t> </a:t>
            </a:r>
            <a:r>
              <a:rPr sz="3850" spc="145" dirty="0"/>
              <a:t>Macro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9</a:t>
            </a:r>
            <a:endParaRPr sz="17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2387" y="1124266"/>
          <a:ext cx="8333740" cy="455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6870"/>
                <a:gridCol w="4166870"/>
              </a:tblGrid>
              <a:tr h="670474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spc="55" dirty="0">
                          <a:latin typeface="Trebuchet MS"/>
                          <a:cs typeface="Trebuchet MS"/>
                        </a:rPr>
                        <a:t>Micro-Economics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spc="65" dirty="0">
                          <a:latin typeface="Trebuchet MS"/>
                          <a:cs typeface="Trebuchet MS"/>
                        </a:rPr>
                        <a:t>Macro-Economics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568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15" dirty="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sz="17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7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25" dirty="0">
                          <a:latin typeface="Trebuchet MS"/>
                          <a:cs typeface="Trebuchet MS"/>
                        </a:rPr>
                        <a:t>individual</a:t>
                      </a:r>
                      <a:r>
                        <a:rPr sz="17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economic</a:t>
                      </a:r>
                      <a:r>
                        <a:rPr sz="175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0" dirty="0">
                          <a:latin typeface="Trebuchet MS"/>
                          <a:cs typeface="Trebuchet MS"/>
                        </a:rPr>
                        <a:t>units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466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15" dirty="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sz="17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7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economy</a:t>
                      </a:r>
                      <a:r>
                        <a:rPr sz="17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2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75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7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15" dirty="0">
                          <a:latin typeface="Trebuchet MS"/>
                          <a:cs typeface="Trebuchet MS"/>
                        </a:rPr>
                        <a:t>whole</a:t>
                      </a:r>
                      <a:r>
                        <a:rPr sz="17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75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its  aggregate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206">
                <a:tc>
                  <a:txBody>
                    <a:bodyPr/>
                    <a:lstStyle/>
                    <a:p>
                      <a:pPr marL="80010" marR="2463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15" dirty="0">
                          <a:latin typeface="Trebuchet MS"/>
                          <a:cs typeface="Trebuchet MS"/>
                        </a:rPr>
                        <a:t>Central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problem </a:t>
                      </a:r>
                      <a:r>
                        <a:rPr sz="1750" spc="6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750" spc="-35" dirty="0"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sz="1750" spc="-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15" dirty="0">
                          <a:latin typeface="Trebuchet MS"/>
                          <a:cs typeface="Trebuchet MS"/>
                        </a:rPr>
                        <a:t>determination 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750" spc="-15" dirty="0">
                          <a:latin typeface="Trebuchet MS"/>
                          <a:cs typeface="Trebuchet MS"/>
                        </a:rPr>
                        <a:t>allocation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750" spc="-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5" dirty="0">
                          <a:latin typeface="Trebuchet MS"/>
                          <a:cs typeface="Trebuchet MS"/>
                        </a:rPr>
                        <a:t>resources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5372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15" dirty="0">
                          <a:latin typeface="Trebuchet MS"/>
                          <a:cs typeface="Trebuchet MS"/>
                        </a:rPr>
                        <a:t>Central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problem </a:t>
                      </a:r>
                      <a:r>
                        <a:rPr sz="1750" spc="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750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15" dirty="0">
                          <a:latin typeface="Trebuchet MS"/>
                          <a:cs typeface="Trebuchet MS"/>
                        </a:rPr>
                        <a:t>determination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of  </a:t>
                      </a:r>
                      <a:r>
                        <a:rPr sz="1750" spc="-30" dirty="0">
                          <a:latin typeface="Trebuchet MS"/>
                          <a:cs typeface="Trebuchet MS"/>
                        </a:rPr>
                        <a:t>level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750" spc="10" dirty="0">
                          <a:latin typeface="Trebuchet MS"/>
                          <a:cs typeface="Trebuchet MS"/>
                        </a:rPr>
                        <a:t>income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750" spc="-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5" dirty="0">
                          <a:latin typeface="Trebuchet MS"/>
                          <a:cs typeface="Trebuchet MS"/>
                        </a:rPr>
                        <a:t>employment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5689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dirty="0"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17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tools</a:t>
                      </a:r>
                      <a:r>
                        <a:rPr sz="175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2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7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30" dirty="0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sz="17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75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5" dirty="0">
                          <a:latin typeface="Trebuchet MS"/>
                          <a:cs typeface="Trebuchet MS"/>
                        </a:rPr>
                        <a:t>supply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221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dirty="0"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17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tools</a:t>
                      </a:r>
                      <a:r>
                        <a:rPr sz="175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2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7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aggregate</a:t>
                      </a:r>
                      <a:r>
                        <a:rPr sz="17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30" dirty="0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sz="175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aggregate</a:t>
                      </a:r>
                      <a:r>
                        <a:rPr sz="17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5" dirty="0">
                          <a:latin typeface="Trebuchet MS"/>
                          <a:cs typeface="Trebuchet MS"/>
                        </a:rPr>
                        <a:t>supply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474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8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750" spc="50" dirty="0">
                          <a:latin typeface="Trebuchet MS"/>
                          <a:cs typeface="Trebuchet MS"/>
                        </a:rPr>
                        <a:t>focuses </a:t>
                      </a:r>
                      <a:r>
                        <a:rPr sz="1750" spc="15" dirty="0">
                          <a:latin typeface="Trebuchet MS"/>
                          <a:cs typeface="Trebuchet MS"/>
                        </a:rPr>
                        <a:t>on </a:t>
                      </a:r>
                      <a:r>
                        <a:rPr sz="1750" spc="-25" dirty="0">
                          <a:latin typeface="Trebuchet MS"/>
                          <a:cs typeface="Trebuchet MS"/>
                        </a:rPr>
                        <a:t>individual</a:t>
                      </a:r>
                      <a:r>
                        <a:rPr sz="175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25" dirty="0">
                          <a:latin typeface="Trebuchet MS"/>
                          <a:cs typeface="Trebuchet MS"/>
                        </a:rPr>
                        <a:t>equilibrium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8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750" spc="35" dirty="0">
                          <a:latin typeface="Trebuchet MS"/>
                          <a:cs typeface="Trebuchet MS"/>
                        </a:rPr>
                        <a:t>analyses </a:t>
                      </a:r>
                      <a:r>
                        <a:rPr sz="1750" spc="-10" dirty="0">
                          <a:latin typeface="Trebuchet MS"/>
                          <a:cs typeface="Trebuchet MS"/>
                        </a:rPr>
                        <a:t>economy’s</a:t>
                      </a:r>
                      <a:r>
                        <a:rPr sz="175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25" dirty="0">
                          <a:latin typeface="Trebuchet MS"/>
                          <a:cs typeface="Trebuchet MS"/>
                        </a:rPr>
                        <a:t>equilibrium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569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8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750" spc="6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750" spc="5" dirty="0">
                          <a:latin typeface="Trebuchet MS"/>
                          <a:cs typeface="Trebuchet MS"/>
                        </a:rPr>
                        <a:t>known </a:t>
                      </a:r>
                      <a:r>
                        <a:rPr sz="1750" spc="12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750" spc="-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50" dirty="0">
                          <a:latin typeface="Trebuchet MS"/>
                          <a:cs typeface="Trebuchet MS"/>
                        </a:rPr>
                        <a:t>“Price </a:t>
                      </a:r>
                      <a:r>
                        <a:rPr sz="1750" spc="-55" dirty="0">
                          <a:latin typeface="Trebuchet MS"/>
                          <a:cs typeface="Trebuchet MS"/>
                        </a:rPr>
                        <a:t>Theory”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50" spc="-8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750" spc="6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750" spc="5" dirty="0">
                          <a:latin typeface="Trebuchet MS"/>
                          <a:cs typeface="Trebuchet MS"/>
                        </a:rPr>
                        <a:t>known </a:t>
                      </a:r>
                      <a:r>
                        <a:rPr sz="1750" spc="12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750" spc="-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50" spc="-300" dirty="0">
                          <a:latin typeface="Trebuchet MS"/>
                          <a:cs typeface="Trebuchet MS"/>
                        </a:rPr>
                        <a:t>“ </a:t>
                      </a:r>
                      <a:r>
                        <a:rPr sz="1750" spc="10" dirty="0">
                          <a:latin typeface="Trebuchet MS"/>
                          <a:cs typeface="Trebuchet MS"/>
                        </a:rPr>
                        <a:t>Income </a:t>
                      </a:r>
                      <a:r>
                        <a:rPr sz="1750" spc="2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750" dirty="0">
                          <a:latin typeface="Trebuchet MS"/>
                          <a:cs typeface="Trebuchet MS"/>
                        </a:rPr>
                        <a:t>Employment  </a:t>
                      </a:r>
                      <a:r>
                        <a:rPr sz="1750" spc="-55" dirty="0">
                          <a:latin typeface="Trebuchet MS"/>
                          <a:cs typeface="Trebuchet MS"/>
                        </a:rPr>
                        <a:t>Theory”</a:t>
                      </a:r>
                      <a:endParaRPr sz="175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265811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45" dirty="0"/>
              <a:t>Introduction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5907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76308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3653" y="1052278"/>
            <a:ext cx="6102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5" dirty="0">
                <a:latin typeface="Trebuchet MS"/>
                <a:cs typeface="Trebuchet MS"/>
              </a:rPr>
              <a:t>Unlimited </a:t>
            </a:r>
            <a:r>
              <a:rPr sz="2800" spc="30" dirty="0">
                <a:latin typeface="Trebuchet MS"/>
                <a:cs typeface="Trebuchet MS"/>
              </a:rPr>
              <a:t>wants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65" dirty="0">
                <a:latin typeface="Trebuchet MS"/>
                <a:cs typeface="Trebuchet MS"/>
              </a:rPr>
              <a:t>scarce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resources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3653" y="2656288"/>
            <a:ext cx="70669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latin typeface="Trebuchet MS"/>
                <a:cs typeface="Trebuchet MS"/>
              </a:rPr>
              <a:t>Science </a:t>
            </a:r>
            <a:r>
              <a:rPr sz="2800" spc="-40" dirty="0">
                <a:latin typeface="Trebuchet MS"/>
                <a:cs typeface="Trebuchet MS"/>
              </a:rPr>
              <a:t>[methodology] </a:t>
            </a:r>
            <a:r>
              <a:rPr sz="2800" spc="-35" dirty="0">
                <a:latin typeface="Trebuchet MS"/>
                <a:cs typeface="Trebuchet MS"/>
              </a:rPr>
              <a:t>or </a:t>
            </a:r>
            <a:r>
              <a:rPr sz="2800" spc="-15" dirty="0">
                <a:latin typeface="Trebuchet MS"/>
                <a:cs typeface="Trebuchet MS"/>
              </a:rPr>
              <a:t>Art</a:t>
            </a:r>
            <a:r>
              <a:rPr sz="2800" spc="-62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[Application]…?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03352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30" dirty="0"/>
              <a:t>Theory </a:t>
            </a:r>
            <a:r>
              <a:rPr sz="3850" spc="20" dirty="0"/>
              <a:t>of</a:t>
            </a:r>
            <a:r>
              <a:rPr sz="3850" spc="-45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2344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309" y="1542749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37" y="2273365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2670390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8309" y="3067991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6137" y="379860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6137" y="4485244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406" y="652063"/>
            <a:ext cx="9618980" cy="44208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30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50"/>
              </a:spcBef>
            </a:pPr>
            <a:r>
              <a:rPr sz="2600" spc="35" dirty="0">
                <a:latin typeface="Trebuchet MS"/>
                <a:cs typeface="Trebuchet MS"/>
              </a:rPr>
              <a:t>The </a:t>
            </a:r>
            <a:r>
              <a:rPr sz="2600" spc="45" dirty="0">
                <a:latin typeface="Trebuchet MS"/>
                <a:cs typeface="Trebuchet MS"/>
              </a:rPr>
              <a:t>Concept</a:t>
            </a:r>
            <a:r>
              <a:rPr sz="2600" spc="-59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 Market</a:t>
            </a:r>
            <a:endParaRPr sz="2600">
              <a:latin typeface="Trebuchet MS"/>
              <a:cs typeface="Trebuchet MS"/>
            </a:endParaRPr>
          </a:p>
          <a:p>
            <a:pPr marL="1149350" marR="932180">
              <a:lnSpc>
                <a:spcPct val="78700"/>
              </a:lnSpc>
              <a:spcBef>
                <a:spcPts val="844"/>
              </a:spcBef>
            </a:pPr>
            <a:r>
              <a:rPr sz="2600" spc="20" dirty="0">
                <a:latin typeface="Trebuchet MS"/>
                <a:cs typeface="Trebuchet MS"/>
              </a:rPr>
              <a:t>Division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individual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economic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units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Buyers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and  </a:t>
            </a:r>
            <a:r>
              <a:rPr sz="2600" spc="20" dirty="0">
                <a:latin typeface="Trebuchet MS"/>
                <a:cs typeface="Trebuchet MS"/>
              </a:rPr>
              <a:t>Sellers</a:t>
            </a:r>
            <a:endParaRPr sz="26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210"/>
              </a:spcBef>
            </a:pPr>
            <a:r>
              <a:rPr sz="2350" spc="40" dirty="0">
                <a:latin typeface="Trebuchet MS"/>
                <a:cs typeface="Trebuchet MS"/>
              </a:rPr>
              <a:t>Buyers </a:t>
            </a:r>
            <a:r>
              <a:rPr sz="2350" spc="15" dirty="0">
                <a:latin typeface="Wingdings"/>
                <a:cs typeface="Wingdings"/>
              </a:rPr>
              <a:t>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consumers,</a:t>
            </a:r>
            <a:r>
              <a:rPr sz="2350" spc="-29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ﬁrms.</a:t>
            </a:r>
            <a:endParaRPr sz="23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305"/>
              </a:spcBef>
            </a:pPr>
            <a:r>
              <a:rPr sz="2350" spc="15" dirty="0">
                <a:latin typeface="Trebuchet MS"/>
                <a:cs typeface="Trebuchet MS"/>
              </a:rPr>
              <a:t>Sellers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Wingdings"/>
                <a:cs typeface="Wingdings"/>
              </a:rPr>
              <a:t>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producers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goods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services</a:t>
            </a:r>
            <a:endParaRPr sz="2350">
              <a:latin typeface="Trebuchet MS"/>
              <a:cs typeface="Trebuchet MS"/>
            </a:endParaRPr>
          </a:p>
          <a:p>
            <a:pPr marL="1149350" marR="168275">
              <a:lnSpc>
                <a:spcPct val="78700"/>
              </a:lnSpc>
              <a:spcBef>
                <a:spcPts val="945"/>
              </a:spcBef>
            </a:pPr>
            <a:r>
              <a:rPr sz="2600" spc="20" dirty="0">
                <a:latin typeface="Trebuchet MS"/>
                <a:cs typeface="Trebuchet MS"/>
              </a:rPr>
              <a:t>Market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an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institution/mechanism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bringing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that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brings  </a:t>
            </a:r>
            <a:r>
              <a:rPr sz="2600" spc="-15" dirty="0">
                <a:latin typeface="Trebuchet MS"/>
                <a:cs typeface="Trebuchet MS"/>
              </a:rPr>
              <a:t>together </a:t>
            </a:r>
            <a:r>
              <a:rPr sz="2600" spc="30" dirty="0">
                <a:latin typeface="Trebuchet MS"/>
                <a:cs typeface="Trebuchet MS"/>
              </a:rPr>
              <a:t>buyers </a:t>
            </a:r>
            <a:r>
              <a:rPr sz="2600" spc="45" dirty="0">
                <a:latin typeface="Trebuchet MS"/>
                <a:cs typeface="Trebuchet MS"/>
              </a:rPr>
              <a:t>and</a:t>
            </a:r>
            <a:r>
              <a:rPr sz="2600" spc="-58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sellers</a:t>
            </a:r>
            <a:endParaRPr sz="2600">
              <a:latin typeface="Trebuchet MS"/>
              <a:cs typeface="Trebuchet MS"/>
            </a:endParaRPr>
          </a:p>
          <a:p>
            <a:pPr marL="1494790" marR="844550">
              <a:lnSpc>
                <a:spcPts val="2280"/>
              </a:lnSpc>
              <a:spcBef>
                <a:spcPts val="735"/>
              </a:spcBef>
            </a:pPr>
            <a:r>
              <a:rPr sz="2350" spc="20" dirty="0">
                <a:latin typeface="Trebuchet MS"/>
                <a:cs typeface="Trebuchet MS"/>
              </a:rPr>
              <a:t>Not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limited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geographical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boundaries,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exists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in</a:t>
            </a:r>
            <a:r>
              <a:rPr sz="2350" spc="-100" dirty="0">
                <a:latin typeface="Trebuchet MS"/>
                <a:cs typeface="Trebuchet MS"/>
              </a:rPr>
              <a:t> </a:t>
            </a:r>
            <a:r>
              <a:rPr sz="2350" spc="55" dirty="0">
                <a:latin typeface="Trebuchet MS"/>
                <a:cs typeface="Trebuchet MS"/>
              </a:rPr>
              <a:t>many  </a:t>
            </a:r>
            <a:r>
              <a:rPr sz="2350" spc="50" dirty="0">
                <a:latin typeface="Trebuchet MS"/>
                <a:cs typeface="Trebuchet MS"/>
              </a:rPr>
              <a:t>forms</a:t>
            </a:r>
            <a:endParaRPr sz="2350">
              <a:latin typeface="Trebuchet MS"/>
              <a:cs typeface="Trebuchet MS"/>
            </a:endParaRPr>
          </a:p>
          <a:p>
            <a:pPr marL="1494790" marR="5080">
              <a:lnSpc>
                <a:spcPts val="2280"/>
              </a:lnSpc>
              <a:spcBef>
                <a:spcPts val="844"/>
              </a:spcBef>
            </a:pPr>
            <a:r>
              <a:rPr sz="2350" spc="-40" dirty="0">
                <a:latin typeface="Trebuchet MS"/>
                <a:cs typeface="Trebuchet MS"/>
              </a:rPr>
              <a:t>Interaction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buyers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sellers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Wingdings"/>
                <a:cs typeface="Wingdings"/>
              </a:rPr>
              <a:t>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Market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Price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good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or  </a:t>
            </a:r>
            <a:r>
              <a:rPr sz="2350" spc="-20" dirty="0">
                <a:latin typeface="Trebuchet MS"/>
                <a:cs typeface="Trebuchet MS"/>
              </a:rPr>
              <a:t>collection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204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goods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60184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0" dirty="0"/>
              <a:t>Deﬁnition </a:t>
            </a:r>
            <a:r>
              <a:rPr sz="3850" spc="20" dirty="0"/>
              <a:t>of</a:t>
            </a:r>
            <a:r>
              <a:rPr sz="3850" spc="-48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99448" y="1150795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448" y="1945838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448" y="2395573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348" y="3640352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1054060"/>
            <a:ext cx="8434070" cy="39522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191135">
              <a:lnSpc>
                <a:spcPts val="2720"/>
              </a:lnSpc>
              <a:spcBef>
                <a:spcPts val="555"/>
              </a:spcBef>
            </a:pPr>
            <a:r>
              <a:rPr sz="2600" spc="35" dirty="0">
                <a:latin typeface="Trebuchet MS"/>
                <a:cs typeface="Trebuchet MS"/>
              </a:rPr>
              <a:t>The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power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purchase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good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along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with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willingness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to  </a:t>
            </a:r>
            <a:r>
              <a:rPr sz="2600" spc="50" dirty="0">
                <a:latin typeface="Trebuchet MS"/>
                <a:cs typeface="Trebuchet MS"/>
              </a:rPr>
              <a:t>purchase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it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00" spc="-35" dirty="0">
                <a:latin typeface="Trebuchet MS"/>
                <a:cs typeface="Trebuchet MS"/>
              </a:rPr>
              <a:t>If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consumer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holds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one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them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Demand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does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not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exist</a:t>
            </a:r>
            <a:endParaRPr sz="2600">
              <a:latin typeface="Trebuchet MS"/>
              <a:cs typeface="Trebuchet MS"/>
            </a:endParaRPr>
          </a:p>
          <a:p>
            <a:pPr marL="12700" marR="327025">
              <a:lnSpc>
                <a:spcPts val="2720"/>
              </a:lnSpc>
              <a:spcBef>
                <a:spcPts val="844"/>
              </a:spcBef>
            </a:pPr>
            <a:r>
              <a:rPr sz="2600" spc="35" dirty="0">
                <a:latin typeface="Trebuchet MS"/>
                <a:cs typeface="Trebuchet MS"/>
              </a:rPr>
              <a:t>The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quantity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good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that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potential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purchasers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would  </a:t>
            </a:r>
            <a:r>
              <a:rPr sz="2600" spc="20" dirty="0">
                <a:latin typeface="Trebuchet MS"/>
                <a:cs typeface="Trebuchet MS"/>
              </a:rPr>
              <a:t>buy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or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attempt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buy,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at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certain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price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61594" marR="5080" algn="ctr">
              <a:lnSpc>
                <a:spcPts val="2720"/>
              </a:lnSpc>
            </a:pPr>
            <a:r>
              <a:rPr sz="2600" spc="-5" dirty="0">
                <a:latin typeface="Trebuchet MS"/>
                <a:cs typeface="Trebuchet MS"/>
              </a:rPr>
              <a:t>“Demand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is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the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representation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the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various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amounts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  </a:t>
            </a:r>
            <a:r>
              <a:rPr sz="2600" spc="65" dirty="0">
                <a:latin typeface="Trebuchet MS"/>
                <a:cs typeface="Trebuchet MS"/>
              </a:rPr>
              <a:t>a </a:t>
            </a:r>
            <a:r>
              <a:rPr sz="2600" spc="5" dirty="0">
                <a:latin typeface="Trebuchet MS"/>
                <a:cs typeface="Trebuchet MS"/>
              </a:rPr>
              <a:t>product </a:t>
            </a:r>
            <a:r>
              <a:rPr sz="2600" spc="-60" dirty="0">
                <a:latin typeface="Trebuchet MS"/>
                <a:cs typeface="Trebuchet MS"/>
              </a:rPr>
              <a:t>that </a:t>
            </a:r>
            <a:r>
              <a:rPr sz="2600" spc="95" dirty="0">
                <a:latin typeface="Trebuchet MS"/>
                <a:cs typeface="Trebuchet MS"/>
              </a:rPr>
              <a:t>consumers </a:t>
            </a:r>
            <a:r>
              <a:rPr sz="2600" spc="-45" dirty="0">
                <a:latin typeface="Trebuchet MS"/>
                <a:cs typeface="Trebuchet MS"/>
              </a:rPr>
              <a:t>are </a:t>
            </a:r>
            <a:r>
              <a:rPr sz="2600" spc="-40" dirty="0">
                <a:latin typeface="Trebuchet MS"/>
                <a:cs typeface="Trebuchet MS"/>
              </a:rPr>
              <a:t>willing </a:t>
            </a:r>
            <a:r>
              <a:rPr sz="2600" spc="45" dirty="0">
                <a:latin typeface="Trebuchet MS"/>
                <a:cs typeface="Trebuchet MS"/>
              </a:rPr>
              <a:t>and </a:t>
            </a:r>
            <a:r>
              <a:rPr sz="2600" spc="-30" dirty="0">
                <a:latin typeface="Trebuchet MS"/>
                <a:cs typeface="Trebuchet MS"/>
              </a:rPr>
              <a:t>able </a:t>
            </a:r>
            <a:r>
              <a:rPr sz="2600" spc="-25" dirty="0">
                <a:latin typeface="Trebuchet MS"/>
                <a:cs typeface="Trebuchet MS"/>
              </a:rPr>
              <a:t>to  </a:t>
            </a:r>
            <a:r>
              <a:rPr sz="2600" spc="50" dirty="0">
                <a:latin typeface="Trebuchet MS"/>
                <a:cs typeface="Trebuchet MS"/>
              </a:rPr>
              <a:t>purchase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at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each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series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possible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prices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during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  </a:t>
            </a:r>
            <a:r>
              <a:rPr sz="2600" spc="45" dirty="0">
                <a:latin typeface="Trebuchet MS"/>
                <a:cs typeface="Trebuchet MS"/>
              </a:rPr>
              <a:t>speciﬁc </a:t>
            </a:r>
            <a:r>
              <a:rPr sz="2600" spc="-20" dirty="0">
                <a:latin typeface="Trebuchet MS"/>
                <a:cs typeface="Trebuchet MS"/>
              </a:rPr>
              <a:t>period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55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time”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60184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50" dirty="0"/>
              <a:t>Deﬁnition </a:t>
            </a:r>
            <a:r>
              <a:rPr sz="3850" spc="20" dirty="0"/>
              <a:t>of</a:t>
            </a:r>
            <a:r>
              <a:rPr sz="3850" spc="-48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207500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309" y="200552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309" y="2803554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325302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137" y="3683464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6137" y="4113905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6137" y="454434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6137" y="4974788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2406" y="596027"/>
            <a:ext cx="9502140" cy="46767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32</a:t>
            </a:r>
            <a:endParaRPr sz="1750">
              <a:latin typeface="Trebuchet MS"/>
              <a:cs typeface="Trebuchet MS"/>
            </a:endParaRPr>
          </a:p>
          <a:p>
            <a:pPr marL="1149350" marR="225425">
              <a:lnSpc>
                <a:spcPts val="2720"/>
              </a:lnSpc>
              <a:spcBef>
                <a:spcPts val="1635"/>
              </a:spcBef>
            </a:pPr>
            <a:r>
              <a:rPr sz="2600" spc="35" dirty="0">
                <a:latin typeface="Trebuchet MS"/>
                <a:cs typeface="Trebuchet MS"/>
              </a:rPr>
              <a:t>The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quantity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commodity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which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consumer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is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willing  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buy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at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given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price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over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given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period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time.</a:t>
            </a:r>
            <a:endParaRPr sz="2600">
              <a:latin typeface="Trebuchet MS"/>
              <a:cs typeface="Trebuchet MS"/>
            </a:endParaRPr>
          </a:p>
          <a:p>
            <a:pPr marL="1149350" marR="5080">
              <a:lnSpc>
                <a:spcPts val="2720"/>
              </a:lnSpc>
              <a:spcBef>
                <a:spcPts val="844"/>
              </a:spcBef>
            </a:pPr>
            <a:r>
              <a:rPr sz="2600" spc="-25" dirty="0">
                <a:latin typeface="Trebuchet MS"/>
                <a:cs typeface="Trebuchet MS"/>
              </a:rPr>
              <a:t>All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the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effective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desires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which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are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backed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the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ability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&amp;  </a:t>
            </a:r>
            <a:r>
              <a:rPr sz="2600" spc="30" dirty="0">
                <a:latin typeface="Trebuchet MS"/>
                <a:cs typeface="Trebuchet MS"/>
              </a:rPr>
              <a:t>willingness 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spc="-43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pay.</a:t>
            </a:r>
            <a:endParaRPr sz="260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420"/>
              </a:spcBef>
            </a:pPr>
            <a:r>
              <a:rPr sz="2600" spc="55" dirty="0">
                <a:latin typeface="Trebuchet MS"/>
                <a:cs typeface="Trebuchet MS"/>
              </a:rPr>
              <a:t>Essentials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484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demand:</a:t>
            </a:r>
            <a:endParaRPr sz="2600">
              <a:latin typeface="Trebuchet MS"/>
              <a:cs typeface="Trebuchet MS"/>
            </a:endParaRPr>
          </a:p>
          <a:p>
            <a:pPr marL="1494790" marR="5550535">
              <a:lnSpc>
                <a:spcPts val="3390"/>
              </a:lnSpc>
              <a:spcBef>
                <a:spcPts val="90"/>
              </a:spcBef>
            </a:pPr>
            <a:r>
              <a:rPr sz="2350" spc="-40" dirty="0">
                <a:latin typeface="Trebuchet MS"/>
                <a:cs typeface="Trebuchet MS"/>
              </a:rPr>
              <a:t>Effective </a:t>
            </a:r>
            <a:r>
              <a:rPr sz="2350" spc="35" dirty="0">
                <a:latin typeface="Trebuchet MS"/>
                <a:cs typeface="Trebuchet MS"/>
              </a:rPr>
              <a:t>desires  </a:t>
            </a:r>
            <a:r>
              <a:rPr sz="2350" spc="-30" dirty="0">
                <a:latin typeface="Trebuchet MS"/>
                <a:cs typeface="Trebuchet MS"/>
              </a:rPr>
              <a:t>Ability to </a:t>
            </a:r>
            <a:r>
              <a:rPr sz="2350" spc="15" dirty="0">
                <a:latin typeface="Trebuchet MS"/>
                <a:cs typeface="Trebuchet MS"/>
              </a:rPr>
              <a:t>pay  </a:t>
            </a:r>
            <a:r>
              <a:rPr sz="2350" spc="45" dirty="0">
                <a:latin typeface="Trebuchet MS"/>
                <a:cs typeface="Trebuchet MS"/>
              </a:rPr>
              <a:t>Willingness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35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pay  At </a:t>
            </a:r>
            <a:r>
              <a:rPr sz="2350" spc="50" dirty="0">
                <a:latin typeface="Trebuchet MS"/>
                <a:cs typeface="Trebuchet MS"/>
              </a:rPr>
              <a:t>a </a:t>
            </a:r>
            <a:r>
              <a:rPr sz="2350" spc="5" dirty="0">
                <a:latin typeface="Trebuchet MS"/>
                <a:cs typeface="Trebuchet MS"/>
              </a:rPr>
              <a:t>given</a:t>
            </a:r>
            <a:r>
              <a:rPr sz="2350" spc="-34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</a:t>
            </a:r>
            <a:endParaRPr sz="23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360"/>
              </a:spcBef>
            </a:pPr>
            <a:r>
              <a:rPr sz="2350" spc="-25" dirty="0">
                <a:latin typeface="Trebuchet MS"/>
                <a:cs typeface="Trebuchet MS"/>
              </a:rPr>
              <a:t>Over </a:t>
            </a:r>
            <a:r>
              <a:rPr sz="2350" spc="5" dirty="0">
                <a:latin typeface="Trebuchet MS"/>
                <a:cs typeface="Trebuchet MS"/>
              </a:rPr>
              <a:t>given </a:t>
            </a:r>
            <a:r>
              <a:rPr sz="2350" spc="-30" dirty="0">
                <a:latin typeface="Trebuchet MS"/>
                <a:cs typeface="Trebuchet MS"/>
              </a:rPr>
              <a:t>period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40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time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67118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5" dirty="0"/>
              <a:t>Factors </a:t>
            </a:r>
            <a:r>
              <a:rPr sz="3850" spc="-40" dirty="0"/>
              <a:t>Effecting</a:t>
            </a:r>
            <a:r>
              <a:rPr sz="3850" spc="-445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718551" y="1143950"/>
            <a:ext cx="107949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8551" y="1562456"/>
            <a:ext cx="107949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9554" y="1979689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9554" y="2353640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8551" y="2728864"/>
            <a:ext cx="107949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9554" y="3146097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9554" y="3520048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9554" y="3893999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8551" y="4269223"/>
            <a:ext cx="107949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8551" y="4687730"/>
            <a:ext cx="107949" cy="2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9554" y="5104963"/>
            <a:ext cx="95249" cy="19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2406" y="626724"/>
            <a:ext cx="9201785" cy="50196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33</a:t>
            </a:r>
            <a:endParaRPr sz="1750">
              <a:latin typeface="Trebuchet MS"/>
              <a:cs typeface="Trebuchet MS"/>
            </a:endParaRPr>
          </a:p>
          <a:p>
            <a:pPr marL="1149350" marR="5114925" algn="just">
              <a:lnSpc>
                <a:spcPct val="116900"/>
              </a:lnSpc>
              <a:spcBef>
                <a:spcPts val="275"/>
              </a:spcBef>
            </a:pPr>
            <a:r>
              <a:rPr sz="2350" spc="5" dirty="0">
                <a:latin typeface="Trebuchet MS"/>
                <a:cs typeface="Trebuchet MS"/>
              </a:rPr>
              <a:t>Price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25" dirty="0">
                <a:latin typeface="Trebuchet MS"/>
                <a:cs typeface="Trebuchet MS"/>
              </a:rPr>
              <a:t>commodity  </a:t>
            </a:r>
            <a:r>
              <a:rPr sz="2350" spc="5" dirty="0">
                <a:latin typeface="Trebuchet MS"/>
                <a:cs typeface="Trebuchet MS"/>
              </a:rPr>
              <a:t>Price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-55" dirty="0">
                <a:latin typeface="Trebuchet MS"/>
                <a:cs typeface="Trebuchet MS"/>
              </a:rPr>
              <a:t>related</a:t>
            </a:r>
            <a:r>
              <a:rPr sz="2350" spc="-42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goods</a:t>
            </a:r>
            <a:endParaRPr sz="2350">
              <a:latin typeface="Trebuchet MS"/>
              <a:cs typeface="Trebuchet MS"/>
            </a:endParaRPr>
          </a:p>
          <a:p>
            <a:pPr marL="1494790" marR="3818254" algn="just">
              <a:lnSpc>
                <a:spcPct val="116799"/>
              </a:lnSpc>
              <a:spcBef>
                <a:spcPts val="60"/>
              </a:spcBef>
            </a:pPr>
            <a:r>
              <a:rPr sz="2100" spc="-25" dirty="0">
                <a:latin typeface="Trebuchet MS"/>
                <a:cs typeface="Trebuchet MS"/>
              </a:rPr>
              <a:t>Substitute/supplementary</a:t>
            </a:r>
            <a:r>
              <a:rPr sz="2100" spc="-13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goods  </a:t>
            </a:r>
            <a:r>
              <a:rPr sz="2100" dirty="0">
                <a:latin typeface="Trebuchet MS"/>
                <a:cs typeface="Trebuchet MS"/>
              </a:rPr>
              <a:t>Complementary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goods</a:t>
            </a:r>
            <a:endParaRPr sz="2100">
              <a:latin typeface="Trebuchet MS"/>
              <a:cs typeface="Trebuchet MS"/>
            </a:endParaRPr>
          </a:p>
          <a:p>
            <a:pPr marL="1149350" algn="just">
              <a:lnSpc>
                <a:spcPct val="100000"/>
              </a:lnSpc>
              <a:spcBef>
                <a:spcPts val="415"/>
              </a:spcBef>
            </a:pPr>
            <a:r>
              <a:rPr sz="2350" spc="35" dirty="0">
                <a:latin typeface="Trebuchet MS"/>
                <a:cs typeface="Trebuchet MS"/>
              </a:rPr>
              <a:t>Income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295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consumers</a:t>
            </a:r>
            <a:endParaRPr sz="2350">
              <a:latin typeface="Trebuchet MS"/>
              <a:cs typeface="Trebuchet MS"/>
            </a:endParaRPr>
          </a:p>
          <a:p>
            <a:pPr marL="1494790" marR="6001385" algn="just">
              <a:lnSpc>
                <a:spcPct val="116799"/>
              </a:lnSpc>
              <a:spcBef>
                <a:spcPts val="60"/>
              </a:spcBef>
            </a:pPr>
            <a:r>
              <a:rPr sz="2100" spc="25" dirty="0">
                <a:latin typeface="Trebuchet MS"/>
                <a:cs typeface="Trebuchet MS"/>
              </a:rPr>
              <a:t>Normal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goods  </a:t>
            </a:r>
            <a:r>
              <a:rPr sz="2100" spc="-35" dirty="0">
                <a:latin typeface="Trebuchet MS"/>
                <a:cs typeface="Trebuchet MS"/>
              </a:rPr>
              <a:t>Inferior </a:t>
            </a:r>
            <a:r>
              <a:rPr sz="2100" spc="110" dirty="0">
                <a:latin typeface="Trebuchet MS"/>
                <a:cs typeface="Trebuchet MS"/>
              </a:rPr>
              <a:t>goods  </a:t>
            </a:r>
            <a:r>
              <a:rPr sz="2100" spc="50" dirty="0">
                <a:latin typeface="Trebuchet MS"/>
                <a:cs typeface="Trebuchet MS"/>
              </a:rPr>
              <a:t>Necessities</a:t>
            </a:r>
            <a:endParaRPr sz="2100">
              <a:latin typeface="Trebuchet MS"/>
              <a:cs typeface="Trebuchet MS"/>
            </a:endParaRPr>
          </a:p>
          <a:p>
            <a:pPr marL="1149350" marR="5204460" algn="just">
              <a:lnSpc>
                <a:spcPts val="3300"/>
              </a:lnSpc>
              <a:spcBef>
                <a:spcPts val="130"/>
              </a:spcBef>
            </a:pPr>
            <a:r>
              <a:rPr sz="2350" spc="60" dirty="0">
                <a:latin typeface="Trebuchet MS"/>
                <a:cs typeface="Trebuchet MS"/>
              </a:rPr>
              <a:t>Tastes </a:t>
            </a:r>
            <a:r>
              <a:rPr sz="2350" spc="-190" dirty="0">
                <a:latin typeface="Trebuchet MS"/>
                <a:cs typeface="Trebuchet MS"/>
              </a:rPr>
              <a:t>&amp;</a:t>
            </a:r>
            <a:r>
              <a:rPr sz="2350" spc="-27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Preferences  </a:t>
            </a:r>
            <a:r>
              <a:rPr sz="2350" spc="65" dirty="0">
                <a:latin typeface="Trebuchet MS"/>
                <a:cs typeface="Trebuchet MS"/>
              </a:rPr>
              <a:t>Miscellaneous</a:t>
            </a:r>
            <a:endParaRPr sz="2350">
              <a:latin typeface="Trebuchet MS"/>
              <a:cs typeface="Trebuchet MS"/>
            </a:endParaRPr>
          </a:p>
          <a:p>
            <a:pPr marL="1494790" marR="5080" algn="just">
              <a:lnSpc>
                <a:spcPts val="2190"/>
              </a:lnSpc>
              <a:spcBef>
                <a:spcPts val="635"/>
              </a:spcBef>
            </a:pPr>
            <a:r>
              <a:rPr sz="2100" spc="45" dirty="0">
                <a:latin typeface="Trebuchet MS"/>
                <a:cs typeface="Trebuchet MS"/>
              </a:rPr>
              <a:t>Income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distribution,</a:t>
            </a:r>
            <a:r>
              <a:rPr sz="2100" spc="-85" dirty="0">
                <a:latin typeface="Trebuchet MS"/>
                <a:cs typeface="Trebuchet MS"/>
              </a:rPr>
              <a:t> weather, </a:t>
            </a:r>
            <a:r>
              <a:rPr sz="2100" spc="-25" dirty="0">
                <a:latin typeface="Trebuchet MS"/>
                <a:cs typeface="Trebuchet MS"/>
              </a:rPr>
              <a:t>fashion,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composition</a:t>
            </a:r>
            <a:r>
              <a:rPr sz="2100" spc="-13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of</a:t>
            </a:r>
            <a:r>
              <a:rPr sz="2100" spc="-14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population,  </a:t>
            </a:r>
            <a:r>
              <a:rPr sz="2100" spc="-70" dirty="0">
                <a:latin typeface="Trebuchet MS"/>
                <a:cs typeface="Trebuchet MS"/>
              </a:rPr>
              <a:t>etc.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6080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70" dirty="0"/>
              <a:t>Demand</a:t>
            </a:r>
            <a:r>
              <a:rPr sz="3850" spc="-235" dirty="0"/>
              <a:t> </a:t>
            </a:r>
            <a:r>
              <a:rPr sz="3850" spc="-15" dirty="0"/>
              <a:t>Function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99448" y="1129483"/>
            <a:ext cx="117474" cy="23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448" y="1834420"/>
            <a:ext cx="117474" cy="23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448" y="2272022"/>
            <a:ext cx="117474" cy="23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7276" y="2670719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7276" y="3063765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7276" y="3434534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7276" y="3827579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7276" y="4220625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7276" y="4613671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7276" y="4984439"/>
            <a:ext cx="101599" cy="2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9448" y="5360696"/>
            <a:ext cx="117474" cy="23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706" y="649320"/>
            <a:ext cx="9446895" cy="50260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34</a:t>
            </a:r>
            <a:endParaRPr sz="1750">
              <a:latin typeface="Trebuchet MS"/>
              <a:cs typeface="Trebuchet MS"/>
            </a:endParaRPr>
          </a:p>
          <a:p>
            <a:pPr marL="1162050" marR="30480">
              <a:lnSpc>
                <a:spcPct val="77400"/>
              </a:lnSpc>
              <a:spcBef>
                <a:spcPts val="1220"/>
              </a:spcBef>
            </a:pPr>
            <a:r>
              <a:rPr sz="2550" spc="-10" dirty="0">
                <a:latin typeface="Trebuchet MS"/>
                <a:cs typeface="Trebuchet MS"/>
              </a:rPr>
              <a:t>Mathematical</a:t>
            </a:r>
            <a:r>
              <a:rPr sz="2550" spc="-155" dirty="0">
                <a:latin typeface="Trebuchet MS"/>
                <a:cs typeface="Trebuchet MS"/>
              </a:rPr>
              <a:t> </a:t>
            </a:r>
            <a:r>
              <a:rPr sz="2550" spc="20" dirty="0">
                <a:latin typeface="Trebuchet MS"/>
                <a:cs typeface="Trebuchet MS"/>
              </a:rPr>
              <a:t>expression</a:t>
            </a:r>
            <a:r>
              <a:rPr sz="2550" spc="-155" dirty="0">
                <a:latin typeface="Trebuchet MS"/>
                <a:cs typeface="Trebuchet MS"/>
              </a:rPr>
              <a:t> </a:t>
            </a:r>
            <a:r>
              <a:rPr sz="2550" spc="-5" dirty="0">
                <a:latin typeface="Trebuchet MS"/>
                <a:cs typeface="Trebuchet MS"/>
              </a:rPr>
              <a:t>which</a:t>
            </a:r>
            <a:r>
              <a:rPr sz="2550" spc="-150" dirty="0">
                <a:latin typeface="Trebuchet MS"/>
                <a:cs typeface="Trebuchet MS"/>
              </a:rPr>
              <a:t> </a:t>
            </a:r>
            <a:r>
              <a:rPr sz="2550" spc="20" dirty="0">
                <a:latin typeface="Trebuchet MS"/>
                <a:cs typeface="Trebuchet MS"/>
              </a:rPr>
              <a:t>establishes</a:t>
            </a:r>
            <a:r>
              <a:rPr sz="2550" spc="-150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a</a:t>
            </a:r>
            <a:r>
              <a:rPr sz="2550" spc="-125" dirty="0">
                <a:latin typeface="Trebuchet MS"/>
                <a:cs typeface="Trebuchet MS"/>
              </a:rPr>
              <a:t> </a:t>
            </a:r>
            <a:r>
              <a:rPr sz="2550" spc="-25" dirty="0">
                <a:latin typeface="Trebuchet MS"/>
                <a:cs typeface="Trebuchet MS"/>
              </a:rPr>
              <a:t>relationship  </a:t>
            </a:r>
            <a:r>
              <a:rPr sz="2550" spc="-65" dirty="0">
                <a:latin typeface="Trebuchet MS"/>
                <a:cs typeface="Trebuchet MS"/>
              </a:rPr>
              <a:t>between</a:t>
            </a:r>
            <a:r>
              <a:rPr sz="2550" spc="-160" dirty="0">
                <a:latin typeface="Trebuchet MS"/>
                <a:cs typeface="Trebuchet MS"/>
              </a:rPr>
              <a:t> </a:t>
            </a:r>
            <a:r>
              <a:rPr sz="2550" spc="5" dirty="0">
                <a:latin typeface="Trebuchet MS"/>
                <a:cs typeface="Trebuchet MS"/>
              </a:rPr>
              <a:t>demand</a:t>
            </a:r>
            <a:r>
              <a:rPr sz="2550" spc="-185" dirty="0">
                <a:latin typeface="Trebuchet MS"/>
                <a:cs typeface="Trebuchet MS"/>
              </a:rPr>
              <a:t> </a:t>
            </a:r>
            <a:r>
              <a:rPr sz="2550" spc="-30" dirty="0">
                <a:latin typeface="Trebuchet MS"/>
                <a:cs typeface="Trebuchet MS"/>
              </a:rPr>
              <a:t>for</a:t>
            </a:r>
            <a:r>
              <a:rPr sz="2550" spc="-135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a</a:t>
            </a:r>
            <a:r>
              <a:rPr sz="2550" spc="-13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commodity</a:t>
            </a:r>
            <a:r>
              <a:rPr sz="2550" spc="-125" dirty="0">
                <a:latin typeface="Trebuchet MS"/>
                <a:cs typeface="Trebuchet MS"/>
              </a:rPr>
              <a:t> </a:t>
            </a:r>
            <a:r>
              <a:rPr sz="2550" spc="-220" dirty="0">
                <a:latin typeface="Trebuchet MS"/>
                <a:cs typeface="Trebuchet MS"/>
              </a:rPr>
              <a:t>&amp;</a:t>
            </a:r>
            <a:r>
              <a:rPr sz="2550" spc="-155" dirty="0">
                <a:latin typeface="Trebuchet MS"/>
                <a:cs typeface="Trebuchet MS"/>
              </a:rPr>
              <a:t> </a:t>
            </a:r>
            <a:r>
              <a:rPr sz="2550" spc="10" dirty="0">
                <a:latin typeface="Trebuchet MS"/>
                <a:cs typeface="Trebuchet MS"/>
              </a:rPr>
              <a:t>factors</a:t>
            </a:r>
            <a:r>
              <a:rPr sz="2550" spc="-150" dirty="0">
                <a:latin typeface="Trebuchet MS"/>
                <a:cs typeface="Trebuchet MS"/>
              </a:rPr>
              <a:t> </a:t>
            </a:r>
            <a:r>
              <a:rPr sz="2550" spc="-50" dirty="0">
                <a:latin typeface="Trebuchet MS"/>
                <a:cs typeface="Trebuchet MS"/>
              </a:rPr>
              <a:t>effecting</a:t>
            </a:r>
            <a:r>
              <a:rPr sz="2550" spc="-175" dirty="0">
                <a:latin typeface="Trebuchet MS"/>
                <a:cs typeface="Trebuchet MS"/>
              </a:rPr>
              <a:t> </a:t>
            </a:r>
            <a:r>
              <a:rPr sz="2550" spc="-150" dirty="0">
                <a:latin typeface="Trebuchet MS"/>
                <a:cs typeface="Trebuchet MS"/>
              </a:rPr>
              <a:t>it</a:t>
            </a:r>
            <a:endParaRPr sz="2550">
              <a:latin typeface="Trebuchet MS"/>
              <a:cs typeface="Trebuchet MS"/>
            </a:endParaRPr>
          </a:p>
          <a:p>
            <a:pPr marL="1162050">
              <a:lnSpc>
                <a:spcPct val="100000"/>
              </a:lnSpc>
              <a:spcBef>
                <a:spcPts val="120"/>
              </a:spcBef>
            </a:pPr>
            <a:r>
              <a:rPr sz="2550" spc="-15" dirty="0">
                <a:latin typeface="Trebuchet MS"/>
                <a:cs typeface="Trebuchet MS"/>
              </a:rPr>
              <a:t>D</a:t>
            </a:r>
            <a:r>
              <a:rPr sz="1950" spc="-22" baseline="-23504" dirty="0">
                <a:latin typeface="Trebuchet MS"/>
                <a:cs typeface="Trebuchet MS"/>
              </a:rPr>
              <a:t>x </a:t>
            </a:r>
            <a:r>
              <a:rPr sz="2550" spc="55" dirty="0">
                <a:latin typeface="Trebuchet MS"/>
                <a:cs typeface="Trebuchet MS"/>
              </a:rPr>
              <a:t>= </a:t>
            </a:r>
            <a:r>
              <a:rPr sz="2550" spc="-60" dirty="0">
                <a:latin typeface="Trebuchet MS"/>
                <a:cs typeface="Trebuchet MS"/>
              </a:rPr>
              <a:t>f </a:t>
            </a:r>
            <a:r>
              <a:rPr sz="2550" spc="-15" dirty="0">
                <a:latin typeface="Trebuchet MS"/>
                <a:cs typeface="Trebuchet MS"/>
              </a:rPr>
              <a:t>(P</a:t>
            </a:r>
            <a:r>
              <a:rPr sz="1950" spc="-22" baseline="-23504" dirty="0">
                <a:latin typeface="Trebuchet MS"/>
                <a:cs typeface="Trebuchet MS"/>
              </a:rPr>
              <a:t>x </a:t>
            </a:r>
            <a:r>
              <a:rPr sz="2550" spc="-440" dirty="0">
                <a:latin typeface="Trebuchet MS"/>
                <a:cs typeface="Trebuchet MS"/>
              </a:rPr>
              <a:t>, </a:t>
            </a:r>
            <a:r>
              <a:rPr sz="2550" dirty="0">
                <a:latin typeface="Trebuchet MS"/>
                <a:cs typeface="Trebuchet MS"/>
              </a:rPr>
              <a:t>P</a:t>
            </a:r>
            <a:r>
              <a:rPr sz="1950" baseline="-23504" dirty="0">
                <a:latin typeface="Trebuchet MS"/>
                <a:cs typeface="Trebuchet MS"/>
              </a:rPr>
              <a:t>r </a:t>
            </a:r>
            <a:r>
              <a:rPr sz="2550" spc="-440" dirty="0">
                <a:latin typeface="Trebuchet MS"/>
                <a:cs typeface="Trebuchet MS"/>
              </a:rPr>
              <a:t>, </a:t>
            </a:r>
            <a:r>
              <a:rPr sz="2550" spc="-30" dirty="0">
                <a:latin typeface="Trebuchet MS"/>
                <a:cs typeface="Trebuchet MS"/>
              </a:rPr>
              <a:t>Y</a:t>
            </a:r>
            <a:r>
              <a:rPr sz="1950" spc="-44" baseline="-23504" dirty="0">
                <a:latin typeface="Trebuchet MS"/>
                <a:cs typeface="Trebuchet MS"/>
              </a:rPr>
              <a:t>c </a:t>
            </a:r>
            <a:r>
              <a:rPr sz="2550" spc="-440" dirty="0">
                <a:latin typeface="Trebuchet MS"/>
                <a:cs typeface="Trebuchet MS"/>
              </a:rPr>
              <a:t>, </a:t>
            </a:r>
            <a:r>
              <a:rPr sz="2550" spc="35" dirty="0">
                <a:latin typeface="Trebuchet MS"/>
                <a:cs typeface="Trebuchet MS"/>
              </a:rPr>
              <a:t>T </a:t>
            </a:r>
            <a:r>
              <a:rPr sz="2550" spc="-440" dirty="0">
                <a:latin typeface="Trebuchet MS"/>
                <a:cs typeface="Trebuchet MS"/>
              </a:rPr>
              <a:t>,</a:t>
            </a:r>
            <a:r>
              <a:rPr sz="2550" spc="-145" dirty="0">
                <a:latin typeface="Trebuchet MS"/>
                <a:cs typeface="Trebuchet MS"/>
              </a:rPr>
              <a:t> </a:t>
            </a:r>
            <a:r>
              <a:rPr sz="2550" spc="165" dirty="0">
                <a:latin typeface="Trebuchet MS"/>
                <a:cs typeface="Trebuchet MS"/>
              </a:rPr>
              <a:t>M)</a:t>
            </a:r>
            <a:endParaRPr sz="2550">
              <a:latin typeface="Trebuchet MS"/>
              <a:cs typeface="Trebuchet MS"/>
            </a:endParaRPr>
          </a:p>
          <a:p>
            <a:pPr marL="1162050">
              <a:lnSpc>
                <a:spcPct val="100000"/>
              </a:lnSpc>
              <a:spcBef>
                <a:spcPts val="385"/>
              </a:spcBef>
            </a:pPr>
            <a:r>
              <a:rPr sz="2550" spc="-100" dirty="0">
                <a:latin typeface="Trebuchet MS"/>
                <a:cs typeface="Trebuchet MS"/>
              </a:rPr>
              <a:t>Where,</a:t>
            </a:r>
            <a:endParaRPr sz="2550">
              <a:latin typeface="Trebuchet MS"/>
              <a:cs typeface="Trebuchet MS"/>
            </a:endParaRPr>
          </a:p>
          <a:p>
            <a:pPr marL="1507490">
              <a:lnSpc>
                <a:spcPct val="100000"/>
              </a:lnSpc>
              <a:spcBef>
                <a:spcPts val="204"/>
              </a:spcBef>
            </a:pPr>
            <a:r>
              <a:rPr sz="2250" spc="-10" dirty="0">
                <a:latin typeface="Trebuchet MS"/>
                <a:cs typeface="Trebuchet MS"/>
              </a:rPr>
              <a:t>D</a:t>
            </a:r>
            <a:r>
              <a:rPr sz="1725" spc="-15" baseline="-26570" dirty="0">
                <a:latin typeface="Trebuchet MS"/>
                <a:cs typeface="Trebuchet MS"/>
              </a:rPr>
              <a:t>x </a:t>
            </a:r>
            <a:r>
              <a:rPr sz="2250" spc="70" dirty="0">
                <a:latin typeface="Trebuchet MS"/>
                <a:cs typeface="Trebuchet MS"/>
              </a:rPr>
              <a:t>= </a:t>
            </a:r>
            <a:r>
              <a:rPr sz="2250" spc="45" dirty="0">
                <a:latin typeface="Trebuchet MS"/>
                <a:cs typeface="Trebuchet MS"/>
              </a:rPr>
              <a:t>demand </a:t>
            </a:r>
            <a:r>
              <a:rPr sz="2250" spc="-15" dirty="0">
                <a:latin typeface="Trebuchet MS"/>
                <a:cs typeface="Trebuchet MS"/>
              </a:rPr>
              <a:t>for</a:t>
            </a:r>
            <a:r>
              <a:rPr sz="2250" spc="-38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x</a:t>
            </a:r>
            <a:endParaRPr sz="2250">
              <a:latin typeface="Trebuchet MS"/>
              <a:cs typeface="Trebuchet MS"/>
            </a:endParaRPr>
          </a:p>
          <a:p>
            <a:pPr marL="1507490" marR="6092190">
              <a:lnSpc>
                <a:spcPct val="108100"/>
              </a:lnSpc>
              <a:spcBef>
                <a:spcPts val="175"/>
              </a:spcBef>
            </a:pPr>
            <a:r>
              <a:rPr sz="2250" spc="75" dirty="0">
                <a:latin typeface="Trebuchet MS"/>
                <a:cs typeface="Trebuchet MS"/>
              </a:rPr>
              <a:t>F</a:t>
            </a:r>
            <a:r>
              <a:rPr sz="2250" spc="-210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=</a:t>
            </a:r>
            <a:r>
              <a:rPr sz="2250" spc="-204" dirty="0">
                <a:latin typeface="Trebuchet MS"/>
                <a:cs typeface="Trebuchet MS"/>
              </a:rPr>
              <a:t> </a:t>
            </a:r>
            <a:r>
              <a:rPr sz="2250" spc="-5" dirty="0">
                <a:latin typeface="Trebuchet MS"/>
                <a:cs typeface="Trebuchet MS"/>
              </a:rPr>
              <a:t>function</a:t>
            </a:r>
            <a:r>
              <a:rPr sz="2250" spc="-204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of  </a:t>
            </a:r>
            <a:r>
              <a:rPr sz="2250" spc="25" dirty="0">
                <a:latin typeface="Trebuchet MS"/>
                <a:cs typeface="Trebuchet MS"/>
              </a:rPr>
              <a:t>P</a:t>
            </a:r>
            <a:r>
              <a:rPr sz="1725" spc="37" baseline="-26570" dirty="0">
                <a:latin typeface="Trebuchet MS"/>
                <a:cs typeface="Trebuchet MS"/>
              </a:rPr>
              <a:t>x</a:t>
            </a:r>
            <a:r>
              <a:rPr sz="2250" spc="25" dirty="0">
                <a:latin typeface="Trebuchet MS"/>
                <a:cs typeface="Trebuchet MS"/>
              </a:rPr>
              <a:t>=</a:t>
            </a:r>
            <a:r>
              <a:rPr sz="2250" spc="-19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price</a:t>
            </a:r>
            <a:r>
              <a:rPr sz="2250" spc="-150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of</a:t>
            </a:r>
            <a:r>
              <a:rPr sz="2250" spc="-17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x</a:t>
            </a:r>
            <a:endParaRPr sz="2250">
              <a:latin typeface="Trebuchet MS"/>
              <a:cs typeface="Trebuchet MS"/>
            </a:endParaRPr>
          </a:p>
          <a:p>
            <a:pPr marL="1507490" marR="4662170">
              <a:lnSpc>
                <a:spcPct val="112500"/>
              </a:lnSpc>
              <a:spcBef>
                <a:spcPts val="55"/>
              </a:spcBef>
            </a:pPr>
            <a:r>
              <a:rPr sz="2250" spc="5" dirty="0">
                <a:latin typeface="Trebuchet MS"/>
                <a:cs typeface="Trebuchet MS"/>
              </a:rPr>
              <a:t>P</a:t>
            </a:r>
            <a:r>
              <a:rPr sz="1725" spc="7" baseline="-26570" dirty="0">
                <a:latin typeface="Trebuchet MS"/>
                <a:cs typeface="Trebuchet MS"/>
              </a:rPr>
              <a:t>r</a:t>
            </a:r>
            <a:r>
              <a:rPr sz="2250" spc="5" dirty="0">
                <a:latin typeface="Trebuchet MS"/>
                <a:cs typeface="Trebuchet MS"/>
              </a:rPr>
              <a:t>=</a:t>
            </a:r>
            <a:r>
              <a:rPr sz="2250" spc="-19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price</a:t>
            </a:r>
            <a:r>
              <a:rPr sz="2250" spc="-150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of</a:t>
            </a:r>
            <a:r>
              <a:rPr sz="2250" spc="-170" dirty="0">
                <a:latin typeface="Trebuchet MS"/>
                <a:cs typeface="Trebuchet MS"/>
              </a:rPr>
              <a:t> </a:t>
            </a:r>
            <a:r>
              <a:rPr sz="2250" spc="-40" dirty="0">
                <a:latin typeface="Trebuchet MS"/>
                <a:cs typeface="Trebuchet MS"/>
              </a:rPr>
              <a:t>related</a:t>
            </a:r>
            <a:r>
              <a:rPr sz="2250" spc="-14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goods  </a:t>
            </a:r>
            <a:r>
              <a:rPr sz="2250" spc="15" dirty="0">
                <a:latin typeface="Trebuchet MS"/>
                <a:cs typeface="Trebuchet MS"/>
              </a:rPr>
              <a:t>Y</a:t>
            </a:r>
            <a:r>
              <a:rPr sz="1725" spc="22" baseline="-26570" dirty="0">
                <a:latin typeface="Trebuchet MS"/>
                <a:cs typeface="Trebuchet MS"/>
              </a:rPr>
              <a:t>c</a:t>
            </a:r>
            <a:r>
              <a:rPr sz="2250" spc="15" dirty="0">
                <a:latin typeface="Trebuchet MS"/>
                <a:cs typeface="Trebuchet MS"/>
              </a:rPr>
              <a:t>=</a:t>
            </a:r>
            <a:r>
              <a:rPr sz="2250" spc="-190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income</a:t>
            </a:r>
            <a:r>
              <a:rPr sz="2250" spc="-140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of</a:t>
            </a:r>
            <a:r>
              <a:rPr sz="2250" spc="-165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consumers  T= </a:t>
            </a:r>
            <a:r>
              <a:rPr sz="2250" spc="50" dirty="0">
                <a:latin typeface="Trebuchet MS"/>
                <a:cs typeface="Trebuchet MS"/>
              </a:rPr>
              <a:t>tastes </a:t>
            </a:r>
            <a:r>
              <a:rPr sz="2250" spc="-170" dirty="0">
                <a:latin typeface="Trebuchet MS"/>
                <a:cs typeface="Trebuchet MS"/>
              </a:rPr>
              <a:t>&amp; </a:t>
            </a:r>
            <a:r>
              <a:rPr sz="2250" spc="15" dirty="0">
                <a:latin typeface="Trebuchet MS"/>
                <a:cs typeface="Trebuchet MS"/>
              </a:rPr>
              <a:t>preferences  </a:t>
            </a:r>
            <a:r>
              <a:rPr sz="2250" spc="245" dirty="0">
                <a:latin typeface="Trebuchet MS"/>
                <a:cs typeface="Trebuchet MS"/>
              </a:rPr>
              <a:t>M=</a:t>
            </a:r>
            <a:r>
              <a:rPr sz="2250" spc="-185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miscellaneous</a:t>
            </a:r>
            <a:endParaRPr sz="2250">
              <a:latin typeface="Trebuchet MS"/>
              <a:cs typeface="Trebuchet MS"/>
            </a:endParaRPr>
          </a:p>
          <a:p>
            <a:pPr marL="1162050">
              <a:lnSpc>
                <a:spcPct val="100000"/>
              </a:lnSpc>
              <a:spcBef>
                <a:spcPts val="140"/>
              </a:spcBef>
            </a:pPr>
            <a:r>
              <a:rPr sz="2550" spc="-30" dirty="0">
                <a:latin typeface="Trebuchet MS"/>
                <a:cs typeface="Trebuchet MS"/>
              </a:rPr>
              <a:t>Determinants </a:t>
            </a:r>
            <a:r>
              <a:rPr sz="2550" spc="30" dirty="0">
                <a:latin typeface="Trebuchet MS"/>
                <a:cs typeface="Trebuchet MS"/>
              </a:rPr>
              <a:t>of</a:t>
            </a:r>
            <a:r>
              <a:rPr sz="2550" spc="-295" dirty="0">
                <a:latin typeface="Trebuchet MS"/>
                <a:cs typeface="Trebuchet MS"/>
              </a:rPr>
              <a:t> </a:t>
            </a:r>
            <a:r>
              <a:rPr sz="2550" spc="25" dirty="0">
                <a:latin typeface="Trebuchet MS"/>
                <a:cs typeface="Trebuchet MS"/>
              </a:rPr>
              <a:t>Demand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443604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90" dirty="0"/>
              <a:t>Law </a:t>
            </a:r>
            <a:r>
              <a:rPr sz="3850" spc="20" dirty="0"/>
              <a:t>of</a:t>
            </a:r>
            <a:r>
              <a:rPr sz="3850" spc="-60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5943" y="35249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1079011"/>
            <a:ext cx="8392160" cy="27927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40105">
              <a:lnSpc>
                <a:spcPts val="3329"/>
              </a:lnSpc>
              <a:spcBef>
                <a:spcPts val="240"/>
              </a:spcBef>
            </a:pPr>
            <a:r>
              <a:rPr sz="2800" spc="-30" dirty="0">
                <a:latin typeface="Trebuchet MS"/>
                <a:cs typeface="Trebuchet MS"/>
              </a:rPr>
              <a:t>All </a:t>
            </a:r>
            <a:r>
              <a:rPr sz="2800" spc="35" dirty="0">
                <a:latin typeface="Trebuchet MS"/>
                <a:cs typeface="Trebuchet MS"/>
              </a:rPr>
              <a:t>else </a:t>
            </a:r>
            <a:r>
              <a:rPr sz="2800" spc="-95" dirty="0">
                <a:latin typeface="Trebuchet MS"/>
                <a:cs typeface="Trebuchet MS"/>
              </a:rPr>
              <a:t>equal, </a:t>
            </a:r>
            <a:r>
              <a:rPr sz="2800" spc="165" dirty="0">
                <a:latin typeface="Trebuchet MS"/>
                <a:cs typeface="Trebuchet MS"/>
              </a:rPr>
              <a:t>as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30" dirty="0">
                <a:latin typeface="Trebuchet MS"/>
                <a:cs typeface="Trebuchet MS"/>
              </a:rPr>
              <a:t>price </a:t>
            </a:r>
            <a:r>
              <a:rPr sz="2800" spc="-75" dirty="0">
                <a:latin typeface="Trebuchet MS"/>
                <a:cs typeface="Trebuchet MS"/>
              </a:rPr>
              <a:t>falls,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quantity  </a:t>
            </a:r>
            <a:r>
              <a:rPr sz="2800" spc="20" dirty="0">
                <a:latin typeface="Trebuchet MS"/>
                <a:cs typeface="Trebuchet MS"/>
              </a:rPr>
              <a:t>demanded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rises,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price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rises,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quantity  </a:t>
            </a:r>
            <a:r>
              <a:rPr sz="2800" spc="20" dirty="0">
                <a:latin typeface="Trebuchet MS"/>
                <a:cs typeface="Trebuchet MS"/>
              </a:rPr>
              <a:t>demanded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falls.”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885"/>
              </a:spcBef>
            </a:pPr>
            <a:r>
              <a:rPr sz="2800" spc="-25" dirty="0">
                <a:latin typeface="Trebuchet MS"/>
                <a:cs typeface="Trebuchet MS"/>
              </a:rPr>
              <a:t>There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exists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an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inverse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relationship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between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price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  </a:t>
            </a:r>
            <a:r>
              <a:rPr sz="2800" spc="55" dirty="0">
                <a:latin typeface="Trebuchet MS"/>
                <a:cs typeface="Trebuchet MS"/>
              </a:rPr>
              <a:t>a </a:t>
            </a:r>
            <a:r>
              <a:rPr sz="2800" spc="10" dirty="0">
                <a:latin typeface="Trebuchet MS"/>
                <a:cs typeface="Trebuchet MS"/>
              </a:rPr>
              <a:t>commodity </a:t>
            </a:r>
            <a:r>
              <a:rPr sz="2800" spc="-235" dirty="0">
                <a:latin typeface="Trebuchet MS"/>
                <a:cs typeface="Trebuchet MS"/>
              </a:rPr>
              <a:t>&amp; </a:t>
            </a:r>
            <a:r>
              <a:rPr sz="2800" spc="-10" dirty="0">
                <a:latin typeface="Trebuchet MS"/>
                <a:cs typeface="Trebuchet MS"/>
              </a:rPr>
              <a:t>its </a:t>
            </a:r>
            <a:r>
              <a:rPr sz="2800" spc="-65" dirty="0">
                <a:latin typeface="Trebuchet MS"/>
                <a:cs typeface="Trebuchet MS"/>
              </a:rPr>
              <a:t>quantity</a:t>
            </a:r>
            <a:r>
              <a:rPr sz="2800" spc="-550" dirty="0">
                <a:latin typeface="Trebuchet MS"/>
                <a:cs typeface="Trebuchet MS"/>
              </a:rPr>
              <a:t> </a:t>
            </a:r>
            <a:r>
              <a:rPr sz="2800" strike="sngStrike" spc="20" dirty="0">
                <a:latin typeface="Trebuchet MS"/>
                <a:cs typeface="Trebuchet MS"/>
              </a:rPr>
              <a:t>de</a:t>
            </a:r>
            <a:r>
              <a:rPr sz="2800" strike="noStrike" spc="20" dirty="0">
                <a:latin typeface="Trebuchet MS"/>
                <a:cs typeface="Trebuchet MS"/>
              </a:rPr>
              <a:t>m</a:t>
            </a:r>
            <a:r>
              <a:rPr sz="2800" strike="sngStrike" spc="20" dirty="0">
                <a:latin typeface="Trebuchet MS"/>
                <a:cs typeface="Trebuchet MS"/>
              </a:rPr>
              <a:t>a</a:t>
            </a:r>
            <a:r>
              <a:rPr sz="2800" strike="noStrike" spc="20" dirty="0">
                <a:latin typeface="Trebuchet MS"/>
                <a:cs typeface="Trebuchet MS"/>
              </a:rPr>
              <a:t>nd</a:t>
            </a:r>
            <a:r>
              <a:rPr sz="2800" strike="sngStrike" spc="20" dirty="0">
                <a:latin typeface="Trebuchet MS"/>
                <a:cs typeface="Trebuchet MS"/>
              </a:rPr>
              <a:t>e</a:t>
            </a:r>
            <a:r>
              <a:rPr sz="2800" strike="noStrike" spc="20" dirty="0"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  <a:p>
            <a:pPr marL="2055495">
              <a:lnSpc>
                <a:spcPct val="100000"/>
              </a:lnSpc>
              <a:spcBef>
                <a:spcPts val="750"/>
              </a:spcBef>
              <a:tabLst>
                <a:tab pos="3448050" algn="l"/>
              </a:tabLst>
            </a:pPr>
            <a:r>
              <a:rPr sz="2800" spc="55" dirty="0">
                <a:latin typeface="Trebuchet MS"/>
                <a:cs typeface="Trebuchet MS"/>
              </a:rPr>
              <a:t>Dx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=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f-1	( </a:t>
            </a:r>
            <a:r>
              <a:rPr sz="2800" spc="85" dirty="0">
                <a:latin typeface="Trebuchet MS"/>
                <a:cs typeface="Trebuchet MS"/>
              </a:rPr>
              <a:t>Px </a:t>
            </a:r>
            <a:r>
              <a:rPr sz="2800" spc="-480" dirty="0">
                <a:latin typeface="Trebuchet MS"/>
                <a:cs typeface="Trebuchet MS"/>
              </a:rPr>
              <a:t>, </a:t>
            </a:r>
            <a:r>
              <a:rPr sz="2800" spc="25" dirty="0">
                <a:latin typeface="Trebuchet MS"/>
                <a:cs typeface="Trebuchet MS"/>
              </a:rPr>
              <a:t>Pr </a:t>
            </a:r>
            <a:r>
              <a:rPr sz="2800" spc="-480" dirty="0">
                <a:latin typeface="Trebuchet MS"/>
                <a:cs typeface="Trebuchet MS"/>
              </a:rPr>
              <a:t>, </a:t>
            </a:r>
            <a:r>
              <a:rPr sz="2800" spc="30" dirty="0">
                <a:latin typeface="Trebuchet MS"/>
                <a:cs typeface="Trebuchet MS"/>
              </a:rPr>
              <a:t>Yc </a:t>
            </a:r>
            <a:r>
              <a:rPr sz="2800" spc="-480" dirty="0">
                <a:latin typeface="Trebuchet MS"/>
                <a:cs typeface="Trebuchet MS"/>
              </a:rPr>
              <a:t>, </a:t>
            </a:r>
            <a:r>
              <a:rPr sz="2800" spc="45" dirty="0">
                <a:latin typeface="Trebuchet MS"/>
                <a:cs typeface="Trebuchet MS"/>
              </a:rPr>
              <a:t>T </a:t>
            </a:r>
            <a:r>
              <a:rPr sz="2800" spc="-480" dirty="0">
                <a:latin typeface="Trebuchet MS"/>
                <a:cs typeface="Trebuchet MS"/>
              </a:rPr>
              <a:t>,</a:t>
            </a:r>
            <a:r>
              <a:rPr sz="2800" spc="-41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M)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3556" y="308254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05" y="0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20" dirty="0"/>
              <a:t>Assumptions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-10" dirty="0"/>
              <a:t>Limitations</a:t>
            </a:r>
            <a:r>
              <a:rPr spc="-160" dirty="0"/>
              <a:t>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-90" dirty="0"/>
              <a:t>the</a:t>
            </a:r>
            <a:r>
              <a:rPr spc="-120" dirty="0"/>
              <a:t> </a:t>
            </a:r>
            <a:r>
              <a:rPr spc="70" dirty="0"/>
              <a:t>Law</a:t>
            </a:r>
            <a:r>
              <a:rPr spc="-180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303703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88359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4730155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9347" y="956801"/>
            <a:ext cx="3439160" cy="44430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70" dirty="0">
                <a:latin typeface="Trebuchet MS"/>
                <a:cs typeface="Trebuchet MS"/>
              </a:rPr>
              <a:t>Assumptions: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850"/>
              </a:spcBef>
            </a:pPr>
            <a:r>
              <a:rPr sz="2450" spc="45" dirty="0">
                <a:latin typeface="Trebuchet MS"/>
                <a:cs typeface="Trebuchet MS"/>
              </a:rPr>
              <a:t>Income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constant</a:t>
            </a:r>
            <a:endParaRPr sz="2450">
              <a:latin typeface="Trebuchet MS"/>
              <a:cs typeface="Trebuchet MS"/>
            </a:endParaRPr>
          </a:p>
          <a:p>
            <a:pPr marL="357505" marR="271145">
              <a:lnSpc>
                <a:spcPts val="2890"/>
              </a:lnSpc>
              <a:spcBef>
                <a:spcPts val="969"/>
              </a:spcBef>
            </a:pPr>
            <a:r>
              <a:rPr sz="2450" spc="135" dirty="0">
                <a:latin typeface="Trebuchet MS"/>
                <a:cs typeface="Trebuchet MS"/>
              </a:rPr>
              <a:t>No</a:t>
            </a:r>
            <a:r>
              <a:rPr sz="2450" spc="-46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change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-45" dirty="0">
                <a:latin typeface="Trebuchet MS"/>
                <a:cs typeface="Trebuchet MS"/>
              </a:rPr>
              <a:t>tastes,  </a:t>
            </a:r>
            <a:r>
              <a:rPr sz="2450" spc="30" dirty="0">
                <a:latin typeface="Trebuchet MS"/>
                <a:cs typeface="Trebuchet MS"/>
              </a:rPr>
              <a:t>fashion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33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habits</a:t>
            </a:r>
            <a:endParaRPr sz="245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85"/>
              </a:spcBef>
            </a:pPr>
            <a:r>
              <a:rPr sz="2450" spc="5" dirty="0">
                <a:latin typeface="Trebuchet MS"/>
                <a:cs typeface="Trebuchet MS"/>
              </a:rPr>
              <a:t>Price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70" dirty="0">
                <a:latin typeface="Trebuchet MS"/>
                <a:cs typeface="Trebuchet MS"/>
              </a:rPr>
              <a:t>related</a:t>
            </a:r>
            <a:r>
              <a:rPr sz="2450" spc="-415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  </a:t>
            </a:r>
            <a:r>
              <a:rPr sz="2450" spc="20" dirty="0">
                <a:latin typeface="Trebuchet MS"/>
                <a:cs typeface="Trebuchet MS"/>
              </a:rPr>
              <a:t>remains</a:t>
            </a:r>
            <a:r>
              <a:rPr sz="2450" spc="-18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unchanged</a:t>
            </a:r>
            <a:endParaRPr sz="2450">
              <a:latin typeface="Trebuchet MS"/>
              <a:cs typeface="Trebuchet MS"/>
            </a:endParaRPr>
          </a:p>
          <a:p>
            <a:pPr marL="357505" marR="1285875">
              <a:lnSpc>
                <a:spcPts val="2890"/>
              </a:lnSpc>
              <a:spcBef>
                <a:spcPts val="890"/>
              </a:spcBef>
            </a:pPr>
            <a:r>
              <a:rPr sz="2450" spc="135" dirty="0">
                <a:latin typeface="Trebuchet MS"/>
                <a:cs typeface="Trebuchet MS"/>
              </a:rPr>
              <a:t>No </a:t>
            </a:r>
            <a:r>
              <a:rPr sz="2450" spc="-80" dirty="0">
                <a:latin typeface="Trebuchet MS"/>
                <a:cs typeface="Trebuchet MS"/>
              </a:rPr>
              <a:t>future  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-5" dirty="0">
                <a:latin typeface="Trebuchet MS"/>
                <a:cs typeface="Trebuchet MS"/>
              </a:rPr>
              <a:t>x</a:t>
            </a:r>
            <a:r>
              <a:rPr sz="2450" spc="30" dirty="0">
                <a:latin typeface="Trebuchet MS"/>
                <a:cs typeface="Trebuchet MS"/>
              </a:rPr>
              <a:t>p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100" dirty="0">
                <a:latin typeface="Trebuchet MS"/>
                <a:cs typeface="Trebuchet MS"/>
              </a:rPr>
              <a:t>c</a:t>
            </a:r>
            <a:r>
              <a:rPr sz="2450" spc="-185" dirty="0">
                <a:latin typeface="Trebuchet MS"/>
                <a:cs typeface="Trebuchet MS"/>
              </a:rPr>
              <a:t>t</a:t>
            </a:r>
            <a:r>
              <a:rPr sz="2450" spc="20" dirty="0">
                <a:latin typeface="Trebuchet MS"/>
                <a:cs typeface="Trebuchet MS"/>
              </a:rPr>
              <a:t>a</a:t>
            </a:r>
            <a:r>
              <a:rPr sz="2450" spc="-185" dirty="0">
                <a:latin typeface="Trebuchet MS"/>
                <a:cs typeface="Trebuchet MS"/>
              </a:rPr>
              <a:t>t</a:t>
            </a:r>
            <a:r>
              <a:rPr sz="2450" spc="-90" dirty="0">
                <a:latin typeface="Trebuchet MS"/>
                <a:cs typeface="Trebuchet MS"/>
              </a:rPr>
              <a:t>i</a:t>
            </a:r>
            <a:r>
              <a:rPr sz="2450" spc="85" dirty="0">
                <a:latin typeface="Trebuchet MS"/>
                <a:cs typeface="Trebuchet MS"/>
              </a:rPr>
              <a:t>o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275" dirty="0">
                <a:latin typeface="Trebuchet MS"/>
                <a:cs typeface="Trebuchet MS"/>
              </a:rPr>
              <a:t>s</a:t>
            </a:r>
            <a:endParaRPr sz="2450">
              <a:latin typeface="Trebuchet MS"/>
              <a:cs typeface="Trebuchet MS"/>
            </a:endParaRPr>
          </a:p>
          <a:p>
            <a:pPr marL="357505" marR="71120">
              <a:lnSpc>
                <a:spcPts val="2890"/>
              </a:lnSpc>
              <a:spcBef>
                <a:spcPts val="885"/>
              </a:spcBef>
            </a:pPr>
            <a:r>
              <a:rPr sz="2450" spc="135" dirty="0">
                <a:latin typeface="Trebuchet MS"/>
                <a:cs typeface="Trebuchet MS"/>
              </a:rPr>
              <a:t>No </a:t>
            </a:r>
            <a:r>
              <a:rPr sz="2450" spc="30" dirty="0">
                <a:latin typeface="Trebuchet MS"/>
                <a:cs typeface="Trebuchet MS"/>
              </a:rPr>
              <a:t>change</a:t>
            </a:r>
            <a:r>
              <a:rPr sz="2450" spc="-5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-50" dirty="0">
                <a:latin typeface="Trebuchet MS"/>
                <a:cs typeface="Trebuchet MS"/>
              </a:rPr>
              <a:t>weather 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population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8558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6386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6386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6386" y="340461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6386" y="4251180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40735" y="956801"/>
            <a:ext cx="2619375" cy="35966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40" dirty="0">
                <a:latin typeface="Trebuchet MS"/>
                <a:cs typeface="Trebuchet MS"/>
              </a:rPr>
              <a:t>Limitations:</a:t>
            </a:r>
            <a:endParaRPr sz="2800">
              <a:latin typeface="Trebuchet MS"/>
              <a:cs typeface="Trebuchet MS"/>
            </a:endParaRPr>
          </a:p>
          <a:p>
            <a:pPr marL="357505" marR="27940">
              <a:lnSpc>
                <a:spcPts val="2890"/>
              </a:lnSpc>
              <a:spcBef>
                <a:spcPts val="990"/>
              </a:spcBef>
            </a:pPr>
            <a:r>
              <a:rPr sz="2450" spc="-50" dirty="0">
                <a:latin typeface="Trebuchet MS"/>
                <a:cs typeface="Trebuchet MS"/>
              </a:rPr>
              <a:t>Very</a:t>
            </a:r>
            <a:r>
              <a:rPr sz="2450" spc="-19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high-priced 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endParaRPr sz="2450">
              <a:latin typeface="Trebuchet MS"/>
              <a:cs typeface="Trebuchet MS"/>
            </a:endParaRPr>
          </a:p>
          <a:p>
            <a:pPr marL="357505" marR="127635">
              <a:lnSpc>
                <a:spcPts val="2890"/>
              </a:lnSpc>
              <a:spcBef>
                <a:spcPts val="885"/>
              </a:spcBef>
            </a:pPr>
            <a:r>
              <a:rPr sz="2450" spc="-50" dirty="0">
                <a:latin typeface="Trebuchet MS"/>
                <a:cs typeface="Trebuchet MS"/>
              </a:rPr>
              <a:t>Very</a:t>
            </a:r>
            <a:r>
              <a:rPr sz="2450" spc="-21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low-priced 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endParaRPr sz="245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85"/>
              </a:spcBef>
            </a:pPr>
            <a:r>
              <a:rPr sz="2450" spc="5" dirty="0">
                <a:latin typeface="Trebuchet MS"/>
                <a:cs typeface="Trebuchet MS"/>
              </a:rPr>
              <a:t>Ignorance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30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  </a:t>
            </a:r>
            <a:r>
              <a:rPr sz="2450" spc="45" dirty="0">
                <a:latin typeface="Trebuchet MS"/>
                <a:cs typeface="Trebuchet MS"/>
              </a:rPr>
              <a:t>consumer</a:t>
            </a:r>
            <a:endParaRPr sz="245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750"/>
              </a:spcBef>
            </a:pPr>
            <a:r>
              <a:rPr sz="2450" spc="55" dirty="0">
                <a:latin typeface="Trebuchet MS"/>
                <a:cs typeface="Trebuchet MS"/>
              </a:rPr>
              <a:t>Necessities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822769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70" dirty="0"/>
              <a:t>Demand</a:t>
            </a:r>
            <a:r>
              <a:rPr sz="3850" spc="-190" dirty="0"/>
              <a:t> </a:t>
            </a:r>
            <a:r>
              <a:rPr sz="3850" spc="30" dirty="0"/>
              <a:t>Schedule</a:t>
            </a:r>
            <a:r>
              <a:rPr sz="3850" spc="-235" dirty="0"/>
              <a:t> </a:t>
            </a:r>
            <a:r>
              <a:rPr sz="3850" spc="35" dirty="0"/>
              <a:t>and</a:t>
            </a:r>
            <a:r>
              <a:rPr sz="3850" spc="-190" dirty="0"/>
              <a:t> </a:t>
            </a:r>
            <a:r>
              <a:rPr sz="3850" spc="70" dirty="0"/>
              <a:t>Demand</a:t>
            </a:r>
            <a:r>
              <a:rPr sz="3850" spc="-190" dirty="0"/>
              <a:t> </a:t>
            </a:r>
            <a:r>
              <a:rPr sz="3850" spc="-10" dirty="0"/>
              <a:t>Curve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93462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346031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23616"/>
            <a:ext cx="9589135" cy="38741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37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Schedule: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55" dirty="0">
                <a:latin typeface="Trebuchet MS"/>
                <a:cs typeface="Trebuchet MS"/>
              </a:rPr>
              <a:t>A </a:t>
            </a:r>
            <a:r>
              <a:rPr sz="2450" spc="-35" dirty="0">
                <a:latin typeface="Trebuchet MS"/>
                <a:cs typeface="Trebuchet MS"/>
              </a:rPr>
              <a:t>list </a:t>
            </a:r>
            <a:r>
              <a:rPr sz="2450" spc="45" dirty="0">
                <a:latin typeface="Trebuchet MS"/>
                <a:cs typeface="Trebuchet MS"/>
              </a:rPr>
              <a:t>showing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90" dirty="0">
                <a:latin typeface="Trebuchet MS"/>
                <a:cs typeface="Trebuchet MS"/>
              </a:rPr>
              <a:t>good </a:t>
            </a:r>
            <a:r>
              <a:rPr sz="2450" spc="-90" dirty="0">
                <a:latin typeface="Trebuchet MS"/>
                <a:cs typeface="Trebuchet MS"/>
              </a:rPr>
              <a:t>that </a:t>
            </a:r>
            <a:r>
              <a:rPr sz="2450" spc="65" dirty="0">
                <a:latin typeface="Trebuchet MS"/>
                <a:cs typeface="Trebuchet MS"/>
              </a:rPr>
              <a:t>consumers  </a:t>
            </a:r>
            <a:r>
              <a:rPr sz="2450" spc="-5" dirty="0">
                <a:latin typeface="Trebuchet MS"/>
                <a:cs typeface="Trebuchet MS"/>
              </a:rPr>
              <a:t>would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75" dirty="0">
                <a:latin typeface="Trebuchet MS"/>
                <a:cs typeface="Trebuchet MS"/>
              </a:rPr>
              <a:t>choose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purchase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different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prices,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with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all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  </a:t>
            </a:r>
            <a:r>
              <a:rPr sz="2450" spc="-5" dirty="0">
                <a:latin typeface="Trebuchet MS"/>
                <a:cs typeface="Trebuchet MS"/>
              </a:rPr>
              <a:t>variables </a:t>
            </a:r>
            <a:r>
              <a:rPr sz="2450" spc="-40" dirty="0">
                <a:latin typeface="Trebuchet MS"/>
                <a:cs typeface="Trebuchet MS"/>
              </a:rPr>
              <a:t>held</a:t>
            </a:r>
            <a:r>
              <a:rPr sz="2450" spc="-27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constant</a:t>
            </a:r>
            <a:endParaRPr sz="24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750"/>
              </a:spcBef>
            </a:pP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Curve:</a:t>
            </a:r>
            <a:endParaRPr sz="2800">
              <a:latin typeface="Trebuchet MS"/>
              <a:cs typeface="Trebuchet MS"/>
            </a:endParaRPr>
          </a:p>
          <a:p>
            <a:pPr marL="1494790" marR="230504">
              <a:lnSpc>
                <a:spcPts val="2890"/>
              </a:lnSpc>
              <a:spcBef>
                <a:spcPts val="990"/>
              </a:spcBef>
            </a:pPr>
            <a:r>
              <a:rPr sz="2450" spc="-45" dirty="0">
                <a:latin typeface="Trebuchet MS"/>
                <a:cs typeface="Trebuchet MS"/>
              </a:rPr>
              <a:t>Graphically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114" dirty="0">
                <a:latin typeface="Trebuchet MS"/>
                <a:cs typeface="Trebuchet MS"/>
              </a:rPr>
              <a:t>shows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relationship</a:t>
            </a:r>
            <a:r>
              <a:rPr sz="2450" spc="-9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between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90" dirty="0">
                <a:latin typeface="Trebuchet MS"/>
                <a:cs typeface="Trebuchet MS"/>
              </a:rPr>
              <a:t>good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-25" dirty="0">
                <a:latin typeface="Trebuchet MS"/>
                <a:cs typeface="Trebuchet MS"/>
              </a:rPr>
              <a:t>demanded, </a:t>
            </a:r>
            <a:r>
              <a:rPr sz="2450" dirty="0">
                <a:latin typeface="Trebuchet MS"/>
                <a:cs typeface="Trebuchet MS"/>
              </a:rPr>
              <a:t>holding </a:t>
            </a:r>
            <a:r>
              <a:rPr sz="2450" spc="5" dirty="0">
                <a:latin typeface="Trebuchet MS"/>
                <a:cs typeface="Trebuchet MS"/>
              </a:rPr>
              <a:t>constant </a:t>
            </a:r>
            <a:r>
              <a:rPr sz="2450" spc="-75" dirty="0">
                <a:latin typeface="Trebuchet MS"/>
                <a:cs typeface="Trebuchet MS"/>
              </a:rPr>
              <a:t>all 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-5" dirty="0">
                <a:latin typeface="Trebuchet MS"/>
                <a:cs typeface="Trebuchet MS"/>
              </a:rPr>
              <a:t>variables </a:t>
            </a:r>
            <a:r>
              <a:rPr sz="2450" spc="-90" dirty="0">
                <a:latin typeface="Trebuchet MS"/>
                <a:cs typeface="Trebuchet MS"/>
              </a:rPr>
              <a:t>that </a:t>
            </a:r>
            <a:r>
              <a:rPr sz="2450" spc="-25" dirty="0">
                <a:latin typeface="Trebuchet MS"/>
                <a:cs typeface="Trebuchet MS"/>
              </a:rPr>
              <a:t>inﬂuence</a:t>
            </a:r>
            <a:r>
              <a:rPr sz="2450" spc="-44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822769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70" dirty="0"/>
              <a:t>Demand</a:t>
            </a:r>
            <a:r>
              <a:rPr sz="3850" spc="-190" dirty="0"/>
              <a:t> </a:t>
            </a:r>
            <a:r>
              <a:rPr sz="3850" spc="30" dirty="0"/>
              <a:t>Schedule</a:t>
            </a:r>
            <a:r>
              <a:rPr sz="3850" spc="-235" dirty="0"/>
              <a:t> </a:t>
            </a:r>
            <a:r>
              <a:rPr sz="3850" spc="35" dirty="0"/>
              <a:t>and</a:t>
            </a:r>
            <a:r>
              <a:rPr sz="3850" spc="-190" dirty="0"/>
              <a:t> </a:t>
            </a:r>
            <a:r>
              <a:rPr sz="3850" spc="70" dirty="0"/>
              <a:t>Demand</a:t>
            </a:r>
            <a:r>
              <a:rPr sz="3850" spc="-190" dirty="0"/>
              <a:t> </a:t>
            </a:r>
            <a:r>
              <a:rPr sz="3850" spc="-10" dirty="0"/>
              <a:t>Curve</a:t>
            </a:r>
            <a:endParaRPr sz="38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4739" y="1114647"/>
          <a:ext cx="2731135" cy="362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/>
                <a:gridCol w="1830070"/>
              </a:tblGrid>
              <a:tr h="72240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2F10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260350" indent="155575">
                        <a:lnSpc>
                          <a:spcPts val="2460"/>
                        </a:lnSpc>
                        <a:spcBef>
                          <a:spcPts val="350"/>
                        </a:spcBef>
                      </a:pPr>
                      <a:r>
                        <a:rPr sz="21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Quantity  </a:t>
                      </a:r>
                      <a:r>
                        <a:rPr sz="21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1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sz="21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1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1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2F10"/>
                    </a:solidFill>
                  </a:tcPr>
                </a:tc>
              </a:tr>
              <a:tr h="7224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spc="55" dirty="0">
                          <a:latin typeface="Trebuchet MS"/>
                          <a:cs typeface="Trebuchet MS"/>
                        </a:rPr>
                        <a:t>10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6838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spc="-4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0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722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8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838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spc="-45" dirty="0"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0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722409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R="6838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spc="-45" dirty="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0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722409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838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spc="-4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100" spc="40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0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6196" y="1120997"/>
            <a:ext cx="6704965" cy="3612515"/>
          </a:xfrm>
          <a:custGeom>
            <a:avLst/>
            <a:gdLst/>
            <a:ahLst/>
            <a:cxnLst/>
            <a:rect l="l" t="t" r="r" b="b"/>
            <a:pathLst>
              <a:path w="6704965" h="3612515">
                <a:moveTo>
                  <a:pt x="0" y="0"/>
                </a:moveTo>
                <a:lnTo>
                  <a:pt x="6704805" y="0"/>
                </a:lnTo>
                <a:lnTo>
                  <a:pt x="6704805" y="3612048"/>
                </a:lnTo>
                <a:lnTo>
                  <a:pt x="0" y="3612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7505" y="1555417"/>
            <a:ext cx="5725869" cy="2573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93328" y="1551239"/>
          <a:ext cx="5738495" cy="258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/>
                <a:gridCol w="572770"/>
                <a:gridCol w="572770"/>
                <a:gridCol w="572769"/>
                <a:gridCol w="572769"/>
                <a:gridCol w="572770"/>
                <a:gridCol w="572770"/>
                <a:gridCol w="572770"/>
                <a:gridCol w="572770"/>
                <a:gridCol w="572770"/>
              </a:tblGrid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  <a:tr h="42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232592" y="1956488"/>
            <a:ext cx="55694" cy="55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7023" y="1950919"/>
            <a:ext cx="66833" cy="66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7766" y="2385407"/>
            <a:ext cx="55694" cy="55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2197" y="2379838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0355" y="2814327"/>
            <a:ext cx="55693" cy="556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44785" y="2808757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2941" y="3243246"/>
            <a:ext cx="55694" cy="55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17371" y="3237676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7141" y="4180194"/>
            <a:ext cx="1371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" algn="l"/>
                <a:tab pos="1157605" algn="l"/>
              </a:tabLst>
            </a:pPr>
            <a:r>
              <a:rPr sz="1400" spc="50" dirty="0">
                <a:latin typeface="Trebuchet MS"/>
                <a:cs typeface="Trebuchet MS"/>
              </a:rPr>
              <a:t>20	40	60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7915" y="4000665"/>
            <a:ext cx="3429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45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229235">
              <a:lnSpc>
                <a:spcPts val="1545"/>
              </a:lnSpc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7665" y="1427150"/>
            <a:ext cx="226060" cy="238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4902" y="4143055"/>
            <a:ext cx="3711575" cy="4495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34670" algn="l"/>
                <a:tab pos="1107440" algn="l"/>
                <a:tab pos="1680210" algn="l"/>
                <a:tab pos="2252345" algn="l"/>
                <a:tab pos="2825115" algn="l"/>
                <a:tab pos="3397885" algn="l"/>
              </a:tabLst>
            </a:pPr>
            <a:r>
              <a:rPr sz="1400" spc="50" dirty="0">
                <a:latin typeface="Trebuchet MS"/>
                <a:cs typeface="Trebuchet MS"/>
              </a:rPr>
              <a:t>80	100	120	140	160	180	200</a:t>
            </a:r>
            <a:endParaRPr sz="14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latin typeface="Trebuchet MS"/>
                <a:cs typeface="Trebuchet MS"/>
              </a:rPr>
              <a:t>Quantity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Demanded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6018" y="2686528"/>
            <a:ext cx="169545" cy="3136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5" dirty="0">
                <a:latin typeface="Trebuchet MS"/>
                <a:cs typeface="Trebuchet MS"/>
              </a:rPr>
              <a:t>P</a:t>
            </a:r>
            <a:r>
              <a:rPr sz="950" spc="20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i</a:t>
            </a:r>
            <a:r>
              <a:rPr sz="950" spc="20" dirty="0">
                <a:latin typeface="Trebuchet MS"/>
                <a:cs typeface="Trebuchet MS"/>
              </a:rPr>
              <a:t>c</a:t>
            </a:r>
            <a:r>
              <a:rPr sz="950" dirty="0"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9076" y="1197409"/>
            <a:ext cx="10439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30" dirty="0">
                <a:latin typeface="Trebuchet MS"/>
                <a:cs typeface="Trebuchet MS"/>
              </a:rPr>
              <a:t>Demand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Curve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41291" y="1966712"/>
            <a:ext cx="2324735" cy="1290320"/>
          </a:xfrm>
          <a:custGeom>
            <a:avLst/>
            <a:gdLst/>
            <a:ahLst/>
            <a:cxnLst/>
            <a:rect l="l" t="t" r="r" b="b"/>
            <a:pathLst>
              <a:path w="2324734" h="1290320">
                <a:moveTo>
                  <a:pt x="0" y="0"/>
                </a:moveTo>
                <a:lnTo>
                  <a:pt x="52760" y="16970"/>
                </a:lnTo>
                <a:lnTo>
                  <a:pt x="105464" y="33942"/>
                </a:lnTo>
                <a:lnTo>
                  <a:pt x="158057" y="50920"/>
                </a:lnTo>
                <a:lnTo>
                  <a:pt x="210483" y="67903"/>
                </a:lnTo>
                <a:lnTo>
                  <a:pt x="262685" y="84896"/>
                </a:lnTo>
                <a:lnTo>
                  <a:pt x="314609" y="101900"/>
                </a:lnTo>
                <a:lnTo>
                  <a:pt x="366197" y="118917"/>
                </a:lnTo>
                <a:lnTo>
                  <a:pt x="417396" y="135950"/>
                </a:lnTo>
                <a:lnTo>
                  <a:pt x="468147" y="153001"/>
                </a:lnTo>
                <a:lnTo>
                  <a:pt x="518397" y="170071"/>
                </a:lnTo>
                <a:lnTo>
                  <a:pt x="568089" y="187164"/>
                </a:lnTo>
                <a:lnTo>
                  <a:pt x="617167" y="204282"/>
                </a:lnTo>
                <a:lnTo>
                  <a:pt x="665575" y="221426"/>
                </a:lnTo>
                <a:lnTo>
                  <a:pt x="713259" y="238600"/>
                </a:lnTo>
                <a:lnTo>
                  <a:pt x="760161" y="255805"/>
                </a:lnTo>
                <a:lnTo>
                  <a:pt x="806226" y="273043"/>
                </a:lnTo>
                <a:lnTo>
                  <a:pt x="851399" y="290317"/>
                </a:lnTo>
                <a:lnTo>
                  <a:pt x="895623" y="307628"/>
                </a:lnTo>
                <a:lnTo>
                  <a:pt x="938843" y="324980"/>
                </a:lnTo>
                <a:lnTo>
                  <a:pt x="981003" y="342375"/>
                </a:lnTo>
                <a:lnTo>
                  <a:pt x="1022047" y="359814"/>
                </a:lnTo>
                <a:lnTo>
                  <a:pt x="1061920" y="377300"/>
                </a:lnTo>
                <a:lnTo>
                  <a:pt x="1100565" y="394835"/>
                </a:lnTo>
                <a:lnTo>
                  <a:pt x="1137926" y="412421"/>
                </a:lnTo>
                <a:lnTo>
                  <a:pt x="1173949" y="430061"/>
                </a:lnTo>
                <a:lnTo>
                  <a:pt x="1230416" y="459703"/>
                </a:lnTo>
                <a:lnTo>
                  <a:pt x="1282357" y="489696"/>
                </a:lnTo>
                <a:lnTo>
                  <a:pt x="1330259" y="519978"/>
                </a:lnTo>
                <a:lnTo>
                  <a:pt x="1374606" y="550488"/>
                </a:lnTo>
                <a:lnTo>
                  <a:pt x="1415885" y="581163"/>
                </a:lnTo>
                <a:lnTo>
                  <a:pt x="1454581" y="611942"/>
                </a:lnTo>
                <a:lnTo>
                  <a:pt x="1491180" y="642762"/>
                </a:lnTo>
                <a:lnTo>
                  <a:pt x="1526167" y="673561"/>
                </a:lnTo>
                <a:lnTo>
                  <a:pt x="1560028" y="704277"/>
                </a:lnTo>
                <a:lnTo>
                  <a:pt x="1593248" y="734849"/>
                </a:lnTo>
                <a:lnTo>
                  <a:pt x="1626313" y="765214"/>
                </a:lnTo>
                <a:lnTo>
                  <a:pt x="1659709" y="795310"/>
                </a:lnTo>
                <a:lnTo>
                  <a:pt x="1693921" y="825076"/>
                </a:lnTo>
                <a:lnTo>
                  <a:pt x="1729435" y="854450"/>
                </a:lnTo>
                <a:lnTo>
                  <a:pt x="1766736" y="883368"/>
                </a:lnTo>
                <a:lnTo>
                  <a:pt x="1934819" y="1007410"/>
                </a:lnTo>
                <a:lnTo>
                  <a:pt x="2117613" y="1140533"/>
                </a:lnTo>
                <a:lnTo>
                  <a:pt x="2264447" y="1246777"/>
                </a:lnTo>
                <a:lnTo>
                  <a:pt x="2324652" y="1290182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55" dirty="0"/>
              <a:t>Reasons</a:t>
            </a:r>
            <a:r>
              <a:rPr spc="-170" dirty="0"/>
              <a:t> </a:t>
            </a:r>
            <a:r>
              <a:rPr spc="-35" dirty="0"/>
              <a:t>for</a:t>
            </a:r>
            <a:r>
              <a:rPr spc="-180" dirty="0"/>
              <a:t> </a:t>
            </a:r>
            <a:r>
              <a:rPr spc="35" dirty="0"/>
              <a:t>Downward</a:t>
            </a:r>
            <a:r>
              <a:rPr spc="-155" dirty="0"/>
              <a:t> </a:t>
            </a:r>
            <a:r>
              <a:rPr spc="55" dirty="0"/>
              <a:t>Sloping</a:t>
            </a:r>
            <a:r>
              <a:rPr spc="-150" dirty="0"/>
              <a:t> </a:t>
            </a:r>
            <a:r>
              <a:rPr spc="15" dirty="0"/>
              <a:t>of</a:t>
            </a:r>
            <a:r>
              <a:rPr spc="-114" dirty="0"/>
              <a:t> </a:t>
            </a:r>
            <a:r>
              <a:rPr spc="-90" dirty="0"/>
              <a:t>the  </a:t>
            </a:r>
            <a:r>
              <a:rPr spc="80" dirty="0"/>
              <a:t>Demand</a:t>
            </a:r>
            <a:r>
              <a:rPr spc="-155" dirty="0"/>
              <a:t> </a:t>
            </a:r>
            <a:r>
              <a:rPr spc="-5" dirty="0"/>
              <a:t>Curve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66944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15740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998" y="368309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4998" y="416206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347" y="956801"/>
            <a:ext cx="5591810" cy="35077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65" dirty="0">
                <a:latin typeface="Trebuchet MS"/>
                <a:cs typeface="Trebuchet MS"/>
              </a:rPr>
              <a:t>Traditional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357505" marR="5080">
              <a:lnSpc>
                <a:spcPct val="128299"/>
              </a:lnSpc>
              <a:spcBef>
                <a:spcPts val="20"/>
              </a:spcBef>
            </a:pPr>
            <a:r>
              <a:rPr sz="2450" spc="35" dirty="0">
                <a:latin typeface="Trebuchet MS"/>
                <a:cs typeface="Trebuchet MS"/>
              </a:rPr>
              <a:t>Law </a:t>
            </a:r>
            <a:r>
              <a:rPr sz="2450" spc="15" dirty="0">
                <a:latin typeface="Trebuchet MS"/>
                <a:cs typeface="Trebuchet MS"/>
              </a:rPr>
              <a:t>of Diminishing </a:t>
            </a:r>
            <a:r>
              <a:rPr sz="2450" spc="20" dirty="0">
                <a:latin typeface="Trebuchet MS"/>
                <a:cs typeface="Trebuchet MS"/>
              </a:rPr>
              <a:t>Marginal </a:t>
            </a:r>
            <a:r>
              <a:rPr sz="2450" spc="-105" dirty="0">
                <a:latin typeface="Trebuchet MS"/>
                <a:cs typeface="Trebuchet MS"/>
              </a:rPr>
              <a:t>Utility  </a:t>
            </a:r>
            <a:r>
              <a:rPr sz="2450" spc="35" dirty="0">
                <a:latin typeface="Trebuchet MS"/>
                <a:cs typeface="Trebuchet MS"/>
              </a:rPr>
              <a:t>Change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size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consumer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group  </a:t>
            </a:r>
            <a:r>
              <a:rPr sz="2450" spc="-60" dirty="0">
                <a:latin typeface="Trebuchet MS"/>
                <a:cs typeface="Trebuchet MS"/>
              </a:rPr>
              <a:t>Alternative </a:t>
            </a:r>
            <a:r>
              <a:rPr sz="2450" spc="114" dirty="0">
                <a:latin typeface="Trebuchet MS"/>
                <a:cs typeface="Trebuchet MS"/>
              </a:rPr>
              <a:t>uses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45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commodity</a:t>
            </a: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spc="65" dirty="0">
                <a:latin typeface="Trebuchet MS"/>
                <a:cs typeface="Trebuchet MS"/>
              </a:rPr>
              <a:t>Modern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357505" marR="2661920">
              <a:lnSpc>
                <a:spcPct val="128299"/>
              </a:lnSpc>
              <a:spcBef>
                <a:spcPts val="20"/>
              </a:spcBef>
            </a:pPr>
            <a:r>
              <a:rPr sz="2450" spc="45" dirty="0">
                <a:latin typeface="Trebuchet MS"/>
                <a:cs typeface="Trebuchet MS"/>
              </a:rPr>
              <a:t>Income </a:t>
            </a:r>
            <a:r>
              <a:rPr sz="2450" spc="-30" dirty="0">
                <a:latin typeface="Trebuchet MS"/>
                <a:cs typeface="Trebuchet MS"/>
              </a:rPr>
              <a:t>effect  </a:t>
            </a:r>
            <a:r>
              <a:rPr sz="2450" spc="-10" dirty="0">
                <a:latin typeface="Trebuchet MS"/>
                <a:cs typeface="Trebuchet MS"/>
              </a:rPr>
              <a:t>Substitution</a:t>
            </a:r>
            <a:r>
              <a:rPr sz="2450" spc="-22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effect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9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1998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15" dirty="0"/>
              <a:t>What </a:t>
            </a:r>
            <a:r>
              <a:rPr sz="3850" spc="145" dirty="0"/>
              <a:t>is</a:t>
            </a:r>
            <a:r>
              <a:rPr sz="3850" spc="-430" dirty="0"/>
              <a:t> </a:t>
            </a:r>
            <a:r>
              <a:rPr sz="3850" spc="120" dirty="0"/>
              <a:t>Economics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4934" y="623616"/>
            <a:ext cx="8192770" cy="17595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  <a:p>
            <a:pPr marL="1026794" marR="5080">
              <a:lnSpc>
                <a:spcPts val="3329"/>
              </a:lnSpc>
              <a:spcBef>
                <a:spcPts val="1055"/>
              </a:spcBef>
            </a:pPr>
            <a:r>
              <a:rPr sz="2800" spc="90" dirty="0">
                <a:latin typeface="Trebuchet MS"/>
                <a:cs typeface="Trebuchet MS"/>
              </a:rPr>
              <a:t>Economics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study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nature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uses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  </a:t>
            </a:r>
            <a:r>
              <a:rPr sz="2800" spc="-40" dirty="0">
                <a:latin typeface="Trebuchet MS"/>
                <a:cs typeface="Trebuchet MS"/>
              </a:rPr>
              <a:t>national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wealth.</a:t>
            </a:r>
            <a:endParaRPr sz="2800">
              <a:latin typeface="Trebuchet MS"/>
              <a:cs typeface="Trebuchet MS"/>
            </a:endParaRPr>
          </a:p>
          <a:p>
            <a:pPr marL="3533140">
              <a:lnSpc>
                <a:spcPct val="100000"/>
              </a:lnSpc>
              <a:spcBef>
                <a:spcPts val="745"/>
              </a:spcBef>
            </a:pPr>
            <a:r>
              <a:rPr sz="2100" spc="-19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1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195" dirty="0">
                <a:solidFill>
                  <a:srgbClr val="404040"/>
                </a:solidFill>
                <a:latin typeface="Trebuchet MS"/>
                <a:cs typeface="Trebuchet MS"/>
              </a:rPr>
              <a:t>ADAM</a:t>
            </a:r>
            <a:r>
              <a:rPr sz="21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145" dirty="0">
                <a:solidFill>
                  <a:srgbClr val="404040"/>
                </a:solidFill>
                <a:latin typeface="Trebuchet MS"/>
                <a:cs typeface="Trebuchet MS"/>
              </a:rPr>
              <a:t>SMITH</a:t>
            </a:r>
            <a:r>
              <a:rPr sz="21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-40" dirty="0">
                <a:solidFill>
                  <a:srgbClr val="404040"/>
                </a:solidFill>
                <a:latin typeface="Trebuchet MS"/>
                <a:cs typeface="Trebuchet MS"/>
              </a:rPr>
              <a:t>(Father</a:t>
            </a:r>
            <a:r>
              <a:rPr sz="21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1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04040"/>
                </a:solidFill>
                <a:latin typeface="Trebuchet MS"/>
                <a:cs typeface="Trebuchet MS"/>
              </a:rPr>
              <a:t>Economics)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6065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5" dirty="0"/>
              <a:t>Change </a:t>
            </a:r>
            <a:r>
              <a:rPr sz="3850" spc="-55" dirty="0"/>
              <a:t>in </a:t>
            </a:r>
            <a:r>
              <a:rPr sz="3850" spc="-90" dirty="0"/>
              <a:t>Quantity</a:t>
            </a:r>
            <a:r>
              <a:rPr sz="3850" spc="-690" dirty="0"/>
              <a:t> </a:t>
            </a:r>
            <a:r>
              <a:rPr sz="3850" spc="45" dirty="0"/>
              <a:t>Demanded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196" y="1120997"/>
            <a:ext cx="6704965" cy="3612515"/>
          </a:xfrm>
          <a:custGeom>
            <a:avLst/>
            <a:gdLst/>
            <a:ahLst/>
            <a:cxnLst/>
            <a:rect l="l" t="t" r="r" b="b"/>
            <a:pathLst>
              <a:path w="6704965" h="3612515">
                <a:moveTo>
                  <a:pt x="0" y="0"/>
                </a:moveTo>
                <a:lnTo>
                  <a:pt x="6704805" y="0"/>
                </a:lnTo>
                <a:lnTo>
                  <a:pt x="6704805" y="3612048"/>
                </a:lnTo>
                <a:lnTo>
                  <a:pt x="0" y="3612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7505" y="1555417"/>
            <a:ext cx="5725869" cy="2573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7505" y="3700012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7505" y="3271093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7505" y="2842174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7505" y="2413255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7505" y="1984336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7505" y="1555417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0092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2679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5266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853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0440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3027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05614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8201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50788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23375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7505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2573514"/>
                </a:moveTo>
                <a:lnTo>
                  <a:pt x="0" y="0"/>
                </a:lnTo>
              </a:path>
            </a:pathLst>
          </a:custGeom>
          <a:ln w="835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7505" y="4128931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2592" y="1956488"/>
            <a:ext cx="55694" cy="55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7023" y="1950919"/>
            <a:ext cx="66833" cy="66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7766" y="2385407"/>
            <a:ext cx="55694" cy="55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2197" y="2379838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0355" y="2814327"/>
            <a:ext cx="55693" cy="556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4785" y="2808757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22941" y="3243246"/>
            <a:ext cx="55694" cy="55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17371" y="3237676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47379" y="4180194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9841" y="4180194"/>
            <a:ext cx="1358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1144905" algn="l"/>
              </a:tabLst>
            </a:pPr>
            <a:r>
              <a:rPr sz="1400" spc="50" dirty="0">
                <a:latin typeface="Trebuchet MS"/>
                <a:cs typeface="Trebuchet MS"/>
              </a:rPr>
              <a:t>20	40	60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0615" y="4000665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30615" y="2713907"/>
            <a:ext cx="113030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0615" y="2284989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30365" y="1427150"/>
            <a:ext cx="21336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87602" y="4143055"/>
            <a:ext cx="3698875" cy="4495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  <a:tabLst>
                <a:tab pos="521970" algn="l"/>
                <a:tab pos="1094740" algn="l"/>
                <a:tab pos="1667510" algn="l"/>
                <a:tab pos="2239645" algn="l"/>
                <a:tab pos="2812415" algn="l"/>
                <a:tab pos="3385185" algn="l"/>
              </a:tabLst>
            </a:pPr>
            <a:r>
              <a:rPr sz="1400" spc="50" dirty="0">
                <a:latin typeface="Trebuchet MS"/>
                <a:cs typeface="Trebuchet MS"/>
              </a:rPr>
              <a:t>80	100	120	140	160	180	200</a:t>
            </a:r>
            <a:endParaRPr sz="140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latin typeface="Trebuchet MS"/>
                <a:cs typeface="Trebuchet MS"/>
              </a:rPr>
              <a:t>Quantity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Demanded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6018" y="2686528"/>
            <a:ext cx="169545" cy="3136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5" dirty="0">
                <a:latin typeface="Trebuchet MS"/>
                <a:cs typeface="Trebuchet MS"/>
              </a:rPr>
              <a:t>P</a:t>
            </a:r>
            <a:r>
              <a:rPr sz="950" spc="20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i</a:t>
            </a:r>
            <a:r>
              <a:rPr sz="950" spc="20" dirty="0">
                <a:latin typeface="Trebuchet MS"/>
                <a:cs typeface="Trebuchet MS"/>
              </a:rPr>
              <a:t>c</a:t>
            </a:r>
            <a:r>
              <a:rPr sz="950" dirty="0"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41776" y="1197409"/>
            <a:ext cx="10312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30" dirty="0">
                <a:latin typeface="Trebuchet MS"/>
                <a:cs typeface="Trebuchet MS"/>
              </a:rPr>
              <a:t>Demand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Curve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41291" y="1966712"/>
            <a:ext cx="2324735" cy="1290320"/>
          </a:xfrm>
          <a:custGeom>
            <a:avLst/>
            <a:gdLst/>
            <a:ahLst/>
            <a:cxnLst/>
            <a:rect l="l" t="t" r="r" b="b"/>
            <a:pathLst>
              <a:path w="2324734" h="1290320">
                <a:moveTo>
                  <a:pt x="0" y="0"/>
                </a:moveTo>
                <a:lnTo>
                  <a:pt x="52760" y="16970"/>
                </a:lnTo>
                <a:lnTo>
                  <a:pt x="105464" y="33942"/>
                </a:lnTo>
                <a:lnTo>
                  <a:pt x="158057" y="50920"/>
                </a:lnTo>
                <a:lnTo>
                  <a:pt x="210483" y="67903"/>
                </a:lnTo>
                <a:lnTo>
                  <a:pt x="262685" y="84896"/>
                </a:lnTo>
                <a:lnTo>
                  <a:pt x="314609" y="101900"/>
                </a:lnTo>
                <a:lnTo>
                  <a:pt x="366197" y="118917"/>
                </a:lnTo>
                <a:lnTo>
                  <a:pt x="417396" y="135950"/>
                </a:lnTo>
                <a:lnTo>
                  <a:pt x="468147" y="153001"/>
                </a:lnTo>
                <a:lnTo>
                  <a:pt x="518397" y="170071"/>
                </a:lnTo>
                <a:lnTo>
                  <a:pt x="568089" y="187164"/>
                </a:lnTo>
                <a:lnTo>
                  <a:pt x="617167" y="204282"/>
                </a:lnTo>
                <a:lnTo>
                  <a:pt x="665575" y="221426"/>
                </a:lnTo>
                <a:lnTo>
                  <a:pt x="713259" y="238600"/>
                </a:lnTo>
                <a:lnTo>
                  <a:pt x="760161" y="255805"/>
                </a:lnTo>
                <a:lnTo>
                  <a:pt x="806226" y="273043"/>
                </a:lnTo>
                <a:lnTo>
                  <a:pt x="851399" y="290317"/>
                </a:lnTo>
                <a:lnTo>
                  <a:pt x="895623" y="307628"/>
                </a:lnTo>
                <a:lnTo>
                  <a:pt x="938843" y="324980"/>
                </a:lnTo>
                <a:lnTo>
                  <a:pt x="981003" y="342375"/>
                </a:lnTo>
                <a:lnTo>
                  <a:pt x="1022047" y="359814"/>
                </a:lnTo>
                <a:lnTo>
                  <a:pt x="1061920" y="377300"/>
                </a:lnTo>
                <a:lnTo>
                  <a:pt x="1100565" y="394835"/>
                </a:lnTo>
                <a:lnTo>
                  <a:pt x="1137926" y="412421"/>
                </a:lnTo>
                <a:lnTo>
                  <a:pt x="1173949" y="430061"/>
                </a:lnTo>
                <a:lnTo>
                  <a:pt x="1230416" y="459703"/>
                </a:lnTo>
                <a:lnTo>
                  <a:pt x="1282357" y="489696"/>
                </a:lnTo>
                <a:lnTo>
                  <a:pt x="1330259" y="519978"/>
                </a:lnTo>
                <a:lnTo>
                  <a:pt x="1374606" y="550488"/>
                </a:lnTo>
                <a:lnTo>
                  <a:pt x="1415885" y="581163"/>
                </a:lnTo>
                <a:lnTo>
                  <a:pt x="1454581" y="611942"/>
                </a:lnTo>
                <a:lnTo>
                  <a:pt x="1491180" y="642762"/>
                </a:lnTo>
                <a:lnTo>
                  <a:pt x="1526167" y="673561"/>
                </a:lnTo>
                <a:lnTo>
                  <a:pt x="1560028" y="704277"/>
                </a:lnTo>
                <a:lnTo>
                  <a:pt x="1593248" y="734849"/>
                </a:lnTo>
                <a:lnTo>
                  <a:pt x="1626313" y="765214"/>
                </a:lnTo>
                <a:lnTo>
                  <a:pt x="1659709" y="795310"/>
                </a:lnTo>
                <a:lnTo>
                  <a:pt x="1693921" y="825076"/>
                </a:lnTo>
                <a:lnTo>
                  <a:pt x="1729435" y="854450"/>
                </a:lnTo>
                <a:lnTo>
                  <a:pt x="1766736" y="883368"/>
                </a:lnTo>
                <a:lnTo>
                  <a:pt x="1934819" y="1007410"/>
                </a:lnTo>
                <a:lnTo>
                  <a:pt x="2117613" y="1140533"/>
                </a:lnTo>
                <a:lnTo>
                  <a:pt x="2264447" y="1246777"/>
                </a:lnTo>
                <a:lnTo>
                  <a:pt x="2324652" y="1290182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5676" y="1406645"/>
            <a:ext cx="126999" cy="253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3503" y="3257874"/>
            <a:ext cx="111124" cy="222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67852" y="1299852"/>
            <a:ext cx="1741805" cy="129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  </a:t>
            </a:r>
            <a:r>
              <a:rPr sz="2800" spc="-65" dirty="0">
                <a:latin typeface="Trebuchet MS"/>
                <a:cs typeface="Trebuchet MS"/>
              </a:rPr>
              <a:t>Quantity 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125" dirty="0">
                <a:latin typeface="Trebuchet MS"/>
                <a:cs typeface="Trebuchet MS"/>
              </a:rPr>
              <a:t>m</a:t>
            </a:r>
            <a:r>
              <a:rPr sz="2800" spc="15" dirty="0">
                <a:latin typeface="Trebuchet MS"/>
                <a:cs typeface="Trebuchet MS"/>
              </a:rPr>
              <a:t>a</a:t>
            </a:r>
            <a:r>
              <a:rPr sz="2800" spc="45" dirty="0">
                <a:latin typeface="Trebuchet MS"/>
                <a:cs typeface="Trebuchet MS"/>
              </a:rPr>
              <a:t>n</a:t>
            </a:r>
            <a:r>
              <a:rPr sz="2800" spc="15" dirty="0">
                <a:latin typeface="Trebuchet MS"/>
                <a:cs typeface="Trebuchet MS"/>
              </a:rPr>
              <a:t>d</a:t>
            </a:r>
            <a:r>
              <a:rPr sz="2800" spc="-40" dirty="0">
                <a:latin typeface="Trebuchet MS"/>
                <a:cs typeface="Trebuchet MS"/>
              </a:rPr>
              <a:t>e</a:t>
            </a:r>
            <a:r>
              <a:rPr sz="2800" spc="20" dirty="0"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13160" y="3160058"/>
            <a:ext cx="1367790" cy="7677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spc="30" dirty="0">
                <a:latin typeface="Trebuchet MS"/>
                <a:cs typeface="Trebuchet MS"/>
              </a:rPr>
              <a:t>change</a:t>
            </a:r>
            <a:r>
              <a:rPr sz="2450" spc="-18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  </a:t>
            </a:r>
            <a:r>
              <a:rPr sz="2450" spc="20" dirty="0">
                <a:latin typeface="Trebuchet MS"/>
                <a:cs typeface="Trebuchet MS"/>
              </a:rPr>
              <a:t>prices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45044" y="1858481"/>
            <a:ext cx="625475" cy="300990"/>
          </a:xfrm>
          <a:custGeom>
            <a:avLst/>
            <a:gdLst/>
            <a:ahLst/>
            <a:cxnLst/>
            <a:rect l="l" t="t" r="r" b="b"/>
            <a:pathLst>
              <a:path w="625475" h="300989">
                <a:moveTo>
                  <a:pt x="548521" y="300592"/>
                </a:moveTo>
                <a:lnTo>
                  <a:pt x="559288" y="272912"/>
                </a:lnTo>
                <a:lnTo>
                  <a:pt x="0" y="55359"/>
                </a:lnTo>
                <a:lnTo>
                  <a:pt x="21533" y="0"/>
                </a:lnTo>
                <a:lnTo>
                  <a:pt x="580822" y="217553"/>
                </a:lnTo>
                <a:lnTo>
                  <a:pt x="591589" y="189873"/>
                </a:lnTo>
                <a:lnTo>
                  <a:pt x="625414" y="266766"/>
                </a:lnTo>
                <a:lnTo>
                  <a:pt x="548521" y="300592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5044" y="1858481"/>
            <a:ext cx="625475" cy="300990"/>
          </a:xfrm>
          <a:custGeom>
            <a:avLst/>
            <a:gdLst/>
            <a:ahLst/>
            <a:cxnLst/>
            <a:rect l="l" t="t" r="r" b="b"/>
            <a:pathLst>
              <a:path w="625475" h="300989">
                <a:moveTo>
                  <a:pt x="21533" y="0"/>
                </a:moveTo>
                <a:lnTo>
                  <a:pt x="580822" y="217553"/>
                </a:lnTo>
                <a:lnTo>
                  <a:pt x="591589" y="189873"/>
                </a:lnTo>
                <a:lnTo>
                  <a:pt x="625414" y="266766"/>
                </a:lnTo>
                <a:lnTo>
                  <a:pt x="548521" y="300592"/>
                </a:lnTo>
                <a:lnTo>
                  <a:pt x="559288" y="272912"/>
                </a:lnTo>
                <a:lnTo>
                  <a:pt x="0" y="55359"/>
                </a:lnTo>
                <a:lnTo>
                  <a:pt x="21533" y="0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33067" y="2763688"/>
            <a:ext cx="510540" cy="394335"/>
          </a:xfrm>
          <a:custGeom>
            <a:avLst/>
            <a:gdLst/>
            <a:ahLst/>
            <a:cxnLst/>
            <a:rect l="l" t="t" r="r" b="b"/>
            <a:pathLst>
              <a:path w="510540" h="394335">
                <a:moveTo>
                  <a:pt x="12527" y="91437"/>
                </a:moveTo>
                <a:lnTo>
                  <a:pt x="0" y="12527"/>
                </a:lnTo>
                <a:lnTo>
                  <a:pt x="78910" y="0"/>
                </a:lnTo>
                <a:lnTo>
                  <a:pt x="62314" y="22859"/>
                </a:lnTo>
                <a:lnTo>
                  <a:pt x="510403" y="348169"/>
                </a:lnTo>
                <a:lnTo>
                  <a:pt x="477211" y="393888"/>
                </a:lnTo>
                <a:lnTo>
                  <a:pt x="29122" y="68578"/>
                </a:lnTo>
                <a:lnTo>
                  <a:pt x="12527" y="91437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33067" y="2763688"/>
            <a:ext cx="510540" cy="394335"/>
          </a:xfrm>
          <a:custGeom>
            <a:avLst/>
            <a:gdLst/>
            <a:ahLst/>
            <a:cxnLst/>
            <a:rect l="l" t="t" r="r" b="b"/>
            <a:pathLst>
              <a:path w="510540" h="394335">
                <a:moveTo>
                  <a:pt x="0" y="12527"/>
                </a:moveTo>
                <a:lnTo>
                  <a:pt x="78910" y="0"/>
                </a:lnTo>
                <a:lnTo>
                  <a:pt x="62314" y="22859"/>
                </a:lnTo>
                <a:lnTo>
                  <a:pt x="510403" y="348169"/>
                </a:lnTo>
                <a:lnTo>
                  <a:pt x="477211" y="393888"/>
                </a:lnTo>
                <a:lnTo>
                  <a:pt x="29122" y="68578"/>
                </a:lnTo>
                <a:lnTo>
                  <a:pt x="12527" y="91437"/>
                </a:lnTo>
                <a:lnTo>
                  <a:pt x="0" y="12527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923434" y="1213139"/>
            <a:ext cx="1718945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Trebuchet MS"/>
                <a:cs typeface="Trebuchet MS"/>
              </a:rPr>
              <a:t>Price </a:t>
            </a:r>
            <a:r>
              <a:rPr sz="1750" spc="20" dirty="0">
                <a:latin typeface="Trebuchet MS"/>
                <a:cs typeface="Trebuchet MS"/>
              </a:rPr>
              <a:t>Decrease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505" dirty="0">
                <a:latin typeface="Trebuchet MS"/>
                <a:cs typeface="Trebuchet MS"/>
              </a:rPr>
              <a:t>–  </a:t>
            </a:r>
            <a:r>
              <a:rPr sz="1750" spc="-15" dirty="0">
                <a:latin typeface="Trebuchet MS"/>
                <a:cs typeface="Trebuchet MS"/>
              </a:rPr>
              <a:t>rightward </a:t>
            </a:r>
            <a:r>
              <a:rPr sz="1750" spc="20" dirty="0">
                <a:latin typeface="Trebuchet MS"/>
                <a:cs typeface="Trebuchet MS"/>
              </a:rPr>
              <a:t>along  </a:t>
            </a:r>
            <a:r>
              <a:rPr sz="1750" spc="30" dirty="0">
                <a:latin typeface="Trebuchet MS"/>
                <a:cs typeface="Trebuchet MS"/>
              </a:rPr>
              <a:t>demand</a:t>
            </a:r>
            <a:r>
              <a:rPr sz="1750" spc="-140" dirty="0">
                <a:latin typeface="Trebuchet MS"/>
                <a:cs typeface="Trebuchet MS"/>
              </a:rPr>
              <a:t> </a:t>
            </a:r>
            <a:r>
              <a:rPr sz="1750" spc="-15" dirty="0">
                <a:latin typeface="Trebuchet MS"/>
                <a:cs typeface="Trebuchet MS"/>
              </a:rPr>
              <a:t>curve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44932" y="1913233"/>
            <a:ext cx="1096645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-3175" algn="ctr">
              <a:lnSpc>
                <a:spcPct val="100000"/>
              </a:lnSpc>
              <a:spcBef>
                <a:spcPts val="105"/>
              </a:spcBef>
            </a:pPr>
            <a:r>
              <a:rPr sz="1750" spc="30" dirty="0">
                <a:latin typeface="Trebuchet MS"/>
                <a:cs typeface="Trebuchet MS"/>
              </a:rPr>
              <a:t>Change </a:t>
            </a:r>
            <a:r>
              <a:rPr sz="1750" spc="-25" dirty="0">
                <a:latin typeface="Trebuchet MS"/>
                <a:cs typeface="Trebuchet MS"/>
              </a:rPr>
              <a:t>in  </a:t>
            </a:r>
            <a:r>
              <a:rPr sz="1750" spc="-20" dirty="0">
                <a:latin typeface="Trebuchet MS"/>
                <a:cs typeface="Trebuchet MS"/>
              </a:rPr>
              <a:t>Quantity  </a:t>
            </a:r>
            <a:r>
              <a:rPr sz="1750" spc="60" dirty="0">
                <a:latin typeface="Trebuchet MS"/>
                <a:cs typeface="Trebuchet MS"/>
              </a:rPr>
              <a:t>D</a:t>
            </a:r>
            <a:r>
              <a:rPr sz="1750" spc="5" dirty="0">
                <a:latin typeface="Trebuchet MS"/>
                <a:cs typeface="Trebuchet MS"/>
              </a:rPr>
              <a:t>e</a:t>
            </a:r>
            <a:r>
              <a:rPr sz="1750" spc="125" dirty="0">
                <a:latin typeface="Trebuchet MS"/>
                <a:cs typeface="Trebuchet MS"/>
              </a:rPr>
              <a:t>m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15" dirty="0">
                <a:latin typeface="Trebuchet MS"/>
                <a:cs typeface="Trebuchet MS"/>
              </a:rPr>
              <a:t>d</a:t>
            </a:r>
            <a:r>
              <a:rPr sz="1750" spc="5" dirty="0">
                <a:latin typeface="Trebuchet MS"/>
                <a:cs typeface="Trebuchet MS"/>
              </a:rPr>
              <a:t>e</a:t>
            </a:r>
            <a:r>
              <a:rPr sz="1750" spc="10" dirty="0">
                <a:latin typeface="Trebuchet MS"/>
                <a:cs typeface="Trebuchet MS"/>
              </a:rPr>
              <a:t>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07867" y="2971727"/>
            <a:ext cx="1629410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89535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Trebuchet MS"/>
                <a:cs typeface="Trebuchet MS"/>
              </a:rPr>
              <a:t>Price </a:t>
            </a:r>
            <a:r>
              <a:rPr sz="1750" spc="10" dirty="0">
                <a:latin typeface="Trebuchet MS"/>
                <a:cs typeface="Trebuchet MS"/>
              </a:rPr>
              <a:t>Increase</a:t>
            </a:r>
            <a:r>
              <a:rPr sz="1750" spc="-190" dirty="0">
                <a:latin typeface="Trebuchet MS"/>
                <a:cs typeface="Trebuchet MS"/>
              </a:rPr>
              <a:t> </a:t>
            </a:r>
            <a:r>
              <a:rPr sz="1750" spc="505" dirty="0">
                <a:latin typeface="Trebuchet MS"/>
                <a:cs typeface="Trebuchet MS"/>
              </a:rPr>
              <a:t>–  </a:t>
            </a:r>
            <a:r>
              <a:rPr sz="1750" spc="-25" dirty="0">
                <a:latin typeface="Trebuchet MS"/>
                <a:cs typeface="Trebuchet MS"/>
              </a:rPr>
              <a:t>leftward </a:t>
            </a:r>
            <a:r>
              <a:rPr sz="1750" spc="20" dirty="0">
                <a:latin typeface="Trebuchet MS"/>
                <a:cs typeface="Trebuchet MS"/>
              </a:rPr>
              <a:t>along  </a:t>
            </a:r>
            <a:r>
              <a:rPr sz="1750" spc="30" dirty="0">
                <a:latin typeface="Trebuchet MS"/>
                <a:cs typeface="Trebuchet MS"/>
              </a:rPr>
              <a:t>demand</a:t>
            </a:r>
            <a:r>
              <a:rPr sz="1750" spc="-140" dirty="0">
                <a:latin typeface="Trebuchet MS"/>
                <a:cs typeface="Trebuchet MS"/>
              </a:rPr>
              <a:t> </a:t>
            </a:r>
            <a:r>
              <a:rPr sz="1750" spc="-15" dirty="0">
                <a:latin typeface="Trebuchet MS"/>
                <a:cs typeface="Trebuchet MS"/>
              </a:rPr>
              <a:t>curve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145279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5" dirty="0"/>
              <a:t>Change </a:t>
            </a:r>
            <a:r>
              <a:rPr sz="3850" spc="-55" dirty="0"/>
              <a:t>in</a:t>
            </a:r>
            <a:r>
              <a:rPr sz="3850" spc="-605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196" y="1120997"/>
            <a:ext cx="6704965" cy="3612515"/>
          </a:xfrm>
          <a:custGeom>
            <a:avLst/>
            <a:gdLst/>
            <a:ahLst/>
            <a:cxnLst/>
            <a:rect l="l" t="t" r="r" b="b"/>
            <a:pathLst>
              <a:path w="6704965" h="3612515">
                <a:moveTo>
                  <a:pt x="0" y="0"/>
                </a:moveTo>
                <a:lnTo>
                  <a:pt x="6704805" y="0"/>
                </a:lnTo>
                <a:lnTo>
                  <a:pt x="6704805" y="3612048"/>
                </a:lnTo>
                <a:lnTo>
                  <a:pt x="0" y="3612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7505" y="1555417"/>
            <a:ext cx="5725869" cy="2573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7505" y="3700012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7505" y="3271093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7505" y="2842174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7505" y="2413255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7505" y="1984336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7505" y="1555417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0092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2679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5266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853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0440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3027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05614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8201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50788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23375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514"/>
                </a:lnTo>
              </a:path>
            </a:pathLst>
          </a:custGeom>
          <a:ln w="835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7505" y="1555417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2573514"/>
                </a:moveTo>
                <a:lnTo>
                  <a:pt x="0" y="0"/>
                </a:lnTo>
              </a:path>
            </a:pathLst>
          </a:custGeom>
          <a:ln w="835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7505" y="4128931"/>
            <a:ext cx="5726430" cy="0"/>
          </a:xfrm>
          <a:custGeom>
            <a:avLst/>
            <a:gdLst/>
            <a:ahLst/>
            <a:cxnLst/>
            <a:rect l="l" t="t" r="r" b="b"/>
            <a:pathLst>
              <a:path w="5726430">
                <a:moveTo>
                  <a:pt x="0" y="0"/>
                </a:moveTo>
                <a:lnTo>
                  <a:pt x="5725870" y="0"/>
                </a:lnTo>
              </a:path>
            </a:pathLst>
          </a:custGeom>
          <a:ln w="83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2592" y="1956488"/>
            <a:ext cx="55694" cy="55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7023" y="1950919"/>
            <a:ext cx="66833" cy="668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7766" y="2385407"/>
            <a:ext cx="55694" cy="55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2197" y="2379838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0355" y="2814327"/>
            <a:ext cx="55693" cy="556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44785" y="2808757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22941" y="3243246"/>
            <a:ext cx="55694" cy="55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17371" y="3237676"/>
            <a:ext cx="66833" cy="66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47379" y="4180194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9841" y="4180194"/>
            <a:ext cx="1358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1144905" algn="l"/>
              </a:tabLst>
            </a:pPr>
            <a:r>
              <a:rPr sz="1400" spc="50" dirty="0">
                <a:latin typeface="Trebuchet MS"/>
                <a:cs typeface="Trebuchet MS"/>
              </a:rPr>
              <a:t>20	40	60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0615" y="4000665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30615" y="3571746"/>
            <a:ext cx="113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0615" y="2713907"/>
            <a:ext cx="11303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30365" y="1427150"/>
            <a:ext cx="213360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1400" spc="50" dirty="0"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87602" y="4143055"/>
            <a:ext cx="3698875" cy="4495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  <a:tabLst>
                <a:tab pos="521970" algn="l"/>
                <a:tab pos="1094740" algn="l"/>
                <a:tab pos="1667510" algn="l"/>
                <a:tab pos="2239645" algn="l"/>
                <a:tab pos="2812415" algn="l"/>
                <a:tab pos="3385185" algn="l"/>
              </a:tabLst>
            </a:pPr>
            <a:r>
              <a:rPr sz="1400" spc="50" dirty="0">
                <a:latin typeface="Trebuchet MS"/>
                <a:cs typeface="Trebuchet MS"/>
              </a:rPr>
              <a:t>80	100	120	140	160	180	200</a:t>
            </a:r>
            <a:endParaRPr sz="140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latin typeface="Trebuchet MS"/>
                <a:cs typeface="Trebuchet MS"/>
              </a:rPr>
              <a:t>Quantity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Demanded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6018" y="2686528"/>
            <a:ext cx="169545" cy="3136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50" spc="5" dirty="0">
                <a:latin typeface="Trebuchet MS"/>
                <a:cs typeface="Trebuchet MS"/>
              </a:rPr>
              <a:t>P</a:t>
            </a:r>
            <a:r>
              <a:rPr sz="950" spc="20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i</a:t>
            </a:r>
            <a:r>
              <a:rPr sz="950" spc="20" dirty="0">
                <a:latin typeface="Trebuchet MS"/>
                <a:cs typeface="Trebuchet MS"/>
              </a:rPr>
              <a:t>c</a:t>
            </a:r>
            <a:r>
              <a:rPr sz="950" dirty="0"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41776" y="1197409"/>
            <a:ext cx="10312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30" dirty="0">
                <a:latin typeface="Trebuchet MS"/>
                <a:cs typeface="Trebuchet MS"/>
              </a:rPr>
              <a:t>Demand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Curve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41291" y="1966712"/>
            <a:ext cx="2324735" cy="1290320"/>
          </a:xfrm>
          <a:custGeom>
            <a:avLst/>
            <a:gdLst/>
            <a:ahLst/>
            <a:cxnLst/>
            <a:rect l="l" t="t" r="r" b="b"/>
            <a:pathLst>
              <a:path w="2324734" h="1290320">
                <a:moveTo>
                  <a:pt x="0" y="0"/>
                </a:moveTo>
                <a:lnTo>
                  <a:pt x="52760" y="16970"/>
                </a:lnTo>
                <a:lnTo>
                  <a:pt x="105464" y="33942"/>
                </a:lnTo>
                <a:lnTo>
                  <a:pt x="158057" y="50920"/>
                </a:lnTo>
                <a:lnTo>
                  <a:pt x="210483" y="67903"/>
                </a:lnTo>
                <a:lnTo>
                  <a:pt x="262685" y="84896"/>
                </a:lnTo>
                <a:lnTo>
                  <a:pt x="314609" y="101900"/>
                </a:lnTo>
                <a:lnTo>
                  <a:pt x="366197" y="118917"/>
                </a:lnTo>
                <a:lnTo>
                  <a:pt x="417396" y="135950"/>
                </a:lnTo>
                <a:lnTo>
                  <a:pt x="468147" y="153001"/>
                </a:lnTo>
                <a:lnTo>
                  <a:pt x="518397" y="170071"/>
                </a:lnTo>
                <a:lnTo>
                  <a:pt x="568089" y="187164"/>
                </a:lnTo>
                <a:lnTo>
                  <a:pt x="617167" y="204282"/>
                </a:lnTo>
                <a:lnTo>
                  <a:pt x="665575" y="221426"/>
                </a:lnTo>
                <a:lnTo>
                  <a:pt x="713259" y="238600"/>
                </a:lnTo>
                <a:lnTo>
                  <a:pt x="760161" y="255805"/>
                </a:lnTo>
                <a:lnTo>
                  <a:pt x="806226" y="273043"/>
                </a:lnTo>
                <a:lnTo>
                  <a:pt x="851399" y="290317"/>
                </a:lnTo>
                <a:lnTo>
                  <a:pt x="895623" y="307628"/>
                </a:lnTo>
                <a:lnTo>
                  <a:pt x="938843" y="324980"/>
                </a:lnTo>
                <a:lnTo>
                  <a:pt x="981003" y="342375"/>
                </a:lnTo>
                <a:lnTo>
                  <a:pt x="1022047" y="359814"/>
                </a:lnTo>
                <a:lnTo>
                  <a:pt x="1061920" y="377300"/>
                </a:lnTo>
                <a:lnTo>
                  <a:pt x="1100565" y="394835"/>
                </a:lnTo>
                <a:lnTo>
                  <a:pt x="1137926" y="412421"/>
                </a:lnTo>
                <a:lnTo>
                  <a:pt x="1173949" y="430061"/>
                </a:lnTo>
                <a:lnTo>
                  <a:pt x="1230416" y="459703"/>
                </a:lnTo>
                <a:lnTo>
                  <a:pt x="1282357" y="489696"/>
                </a:lnTo>
                <a:lnTo>
                  <a:pt x="1330259" y="519978"/>
                </a:lnTo>
                <a:lnTo>
                  <a:pt x="1374606" y="550488"/>
                </a:lnTo>
                <a:lnTo>
                  <a:pt x="1415885" y="581163"/>
                </a:lnTo>
                <a:lnTo>
                  <a:pt x="1454581" y="611942"/>
                </a:lnTo>
                <a:lnTo>
                  <a:pt x="1491180" y="642762"/>
                </a:lnTo>
                <a:lnTo>
                  <a:pt x="1526167" y="673561"/>
                </a:lnTo>
                <a:lnTo>
                  <a:pt x="1560028" y="704277"/>
                </a:lnTo>
                <a:lnTo>
                  <a:pt x="1593248" y="734849"/>
                </a:lnTo>
                <a:lnTo>
                  <a:pt x="1626313" y="765214"/>
                </a:lnTo>
                <a:lnTo>
                  <a:pt x="1659709" y="795310"/>
                </a:lnTo>
                <a:lnTo>
                  <a:pt x="1693921" y="825076"/>
                </a:lnTo>
                <a:lnTo>
                  <a:pt x="1729435" y="854450"/>
                </a:lnTo>
                <a:lnTo>
                  <a:pt x="1766736" y="883368"/>
                </a:lnTo>
                <a:lnTo>
                  <a:pt x="1934819" y="1007410"/>
                </a:lnTo>
                <a:lnTo>
                  <a:pt x="2117613" y="1140533"/>
                </a:lnTo>
                <a:lnTo>
                  <a:pt x="2264447" y="1246777"/>
                </a:lnTo>
                <a:lnTo>
                  <a:pt x="2324652" y="1290182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4053" y="1406645"/>
            <a:ext cx="126999" cy="253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1881" y="2890288"/>
            <a:ext cx="111124" cy="222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56230" y="1299852"/>
            <a:ext cx="1614805" cy="876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spc="65" dirty="0">
                <a:latin typeface="Trebuchet MS"/>
                <a:cs typeface="Trebuchet MS"/>
              </a:rPr>
              <a:t>Change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in 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1538" y="2792473"/>
            <a:ext cx="1857375" cy="15030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spc="70" dirty="0">
                <a:latin typeface="Trebuchet MS"/>
                <a:cs typeface="Trebuchet MS"/>
              </a:rPr>
              <a:t>Changes </a:t>
            </a:r>
            <a:r>
              <a:rPr sz="2450" spc="-35" dirty="0">
                <a:latin typeface="Trebuchet MS"/>
                <a:cs typeface="Trebuchet MS"/>
              </a:rPr>
              <a:t>in  </a:t>
            </a:r>
            <a:r>
              <a:rPr sz="2450" spc="35" dirty="0">
                <a:latin typeface="Trebuchet MS"/>
                <a:cs typeface="Trebuchet MS"/>
              </a:rPr>
              <a:t>d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-185" dirty="0">
                <a:latin typeface="Trebuchet MS"/>
                <a:cs typeface="Trebuchet MS"/>
              </a:rPr>
              <a:t>t</a:t>
            </a:r>
            <a:r>
              <a:rPr sz="2450" spc="-25" dirty="0">
                <a:latin typeface="Trebuchet MS"/>
                <a:cs typeface="Trebuchet MS"/>
              </a:rPr>
              <a:t>e</a:t>
            </a:r>
            <a:r>
              <a:rPr sz="2450" spc="-165" dirty="0">
                <a:latin typeface="Trebuchet MS"/>
                <a:cs typeface="Trebuchet MS"/>
              </a:rPr>
              <a:t>r</a:t>
            </a:r>
            <a:r>
              <a:rPr sz="2450" spc="155" dirty="0">
                <a:latin typeface="Trebuchet MS"/>
                <a:cs typeface="Trebuchet MS"/>
              </a:rPr>
              <a:t>m</a:t>
            </a:r>
            <a:r>
              <a:rPr sz="2450" spc="-90" dirty="0">
                <a:latin typeface="Trebuchet MS"/>
                <a:cs typeface="Trebuchet MS"/>
              </a:rPr>
              <a:t>i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20" dirty="0">
                <a:latin typeface="Trebuchet MS"/>
                <a:cs typeface="Trebuchet MS"/>
              </a:rPr>
              <a:t>a</a:t>
            </a:r>
            <a:r>
              <a:rPr sz="2450" spc="-30" dirty="0">
                <a:latin typeface="Trebuchet MS"/>
                <a:cs typeface="Trebuchet MS"/>
              </a:rPr>
              <a:t>n</a:t>
            </a:r>
            <a:r>
              <a:rPr sz="2450" spc="-185" dirty="0">
                <a:latin typeface="Trebuchet MS"/>
                <a:cs typeface="Trebuchet MS"/>
              </a:rPr>
              <a:t>t</a:t>
            </a:r>
            <a:r>
              <a:rPr sz="2450" spc="225" dirty="0">
                <a:latin typeface="Trebuchet MS"/>
                <a:cs typeface="Trebuchet MS"/>
              </a:rPr>
              <a:t>s 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-45" dirty="0">
                <a:latin typeface="Trebuchet MS"/>
                <a:cs typeface="Trebuchet MS"/>
              </a:rPr>
              <a:t>than 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62732" y="2447042"/>
            <a:ext cx="2324735" cy="1290320"/>
          </a:xfrm>
          <a:custGeom>
            <a:avLst/>
            <a:gdLst/>
            <a:ahLst/>
            <a:cxnLst/>
            <a:rect l="l" t="t" r="r" b="b"/>
            <a:pathLst>
              <a:path w="2324734" h="1290320">
                <a:moveTo>
                  <a:pt x="0" y="0"/>
                </a:moveTo>
                <a:lnTo>
                  <a:pt x="52760" y="16970"/>
                </a:lnTo>
                <a:lnTo>
                  <a:pt x="105464" y="33942"/>
                </a:lnTo>
                <a:lnTo>
                  <a:pt x="158057" y="50919"/>
                </a:lnTo>
                <a:lnTo>
                  <a:pt x="210483" y="67903"/>
                </a:lnTo>
                <a:lnTo>
                  <a:pt x="262685" y="84896"/>
                </a:lnTo>
                <a:lnTo>
                  <a:pt x="314609" y="101900"/>
                </a:lnTo>
                <a:lnTo>
                  <a:pt x="366197" y="118917"/>
                </a:lnTo>
                <a:lnTo>
                  <a:pt x="417396" y="135950"/>
                </a:lnTo>
                <a:lnTo>
                  <a:pt x="468147" y="153001"/>
                </a:lnTo>
                <a:lnTo>
                  <a:pt x="518397" y="170071"/>
                </a:lnTo>
                <a:lnTo>
                  <a:pt x="568089" y="187164"/>
                </a:lnTo>
                <a:lnTo>
                  <a:pt x="617167" y="204282"/>
                </a:lnTo>
                <a:lnTo>
                  <a:pt x="665575" y="221426"/>
                </a:lnTo>
                <a:lnTo>
                  <a:pt x="713259" y="238600"/>
                </a:lnTo>
                <a:lnTo>
                  <a:pt x="760161" y="255805"/>
                </a:lnTo>
                <a:lnTo>
                  <a:pt x="806226" y="273043"/>
                </a:lnTo>
                <a:lnTo>
                  <a:pt x="851399" y="290317"/>
                </a:lnTo>
                <a:lnTo>
                  <a:pt x="895623" y="307628"/>
                </a:lnTo>
                <a:lnTo>
                  <a:pt x="938843" y="324980"/>
                </a:lnTo>
                <a:lnTo>
                  <a:pt x="981003" y="342375"/>
                </a:lnTo>
                <a:lnTo>
                  <a:pt x="1022047" y="359814"/>
                </a:lnTo>
                <a:lnTo>
                  <a:pt x="1061920" y="377300"/>
                </a:lnTo>
                <a:lnTo>
                  <a:pt x="1100565" y="394835"/>
                </a:lnTo>
                <a:lnTo>
                  <a:pt x="1137926" y="412421"/>
                </a:lnTo>
                <a:lnTo>
                  <a:pt x="1173949" y="430061"/>
                </a:lnTo>
                <a:lnTo>
                  <a:pt x="1230416" y="459703"/>
                </a:lnTo>
                <a:lnTo>
                  <a:pt x="1282357" y="489696"/>
                </a:lnTo>
                <a:lnTo>
                  <a:pt x="1330259" y="519978"/>
                </a:lnTo>
                <a:lnTo>
                  <a:pt x="1374606" y="550488"/>
                </a:lnTo>
                <a:lnTo>
                  <a:pt x="1415885" y="581163"/>
                </a:lnTo>
                <a:lnTo>
                  <a:pt x="1454581" y="611942"/>
                </a:lnTo>
                <a:lnTo>
                  <a:pt x="1491180" y="642761"/>
                </a:lnTo>
                <a:lnTo>
                  <a:pt x="1526167" y="673561"/>
                </a:lnTo>
                <a:lnTo>
                  <a:pt x="1560028" y="704277"/>
                </a:lnTo>
                <a:lnTo>
                  <a:pt x="1593248" y="734849"/>
                </a:lnTo>
                <a:lnTo>
                  <a:pt x="1626313" y="765214"/>
                </a:lnTo>
                <a:lnTo>
                  <a:pt x="1659709" y="795310"/>
                </a:lnTo>
                <a:lnTo>
                  <a:pt x="1693921" y="825076"/>
                </a:lnTo>
                <a:lnTo>
                  <a:pt x="1729435" y="854449"/>
                </a:lnTo>
                <a:lnTo>
                  <a:pt x="1766736" y="883368"/>
                </a:lnTo>
                <a:lnTo>
                  <a:pt x="1934819" y="1007410"/>
                </a:lnTo>
                <a:lnTo>
                  <a:pt x="2117613" y="1140533"/>
                </a:lnTo>
                <a:lnTo>
                  <a:pt x="2264447" y="1246777"/>
                </a:lnTo>
                <a:lnTo>
                  <a:pt x="2324652" y="1290182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70845" y="1892954"/>
            <a:ext cx="1004569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" marR="5080" indent="-78105">
              <a:lnSpc>
                <a:spcPct val="100000"/>
              </a:lnSpc>
              <a:spcBef>
                <a:spcPts val="105"/>
              </a:spcBef>
            </a:pPr>
            <a:r>
              <a:rPr sz="1750" spc="30" dirty="0">
                <a:latin typeface="Trebuchet MS"/>
                <a:cs typeface="Trebuchet MS"/>
              </a:rPr>
              <a:t>Change</a:t>
            </a:r>
            <a:r>
              <a:rPr sz="1750" spc="-130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in  </a:t>
            </a:r>
            <a:r>
              <a:rPr sz="1750" spc="40" dirty="0">
                <a:latin typeface="Trebuchet MS"/>
                <a:cs typeface="Trebuchet MS"/>
              </a:rPr>
              <a:t>Demand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52624" y="2462346"/>
            <a:ext cx="580390" cy="381635"/>
          </a:xfrm>
          <a:custGeom>
            <a:avLst/>
            <a:gdLst/>
            <a:ahLst/>
            <a:cxnLst/>
            <a:rect l="l" t="t" r="r" b="b"/>
            <a:pathLst>
              <a:path w="580390" h="381635">
                <a:moveTo>
                  <a:pt x="563107" y="86455"/>
                </a:moveTo>
                <a:lnTo>
                  <a:pt x="550060" y="64841"/>
                </a:lnTo>
                <a:lnTo>
                  <a:pt x="26094" y="381137"/>
                </a:lnTo>
                <a:lnTo>
                  <a:pt x="0" y="337909"/>
                </a:lnTo>
                <a:lnTo>
                  <a:pt x="523965" y="21613"/>
                </a:lnTo>
                <a:lnTo>
                  <a:pt x="510918" y="0"/>
                </a:lnTo>
                <a:lnTo>
                  <a:pt x="580240" y="17132"/>
                </a:lnTo>
                <a:lnTo>
                  <a:pt x="563107" y="86455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52624" y="2462346"/>
            <a:ext cx="580390" cy="381635"/>
          </a:xfrm>
          <a:custGeom>
            <a:avLst/>
            <a:gdLst/>
            <a:ahLst/>
            <a:cxnLst/>
            <a:rect l="l" t="t" r="r" b="b"/>
            <a:pathLst>
              <a:path w="580390" h="381635">
                <a:moveTo>
                  <a:pt x="0" y="337909"/>
                </a:moveTo>
                <a:lnTo>
                  <a:pt x="523965" y="21613"/>
                </a:lnTo>
                <a:lnTo>
                  <a:pt x="510918" y="0"/>
                </a:lnTo>
                <a:lnTo>
                  <a:pt x="580240" y="17132"/>
                </a:lnTo>
                <a:lnTo>
                  <a:pt x="563107" y="86455"/>
                </a:lnTo>
                <a:lnTo>
                  <a:pt x="550060" y="64841"/>
                </a:lnTo>
                <a:lnTo>
                  <a:pt x="26094" y="381137"/>
                </a:lnTo>
                <a:lnTo>
                  <a:pt x="0" y="337909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95291" y="2589792"/>
            <a:ext cx="502920" cy="403225"/>
          </a:xfrm>
          <a:custGeom>
            <a:avLst/>
            <a:gdLst/>
            <a:ahLst/>
            <a:cxnLst/>
            <a:rect l="l" t="t" r="r" b="b"/>
            <a:pathLst>
              <a:path w="502920" h="403225">
                <a:moveTo>
                  <a:pt x="79168" y="402619"/>
                </a:moveTo>
                <a:lnTo>
                  <a:pt x="0" y="391844"/>
                </a:lnTo>
                <a:lnTo>
                  <a:pt x="10775" y="312675"/>
                </a:lnTo>
                <a:lnTo>
                  <a:pt x="27873" y="335161"/>
                </a:lnTo>
                <a:lnTo>
                  <a:pt x="468643" y="0"/>
                </a:lnTo>
                <a:lnTo>
                  <a:pt x="502839" y="44972"/>
                </a:lnTo>
                <a:lnTo>
                  <a:pt x="62070" y="380133"/>
                </a:lnTo>
                <a:lnTo>
                  <a:pt x="79168" y="40261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95291" y="2589792"/>
            <a:ext cx="502920" cy="403225"/>
          </a:xfrm>
          <a:custGeom>
            <a:avLst/>
            <a:gdLst/>
            <a:ahLst/>
            <a:cxnLst/>
            <a:rect l="l" t="t" r="r" b="b"/>
            <a:pathLst>
              <a:path w="502920" h="403225">
                <a:moveTo>
                  <a:pt x="0" y="391844"/>
                </a:moveTo>
                <a:lnTo>
                  <a:pt x="10775" y="312675"/>
                </a:lnTo>
                <a:lnTo>
                  <a:pt x="27873" y="335161"/>
                </a:lnTo>
                <a:lnTo>
                  <a:pt x="468643" y="0"/>
                </a:lnTo>
                <a:lnTo>
                  <a:pt x="502839" y="44972"/>
                </a:lnTo>
                <a:lnTo>
                  <a:pt x="62070" y="380133"/>
                </a:lnTo>
                <a:lnTo>
                  <a:pt x="79168" y="402619"/>
                </a:lnTo>
                <a:lnTo>
                  <a:pt x="0" y="391844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72687" y="2030802"/>
            <a:ext cx="109410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marR="5080" indent="-122555">
              <a:lnSpc>
                <a:spcPct val="100000"/>
              </a:lnSpc>
              <a:spcBef>
                <a:spcPts val="105"/>
              </a:spcBef>
            </a:pPr>
            <a:r>
              <a:rPr sz="1750" spc="10" dirty="0">
                <a:latin typeface="Trebuchet MS"/>
                <a:cs typeface="Trebuchet MS"/>
              </a:rPr>
              <a:t>Increase</a:t>
            </a:r>
            <a:r>
              <a:rPr sz="1750" spc="-145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in  </a:t>
            </a:r>
            <a:r>
              <a:rPr sz="1750" spc="40" dirty="0">
                <a:latin typeface="Trebuchet MS"/>
                <a:cs typeface="Trebuchet MS"/>
              </a:rPr>
              <a:t>Demand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99357" y="2866865"/>
            <a:ext cx="10852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66675">
              <a:lnSpc>
                <a:spcPct val="100000"/>
              </a:lnSpc>
              <a:spcBef>
                <a:spcPts val="105"/>
              </a:spcBef>
            </a:pPr>
            <a:r>
              <a:rPr sz="1750" spc="20" dirty="0">
                <a:latin typeface="Trebuchet MS"/>
                <a:cs typeface="Trebuchet MS"/>
              </a:rPr>
              <a:t>Decrease  </a:t>
            </a:r>
            <a:r>
              <a:rPr sz="1750" spc="-25" dirty="0">
                <a:latin typeface="Trebuchet MS"/>
                <a:cs typeface="Trebuchet MS"/>
              </a:rPr>
              <a:t>in</a:t>
            </a:r>
            <a:r>
              <a:rPr sz="1750" spc="-170" dirty="0">
                <a:latin typeface="Trebuchet MS"/>
                <a:cs typeface="Trebuchet MS"/>
              </a:rPr>
              <a:t> </a:t>
            </a:r>
            <a:r>
              <a:rPr sz="1750" spc="40" dirty="0">
                <a:latin typeface="Trebuchet MS"/>
                <a:cs typeface="Trebuchet MS"/>
              </a:rPr>
              <a:t>Demand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70" dirty="0"/>
              <a:t>Change</a:t>
            </a:r>
            <a:r>
              <a:rPr spc="-120" dirty="0"/>
              <a:t> </a:t>
            </a:r>
            <a:r>
              <a:rPr spc="-80" dirty="0"/>
              <a:t>in</a:t>
            </a:r>
            <a:r>
              <a:rPr spc="-110" dirty="0"/>
              <a:t> </a:t>
            </a:r>
            <a:r>
              <a:rPr spc="-50" dirty="0"/>
              <a:t>Quantity</a:t>
            </a:r>
            <a:r>
              <a:rPr spc="-190" dirty="0"/>
              <a:t> </a:t>
            </a:r>
            <a:r>
              <a:rPr spc="60" dirty="0"/>
              <a:t>Demanded</a:t>
            </a:r>
            <a:r>
              <a:rPr spc="-145" dirty="0"/>
              <a:t> </a:t>
            </a:r>
            <a:r>
              <a:rPr spc="5" dirty="0"/>
              <a:t>vs.</a:t>
            </a:r>
            <a:r>
              <a:rPr spc="-175" dirty="0"/>
              <a:t> </a:t>
            </a:r>
            <a:r>
              <a:rPr spc="70" dirty="0"/>
              <a:t>Change</a:t>
            </a:r>
            <a:r>
              <a:rPr spc="-120" dirty="0"/>
              <a:t> </a:t>
            </a:r>
            <a:r>
              <a:rPr spc="-80" dirty="0"/>
              <a:t>in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816233" y="1239678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061" y="1970294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4061" y="2656931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4061" y="3922794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7271" y="1145340"/>
            <a:ext cx="284607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85" dirty="0">
                <a:latin typeface="Trebuchet MS"/>
                <a:cs typeface="Trebuchet MS"/>
              </a:rPr>
              <a:t>Change </a:t>
            </a:r>
            <a:r>
              <a:rPr sz="2600" spc="-50" dirty="0">
                <a:latin typeface="Trebuchet MS"/>
                <a:cs typeface="Trebuchet MS"/>
              </a:rPr>
              <a:t>in</a:t>
            </a:r>
            <a:r>
              <a:rPr sz="2600" spc="-44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Quantity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50" dirty="0"/>
              <a:t>Demanded</a:t>
            </a:r>
          </a:p>
          <a:p>
            <a:pPr marL="357505" marR="5080">
              <a:lnSpc>
                <a:spcPts val="2280"/>
              </a:lnSpc>
              <a:spcBef>
                <a:spcPts val="740"/>
              </a:spcBef>
            </a:pPr>
            <a:r>
              <a:rPr sz="2350" spc="60" dirty="0"/>
              <a:t>Occurs</a:t>
            </a:r>
            <a:r>
              <a:rPr sz="2350" spc="-105" dirty="0"/>
              <a:t> </a:t>
            </a:r>
            <a:r>
              <a:rPr sz="2350" dirty="0"/>
              <a:t>due</a:t>
            </a:r>
            <a:r>
              <a:rPr sz="2350" spc="-140" dirty="0"/>
              <a:t> </a:t>
            </a:r>
            <a:r>
              <a:rPr sz="2350" spc="-30" dirty="0"/>
              <a:t>to</a:t>
            </a:r>
            <a:r>
              <a:rPr sz="2350" spc="-140" dirty="0"/>
              <a:t> </a:t>
            </a:r>
            <a:r>
              <a:rPr sz="2350" spc="50" dirty="0"/>
              <a:t>change</a:t>
            </a:r>
            <a:r>
              <a:rPr sz="2350" spc="-140" dirty="0"/>
              <a:t> </a:t>
            </a:r>
            <a:r>
              <a:rPr sz="2350" spc="-20" dirty="0"/>
              <a:t>in  </a:t>
            </a:r>
            <a:r>
              <a:rPr sz="2350" spc="15" dirty="0"/>
              <a:t>prices</a:t>
            </a:r>
            <a:endParaRPr sz="2350"/>
          </a:p>
          <a:p>
            <a:pPr marL="357505" marR="417830">
              <a:lnSpc>
                <a:spcPts val="2280"/>
              </a:lnSpc>
              <a:spcBef>
                <a:spcPts val="844"/>
              </a:spcBef>
            </a:pPr>
            <a:r>
              <a:rPr sz="2350" spc="55" dirty="0"/>
              <a:t>Results </a:t>
            </a:r>
            <a:r>
              <a:rPr sz="2350" spc="-20" dirty="0"/>
              <a:t>in</a:t>
            </a:r>
            <a:r>
              <a:rPr sz="2350" spc="-280" dirty="0"/>
              <a:t> </a:t>
            </a:r>
            <a:r>
              <a:rPr sz="2350" spc="10" dirty="0"/>
              <a:t>movement  </a:t>
            </a:r>
            <a:r>
              <a:rPr sz="2350" spc="-10" dirty="0"/>
              <a:t>from </a:t>
            </a:r>
            <a:r>
              <a:rPr sz="2350" spc="15" dirty="0"/>
              <a:t>one </a:t>
            </a:r>
            <a:r>
              <a:rPr sz="2350" spc="-30" dirty="0"/>
              <a:t>point to  </a:t>
            </a:r>
            <a:r>
              <a:rPr sz="2350" spc="-20" dirty="0"/>
              <a:t>another </a:t>
            </a:r>
            <a:r>
              <a:rPr sz="2350" spc="35" dirty="0"/>
              <a:t>on </a:t>
            </a:r>
            <a:r>
              <a:rPr sz="2350" spc="50" dirty="0"/>
              <a:t>a </a:t>
            </a:r>
            <a:r>
              <a:rPr sz="2350" spc="-30" dirty="0"/>
              <a:t>ﬁxed  </a:t>
            </a:r>
            <a:r>
              <a:rPr sz="2350" spc="35" dirty="0"/>
              <a:t>demand</a:t>
            </a:r>
            <a:r>
              <a:rPr sz="2350" spc="-125" dirty="0"/>
              <a:t> </a:t>
            </a:r>
            <a:r>
              <a:rPr sz="2350" spc="-15" dirty="0"/>
              <a:t>curve</a:t>
            </a:r>
            <a:endParaRPr sz="2350"/>
          </a:p>
          <a:p>
            <a:pPr marL="357505" marR="394335">
              <a:lnSpc>
                <a:spcPts val="2280"/>
              </a:lnSpc>
              <a:spcBef>
                <a:spcPts val="844"/>
              </a:spcBef>
            </a:pPr>
            <a:r>
              <a:rPr sz="2350" spc="114" dirty="0"/>
              <a:t>Also </a:t>
            </a:r>
            <a:r>
              <a:rPr sz="2350" spc="-10" dirty="0"/>
              <a:t>called</a:t>
            </a:r>
            <a:r>
              <a:rPr sz="2350" spc="-415" dirty="0"/>
              <a:t> </a:t>
            </a:r>
            <a:r>
              <a:rPr sz="2350" dirty="0"/>
              <a:t>extension  </a:t>
            </a:r>
            <a:r>
              <a:rPr sz="2350" spc="40" dirty="0"/>
              <a:t>and </a:t>
            </a:r>
            <a:r>
              <a:rPr sz="2350" spc="-20" dirty="0"/>
              <a:t>contraction </a:t>
            </a:r>
            <a:r>
              <a:rPr sz="2350" dirty="0"/>
              <a:t>of  </a:t>
            </a:r>
            <a:r>
              <a:rPr sz="2350" spc="35" dirty="0"/>
              <a:t>demand</a:t>
            </a:r>
            <a:endParaRPr sz="2350"/>
          </a:p>
        </p:txBody>
      </p:sp>
      <p:sp>
        <p:nvSpPr>
          <p:cNvPr id="9" name="object 9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775" y="1302035"/>
            <a:ext cx="126999" cy="25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0603" y="1827728"/>
            <a:ext cx="111124" cy="222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0603" y="3041874"/>
            <a:ext cx="111124" cy="222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40603" y="4256021"/>
            <a:ext cx="111124" cy="222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pc="65" dirty="0"/>
              <a:t>Change </a:t>
            </a:r>
            <a:r>
              <a:rPr spc="-45" dirty="0"/>
              <a:t>in</a:t>
            </a:r>
            <a:r>
              <a:rPr spc="-335" dirty="0"/>
              <a:t> </a:t>
            </a:r>
            <a:r>
              <a:rPr spc="45" dirty="0"/>
              <a:t>Demand</a:t>
            </a:r>
          </a:p>
          <a:p>
            <a:pPr marL="357505" marR="165100">
              <a:lnSpc>
                <a:spcPts val="2890"/>
              </a:lnSpc>
              <a:spcBef>
                <a:spcPts val="990"/>
              </a:spcBef>
            </a:pPr>
            <a:r>
              <a:rPr sz="2450" spc="50" dirty="0"/>
              <a:t>Occurs </a:t>
            </a:r>
            <a:r>
              <a:rPr sz="2450" spc="-10" dirty="0"/>
              <a:t>due </a:t>
            </a:r>
            <a:r>
              <a:rPr sz="2450" spc="-50" dirty="0"/>
              <a:t>to</a:t>
            </a:r>
            <a:r>
              <a:rPr sz="2450" spc="-525" dirty="0"/>
              <a:t> </a:t>
            </a:r>
            <a:r>
              <a:rPr sz="2450" spc="70" dirty="0"/>
              <a:t>changes  </a:t>
            </a:r>
            <a:r>
              <a:rPr sz="2450" spc="-35" dirty="0"/>
              <a:t>in </a:t>
            </a:r>
            <a:r>
              <a:rPr sz="2450" spc="-20" dirty="0"/>
              <a:t>determinants </a:t>
            </a:r>
            <a:r>
              <a:rPr sz="2450" spc="-55" dirty="0"/>
              <a:t>other  </a:t>
            </a:r>
            <a:r>
              <a:rPr sz="2450" spc="-45" dirty="0"/>
              <a:t>than</a:t>
            </a:r>
            <a:r>
              <a:rPr sz="2450" spc="-170" dirty="0"/>
              <a:t> </a:t>
            </a:r>
            <a:r>
              <a:rPr sz="2450" spc="-30" dirty="0"/>
              <a:t>price</a:t>
            </a:r>
            <a:endParaRPr sz="2450"/>
          </a:p>
          <a:p>
            <a:pPr marL="357505" marR="5080">
              <a:lnSpc>
                <a:spcPts val="2890"/>
              </a:lnSpc>
              <a:spcBef>
                <a:spcPts val="890"/>
              </a:spcBef>
            </a:pPr>
            <a:r>
              <a:rPr sz="2450" spc="30" dirty="0"/>
              <a:t>Results</a:t>
            </a:r>
            <a:r>
              <a:rPr sz="2450" spc="-545" dirty="0"/>
              <a:t> </a:t>
            </a:r>
            <a:r>
              <a:rPr sz="2450" spc="-35" dirty="0"/>
              <a:t>in </a:t>
            </a:r>
            <a:r>
              <a:rPr sz="2450" spc="-10" dirty="0"/>
              <a:t>shifting </a:t>
            </a:r>
            <a:r>
              <a:rPr sz="2450" spc="15" dirty="0"/>
              <a:t>of </a:t>
            </a:r>
            <a:r>
              <a:rPr sz="2450" spc="-85" dirty="0"/>
              <a:t>the  </a:t>
            </a:r>
            <a:r>
              <a:rPr sz="2450" spc="30" dirty="0"/>
              <a:t>demand </a:t>
            </a:r>
            <a:r>
              <a:rPr sz="2450" spc="-20" dirty="0"/>
              <a:t>curve </a:t>
            </a:r>
            <a:r>
              <a:rPr sz="2450" spc="-80" dirty="0"/>
              <a:t>either </a:t>
            </a:r>
            <a:r>
              <a:rPr sz="2450" spc="-50" dirty="0"/>
              <a:t>to  </a:t>
            </a:r>
            <a:r>
              <a:rPr sz="2450" spc="-85" dirty="0"/>
              <a:t>the </a:t>
            </a:r>
            <a:r>
              <a:rPr sz="2450" spc="-60" dirty="0"/>
              <a:t>right </a:t>
            </a:r>
            <a:r>
              <a:rPr sz="2450" spc="-20" dirty="0"/>
              <a:t>or </a:t>
            </a:r>
            <a:r>
              <a:rPr sz="2450" spc="-50" dirty="0"/>
              <a:t>to </a:t>
            </a:r>
            <a:r>
              <a:rPr sz="2450" spc="-85" dirty="0"/>
              <a:t>the</a:t>
            </a:r>
            <a:r>
              <a:rPr sz="2450" spc="-470" dirty="0"/>
              <a:t> </a:t>
            </a:r>
            <a:r>
              <a:rPr sz="2450" spc="-85" dirty="0"/>
              <a:t>left</a:t>
            </a:r>
            <a:endParaRPr sz="2450"/>
          </a:p>
          <a:p>
            <a:pPr marL="357505" marR="127635">
              <a:lnSpc>
                <a:spcPts val="2890"/>
              </a:lnSpc>
              <a:spcBef>
                <a:spcPts val="890"/>
              </a:spcBef>
            </a:pPr>
            <a:r>
              <a:rPr sz="2450" spc="85" dirty="0"/>
              <a:t>Also</a:t>
            </a:r>
            <a:r>
              <a:rPr sz="2450" spc="-480" dirty="0"/>
              <a:t> </a:t>
            </a:r>
            <a:r>
              <a:rPr sz="2450" spc="-20" dirty="0"/>
              <a:t>called </a:t>
            </a:r>
            <a:r>
              <a:rPr sz="2450" spc="-15" dirty="0"/>
              <a:t>rise </a:t>
            </a:r>
            <a:r>
              <a:rPr sz="2450" spc="5" dirty="0"/>
              <a:t>and </a:t>
            </a:r>
            <a:r>
              <a:rPr sz="2450" spc="-65" dirty="0"/>
              <a:t>fall  </a:t>
            </a:r>
            <a:r>
              <a:rPr sz="2450" spc="15" dirty="0"/>
              <a:t>of</a:t>
            </a:r>
            <a:r>
              <a:rPr sz="2450" spc="-110" dirty="0"/>
              <a:t> </a:t>
            </a:r>
            <a:r>
              <a:rPr sz="2450" spc="30" dirty="0"/>
              <a:t>demand</a:t>
            </a:r>
            <a:endParaRPr sz="24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278981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32448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170" y="385915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7170" y="43938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347" y="972077"/>
            <a:ext cx="5661660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69490">
              <a:lnSpc>
                <a:spcPct val="125299"/>
              </a:lnSpc>
              <a:spcBef>
                <a:spcPts val="95"/>
              </a:spcBef>
            </a:pPr>
            <a:r>
              <a:rPr sz="2800" spc="-65" dirty="0">
                <a:latin typeface="Trebuchet MS"/>
                <a:cs typeface="Trebuchet MS"/>
              </a:rPr>
              <a:t>Inferior/Giffen </a:t>
            </a:r>
            <a:r>
              <a:rPr sz="2800" spc="130" dirty="0">
                <a:latin typeface="Trebuchet MS"/>
                <a:cs typeface="Trebuchet MS"/>
              </a:rPr>
              <a:t>goods  </a:t>
            </a:r>
            <a:r>
              <a:rPr sz="2800" spc="100" dirty="0">
                <a:latin typeface="Trebuchet MS"/>
                <a:cs typeface="Trebuchet MS"/>
              </a:rPr>
              <a:t>Goods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409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Ostentation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5299"/>
              </a:lnSpc>
            </a:pPr>
            <a:r>
              <a:rPr sz="2800" spc="-35" dirty="0">
                <a:latin typeface="Trebuchet MS"/>
                <a:cs typeface="Trebuchet MS"/>
              </a:rPr>
              <a:t>Future </a:t>
            </a:r>
            <a:r>
              <a:rPr sz="2800" spc="-10" dirty="0">
                <a:latin typeface="Trebuchet MS"/>
                <a:cs typeface="Trebuchet MS"/>
              </a:rPr>
              <a:t>expectations </a:t>
            </a:r>
            <a:r>
              <a:rPr sz="2800" dirty="0">
                <a:latin typeface="Trebuchet MS"/>
                <a:cs typeface="Trebuchet MS"/>
              </a:rPr>
              <a:t>regarding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price  </a:t>
            </a:r>
            <a:r>
              <a:rPr sz="2800" spc="70" dirty="0">
                <a:latin typeface="Trebuchet MS"/>
                <a:cs typeface="Trebuchet MS"/>
              </a:rPr>
              <a:t>Necessities</a:t>
            </a:r>
            <a:endParaRPr sz="2800">
              <a:latin typeface="Trebuchet MS"/>
              <a:cs typeface="Trebuchet MS"/>
            </a:endParaRPr>
          </a:p>
          <a:p>
            <a:pPr marL="12700" marR="2703830">
              <a:lnSpc>
                <a:spcPct val="125299"/>
              </a:lnSpc>
            </a:pPr>
            <a:r>
              <a:rPr sz="2800" spc="20" dirty="0">
                <a:latin typeface="Trebuchet MS"/>
                <a:cs typeface="Trebuchet MS"/>
              </a:rPr>
              <a:t>Ignorance  </a:t>
            </a:r>
            <a:r>
              <a:rPr sz="2800" spc="25" dirty="0">
                <a:latin typeface="Trebuchet MS"/>
                <a:cs typeface="Trebuchet MS"/>
              </a:rPr>
              <a:t>Emergency  </a:t>
            </a: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Fashion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92564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566275" cy="44418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44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65" dirty="0">
                <a:latin typeface="Trebuchet MS"/>
                <a:cs typeface="Trebuchet MS"/>
              </a:rPr>
              <a:t>Inferior/Giffen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25" dirty="0">
                <a:latin typeface="Trebuchet MS"/>
                <a:cs typeface="Trebuchet MS"/>
              </a:rPr>
              <a:t>Some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special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varieties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9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inferior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goods.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Cheaper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varieties 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130" dirty="0">
                <a:latin typeface="Trebuchet MS"/>
                <a:cs typeface="Trebuchet MS"/>
              </a:rPr>
              <a:t>goods </a:t>
            </a:r>
            <a:r>
              <a:rPr sz="2450" spc="-65" dirty="0">
                <a:latin typeface="Trebuchet MS"/>
                <a:cs typeface="Trebuchet MS"/>
              </a:rPr>
              <a:t>like </a:t>
            </a:r>
            <a:r>
              <a:rPr sz="2450" spc="-5" dirty="0">
                <a:latin typeface="Trebuchet MS"/>
                <a:cs typeface="Trebuchet MS"/>
              </a:rPr>
              <a:t>low </a:t>
            </a:r>
            <a:r>
              <a:rPr sz="2450" spc="-20" dirty="0">
                <a:latin typeface="Trebuchet MS"/>
                <a:cs typeface="Trebuchet MS"/>
              </a:rPr>
              <a:t>priced </a:t>
            </a:r>
            <a:r>
              <a:rPr sz="2450" spc="-120" dirty="0">
                <a:latin typeface="Trebuchet MS"/>
                <a:cs typeface="Trebuchet MS"/>
              </a:rPr>
              <a:t>rice, </a:t>
            </a:r>
            <a:r>
              <a:rPr sz="2450" spc="-5" dirty="0">
                <a:latin typeface="Trebuchet MS"/>
                <a:cs typeface="Trebuchet MS"/>
              </a:rPr>
              <a:t>low </a:t>
            </a:r>
            <a:r>
              <a:rPr sz="2450" spc="-20" dirty="0">
                <a:latin typeface="Trebuchet MS"/>
                <a:cs typeface="Trebuchet MS"/>
              </a:rPr>
              <a:t>priced </a:t>
            </a:r>
            <a:r>
              <a:rPr sz="2450" spc="-90" dirty="0">
                <a:latin typeface="Trebuchet MS"/>
                <a:cs typeface="Trebuchet MS"/>
              </a:rPr>
              <a:t>bread, etc. </a:t>
            </a:r>
            <a:r>
              <a:rPr sz="2450" spc="-60" dirty="0">
                <a:latin typeface="Trebuchet MS"/>
                <a:cs typeface="Trebuchet MS"/>
              </a:rPr>
              <a:t>are  </a:t>
            </a:r>
            <a:r>
              <a:rPr sz="2450" spc="110" dirty="0">
                <a:latin typeface="Trebuchet MS"/>
                <a:cs typeface="Trebuchet MS"/>
              </a:rPr>
              <a:t>some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examples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Giffen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goods.</a:t>
            </a:r>
            <a:endParaRPr sz="2450">
              <a:latin typeface="Trebuchet MS"/>
              <a:cs typeface="Trebuchet MS"/>
            </a:endParaRPr>
          </a:p>
          <a:p>
            <a:pPr marL="1494790" marR="165100">
              <a:lnSpc>
                <a:spcPts val="2890"/>
              </a:lnSpc>
              <a:spcBef>
                <a:spcPts val="890"/>
              </a:spcBef>
            </a:pPr>
            <a:r>
              <a:rPr sz="2450" spc="55" dirty="0">
                <a:latin typeface="Trebuchet MS"/>
                <a:cs typeface="Trebuchet MS"/>
              </a:rPr>
              <a:t>This </a:t>
            </a:r>
            <a:r>
              <a:rPr sz="2450" spc="-10" dirty="0">
                <a:latin typeface="Trebuchet MS"/>
                <a:cs typeface="Trebuchet MS"/>
              </a:rPr>
              <a:t>exception </a:t>
            </a:r>
            <a:r>
              <a:rPr sz="2450" spc="105" dirty="0">
                <a:latin typeface="Trebuchet MS"/>
                <a:cs typeface="Trebuchet MS"/>
              </a:rPr>
              <a:t>was </a:t>
            </a:r>
            <a:r>
              <a:rPr sz="2450" spc="-30" dirty="0">
                <a:latin typeface="Trebuchet MS"/>
                <a:cs typeface="Trebuchet MS"/>
              </a:rPr>
              <a:t>pointed </a:t>
            </a:r>
            <a:r>
              <a:rPr sz="2450" spc="-40" dirty="0">
                <a:latin typeface="Trebuchet MS"/>
                <a:cs typeface="Trebuchet MS"/>
              </a:rPr>
              <a:t>out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-15" dirty="0">
                <a:latin typeface="Trebuchet MS"/>
                <a:cs typeface="Trebuchet MS"/>
              </a:rPr>
              <a:t>Robert </a:t>
            </a:r>
            <a:r>
              <a:rPr sz="2450" spc="-30" dirty="0">
                <a:latin typeface="Trebuchet MS"/>
                <a:cs typeface="Trebuchet MS"/>
              </a:rPr>
              <a:t>Giffen </a:t>
            </a:r>
            <a:r>
              <a:rPr sz="2450" spc="25" dirty="0">
                <a:latin typeface="Trebuchet MS"/>
                <a:cs typeface="Trebuchet MS"/>
              </a:rPr>
              <a:t>who  </a:t>
            </a:r>
            <a:r>
              <a:rPr sz="2450" spc="20" dirty="0">
                <a:latin typeface="Trebuchet MS"/>
                <a:cs typeface="Trebuchet MS"/>
              </a:rPr>
              <a:t>observed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when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bread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decreased,</a:t>
            </a:r>
            <a:r>
              <a:rPr sz="2450" spc="-85" dirty="0">
                <a:latin typeface="Trebuchet MS"/>
                <a:cs typeface="Trebuchet MS"/>
              </a:rPr>
              <a:t> 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low  paid </a:t>
            </a:r>
            <a:r>
              <a:rPr sz="2450" spc="-25" dirty="0">
                <a:latin typeface="Trebuchet MS"/>
                <a:cs typeface="Trebuchet MS"/>
              </a:rPr>
              <a:t>British </a:t>
            </a:r>
            <a:r>
              <a:rPr sz="2450" dirty="0">
                <a:latin typeface="Trebuchet MS"/>
                <a:cs typeface="Trebuchet MS"/>
              </a:rPr>
              <a:t>workers </a:t>
            </a:r>
            <a:r>
              <a:rPr sz="2450" spc="15" dirty="0">
                <a:latin typeface="Trebuchet MS"/>
                <a:cs typeface="Trebuchet MS"/>
              </a:rPr>
              <a:t>purchased </a:t>
            </a:r>
            <a:r>
              <a:rPr sz="2450" spc="30" dirty="0">
                <a:latin typeface="Trebuchet MS"/>
                <a:cs typeface="Trebuchet MS"/>
              </a:rPr>
              <a:t>lesser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90" dirty="0">
                <a:latin typeface="Trebuchet MS"/>
                <a:cs typeface="Trebuchet MS"/>
              </a:rPr>
              <a:t>bread,  </a:t>
            </a:r>
            <a:r>
              <a:rPr sz="2450" dirty="0">
                <a:latin typeface="Trebuchet MS"/>
                <a:cs typeface="Trebuchet MS"/>
              </a:rPr>
              <a:t>which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20" dirty="0">
                <a:latin typeface="Trebuchet MS"/>
                <a:cs typeface="Trebuchet MS"/>
              </a:rPr>
              <a:t>against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25" dirty="0">
                <a:latin typeface="Trebuchet MS"/>
                <a:cs typeface="Trebuchet MS"/>
              </a:rPr>
              <a:t>law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10" dirty="0">
                <a:latin typeface="Trebuchet MS"/>
                <a:cs typeface="Trebuchet MS"/>
              </a:rPr>
              <a:t>demand. </a:t>
            </a:r>
            <a:r>
              <a:rPr sz="2450" spc="-35" dirty="0">
                <a:latin typeface="Trebuchet MS"/>
                <a:cs typeface="Trebuchet MS"/>
              </a:rPr>
              <a:t>Thus, in </a:t>
            </a:r>
            <a:r>
              <a:rPr sz="2450" spc="80" dirty="0">
                <a:latin typeface="Trebuchet MS"/>
                <a:cs typeface="Trebuchet MS"/>
              </a:rPr>
              <a:t>case </a:t>
            </a:r>
            <a:r>
              <a:rPr sz="2450" spc="15" dirty="0">
                <a:latin typeface="Trebuchet MS"/>
                <a:cs typeface="Trebuchet MS"/>
              </a:rPr>
              <a:t>of  </a:t>
            </a:r>
            <a:r>
              <a:rPr sz="2450" spc="-30" dirty="0">
                <a:latin typeface="Trebuchet MS"/>
                <a:cs typeface="Trebuchet MS"/>
              </a:rPr>
              <a:t>Giffen </a:t>
            </a:r>
            <a:r>
              <a:rPr sz="2450" spc="30" dirty="0">
                <a:latin typeface="Trebuchet MS"/>
                <a:cs typeface="Trebuchet MS"/>
              </a:rPr>
              <a:t>goods, </a:t>
            </a:r>
            <a:r>
              <a:rPr sz="2450" spc="-90" dirty="0">
                <a:latin typeface="Trebuchet MS"/>
                <a:cs typeface="Trebuchet MS"/>
              </a:rPr>
              <a:t>there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55" dirty="0">
                <a:latin typeface="Trebuchet MS"/>
                <a:cs typeface="Trebuchet MS"/>
              </a:rPr>
              <a:t>indirect </a:t>
            </a:r>
            <a:r>
              <a:rPr sz="2450" spc="-30" dirty="0">
                <a:latin typeface="Trebuchet MS"/>
                <a:cs typeface="Trebuchet MS"/>
              </a:rPr>
              <a:t>relationship between price 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27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demanded.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48398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9786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37" y="2028308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3427839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137" y="5150399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406" y="635429"/>
            <a:ext cx="9587230" cy="48133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45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745"/>
              </a:spcBef>
            </a:pPr>
            <a:r>
              <a:rPr sz="2600" spc="105" dirty="0">
                <a:latin typeface="Trebuchet MS"/>
                <a:cs typeface="Trebuchet MS"/>
              </a:rPr>
              <a:t>Goods </a:t>
            </a:r>
            <a:r>
              <a:rPr sz="2600" spc="20" dirty="0">
                <a:latin typeface="Trebuchet MS"/>
                <a:cs typeface="Trebuchet MS"/>
              </a:rPr>
              <a:t>of</a:t>
            </a:r>
            <a:r>
              <a:rPr sz="2600" spc="-5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Ostentation</a:t>
            </a:r>
            <a:endParaRPr sz="26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455"/>
              </a:spcBef>
            </a:pPr>
            <a:r>
              <a:rPr sz="2350" spc="-15" dirty="0">
                <a:latin typeface="Trebuchet MS"/>
                <a:cs typeface="Trebuchet MS"/>
              </a:rPr>
              <a:t>Doctrine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Conspicuous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Conception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by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Thorsten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Velben</a:t>
            </a:r>
            <a:endParaRPr sz="2350">
              <a:latin typeface="Trebuchet MS"/>
              <a:cs typeface="Trebuchet MS"/>
            </a:endParaRPr>
          </a:p>
          <a:p>
            <a:pPr marL="1494790" marR="5080">
              <a:lnSpc>
                <a:spcPts val="2540"/>
              </a:lnSpc>
              <a:spcBef>
                <a:spcPts val="885"/>
              </a:spcBef>
            </a:pPr>
            <a:r>
              <a:rPr sz="2350" spc="15" dirty="0">
                <a:latin typeface="Trebuchet MS"/>
                <a:cs typeface="Trebuchet MS"/>
              </a:rPr>
              <a:t>Few </a:t>
            </a:r>
            <a:r>
              <a:rPr sz="2350" spc="100" dirty="0">
                <a:latin typeface="Trebuchet MS"/>
                <a:cs typeface="Trebuchet MS"/>
              </a:rPr>
              <a:t>goods </a:t>
            </a:r>
            <a:r>
              <a:rPr sz="2350" spc="-35" dirty="0">
                <a:latin typeface="Trebuchet MS"/>
                <a:cs typeface="Trebuchet MS"/>
              </a:rPr>
              <a:t>like </a:t>
            </a:r>
            <a:r>
              <a:rPr sz="2350" spc="40" dirty="0">
                <a:latin typeface="Trebuchet MS"/>
                <a:cs typeface="Trebuchet MS"/>
              </a:rPr>
              <a:t>diamond </a:t>
            </a:r>
            <a:r>
              <a:rPr sz="2350" spc="50" dirty="0">
                <a:latin typeface="Trebuchet MS"/>
                <a:cs typeface="Trebuchet MS"/>
              </a:rPr>
              <a:t>can </a:t>
            </a:r>
            <a:r>
              <a:rPr sz="2350" spc="-15" dirty="0">
                <a:latin typeface="Trebuchet MS"/>
                <a:cs typeface="Trebuchet MS"/>
              </a:rPr>
              <a:t>be </a:t>
            </a:r>
            <a:r>
              <a:rPr sz="2350" spc="35" dirty="0">
                <a:latin typeface="Trebuchet MS"/>
                <a:cs typeface="Trebuchet MS"/>
              </a:rPr>
              <a:t>purchased </a:t>
            </a:r>
            <a:r>
              <a:rPr sz="2350" spc="-10" dirty="0">
                <a:latin typeface="Trebuchet MS"/>
                <a:cs typeface="Trebuchet MS"/>
              </a:rPr>
              <a:t>only </a:t>
            </a:r>
            <a:r>
              <a:rPr sz="2350" spc="-20" dirty="0">
                <a:latin typeface="Trebuchet MS"/>
                <a:cs typeface="Trebuchet MS"/>
              </a:rPr>
              <a:t>by </a:t>
            </a:r>
            <a:r>
              <a:rPr sz="2350" spc="-30" dirty="0">
                <a:latin typeface="Trebuchet MS"/>
                <a:cs typeface="Trebuchet MS"/>
              </a:rPr>
              <a:t>rich  </a:t>
            </a:r>
            <a:r>
              <a:rPr sz="2350" spc="-55" dirty="0">
                <a:latin typeface="Trebuchet MS"/>
                <a:cs typeface="Trebuchet MS"/>
              </a:rPr>
              <a:t>people. </a:t>
            </a:r>
            <a:r>
              <a:rPr sz="2350" spc="10" dirty="0">
                <a:latin typeface="Trebuchet MS"/>
                <a:cs typeface="Trebuchet MS"/>
              </a:rPr>
              <a:t>The </a:t>
            </a:r>
            <a:r>
              <a:rPr sz="2350" spc="15" dirty="0">
                <a:latin typeface="Trebuchet MS"/>
                <a:cs typeface="Trebuchet MS"/>
              </a:rPr>
              <a:t>prices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15" dirty="0">
                <a:latin typeface="Trebuchet MS"/>
                <a:cs typeface="Trebuchet MS"/>
              </a:rPr>
              <a:t>these </a:t>
            </a:r>
            <a:r>
              <a:rPr sz="2350" spc="100" dirty="0">
                <a:latin typeface="Trebuchet MS"/>
                <a:cs typeface="Trebuchet MS"/>
              </a:rPr>
              <a:t>goods </a:t>
            </a:r>
            <a:r>
              <a:rPr sz="2350" spc="-25" dirty="0">
                <a:latin typeface="Trebuchet MS"/>
                <a:cs typeface="Trebuchet MS"/>
              </a:rPr>
              <a:t>are </a:t>
            </a:r>
            <a:r>
              <a:rPr sz="2350" spc="180" dirty="0">
                <a:latin typeface="Trebuchet MS"/>
                <a:cs typeface="Trebuchet MS"/>
              </a:rPr>
              <a:t>so </a:t>
            </a:r>
            <a:r>
              <a:rPr sz="2350" spc="30" dirty="0">
                <a:latin typeface="Trebuchet MS"/>
                <a:cs typeface="Trebuchet MS"/>
              </a:rPr>
              <a:t>high </a:t>
            </a:r>
            <a:r>
              <a:rPr sz="2350" spc="-50" dirty="0">
                <a:latin typeface="Trebuchet MS"/>
                <a:cs typeface="Trebuchet MS"/>
              </a:rPr>
              <a:t>that </a:t>
            </a:r>
            <a:r>
              <a:rPr sz="2350" spc="-55" dirty="0">
                <a:latin typeface="Trebuchet MS"/>
                <a:cs typeface="Trebuchet MS"/>
              </a:rPr>
              <a:t>they </a:t>
            </a:r>
            <a:r>
              <a:rPr sz="2350" spc="-25" dirty="0">
                <a:latin typeface="Trebuchet MS"/>
                <a:cs typeface="Trebuchet MS"/>
              </a:rPr>
              <a:t>are  </a:t>
            </a:r>
            <a:r>
              <a:rPr sz="2350" spc="5" dirty="0">
                <a:latin typeface="Trebuchet MS"/>
                <a:cs typeface="Trebuchet MS"/>
              </a:rPr>
              <a:t>beyond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capacity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common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people.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higher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 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diamond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higher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prestige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value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150" dirty="0">
                <a:latin typeface="Trebuchet MS"/>
                <a:cs typeface="Trebuchet MS"/>
              </a:rPr>
              <a:t>it.</a:t>
            </a:r>
            <a:endParaRPr sz="2350">
              <a:latin typeface="Trebuchet MS"/>
              <a:cs typeface="Trebuchet MS"/>
            </a:endParaRPr>
          </a:p>
          <a:p>
            <a:pPr marL="1494790" marR="267970">
              <a:lnSpc>
                <a:spcPts val="2540"/>
              </a:lnSpc>
              <a:spcBef>
                <a:spcPts val="860"/>
              </a:spcBef>
            </a:pPr>
            <a:r>
              <a:rPr sz="2350" spc="-15" dirty="0">
                <a:latin typeface="Trebuchet MS"/>
                <a:cs typeface="Trebuchet MS"/>
              </a:rPr>
              <a:t>In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this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case,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consumer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will</a:t>
            </a:r>
            <a:r>
              <a:rPr sz="2350" spc="-6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buy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less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diamonds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at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  </a:t>
            </a:r>
            <a:r>
              <a:rPr sz="2350" dirty="0">
                <a:latin typeface="Trebuchet MS"/>
                <a:cs typeface="Trebuchet MS"/>
              </a:rPr>
              <a:t>low </a:t>
            </a:r>
            <a:r>
              <a:rPr sz="2350" spc="-30" dirty="0">
                <a:latin typeface="Trebuchet MS"/>
                <a:cs typeface="Trebuchet MS"/>
              </a:rPr>
              <a:t>price </a:t>
            </a:r>
            <a:r>
              <a:rPr sz="2350" spc="50" dirty="0">
                <a:latin typeface="Trebuchet MS"/>
                <a:cs typeface="Trebuchet MS"/>
              </a:rPr>
              <a:t>because </a:t>
            </a:r>
            <a:r>
              <a:rPr sz="2350" spc="-50" dirty="0">
                <a:latin typeface="Trebuchet MS"/>
                <a:cs typeface="Trebuchet MS"/>
              </a:rPr>
              <a:t>with the </a:t>
            </a:r>
            <a:r>
              <a:rPr sz="2350" spc="-55" dirty="0">
                <a:latin typeface="Trebuchet MS"/>
                <a:cs typeface="Trebuchet MS"/>
              </a:rPr>
              <a:t>fall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100" dirty="0">
                <a:latin typeface="Trebuchet MS"/>
                <a:cs typeface="Trebuchet MS"/>
              </a:rPr>
              <a:t>price, </a:t>
            </a:r>
            <a:r>
              <a:rPr sz="2350" spc="20" dirty="0">
                <a:latin typeface="Trebuchet MS"/>
                <a:cs typeface="Trebuchet MS"/>
              </a:rPr>
              <a:t>its </a:t>
            </a:r>
            <a:r>
              <a:rPr sz="2350" dirty="0">
                <a:latin typeface="Trebuchet MS"/>
                <a:cs typeface="Trebuchet MS"/>
              </a:rPr>
              <a:t>prestige </a:t>
            </a:r>
            <a:r>
              <a:rPr sz="2350" spc="-5" dirty="0">
                <a:latin typeface="Trebuchet MS"/>
                <a:cs typeface="Trebuchet MS"/>
              </a:rPr>
              <a:t>value  </a:t>
            </a:r>
            <a:r>
              <a:rPr sz="2350" spc="100" dirty="0">
                <a:latin typeface="Trebuchet MS"/>
                <a:cs typeface="Trebuchet MS"/>
              </a:rPr>
              <a:t>goes </a:t>
            </a:r>
            <a:r>
              <a:rPr sz="2350" spc="-30" dirty="0">
                <a:latin typeface="Trebuchet MS"/>
                <a:cs typeface="Trebuchet MS"/>
              </a:rPr>
              <a:t>down. </a:t>
            </a:r>
            <a:r>
              <a:rPr sz="2350" spc="50" dirty="0">
                <a:latin typeface="Trebuchet MS"/>
                <a:cs typeface="Trebuchet MS"/>
              </a:rPr>
              <a:t>On </a:t>
            </a:r>
            <a:r>
              <a:rPr sz="2350" spc="-50" dirty="0">
                <a:latin typeface="Trebuchet MS"/>
                <a:cs typeface="Trebuchet MS"/>
              </a:rPr>
              <a:t>the other </a:t>
            </a:r>
            <a:r>
              <a:rPr sz="2350" spc="-55" dirty="0">
                <a:latin typeface="Trebuchet MS"/>
                <a:cs typeface="Trebuchet MS"/>
              </a:rPr>
              <a:t>hand, </a:t>
            </a:r>
            <a:r>
              <a:rPr sz="2350" spc="-5" dirty="0">
                <a:latin typeface="Trebuchet MS"/>
                <a:cs typeface="Trebuchet MS"/>
              </a:rPr>
              <a:t>when </a:t>
            </a:r>
            <a:r>
              <a:rPr sz="2350" spc="-30" dirty="0">
                <a:latin typeface="Trebuchet MS"/>
                <a:cs typeface="Trebuchet MS"/>
              </a:rPr>
              <a:t>price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65" dirty="0">
                <a:latin typeface="Trebuchet MS"/>
                <a:cs typeface="Trebuchet MS"/>
              </a:rPr>
              <a:t>diamonds  </a:t>
            </a:r>
            <a:r>
              <a:rPr sz="2350" spc="-30" dirty="0">
                <a:latin typeface="Trebuchet MS"/>
                <a:cs typeface="Trebuchet MS"/>
              </a:rPr>
              <a:t>increase,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dirty="0">
                <a:latin typeface="Trebuchet MS"/>
                <a:cs typeface="Trebuchet MS"/>
              </a:rPr>
              <a:t>prestige </a:t>
            </a:r>
            <a:r>
              <a:rPr sz="2350" spc="-5" dirty="0">
                <a:latin typeface="Trebuchet MS"/>
                <a:cs typeface="Trebuchet MS"/>
              </a:rPr>
              <a:t>value </a:t>
            </a:r>
            <a:r>
              <a:rPr sz="2350" spc="100" dirty="0">
                <a:latin typeface="Trebuchet MS"/>
                <a:cs typeface="Trebuchet MS"/>
              </a:rPr>
              <a:t>goes </a:t>
            </a:r>
            <a:r>
              <a:rPr sz="2350" spc="25" dirty="0">
                <a:latin typeface="Trebuchet MS"/>
                <a:cs typeface="Trebuchet MS"/>
              </a:rPr>
              <a:t>up </a:t>
            </a:r>
            <a:r>
              <a:rPr sz="2350" spc="40" dirty="0">
                <a:latin typeface="Trebuchet MS"/>
                <a:cs typeface="Trebuchet MS"/>
              </a:rPr>
              <a:t>and </a:t>
            </a:r>
            <a:r>
              <a:rPr sz="2350" spc="-100" dirty="0">
                <a:latin typeface="Trebuchet MS"/>
                <a:cs typeface="Trebuchet MS"/>
              </a:rPr>
              <a:t>therefore, </a:t>
            </a:r>
            <a:r>
              <a:rPr sz="2350" spc="-50" dirty="0">
                <a:latin typeface="Trebuchet MS"/>
                <a:cs typeface="Trebuchet MS"/>
              </a:rPr>
              <a:t>the  </a:t>
            </a:r>
            <a:r>
              <a:rPr sz="2350" spc="-35" dirty="0">
                <a:latin typeface="Trebuchet MS"/>
                <a:cs typeface="Trebuchet MS"/>
              </a:rPr>
              <a:t>quantity </a:t>
            </a:r>
            <a:r>
              <a:rPr sz="2350" spc="20" dirty="0">
                <a:latin typeface="Trebuchet MS"/>
                <a:cs typeface="Trebuchet MS"/>
              </a:rPr>
              <a:t>demanded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-110" dirty="0">
                <a:latin typeface="Trebuchet MS"/>
                <a:cs typeface="Trebuchet MS"/>
              </a:rPr>
              <a:t>it </a:t>
            </a:r>
            <a:r>
              <a:rPr sz="2350" spc="-65" dirty="0">
                <a:latin typeface="Trebuchet MS"/>
                <a:cs typeface="Trebuchet MS"/>
              </a:rPr>
              <a:t>will</a:t>
            </a:r>
            <a:r>
              <a:rPr sz="2350" spc="-335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increase.</a:t>
            </a:r>
            <a:endParaRPr sz="23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545"/>
              </a:spcBef>
            </a:pPr>
            <a:r>
              <a:rPr sz="2350" spc="90" dirty="0">
                <a:latin typeface="Trebuchet MS"/>
                <a:cs typeface="Trebuchet MS"/>
              </a:rPr>
              <a:t>Snob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Appeal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2344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4217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37" y="251842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8309" y="3495249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137" y="3913975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406" y="652063"/>
            <a:ext cx="9581515" cy="44291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46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50"/>
              </a:spcBef>
            </a:pPr>
            <a:r>
              <a:rPr sz="2600" spc="-10" dirty="0">
                <a:latin typeface="Trebuchet MS"/>
                <a:cs typeface="Trebuchet MS"/>
              </a:rPr>
              <a:t>Future </a:t>
            </a:r>
            <a:r>
              <a:rPr sz="2600" spc="15" dirty="0">
                <a:latin typeface="Trebuchet MS"/>
                <a:cs typeface="Trebuchet MS"/>
              </a:rPr>
              <a:t>expectations </a:t>
            </a:r>
            <a:r>
              <a:rPr sz="2600" spc="5" dirty="0">
                <a:latin typeface="Trebuchet MS"/>
                <a:cs typeface="Trebuchet MS"/>
              </a:rPr>
              <a:t>regarding</a:t>
            </a:r>
            <a:r>
              <a:rPr sz="2600" spc="-55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price</a:t>
            </a:r>
            <a:endParaRPr sz="2600">
              <a:latin typeface="Trebuchet MS"/>
              <a:cs typeface="Trebuchet MS"/>
            </a:endParaRPr>
          </a:p>
          <a:p>
            <a:pPr marL="1494790" marR="5080">
              <a:lnSpc>
                <a:spcPts val="2280"/>
              </a:lnSpc>
              <a:spcBef>
                <a:spcPts val="735"/>
              </a:spcBef>
            </a:pPr>
            <a:r>
              <a:rPr sz="2350" spc="20" dirty="0">
                <a:latin typeface="Trebuchet MS"/>
                <a:cs typeface="Trebuchet MS"/>
              </a:rPr>
              <a:t>When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consumer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expects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that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commodity 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60" dirty="0">
                <a:latin typeface="Trebuchet MS"/>
                <a:cs typeface="Trebuchet MS"/>
              </a:rPr>
              <a:t>going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-55" dirty="0">
                <a:latin typeface="Trebuchet MS"/>
                <a:cs typeface="Trebuchet MS"/>
              </a:rPr>
              <a:t>fall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-15" dirty="0">
                <a:latin typeface="Trebuchet MS"/>
                <a:cs typeface="Trebuchet MS"/>
              </a:rPr>
              <a:t>near </a:t>
            </a:r>
            <a:r>
              <a:rPr sz="2350" spc="-110" dirty="0">
                <a:latin typeface="Trebuchet MS"/>
                <a:cs typeface="Trebuchet MS"/>
              </a:rPr>
              <a:t>future, </a:t>
            </a:r>
            <a:r>
              <a:rPr sz="2350" spc="-55" dirty="0">
                <a:latin typeface="Trebuchet MS"/>
                <a:cs typeface="Trebuchet MS"/>
              </a:rPr>
              <a:t>they </a:t>
            </a:r>
            <a:r>
              <a:rPr sz="2350" spc="45" dirty="0">
                <a:latin typeface="Trebuchet MS"/>
                <a:cs typeface="Trebuchet MS"/>
              </a:rPr>
              <a:t>do </a:t>
            </a:r>
            <a:r>
              <a:rPr sz="2350" spc="-25" dirty="0">
                <a:latin typeface="Trebuchet MS"/>
                <a:cs typeface="Trebuchet MS"/>
              </a:rPr>
              <a:t>not </a:t>
            </a:r>
            <a:r>
              <a:rPr sz="2350" spc="-5" dirty="0">
                <a:latin typeface="Trebuchet MS"/>
                <a:cs typeface="Trebuchet MS"/>
              </a:rPr>
              <a:t>buy </a:t>
            </a:r>
            <a:r>
              <a:rPr sz="2350" spc="10" dirty="0">
                <a:latin typeface="Trebuchet MS"/>
                <a:cs typeface="Trebuchet MS"/>
              </a:rPr>
              <a:t>more </a:t>
            </a:r>
            <a:r>
              <a:rPr sz="2350" spc="-30" dirty="0">
                <a:latin typeface="Trebuchet MS"/>
                <a:cs typeface="Trebuchet MS"/>
              </a:rPr>
              <a:t>even  </a:t>
            </a:r>
            <a:r>
              <a:rPr sz="2350" spc="-55" dirty="0">
                <a:latin typeface="Trebuchet MS"/>
                <a:cs typeface="Trebuchet MS"/>
              </a:rPr>
              <a:t>if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-30" dirty="0">
                <a:latin typeface="Trebuchet MS"/>
                <a:cs typeface="Trebuchet MS"/>
              </a:rPr>
              <a:t>price </a:t>
            </a:r>
            <a:r>
              <a:rPr sz="2350" spc="105" dirty="0">
                <a:latin typeface="Trebuchet MS"/>
                <a:cs typeface="Trebuchet MS"/>
              </a:rPr>
              <a:t>is</a:t>
            </a:r>
            <a:r>
              <a:rPr sz="2350" spc="-340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lower.</a:t>
            </a:r>
            <a:endParaRPr sz="2350">
              <a:latin typeface="Trebuchet MS"/>
              <a:cs typeface="Trebuchet MS"/>
            </a:endParaRPr>
          </a:p>
          <a:p>
            <a:pPr marL="1494790" marR="34290">
              <a:lnSpc>
                <a:spcPts val="2280"/>
              </a:lnSpc>
              <a:spcBef>
                <a:spcPts val="844"/>
              </a:spcBef>
            </a:pPr>
            <a:r>
              <a:rPr sz="2350" spc="50" dirty="0">
                <a:latin typeface="Trebuchet MS"/>
                <a:cs typeface="Trebuchet MS"/>
              </a:rPr>
              <a:t>On </a:t>
            </a:r>
            <a:r>
              <a:rPr sz="2350" spc="-50" dirty="0">
                <a:latin typeface="Trebuchet MS"/>
                <a:cs typeface="Trebuchet MS"/>
              </a:rPr>
              <a:t>the other </a:t>
            </a:r>
            <a:r>
              <a:rPr sz="2350" spc="-55" dirty="0">
                <a:latin typeface="Trebuchet MS"/>
                <a:cs typeface="Trebuchet MS"/>
              </a:rPr>
              <a:t>hand, </a:t>
            </a:r>
            <a:r>
              <a:rPr sz="2350" spc="-5" dirty="0">
                <a:latin typeface="Trebuchet MS"/>
                <a:cs typeface="Trebuchet MS"/>
              </a:rPr>
              <a:t>when </a:t>
            </a:r>
            <a:r>
              <a:rPr sz="2350" spc="-55" dirty="0">
                <a:latin typeface="Trebuchet MS"/>
                <a:cs typeface="Trebuchet MS"/>
              </a:rPr>
              <a:t>they </a:t>
            </a:r>
            <a:r>
              <a:rPr sz="2350" spc="-40" dirty="0">
                <a:latin typeface="Trebuchet MS"/>
                <a:cs typeface="Trebuchet MS"/>
              </a:rPr>
              <a:t>expect </a:t>
            </a:r>
            <a:r>
              <a:rPr sz="2350" spc="-55" dirty="0">
                <a:latin typeface="Trebuchet MS"/>
                <a:cs typeface="Trebuchet MS"/>
              </a:rPr>
              <a:t>further </a:t>
            </a:r>
            <a:r>
              <a:rPr sz="2350" spc="15" dirty="0">
                <a:latin typeface="Trebuchet MS"/>
                <a:cs typeface="Trebuchet MS"/>
              </a:rPr>
              <a:t>rise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30" dirty="0">
                <a:latin typeface="Trebuchet MS"/>
                <a:cs typeface="Trebuchet MS"/>
              </a:rPr>
              <a:t>price </a:t>
            </a:r>
            <a:r>
              <a:rPr sz="2350" dirty="0">
                <a:latin typeface="Trebuchet MS"/>
                <a:cs typeface="Trebuchet MS"/>
              </a:rPr>
              <a:t>of 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commodity,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they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will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buy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more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even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if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is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70" dirty="0">
                <a:latin typeface="Trebuchet MS"/>
                <a:cs typeface="Trebuchet MS"/>
              </a:rPr>
              <a:t>higher.  </a:t>
            </a:r>
            <a:r>
              <a:rPr sz="2350" spc="20" dirty="0">
                <a:latin typeface="Trebuchet MS"/>
                <a:cs typeface="Trebuchet MS"/>
              </a:rPr>
              <a:t>Both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these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conditions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are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against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law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demand.</a:t>
            </a:r>
            <a:endParaRPr sz="23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Trebuchet MS"/>
                <a:cs typeface="Trebuchet MS"/>
              </a:rPr>
              <a:t>Necessities</a:t>
            </a:r>
            <a:endParaRPr sz="2600">
              <a:latin typeface="Trebuchet MS"/>
              <a:cs typeface="Trebuchet MS"/>
            </a:endParaRPr>
          </a:p>
          <a:p>
            <a:pPr marL="1494790" marR="32384">
              <a:lnSpc>
                <a:spcPts val="2280"/>
              </a:lnSpc>
              <a:spcBef>
                <a:spcPts val="735"/>
              </a:spcBef>
            </a:pPr>
            <a:r>
              <a:rPr sz="2350" spc="-15" dirty="0">
                <a:latin typeface="Trebuchet MS"/>
                <a:cs typeface="Trebuchet MS"/>
              </a:rPr>
              <a:t>In </a:t>
            </a:r>
            <a:r>
              <a:rPr sz="2350" spc="95" dirty="0">
                <a:latin typeface="Trebuchet MS"/>
                <a:cs typeface="Trebuchet MS"/>
              </a:rPr>
              <a:t>case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75" dirty="0">
                <a:latin typeface="Trebuchet MS"/>
                <a:cs typeface="Trebuchet MS"/>
              </a:rPr>
              <a:t>basic </a:t>
            </a:r>
            <a:r>
              <a:rPr sz="2350" spc="40" dirty="0">
                <a:latin typeface="Trebuchet MS"/>
                <a:cs typeface="Trebuchet MS"/>
              </a:rPr>
              <a:t>necessities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-65" dirty="0">
                <a:latin typeface="Trebuchet MS"/>
                <a:cs typeface="Trebuchet MS"/>
              </a:rPr>
              <a:t>life </a:t>
            </a:r>
            <a:r>
              <a:rPr sz="2350" spc="95" dirty="0">
                <a:latin typeface="Trebuchet MS"/>
                <a:cs typeface="Trebuchet MS"/>
              </a:rPr>
              <a:t>such </a:t>
            </a:r>
            <a:r>
              <a:rPr sz="2350" spc="170" dirty="0">
                <a:latin typeface="Trebuchet MS"/>
                <a:cs typeface="Trebuchet MS"/>
              </a:rPr>
              <a:t>as </a:t>
            </a:r>
            <a:r>
              <a:rPr sz="2350" spc="-55" dirty="0">
                <a:latin typeface="Trebuchet MS"/>
                <a:cs typeface="Trebuchet MS"/>
              </a:rPr>
              <a:t>salt, </a:t>
            </a:r>
            <a:r>
              <a:rPr sz="2350" spc="-120" dirty="0">
                <a:latin typeface="Trebuchet MS"/>
                <a:cs typeface="Trebuchet MS"/>
              </a:rPr>
              <a:t>rice,  </a:t>
            </a:r>
            <a:r>
              <a:rPr sz="2350" spc="-45" dirty="0">
                <a:latin typeface="Trebuchet MS"/>
                <a:cs typeface="Trebuchet MS"/>
              </a:rPr>
              <a:t>medicine, </a:t>
            </a:r>
            <a:r>
              <a:rPr sz="2350" spc="-100" dirty="0">
                <a:latin typeface="Trebuchet MS"/>
                <a:cs typeface="Trebuchet MS"/>
              </a:rPr>
              <a:t>etc.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5" dirty="0">
                <a:latin typeface="Trebuchet MS"/>
                <a:cs typeface="Trebuchet MS"/>
              </a:rPr>
              <a:t>law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35" dirty="0">
                <a:latin typeface="Trebuchet MS"/>
                <a:cs typeface="Trebuchet MS"/>
              </a:rPr>
              <a:t>demand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-25" dirty="0">
                <a:latin typeface="Trebuchet MS"/>
                <a:cs typeface="Trebuchet MS"/>
              </a:rPr>
              <a:t>not </a:t>
            </a:r>
            <a:r>
              <a:rPr sz="2350" spc="-5" dirty="0">
                <a:latin typeface="Trebuchet MS"/>
                <a:cs typeface="Trebuchet MS"/>
              </a:rPr>
              <a:t>applicable </a:t>
            </a:r>
            <a:r>
              <a:rPr sz="2350" spc="170" dirty="0">
                <a:latin typeface="Trebuchet MS"/>
                <a:cs typeface="Trebuchet MS"/>
              </a:rPr>
              <a:t>as </a:t>
            </a:r>
            <a:r>
              <a:rPr sz="2350" spc="-50" dirty="0">
                <a:latin typeface="Trebuchet MS"/>
                <a:cs typeface="Trebuchet MS"/>
              </a:rPr>
              <a:t>the 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for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such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necessary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goods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does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not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change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with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  </a:t>
            </a:r>
            <a:r>
              <a:rPr sz="2350" spc="15" dirty="0">
                <a:latin typeface="Trebuchet MS"/>
                <a:cs typeface="Trebuchet MS"/>
              </a:rPr>
              <a:t>rise </a:t>
            </a:r>
            <a:r>
              <a:rPr sz="2350" spc="-30" dirty="0">
                <a:latin typeface="Trebuchet MS"/>
                <a:cs typeface="Trebuchet MS"/>
              </a:rPr>
              <a:t>or </a:t>
            </a:r>
            <a:r>
              <a:rPr sz="2350" spc="-55" dirty="0">
                <a:latin typeface="Trebuchet MS"/>
                <a:cs typeface="Trebuchet MS"/>
              </a:rPr>
              <a:t>fall </a:t>
            </a:r>
            <a:r>
              <a:rPr sz="2350" spc="-20" dirty="0">
                <a:latin typeface="Trebuchet MS"/>
                <a:cs typeface="Trebuchet MS"/>
              </a:rPr>
              <a:t>in</a:t>
            </a:r>
            <a:r>
              <a:rPr sz="2350" spc="-320" dirty="0">
                <a:latin typeface="Trebuchet MS"/>
                <a:cs typeface="Trebuchet MS"/>
              </a:rPr>
              <a:t> </a:t>
            </a:r>
            <a:r>
              <a:rPr sz="2350" spc="-70" dirty="0">
                <a:latin typeface="Trebuchet MS"/>
                <a:cs typeface="Trebuchet MS"/>
              </a:rPr>
              <a:t>price.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2344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4217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309" y="3098225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3516950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52063"/>
            <a:ext cx="9643110" cy="49009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47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50"/>
              </a:spcBef>
            </a:pPr>
            <a:r>
              <a:rPr sz="2600" spc="30" dirty="0">
                <a:latin typeface="Trebuchet MS"/>
                <a:cs typeface="Trebuchet MS"/>
              </a:rPr>
              <a:t>Ignorance</a:t>
            </a:r>
            <a:endParaRPr sz="2600">
              <a:latin typeface="Trebuchet MS"/>
              <a:cs typeface="Trebuchet MS"/>
            </a:endParaRPr>
          </a:p>
          <a:p>
            <a:pPr marL="1494790" marR="44450">
              <a:lnSpc>
                <a:spcPts val="2280"/>
              </a:lnSpc>
              <a:spcBef>
                <a:spcPts val="735"/>
              </a:spcBef>
            </a:pPr>
            <a:r>
              <a:rPr sz="2350" spc="155" dirty="0">
                <a:latin typeface="Trebuchet MS"/>
                <a:cs typeface="Trebuchet MS"/>
              </a:rPr>
              <a:t>A </a:t>
            </a:r>
            <a:r>
              <a:rPr sz="2350" spc="15" dirty="0">
                <a:latin typeface="Trebuchet MS"/>
                <a:cs typeface="Trebuchet MS"/>
              </a:rPr>
              <a:t>consumer’s </a:t>
            </a:r>
            <a:r>
              <a:rPr sz="2350" spc="5" dirty="0">
                <a:latin typeface="Trebuchet MS"/>
                <a:cs typeface="Trebuchet MS"/>
              </a:rPr>
              <a:t>ignorance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-20" dirty="0">
                <a:latin typeface="Trebuchet MS"/>
                <a:cs typeface="Trebuchet MS"/>
              </a:rPr>
              <a:t>another </a:t>
            </a:r>
            <a:r>
              <a:rPr sz="2350" spc="-25" dirty="0">
                <a:latin typeface="Trebuchet MS"/>
                <a:cs typeface="Trebuchet MS"/>
              </a:rPr>
              <a:t>factor </a:t>
            </a:r>
            <a:r>
              <a:rPr sz="2350" spc="-50" dirty="0">
                <a:latin typeface="Trebuchet MS"/>
                <a:cs typeface="Trebuchet MS"/>
              </a:rPr>
              <a:t>that </a:t>
            </a:r>
            <a:r>
              <a:rPr sz="2350" spc="-40" dirty="0">
                <a:latin typeface="Trebuchet MS"/>
                <a:cs typeface="Trebuchet MS"/>
              </a:rPr>
              <a:t>at </a:t>
            </a:r>
            <a:r>
              <a:rPr sz="2350" spc="30" dirty="0">
                <a:latin typeface="Trebuchet MS"/>
                <a:cs typeface="Trebuchet MS"/>
              </a:rPr>
              <a:t>times  </a:t>
            </a:r>
            <a:r>
              <a:rPr sz="2350" spc="40" dirty="0">
                <a:latin typeface="Trebuchet MS"/>
                <a:cs typeface="Trebuchet MS"/>
              </a:rPr>
              <a:t>induces</a:t>
            </a:r>
            <a:r>
              <a:rPr sz="2350" spc="-95" dirty="0">
                <a:latin typeface="Trebuchet MS"/>
                <a:cs typeface="Trebuchet MS"/>
              </a:rPr>
              <a:t> </a:t>
            </a:r>
            <a:r>
              <a:rPr sz="2350" spc="30" dirty="0">
                <a:latin typeface="Trebuchet MS"/>
                <a:cs typeface="Trebuchet MS"/>
              </a:rPr>
              <a:t>him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purchase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more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commodity</a:t>
            </a:r>
            <a:r>
              <a:rPr sz="2350" spc="-7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at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higher  </a:t>
            </a:r>
            <a:r>
              <a:rPr sz="2350" spc="-70" dirty="0">
                <a:latin typeface="Trebuchet MS"/>
                <a:cs typeface="Trebuchet MS"/>
              </a:rPr>
              <a:t>price.</a:t>
            </a:r>
            <a:r>
              <a:rPr sz="2350" spc="-100" dirty="0">
                <a:latin typeface="Trebuchet MS"/>
                <a:cs typeface="Trebuchet MS"/>
              </a:rPr>
              <a:t> </a:t>
            </a:r>
            <a:r>
              <a:rPr sz="2350" spc="70" dirty="0">
                <a:latin typeface="Trebuchet MS"/>
                <a:cs typeface="Trebuchet MS"/>
              </a:rPr>
              <a:t>This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is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especially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so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when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consumer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is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haunted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by 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15" dirty="0">
                <a:latin typeface="Trebuchet MS"/>
                <a:cs typeface="Trebuchet MS"/>
              </a:rPr>
              <a:t>phobia </a:t>
            </a:r>
            <a:r>
              <a:rPr sz="2350" spc="-50" dirty="0">
                <a:latin typeface="Trebuchet MS"/>
                <a:cs typeface="Trebuchet MS"/>
              </a:rPr>
              <a:t>that </a:t>
            </a:r>
            <a:r>
              <a:rPr sz="2350" spc="50" dirty="0">
                <a:latin typeface="Trebuchet MS"/>
                <a:cs typeface="Trebuchet MS"/>
              </a:rPr>
              <a:t>a </a:t>
            </a:r>
            <a:r>
              <a:rPr sz="2350" spc="-25" dirty="0">
                <a:latin typeface="Trebuchet MS"/>
                <a:cs typeface="Trebuchet MS"/>
              </a:rPr>
              <a:t>high-priced </a:t>
            </a:r>
            <a:r>
              <a:rPr sz="2350" spc="25" dirty="0">
                <a:latin typeface="Trebuchet MS"/>
                <a:cs typeface="Trebuchet MS"/>
              </a:rPr>
              <a:t>commodity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-90" dirty="0">
                <a:latin typeface="Trebuchet MS"/>
                <a:cs typeface="Trebuchet MS"/>
              </a:rPr>
              <a:t>better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35" dirty="0">
                <a:latin typeface="Trebuchet MS"/>
                <a:cs typeface="Trebuchet MS"/>
              </a:rPr>
              <a:t>quality  </a:t>
            </a:r>
            <a:r>
              <a:rPr sz="2350" spc="-5" dirty="0">
                <a:latin typeface="Trebuchet MS"/>
                <a:cs typeface="Trebuchet MS"/>
              </a:rPr>
              <a:t>than </a:t>
            </a:r>
            <a:r>
              <a:rPr sz="2350" spc="50" dirty="0">
                <a:latin typeface="Trebuchet MS"/>
                <a:cs typeface="Trebuchet MS"/>
              </a:rPr>
              <a:t>a </a:t>
            </a:r>
            <a:r>
              <a:rPr sz="2350" spc="-45" dirty="0">
                <a:latin typeface="Trebuchet MS"/>
                <a:cs typeface="Trebuchet MS"/>
              </a:rPr>
              <a:t>low-priced</a:t>
            </a:r>
            <a:r>
              <a:rPr sz="2350" spc="-32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one.</a:t>
            </a:r>
            <a:endParaRPr sz="23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295"/>
              </a:spcBef>
            </a:pPr>
            <a:r>
              <a:rPr sz="2600" spc="40" dirty="0">
                <a:latin typeface="Trebuchet MS"/>
                <a:cs typeface="Trebuchet MS"/>
              </a:rPr>
              <a:t>Emergency</a:t>
            </a:r>
            <a:endParaRPr sz="2600">
              <a:latin typeface="Trebuchet MS"/>
              <a:cs typeface="Trebuchet MS"/>
            </a:endParaRPr>
          </a:p>
          <a:p>
            <a:pPr marL="1494790" marR="187325">
              <a:lnSpc>
                <a:spcPts val="2280"/>
              </a:lnSpc>
              <a:spcBef>
                <a:spcPts val="735"/>
              </a:spcBef>
            </a:pPr>
            <a:r>
              <a:rPr sz="2350" spc="30" dirty="0">
                <a:latin typeface="Trebuchet MS"/>
                <a:cs typeface="Trebuchet MS"/>
              </a:rPr>
              <a:t>Emergencies </a:t>
            </a:r>
            <a:r>
              <a:rPr sz="2350" spc="-35" dirty="0">
                <a:latin typeface="Trebuchet MS"/>
                <a:cs typeface="Trebuchet MS"/>
              </a:rPr>
              <a:t>like </a:t>
            </a:r>
            <a:r>
              <a:rPr sz="2350" spc="-155" dirty="0">
                <a:latin typeface="Trebuchet MS"/>
                <a:cs typeface="Trebuchet MS"/>
              </a:rPr>
              <a:t>war, </a:t>
            </a:r>
            <a:r>
              <a:rPr sz="2350" spc="15" dirty="0">
                <a:latin typeface="Trebuchet MS"/>
                <a:cs typeface="Trebuchet MS"/>
              </a:rPr>
              <a:t>famine </a:t>
            </a:r>
            <a:r>
              <a:rPr sz="2350" spc="-100" dirty="0">
                <a:latin typeface="Trebuchet MS"/>
                <a:cs typeface="Trebuchet MS"/>
              </a:rPr>
              <a:t>etc. </a:t>
            </a:r>
            <a:r>
              <a:rPr sz="2350" dirty="0">
                <a:latin typeface="Trebuchet MS"/>
                <a:cs typeface="Trebuchet MS"/>
              </a:rPr>
              <a:t>negate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-30" dirty="0">
                <a:latin typeface="Trebuchet MS"/>
                <a:cs typeface="Trebuchet MS"/>
              </a:rPr>
              <a:t>operation </a:t>
            </a:r>
            <a:r>
              <a:rPr sz="2350" dirty="0">
                <a:latin typeface="Trebuchet MS"/>
                <a:cs typeface="Trebuchet MS"/>
              </a:rPr>
              <a:t>of 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law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demand.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At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such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times,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households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behave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in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an  </a:t>
            </a:r>
            <a:r>
              <a:rPr sz="2350" spc="15" dirty="0">
                <a:latin typeface="Trebuchet MS"/>
                <a:cs typeface="Trebuchet MS"/>
              </a:rPr>
              <a:t>abnormal </a:t>
            </a:r>
            <a:r>
              <a:rPr sz="2350" spc="-70" dirty="0">
                <a:latin typeface="Trebuchet MS"/>
                <a:cs typeface="Trebuchet MS"/>
              </a:rPr>
              <a:t>way. </a:t>
            </a:r>
            <a:r>
              <a:rPr sz="2350" spc="70" dirty="0">
                <a:latin typeface="Trebuchet MS"/>
                <a:cs typeface="Trebuchet MS"/>
              </a:rPr>
              <a:t>Households </a:t>
            </a:r>
            <a:r>
              <a:rPr sz="2350" spc="-5" dirty="0">
                <a:latin typeface="Trebuchet MS"/>
                <a:cs typeface="Trebuchet MS"/>
              </a:rPr>
              <a:t>accentuate </a:t>
            </a:r>
            <a:r>
              <a:rPr sz="2350" spc="30" dirty="0">
                <a:latin typeface="Trebuchet MS"/>
                <a:cs typeface="Trebuchet MS"/>
              </a:rPr>
              <a:t>scarcities </a:t>
            </a:r>
            <a:r>
              <a:rPr sz="2350" spc="40" dirty="0">
                <a:latin typeface="Trebuchet MS"/>
                <a:cs typeface="Trebuchet MS"/>
              </a:rPr>
              <a:t>and  </a:t>
            </a:r>
            <a:r>
              <a:rPr sz="2350" spc="5" dirty="0">
                <a:latin typeface="Trebuchet MS"/>
                <a:cs typeface="Trebuchet MS"/>
              </a:rPr>
              <a:t>induce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further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rises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by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making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increased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purchases</a:t>
            </a:r>
            <a:endParaRPr sz="2350">
              <a:latin typeface="Trebuchet MS"/>
              <a:cs typeface="Trebuchet MS"/>
            </a:endParaRPr>
          </a:p>
          <a:p>
            <a:pPr marL="1494790" marR="5080">
              <a:lnSpc>
                <a:spcPts val="2280"/>
              </a:lnSpc>
            </a:pPr>
            <a:r>
              <a:rPr sz="2350" spc="-30" dirty="0">
                <a:latin typeface="Trebuchet MS"/>
                <a:cs typeface="Trebuchet MS"/>
              </a:rPr>
              <a:t>even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at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higher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prices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during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such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periods.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During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depression,  </a:t>
            </a:r>
            <a:r>
              <a:rPr sz="2350" spc="35" dirty="0">
                <a:latin typeface="Trebuchet MS"/>
                <a:cs typeface="Trebuchet MS"/>
              </a:rPr>
              <a:t>on </a:t>
            </a:r>
            <a:r>
              <a:rPr sz="2350" spc="-50" dirty="0">
                <a:latin typeface="Trebuchet MS"/>
                <a:cs typeface="Trebuchet MS"/>
              </a:rPr>
              <a:t>the other </a:t>
            </a:r>
            <a:r>
              <a:rPr sz="2350" spc="-55" dirty="0">
                <a:latin typeface="Trebuchet MS"/>
                <a:cs typeface="Trebuchet MS"/>
              </a:rPr>
              <a:t>hand, </a:t>
            </a:r>
            <a:r>
              <a:rPr sz="2350" spc="55" dirty="0">
                <a:latin typeface="Trebuchet MS"/>
                <a:cs typeface="Trebuchet MS"/>
              </a:rPr>
              <a:t>no </a:t>
            </a:r>
            <a:r>
              <a:rPr sz="2350" spc="-55" dirty="0">
                <a:latin typeface="Trebuchet MS"/>
                <a:cs typeface="Trebuchet MS"/>
              </a:rPr>
              <a:t>fall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30" dirty="0">
                <a:latin typeface="Trebuchet MS"/>
                <a:cs typeface="Trebuchet MS"/>
              </a:rPr>
              <a:t>price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50" dirty="0">
                <a:latin typeface="Trebuchet MS"/>
                <a:cs typeface="Trebuchet MS"/>
              </a:rPr>
              <a:t>a </a:t>
            </a:r>
            <a:r>
              <a:rPr sz="2350" dirty="0">
                <a:latin typeface="Trebuchet MS"/>
                <a:cs typeface="Trebuchet MS"/>
              </a:rPr>
              <a:t>suﬃcient </a:t>
            </a:r>
            <a:r>
              <a:rPr sz="2350" spc="-5" dirty="0">
                <a:latin typeface="Trebuchet MS"/>
                <a:cs typeface="Trebuchet MS"/>
              </a:rPr>
              <a:t>inducement  </a:t>
            </a:r>
            <a:r>
              <a:rPr sz="2350" spc="-50" dirty="0">
                <a:latin typeface="Trebuchet MS"/>
                <a:cs typeface="Trebuchet MS"/>
              </a:rPr>
              <a:t>for </a:t>
            </a:r>
            <a:r>
              <a:rPr sz="2350" spc="75" dirty="0">
                <a:latin typeface="Trebuchet MS"/>
                <a:cs typeface="Trebuchet MS"/>
              </a:rPr>
              <a:t>consumers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445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more.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5176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30" dirty="0"/>
              <a:t>Exceptions </a:t>
            </a:r>
            <a:r>
              <a:rPr sz="3850" spc="-85" dirty="0"/>
              <a:t>to </a:t>
            </a:r>
            <a:r>
              <a:rPr sz="3850" spc="90" dirty="0"/>
              <a:t>Law</a:t>
            </a:r>
            <a:r>
              <a:rPr sz="3850" spc="-825" dirty="0"/>
              <a:t>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522460" cy="32277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48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Fashion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5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change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30" dirty="0">
                <a:latin typeface="Trebuchet MS"/>
                <a:cs typeface="Trebuchet MS"/>
              </a:rPr>
              <a:t>fashion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20" dirty="0">
                <a:latin typeface="Trebuchet MS"/>
                <a:cs typeface="Trebuchet MS"/>
              </a:rPr>
              <a:t>tastes </a:t>
            </a:r>
            <a:r>
              <a:rPr sz="2450" spc="15" dirty="0">
                <a:latin typeface="Trebuchet MS"/>
                <a:cs typeface="Trebuchet MS"/>
              </a:rPr>
              <a:t>affects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5" dirty="0">
                <a:latin typeface="Trebuchet MS"/>
                <a:cs typeface="Trebuchet MS"/>
              </a:rPr>
              <a:t>market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-10" dirty="0">
                <a:latin typeface="Trebuchet MS"/>
                <a:cs typeface="Trebuchet MS"/>
              </a:rPr>
              <a:t>commodity.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When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broad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toe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shoe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replaces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narrow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135" dirty="0">
                <a:latin typeface="Trebuchet MS"/>
                <a:cs typeface="Trebuchet MS"/>
              </a:rPr>
              <a:t>toe,  </a:t>
            </a:r>
            <a:r>
              <a:rPr sz="2450" spc="25" dirty="0">
                <a:latin typeface="Trebuchet MS"/>
                <a:cs typeface="Trebuchet MS"/>
              </a:rPr>
              <a:t>no </a:t>
            </a:r>
            <a:r>
              <a:rPr sz="2450" spc="5" dirty="0">
                <a:latin typeface="Trebuchet MS"/>
                <a:cs typeface="Trebuchet MS"/>
              </a:rPr>
              <a:t>amount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30" dirty="0">
                <a:latin typeface="Trebuchet MS"/>
                <a:cs typeface="Trebuchet MS"/>
              </a:rPr>
              <a:t>reduction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100" dirty="0">
                <a:latin typeface="Trebuchet MS"/>
                <a:cs typeface="Trebuchet MS"/>
              </a:rPr>
              <a:t>latter </a:t>
            </a:r>
            <a:r>
              <a:rPr sz="2450" spc="90" dirty="0">
                <a:latin typeface="Trebuchet MS"/>
                <a:cs typeface="Trebuchet MS"/>
              </a:rPr>
              <a:t>is  </a:t>
            </a:r>
            <a:r>
              <a:rPr sz="2450" spc="-15" dirty="0">
                <a:latin typeface="Trebuchet MS"/>
                <a:cs typeface="Trebuchet MS"/>
              </a:rPr>
              <a:t>suﬃcient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clear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stocks.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Broad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toe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hand,  </a:t>
            </a:r>
            <a:r>
              <a:rPr sz="2450" spc="-80" dirty="0">
                <a:latin typeface="Trebuchet MS"/>
                <a:cs typeface="Trebuchet MS"/>
              </a:rPr>
              <a:t>will </a:t>
            </a:r>
            <a:r>
              <a:rPr sz="2450" spc="-5" dirty="0">
                <a:latin typeface="Trebuchet MS"/>
                <a:cs typeface="Trebuchet MS"/>
              </a:rPr>
              <a:t>have </a:t>
            </a:r>
            <a:r>
              <a:rPr sz="2450" spc="10" dirty="0">
                <a:latin typeface="Trebuchet MS"/>
                <a:cs typeface="Trebuchet MS"/>
              </a:rPr>
              <a:t>more </a:t>
            </a:r>
            <a:r>
              <a:rPr sz="2450" spc="50" dirty="0">
                <a:latin typeface="Trebuchet MS"/>
                <a:cs typeface="Trebuchet MS"/>
              </a:rPr>
              <a:t>customers </a:t>
            </a:r>
            <a:r>
              <a:rPr sz="2450" spc="-5" dirty="0">
                <a:latin typeface="Trebuchet MS"/>
                <a:cs typeface="Trebuchet MS"/>
              </a:rPr>
              <a:t>even </a:t>
            </a:r>
            <a:r>
              <a:rPr sz="2450" spc="5" dirty="0">
                <a:latin typeface="Trebuchet MS"/>
                <a:cs typeface="Trebuchet MS"/>
              </a:rPr>
              <a:t>though </a:t>
            </a:r>
            <a:r>
              <a:rPr sz="2450" dirty="0">
                <a:latin typeface="Trebuchet MS"/>
                <a:cs typeface="Trebuchet MS"/>
              </a:rPr>
              <a:t>its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40" dirty="0">
                <a:latin typeface="Trebuchet MS"/>
                <a:cs typeface="Trebuchet MS"/>
              </a:rPr>
              <a:t>may </a:t>
            </a:r>
            <a:r>
              <a:rPr sz="2450" dirty="0">
                <a:latin typeface="Trebuchet MS"/>
                <a:cs typeface="Trebuchet MS"/>
              </a:rPr>
              <a:t>be  </a:t>
            </a:r>
            <a:r>
              <a:rPr sz="2450" spc="55" dirty="0">
                <a:latin typeface="Trebuchet MS"/>
                <a:cs typeface="Trebuchet MS"/>
              </a:rPr>
              <a:t>going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up.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law</a:t>
            </a:r>
            <a:r>
              <a:rPr sz="2450" spc="-13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85" dirty="0">
                <a:latin typeface="Trebuchet MS"/>
                <a:cs typeface="Trebuchet MS"/>
              </a:rPr>
              <a:t>becomes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ineffective.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278981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32448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170" y="428243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7170" y="481710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347" y="972077"/>
            <a:ext cx="8251825" cy="419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24195">
              <a:lnSpc>
                <a:spcPct val="125299"/>
              </a:lnSpc>
              <a:spcBef>
                <a:spcPts val="95"/>
              </a:spcBef>
            </a:pPr>
            <a:r>
              <a:rPr sz="2800" spc="5" dirty="0">
                <a:latin typeface="Trebuchet MS"/>
                <a:cs typeface="Trebuchet MS"/>
              </a:rPr>
              <a:t>Price </a:t>
            </a:r>
            <a:r>
              <a:rPr sz="2800" spc="45" dirty="0">
                <a:latin typeface="Trebuchet MS"/>
                <a:cs typeface="Trebuchet MS"/>
              </a:rPr>
              <a:t>Demand  </a:t>
            </a:r>
            <a:r>
              <a:rPr sz="2800" spc="50" dirty="0">
                <a:latin typeface="Trebuchet MS"/>
                <a:cs typeface="Trebuchet MS"/>
              </a:rPr>
              <a:t>Income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  </a:t>
            </a:r>
            <a:r>
              <a:rPr sz="2800" spc="155" dirty="0">
                <a:latin typeface="Trebuchet MS"/>
                <a:cs typeface="Trebuchet MS"/>
              </a:rPr>
              <a:t>Cross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-40" dirty="0">
                <a:latin typeface="Trebuchet MS"/>
                <a:cs typeface="Trebuchet MS"/>
              </a:rPr>
              <a:t>Direct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garments,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house,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990"/>
              </a:spcBef>
            </a:pPr>
            <a:r>
              <a:rPr sz="2800" spc="-20" dirty="0">
                <a:latin typeface="Trebuchet MS"/>
                <a:cs typeface="Trebuchet MS"/>
              </a:rPr>
              <a:t>Derived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for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lab,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cement,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bricks  </a:t>
            </a:r>
            <a:r>
              <a:rPr sz="2800" spc="-50" dirty="0">
                <a:latin typeface="Trebuchet MS"/>
                <a:cs typeface="Trebuchet MS"/>
              </a:rPr>
              <a:t>for </a:t>
            </a:r>
            <a:r>
              <a:rPr sz="2800" spc="-5" dirty="0">
                <a:latin typeface="Trebuchet MS"/>
                <a:cs typeface="Trebuchet MS"/>
              </a:rPr>
              <a:t>building </a:t>
            </a:r>
            <a:r>
              <a:rPr sz="2800" spc="15" dirty="0">
                <a:latin typeface="Trebuchet MS"/>
                <a:cs typeface="Trebuchet MS"/>
              </a:rPr>
              <a:t>an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house.</a:t>
            </a:r>
            <a:endParaRPr sz="2800">
              <a:latin typeface="Trebuchet MS"/>
              <a:cs typeface="Trebuchet MS"/>
            </a:endParaRPr>
          </a:p>
          <a:p>
            <a:pPr marL="12700" marR="1801495">
              <a:lnSpc>
                <a:spcPts val="4210"/>
              </a:lnSpc>
              <a:spcBef>
                <a:spcPts val="175"/>
              </a:spcBef>
            </a:pPr>
            <a:r>
              <a:rPr sz="2800" spc="10" dirty="0">
                <a:latin typeface="Trebuchet MS"/>
                <a:cs typeface="Trebuchet MS"/>
              </a:rPr>
              <a:t>Joint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tea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leaves,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sugar,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milk  </a:t>
            </a:r>
            <a:r>
              <a:rPr sz="2800" spc="45" dirty="0">
                <a:latin typeface="Trebuchet MS"/>
                <a:cs typeface="Trebuchet MS"/>
              </a:rPr>
              <a:t>Composite Demand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spc="-120" dirty="0">
                <a:latin typeface="Trebuchet MS"/>
                <a:cs typeface="Trebuchet MS"/>
              </a:rPr>
              <a:t>milk,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electricity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9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9176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5" dirty="0"/>
              <a:t>Economics: </a:t>
            </a:r>
            <a:r>
              <a:rPr sz="3850" spc="140" dirty="0"/>
              <a:t>Basic</a:t>
            </a:r>
            <a:r>
              <a:rPr sz="3850" spc="-475" dirty="0"/>
              <a:t> </a:t>
            </a:r>
            <a:r>
              <a:rPr sz="3850" spc="140" dirty="0"/>
              <a:t>Assumptions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710587" y="115907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87" y="218385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0587" y="3587363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6181" y="1052278"/>
            <a:ext cx="7976870" cy="3639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40" dirty="0">
                <a:latin typeface="Trebuchet MS"/>
                <a:cs typeface="Trebuchet MS"/>
              </a:rPr>
              <a:t>I. </a:t>
            </a:r>
            <a:r>
              <a:rPr sz="2800" spc="-10" dirty="0">
                <a:latin typeface="Trebuchet MS"/>
                <a:cs typeface="Trebuchet MS"/>
              </a:rPr>
              <a:t>Ceteris </a:t>
            </a:r>
            <a:r>
              <a:rPr sz="2800" spc="50" dirty="0">
                <a:latin typeface="Trebuchet MS"/>
                <a:cs typeface="Trebuchet MS"/>
              </a:rPr>
              <a:t>Paribus </a:t>
            </a:r>
            <a:r>
              <a:rPr sz="2800" spc="-254" dirty="0">
                <a:latin typeface="Trebuchet MS"/>
                <a:cs typeface="Trebuchet MS"/>
              </a:rPr>
              <a:t>- </a:t>
            </a:r>
            <a:r>
              <a:rPr sz="2800" spc="-70" dirty="0">
                <a:latin typeface="Trebuchet MS"/>
                <a:cs typeface="Trebuchet MS"/>
              </a:rPr>
              <a:t>Other </a:t>
            </a:r>
            <a:r>
              <a:rPr sz="2800" spc="35" dirty="0">
                <a:latin typeface="Trebuchet MS"/>
                <a:cs typeface="Trebuchet MS"/>
              </a:rPr>
              <a:t>things </a:t>
            </a:r>
            <a:r>
              <a:rPr sz="2800" dirty="0">
                <a:latin typeface="Trebuchet MS"/>
                <a:cs typeface="Trebuchet MS"/>
              </a:rPr>
              <a:t>remaining</a:t>
            </a:r>
            <a:r>
              <a:rPr sz="2800" spc="-48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equal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146050">
              <a:lnSpc>
                <a:spcPts val="2980"/>
              </a:lnSpc>
              <a:spcBef>
                <a:spcPts val="5"/>
              </a:spcBef>
            </a:pPr>
            <a:r>
              <a:rPr sz="2800" spc="-95" dirty="0">
                <a:latin typeface="Trebuchet MS"/>
                <a:cs typeface="Trebuchet MS"/>
              </a:rPr>
              <a:t>It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Latin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word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means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‘with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other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things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(being) 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same’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 marR="5080">
              <a:lnSpc>
                <a:spcPts val="2980"/>
              </a:lnSpc>
            </a:pPr>
            <a:r>
              <a:rPr sz="2800" spc="-480" dirty="0">
                <a:latin typeface="Trebuchet MS"/>
                <a:cs typeface="Trebuchet MS"/>
              </a:rPr>
              <a:t>“ </a:t>
            </a:r>
            <a:r>
              <a:rPr sz="2800" spc="15" dirty="0">
                <a:latin typeface="Trebuchet MS"/>
                <a:cs typeface="Trebuchet MS"/>
              </a:rPr>
              <a:t>The </a:t>
            </a:r>
            <a:r>
              <a:rPr sz="2800" spc="5" dirty="0">
                <a:latin typeface="Trebuchet MS"/>
                <a:cs typeface="Trebuchet MS"/>
              </a:rPr>
              <a:t>existence of </a:t>
            </a:r>
            <a:r>
              <a:rPr sz="2800" spc="-60" dirty="0">
                <a:latin typeface="Trebuchet MS"/>
                <a:cs typeface="Trebuchet MS"/>
              </a:rPr>
              <a:t>other </a:t>
            </a:r>
            <a:r>
              <a:rPr sz="2800" spc="5" dirty="0">
                <a:latin typeface="Trebuchet MS"/>
                <a:cs typeface="Trebuchet MS"/>
              </a:rPr>
              <a:t>tendencies </a:t>
            </a:r>
            <a:r>
              <a:rPr sz="2800" spc="105" dirty="0">
                <a:latin typeface="Trebuchet MS"/>
                <a:cs typeface="Trebuchet MS"/>
              </a:rPr>
              <a:t>is </a:t>
            </a:r>
            <a:r>
              <a:rPr sz="2800" spc="-10" dirty="0">
                <a:latin typeface="Trebuchet MS"/>
                <a:cs typeface="Trebuchet MS"/>
              </a:rPr>
              <a:t>nor </a:t>
            </a:r>
            <a:r>
              <a:rPr sz="2800" spc="-85" dirty="0">
                <a:latin typeface="Trebuchet MS"/>
                <a:cs typeface="Trebuchet MS"/>
              </a:rPr>
              <a:t>denied,  </a:t>
            </a:r>
            <a:r>
              <a:rPr sz="2800" spc="-45" dirty="0">
                <a:latin typeface="Trebuchet MS"/>
                <a:cs typeface="Trebuchet MS"/>
              </a:rPr>
              <a:t>but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their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disturbing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effect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neglected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for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time”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254" dirty="0">
                <a:latin typeface="Trebuchet MS"/>
                <a:cs typeface="Trebuchet MS"/>
              </a:rPr>
              <a:t>-  </a:t>
            </a:r>
            <a:r>
              <a:rPr sz="2800" spc="60" dirty="0">
                <a:latin typeface="Trebuchet MS"/>
                <a:cs typeface="Trebuchet MS"/>
              </a:rPr>
              <a:t>Marshall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632315" cy="39630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50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5" dirty="0">
                <a:latin typeface="Trebuchet MS"/>
                <a:cs typeface="Trebuchet MS"/>
              </a:rPr>
              <a:t>Price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5" dirty="0">
                <a:latin typeface="Trebuchet MS"/>
                <a:cs typeface="Trebuchet MS"/>
              </a:rPr>
              <a:t>Refers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0" dirty="0">
                <a:latin typeface="Trebuchet MS"/>
                <a:cs typeface="Trebuchet MS"/>
              </a:rPr>
              <a:t>different </a:t>
            </a:r>
            <a:r>
              <a:rPr sz="2450" spc="-30" dirty="0">
                <a:latin typeface="Trebuchet MS"/>
                <a:cs typeface="Trebuchet MS"/>
              </a:rPr>
              <a:t>quantities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commodity </a:t>
            </a:r>
            <a:r>
              <a:rPr sz="2450" spc="-20" dirty="0">
                <a:latin typeface="Trebuchet MS"/>
                <a:cs typeface="Trebuchet MS"/>
              </a:rPr>
              <a:t>or  </a:t>
            </a:r>
            <a:r>
              <a:rPr sz="2450" spc="5" dirty="0">
                <a:latin typeface="Trebuchet MS"/>
                <a:cs typeface="Trebuchet MS"/>
              </a:rPr>
              <a:t>service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which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0" dirty="0">
                <a:latin typeface="Trebuchet MS"/>
                <a:cs typeface="Trebuchet MS"/>
              </a:rPr>
              <a:t>will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purchase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given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time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 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given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prices,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80" dirty="0">
                <a:latin typeface="Trebuchet MS"/>
                <a:cs typeface="Trebuchet MS"/>
              </a:rPr>
              <a:t>assuming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things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remaining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same.  </a:t>
            </a:r>
            <a:r>
              <a:rPr sz="2450" spc="-80" dirty="0">
                <a:latin typeface="Trebuchet MS"/>
                <a:cs typeface="Trebuchet MS"/>
              </a:rPr>
              <a:t>It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60" dirty="0">
                <a:latin typeface="Trebuchet MS"/>
                <a:cs typeface="Trebuchet MS"/>
              </a:rPr>
              <a:t>with </a:t>
            </a:r>
            <a:r>
              <a:rPr sz="2450" dirty="0">
                <a:latin typeface="Trebuchet MS"/>
                <a:cs typeface="Trebuchet MS"/>
              </a:rPr>
              <a:t>which </a:t>
            </a:r>
            <a:r>
              <a:rPr sz="2450" spc="-5" dirty="0">
                <a:latin typeface="Trebuchet MS"/>
                <a:cs typeface="Trebuchet MS"/>
              </a:rPr>
              <a:t>people </a:t>
            </a:r>
            <a:r>
              <a:rPr sz="2450" spc="-60" dirty="0">
                <a:latin typeface="Trebuchet MS"/>
                <a:cs typeface="Trebuchet MS"/>
              </a:rPr>
              <a:t>are </a:t>
            </a:r>
            <a:r>
              <a:rPr sz="2450" spc="20" dirty="0">
                <a:latin typeface="Trebuchet MS"/>
                <a:cs typeface="Trebuchet MS"/>
              </a:rPr>
              <a:t>mostly  </a:t>
            </a:r>
            <a:r>
              <a:rPr sz="2450" dirty="0">
                <a:latin typeface="Trebuchet MS"/>
                <a:cs typeface="Trebuchet MS"/>
              </a:rPr>
              <a:t>concerned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80" dirty="0">
                <a:latin typeface="Trebuchet MS"/>
                <a:cs typeface="Trebuchet MS"/>
              </a:rPr>
              <a:t>such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20" dirty="0">
                <a:latin typeface="Trebuchet MS"/>
                <a:cs typeface="Trebuchet MS"/>
              </a:rPr>
              <a:t>an </a:t>
            </a:r>
            <a:r>
              <a:rPr sz="2450" spc="-30" dirty="0">
                <a:latin typeface="Trebuchet MS"/>
                <a:cs typeface="Trebuchet MS"/>
              </a:rPr>
              <a:t>important  </a:t>
            </a:r>
            <a:r>
              <a:rPr sz="2450" spc="-20" dirty="0">
                <a:latin typeface="Trebuchet MS"/>
                <a:cs typeface="Trebuchet MS"/>
              </a:rPr>
              <a:t>notion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35" dirty="0">
                <a:latin typeface="Trebuchet MS"/>
                <a:cs typeface="Trebuchet MS"/>
              </a:rPr>
              <a:t>economics. </a:t>
            </a:r>
            <a:r>
              <a:rPr sz="2450" spc="5" dirty="0">
                <a:latin typeface="Trebuchet MS"/>
                <a:cs typeface="Trebuchet MS"/>
              </a:rPr>
              <a:t>Price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90" dirty="0">
                <a:latin typeface="Trebuchet MS"/>
                <a:cs typeface="Trebuchet MS"/>
              </a:rPr>
              <a:t>has </a:t>
            </a:r>
            <a:r>
              <a:rPr sz="2450" spc="-15" dirty="0">
                <a:latin typeface="Trebuchet MS"/>
                <a:cs typeface="Trebuchet MS"/>
              </a:rPr>
              <a:t>inverse </a:t>
            </a:r>
            <a:r>
              <a:rPr sz="2450" spc="-60" dirty="0">
                <a:latin typeface="Trebuchet MS"/>
                <a:cs typeface="Trebuchet MS"/>
              </a:rPr>
              <a:t>relation  with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70" dirty="0">
                <a:latin typeface="Trebuchet MS"/>
                <a:cs typeface="Trebuchet MS"/>
              </a:rPr>
              <a:t>price. </a:t>
            </a:r>
            <a:r>
              <a:rPr sz="2450" spc="200" dirty="0">
                <a:latin typeface="Trebuchet MS"/>
                <a:cs typeface="Trebuchet MS"/>
              </a:rPr>
              <a:t>As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30" dirty="0">
                <a:latin typeface="Trebuchet MS"/>
                <a:cs typeface="Trebuchet MS"/>
              </a:rPr>
              <a:t>commodity increases </a:t>
            </a:r>
            <a:r>
              <a:rPr sz="2450" dirty="0">
                <a:latin typeface="Trebuchet MS"/>
                <a:cs typeface="Trebuchet MS"/>
              </a:rPr>
              <a:t>its 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falls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decreases,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its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rises.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533255" cy="46983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51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50" dirty="0">
                <a:latin typeface="Trebuchet MS"/>
                <a:cs typeface="Trebuchet MS"/>
              </a:rPr>
              <a:t>Income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69595">
              <a:lnSpc>
                <a:spcPts val="2890"/>
              </a:lnSpc>
              <a:spcBef>
                <a:spcPts val="990"/>
              </a:spcBef>
            </a:pPr>
            <a:r>
              <a:rPr sz="2450" spc="15" dirty="0">
                <a:latin typeface="Trebuchet MS"/>
                <a:cs typeface="Trebuchet MS"/>
              </a:rPr>
              <a:t>Refers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0" dirty="0">
                <a:latin typeface="Trebuchet MS"/>
                <a:cs typeface="Trebuchet MS"/>
              </a:rPr>
              <a:t>different </a:t>
            </a:r>
            <a:r>
              <a:rPr sz="2450" spc="-30" dirty="0">
                <a:latin typeface="Trebuchet MS"/>
                <a:cs typeface="Trebuchet MS"/>
              </a:rPr>
              <a:t>quantities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commodity </a:t>
            </a:r>
            <a:r>
              <a:rPr sz="2450" spc="-20" dirty="0">
                <a:latin typeface="Trebuchet MS"/>
                <a:cs typeface="Trebuchet MS"/>
              </a:rPr>
              <a:t>or  </a:t>
            </a:r>
            <a:r>
              <a:rPr sz="2450" spc="5" dirty="0">
                <a:latin typeface="Trebuchet MS"/>
                <a:cs typeface="Trebuchet MS"/>
              </a:rPr>
              <a:t>service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which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80" dirty="0">
                <a:latin typeface="Trebuchet MS"/>
                <a:cs typeface="Trebuchet MS"/>
              </a:rPr>
              <a:t>will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buy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different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levels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  </a:t>
            </a:r>
            <a:r>
              <a:rPr sz="2450" spc="-35" dirty="0">
                <a:latin typeface="Trebuchet MS"/>
                <a:cs typeface="Trebuchet MS"/>
              </a:rPr>
              <a:t>income,</a:t>
            </a:r>
            <a:r>
              <a:rPr sz="2450" spc="-90" dirty="0">
                <a:latin typeface="Trebuchet MS"/>
                <a:cs typeface="Trebuchet MS"/>
              </a:rPr>
              <a:t> </a:t>
            </a:r>
            <a:r>
              <a:rPr sz="2450" spc="80" dirty="0">
                <a:latin typeface="Trebuchet MS"/>
                <a:cs typeface="Trebuchet MS"/>
              </a:rPr>
              <a:t>assuming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things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remaining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constant.</a:t>
            </a:r>
            <a:endParaRPr sz="245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10"/>
              </a:spcBef>
            </a:pPr>
            <a:r>
              <a:rPr sz="2450" spc="-10" dirty="0">
                <a:latin typeface="Trebuchet MS"/>
                <a:cs typeface="Trebuchet MS"/>
              </a:rPr>
              <a:t>Usually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commodity increases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-85" dirty="0">
                <a:latin typeface="Trebuchet MS"/>
                <a:cs typeface="Trebuchet MS"/>
              </a:rPr>
              <a:t>the  </a:t>
            </a:r>
            <a:r>
              <a:rPr sz="2450" spc="30" dirty="0">
                <a:latin typeface="Trebuchet MS"/>
                <a:cs typeface="Trebuchet MS"/>
              </a:rPr>
              <a:t>income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person increases </a:t>
            </a:r>
            <a:r>
              <a:rPr sz="2450" spc="50" dirty="0">
                <a:latin typeface="Trebuchet MS"/>
                <a:cs typeface="Trebuchet MS"/>
              </a:rPr>
              <a:t>unless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commodity  </a:t>
            </a:r>
            <a:r>
              <a:rPr sz="2450" spc="40" dirty="0">
                <a:latin typeface="Trebuchet MS"/>
                <a:cs typeface="Trebuchet MS"/>
              </a:rPr>
              <a:t>happens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dirty="0">
                <a:latin typeface="Trebuchet MS"/>
                <a:cs typeface="Trebuchet MS"/>
              </a:rPr>
              <a:t>be </a:t>
            </a:r>
            <a:r>
              <a:rPr sz="2450" spc="20" dirty="0">
                <a:latin typeface="Trebuchet MS"/>
                <a:cs typeface="Trebuchet MS"/>
              </a:rPr>
              <a:t>an </a:t>
            </a:r>
            <a:r>
              <a:rPr sz="2450" spc="-60" dirty="0">
                <a:latin typeface="Trebuchet MS"/>
                <a:cs typeface="Trebuchet MS"/>
              </a:rPr>
              <a:t>inferior </a:t>
            </a:r>
            <a:r>
              <a:rPr sz="2450" spc="-50" dirty="0">
                <a:latin typeface="Trebuchet MS"/>
                <a:cs typeface="Trebuchet MS"/>
              </a:rPr>
              <a:t>product. </a:t>
            </a: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40" dirty="0">
                <a:latin typeface="Trebuchet MS"/>
                <a:cs typeface="Trebuchet MS"/>
              </a:rPr>
              <a:t>coarse  </a:t>
            </a:r>
            <a:r>
              <a:rPr sz="2450" spc="-30" dirty="0">
                <a:latin typeface="Trebuchet MS"/>
                <a:cs typeface="Trebuchet MS"/>
              </a:rPr>
              <a:t>grain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15" dirty="0">
                <a:latin typeface="Trebuchet MS"/>
                <a:cs typeface="Trebuchet MS"/>
              </a:rPr>
              <a:t>cheap </a:t>
            </a:r>
            <a:r>
              <a:rPr sz="2450" spc="-20" dirty="0">
                <a:latin typeface="Trebuchet MS"/>
                <a:cs typeface="Trebuchet MS"/>
              </a:rPr>
              <a:t>or </a:t>
            </a:r>
            <a:r>
              <a:rPr sz="2450" spc="-60" dirty="0">
                <a:latin typeface="Trebuchet MS"/>
                <a:cs typeface="Trebuchet MS"/>
              </a:rPr>
              <a:t>inferior </a:t>
            </a:r>
            <a:r>
              <a:rPr sz="2450" spc="-10" dirty="0">
                <a:latin typeface="Trebuchet MS"/>
                <a:cs typeface="Trebuchet MS"/>
              </a:rPr>
              <a:t>commodity. </a:t>
            </a: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 </a:t>
            </a:r>
            <a:r>
              <a:rPr sz="2450" spc="80" dirty="0">
                <a:latin typeface="Trebuchet MS"/>
                <a:cs typeface="Trebuchet MS"/>
              </a:rPr>
              <a:t>such </a:t>
            </a:r>
            <a:r>
              <a:rPr sz="2450" spc="45" dirty="0">
                <a:latin typeface="Trebuchet MS"/>
                <a:cs typeface="Trebuchet MS"/>
              </a:rPr>
              <a:t>commodities decreases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income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person  </a:t>
            </a:r>
            <a:r>
              <a:rPr sz="2450" dirty="0">
                <a:latin typeface="Trebuchet MS"/>
                <a:cs typeface="Trebuchet MS"/>
              </a:rPr>
              <a:t>increases.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Thus,</a:t>
            </a:r>
            <a:r>
              <a:rPr sz="2450" spc="-85" dirty="0">
                <a:latin typeface="Trebuchet MS"/>
                <a:cs typeface="Trebuchet MS"/>
              </a:rPr>
              <a:t> 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inferior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cheap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  </a:t>
            </a:r>
            <a:r>
              <a:rPr sz="2450" spc="-25" dirty="0">
                <a:latin typeface="Trebuchet MS"/>
                <a:cs typeface="Trebuchet MS"/>
              </a:rPr>
              <a:t>inversely </a:t>
            </a:r>
            <a:r>
              <a:rPr sz="2450" spc="-70" dirty="0">
                <a:latin typeface="Trebuchet MS"/>
                <a:cs typeface="Trebuchet MS"/>
              </a:rPr>
              <a:t>related </a:t>
            </a:r>
            <a:r>
              <a:rPr sz="2450" spc="-60" dirty="0">
                <a:latin typeface="Trebuchet MS"/>
                <a:cs typeface="Trebuchet MS"/>
              </a:rPr>
              <a:t>with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39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income.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299575" cy="24930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52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155" dirty="0">
                <a:latin typeface="Trebuchet MS"/>
                <a:cs typeface="Trebuchet MS"/>
              </a:rPr>
              <a:t>Cross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5" dirty="0">
                <a:latin typeface="Trebuchet MS"/>
                <a:cs typeface="Trebuchet MS"/>
              </a:rPr>
              <a:t>When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30" dirty="0">
                <a:latin typeface="Trebuchet MS"/>
                <a:cs typeface="Trebuchet MS"/>
              </a:rPr>
              <a:t>commodity </a:t>
            </a:r>
            <a:r>
              <a:rPr sz="2450" spc="40" dirty="0">
                <a:latin typeface="Trebuchet MS"/>
                <a:cs typeface="Trebuchet MS"/>
              </a:rPr>
              <a:t>depends </a:t>
            </a:r>
            <a:r>
              <a:rPr sz="2450" spc="-40" dirty="0">
                <a:latin typeface="Trebuchet MS"/>
                <a:cs typeface="Trebuchet MS"/>
              </a:rPr>
              <a:t>not </a:t>
            </a:r>
            <a:r>
              <a:rPr sz="2450" spc="50" dirty="0">
                <a:latin typeface="Trebuchet MS"/>
                <a:cs typeface="Trebuchet MS"/>
              </a:rPr>
              <a:t>on </a:t>
            </a:r>
            <a:r>
              <a:rPr sz="2450" dirty="0">
                <a:latin typeface="Trebuchet MS"/>
                <a:cs typeface="Trebuchet MS"/>
              </a:rPr>
              <a:t>its 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55" dirty="0">
                <a:latin typeface="Trebuchet MS"/>
                <a:cs typeface="Trebuchet MS"/>
              </a:rPr>
              <a:t>but </a:t>
            </a:r>
            <a:r>
              <a:rPr sz="2450" spc="50" dirty="0">
                <a:latin typeface="Trebuchet MS"/>
                <a:cs typeface="Trebuchet MS"/>
              </a:rPr>
              <a:t>on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-70" dirty="0">
                <a:latin typeface="Trebuchet MS"/>
                <a:cs typeface="Trebuchet MS"/>
              </a:rPr>
              <a:t>related </a:t>
            </a:r>
            <a:r>
              <a:rPr sz="2450" dirty="0">
                <a:latin typeface="Trebuchet MS"/>
                <a:cs typeface="Trebuchet MS"/>
              </a:rPr>
              <a:t>commodities, </a:t>
            </a:r>
            <a:r>
              <a:rPr sz="2450" spc="-130" dirty="0">
                <a:latin typeface="Trebuchet MS"/>
                <a:cs typeface="Trebuchet MS"/>
              </a:rPr>
              <a:t>it </a:t>
            </a:r>
            <a:r>
              <a:rPr sz="2450" spc="90" dirty="0">
                <a:latin typeface="Trebuchet MS"/>
                <a:cs typeface="Trebuchet MS"/>
              </a:rPr>
              <a:t>is  </a:t>
            </a:r>
            <a:r>
              <a:rPr sz="2450" spc="-20" dirty="0">
                <a:latin typeface="Trebuchet MS"/>
                <a:cs typeface="Trebuchet MS"/>
              </a:rPr>
              <a:t>called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cross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demand.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Here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we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take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closely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connected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or  </a:t>
            </a:r>
            <a:r>
              <a:rPr sz="2450" spc="-70" dirty="0">
                <a:latin typeface="Trebuchet MS"/>
                <a:cs typeface="Trebuchet MS"/>
              </a:rPr>
              <a:t>related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which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substitutes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one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95" dirty="0">
                <a:latin typeface="Trebuchet MS"/>
                <a:cs typeface="Trebuchet MS"/>
              </a:rPr>
              <a:t>another.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4028401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544050" cy="44418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53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40" dirty="0">
                <a:latin typeface="Trebuchet MS"/>
                <a:cs typeface="Trebuchet MS"/>
              </a:rPr>
              <a:t>Direct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5" dirty="0">
                <a:latin typeface="Trebuchet MS"/>
                <a:cs typeface="Trebuchet MS"/>
              </a:rPr>
              <a:t>Refers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25" dirty="0">
                <a:latin typeface="Trebuchet MS"/>
                <a:cs typeface="Trebuchet MS"/>
              </a:rPr>
              <a:t>classiﬁcation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50" dirty="0">
                <a:latin typeface="Trebuchet MS"/>
                <a:cs typeface="Trebuchet MS"/>
              </a:rPr>
              <a:t>on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95" dirty="0">
                <a:latin typeface="Trebuchet MS"/>
                <a:cs typeface="Trebuchet MS"/>
              </a:rPr>
              <a:t>basis </a:t>
            </a:r>
            <a:r>
              <a:rPr sz="2450" spc="15" dirty="0">
                <a:latin typeface="Trebuchet MS"/>
                <a:cs typeface="Trebuchet MS"/>
              </a:rPr>
              <a:t>of  </a:t>
            </a:r>
            <a:r>
              <a:rPr sz="2450" dirty="0">
                <a:latin typeface="Trebuchet MS"/>
                <a:cs typeface="Trebuchet MS"/>
              </a:rPr>
              <a:t>dependency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products.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  </a:t>
            </a:r>
            <a:r>
              <a:rPr sz="2450" spc="-90" dirty="0">
                <a:latin typeface="Trebuchet MS"/>
                <a:cs typeface="Trebuchet MS"/>
              </a:rPr>
              <a:t>that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40" dirty="0">
                <a:latin typeface="Trebuchet MS"/>
                <a:cs typeface="Trebuchet MS"/>
              </a:rPr>
              <a:t>not </a:t>
            </a:r>
            <a:r>
              <a:rPr sz="2450" spc="40" dirty="0">
                <a:latin typeface="Trebuchet MS"/>
                <a:cs typeface="Trebuchet MS"/>
              </a:rPr>
              <a:t>associated </a:t>
            </a:r>
            <a:r>
              <a:rPr sz="2450" spc="-60" dirty="0">
                <a:latin typeface="Trebuchet MS"/>
                <a:cs typeface="Trebuchet MS"/>
              </a:rPr>
              <a:t>with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20" dirty="0">
                <a:latin typeface="Trebuchet MS"/>
                <a:cs typeface="Trebuchet MS"/>
              </a:rPr>
              <a:t>products 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15" dirty="0">
                <a:latin typeface="Trebuchet MS"/>
                <a:cs typeface="Trebuchet MS"/>
              </a:rPr>
              <a:t>known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45" dirty="0">
                <a:latin typeface="Trebuchet MS"/>
                <a:cs typeface="Trebuchet MS"/>
              </a:rPr>
              <a:t>autonomous </a:t>
            </a:r>
            <a:r>
              <a:rPr sz="2450" spc="-20" dirty="0">
                <a:latin typeface="Trebuchet MS"/>
                <a:cs typeface="Trebuchet MS"/>
              </a:rPr>
              <a:t>or </a:t>
            </a:r>
            <a:r>
              <a:rPr sz="2450" spc="-55" dirty="0">
                <a:latin typeface="Trebuchet MS"/>
                <a:cs typeface="Trebuchet MS"/>
              </a:rPr>
              <a:t>direct </a:t>
            </a:r>
            <a:r>
              <a:rPr sz="2450" spc="-10" dirty="0">
                <a:latin typeface="Trebuchet MS"/>
                <a:cs typeface="Trebuchet MS"/>
              </a:rPr>
              <a:t>demand. </a:t>
            </a:r>
            <a:r>
              <a:rPr sz="2450" dirty="0">
                <a:latin typeface="Trebuchet MS"/>
                <a:cs typeface="Trebuchet MS"/>
              </a:rPr>
              <a:t>The  </a:t>
            </a:r>
            <a:r>
              <a:rPr sz="2450" spc="45" dirty="0">
                <a:latin typeface="Trebuchet MS"/>
                <a:cs typeface="Trebuchet MS"/>
              </a:rPr>
              <a:t>autonomous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arises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due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natural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desire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an  </a:t>
            </a:r>
            <a:r>
              <a:rPr sz="2450" spc="-35" dirty="0">
                <a:latin typeface="Trebuchet MS"/>
                <a:cs typeface="Trebuchet MS"/>
              </a:rPr>
              <a:t>individual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70" dirty="0">
                <a:latin typeface="Trebuchet MS"/>
                <a:cs typeface="Trebuchet MS"/>
              </a:rPr>
              <a:t>consume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45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product.</a:t>
            </a:r>
            <a:endParaRPr sz="2450">
              <a:latin typeface="Trebuchet MS"/>
              <a:cs typeface="Trebuchet MS"/>
            </a:endParaRPr>
          </a:p>
          <a:p>
            <a:pPr marL="1494790" marR="469900">
              <a:lnSpc>
                <a:spcPts val="2890"/>
              </a:lnSpc>
              <a:spcBef>
                <a:spcPts val="900"/>
              </a:spcBef>
            </a:pP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56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food, </a:t>
            </a:r>
            <a:r>
              <a:rPr sz="2450" spc="-114" dirty="0">
                <a:latin typeface="Trebuchet MS"/>
                <a:cs typeface="Trebuchet MS"/>
              </a:rPr>
              <a:t>shelter, </a:t>
            </a:r>
            <a:r>
              <a:rPr sz="2450" spc="-45" dirty="0">
                <a:latin typeface="Trebuchet MS"/>
                <a:cs typeface="Trebuchet MS"/>
              </a:rPr>
              <a:t>clothes, </a:t>
            </a:r>
            <a:r>
              <a:rPr sz="2450" spc="5" dirty="0">
                <a:latin typeface="Trebuchet MS"/>
                <a:cs typeface="Trebuchet MS"/>
              </a:rPr>
              <a:t>and  </a:t>
            </a:r>
            <a:r>
              <a:rPr sz="2450" spc="15" dirty="0">
                <a:latin typeface="Trebuchet MS"/>
                <a:cs typeface="Trebuchet MS"/>
              </a:rPr>
              <a:t>vehicles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45" dirty="0">
                <a:latin typeface="Trebuchet MS"/>
                <a:cs typeface="Trebuchet MS"/>
              </a:rPr>
              <a:t>autonomous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-130" dirty="0">
                <a:latin typeface="Trebuchet MS"/>
                <a:cs typeface="Trebuchet MS"/>
              </a:rPr>
              <a:t>it </a:t>
            </a:r>
            <a:r>
              <a:rPr sz="2450" spc="40" dirty="0">
                <a:latin typeface="Trebuchet MS"/>
                <a:cs typeface="Trebuchet MS"/>
              </a:rPr>
              <a:t>arises </a:t>
            </a:r>
            <a:r>
              <a:rPr sz="2450" spc="-10" dirty="0">
                <a:latin typeface="Trebuchet MS"/>
                <a:cs typeface="Trebuchet MS"/>
              </a:rPr>
              <a:t>due </a:t>
            </a:r>
            <a:r>
              <a:rPr sz="2450" spc="-50" dirty="0">
                <a:latin typeface="Trebuchet MS"/>
                <a:cs typeface="Trebuchet MS"/>
              </a:rPr>
              <a:t>to </a:t>
            </a:r>
            <a:r>
              <a:rPr sz="2450" spc="-30" dirty="0">
                <a:latin typeface="Trebuchet MS"/>
                <a:cs typeface="Trebuchet MS"/>
              </a:rPr>
              <a:t>biological,  </a:t>
            </a:r>
            <a:r>
              <a:rPr sz="2450" spc="-35" dirty="0">
                <a:latin typeface="Trebuchet MS"/>
                <a:cs typeface="Trebuchet MS"/>
              </a:rPr>
              <a:t>physical,</a:t>
            </a:r>
            <a:r>
              <a:rPr sz="2450" spc="-9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personal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needs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consumers.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523095" cy="40747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54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20" dirty="0">
                <a:latin typeface="Trebuchet MS"/>
                <a:cs typeface="Trebuchet MS"/>
              </a:rPr>
              <a:t>Derived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213360">
              <a:lnSpc>
                <a:spcPts val="2890"/>
              </a:lnSpc>
              <a:spcBef>
                <a:spcPts val="990"/>
              </a:spcBef>
            </a:pPr>
            <a:r>
              <a:rPr sz="2450" spc="15" dirty="0">
                <a:latin typeface="Trebuchet MS"/>
                <a:cs typeface="Trebuchet MS"/>
              </a:rPr>
              <a:t>Refers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arises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due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 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459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products.</a:t>
            </a:r>
            <a:endParaRPr sz="245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885"/>
              </a:spcBef>
            </a:pP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-114" dirty="0">
                <a:latin typeface="Trebuchet MS"/>
                <a:cs typeface="Trebuchet MS"/>
              </a:rPr>
              <a:t>petrol, </a:t>
            </a:r>
            <a:r>
              <a:rPr sz="2450" spc="-60" dirty="0">
                <a:latin typeface="Trebuchet MS"/>
                <a:cs typeface="Trebuchet MS"/>
              </a:rPr>
              <a:t>diesel,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-55" dirty="0">
                <a:latin typeface="Trebuchet MS"/>
                <a:cs typeface="Trebuchet MS"/>
              </a:rPr>
              <a:t>other  </a:t>
            </a:r>
            <a:r>
              <a:rPr sz="2450" spc="-20" dirty="0">
                <a:latin typeface="Trebuchet MS"/>
                <a:cs typeface="Trebuchet MS"/>
              </a:rPr>
              <a:t>lubricants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depends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vehicles.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Apart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from  </a:t>
            </a:r>
            <a:r>
              <a:rPr sz="2450" spc="-100" dirty="0">
                <a:latin typeface="Trebuchet MS"/>
                <a:cs typeface="Trebuchet MS"/>
              </a:rPr>
              <a:t>this,</a:t>
            </a:r>
            <a:r>
              <a:rPr sz="2450" spc="-85" dirty="0">
                <a:latin typeface="Trebuchet MS"/>
                <a:cs typeface="Trebuchet MS"/>
              </a:rPr>
              <a:t> 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raw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materials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also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derived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  </a:t>
            </a:r>
            <a:r>
              <a:rPr sz="2450" spc="145" dirty="0">
                <a:latin typeface="Trebuchet MS"/>
                <a:cs typeface="Trebuchet MS"/>
              </a:rPr>
              <a:t>as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130" dirty="0">
                <a:latin typeface="Trebuchet MS"/>
                <a:cs typeface="Trebuchet MS"/>
              </a:rPr>
              <a:t>it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dependent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production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products.</a:t>
            </a:r>
            <a:endParaRPr sz="2450">
              <a:latin typeface="Trebuchet MS"/>
              <a:cs typeface="Trebuchet MS"/>
            </a:endParaRPr>
          </a:p>
          <a:p>
            <a:pPr marL="1494790" marR="19050">
              <a:lnSpc>
                <a:spcPts val="2890"/>
              </a:lnSpc>
              <a:spcBef>
                <a:spcPts val="15"/>
              </a:spcBef>
            </a:pPr>
            <a:r>
              <a:rPr sz="2450" spc="-50" dirty="0">
                <a:latin typeface="Trebuchet MS"/>
                <a:cs typeface="Trebuchet MS"/>
              </a:rPr>
              <a:t>Moreover,</a:t>
            </a:r>
            <a:r>
              <a:rPr sz="2450" spc="-85" dirty="0">
                <a:latin typeface="Trebuchet MS"/>
                <a:cs typeface="Trebuchet MS"/>
              </a:rPr>
              <a:t> 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substitutes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complementary 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also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derived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demand.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48398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9786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309" y="364670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4096176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35429"/>
            <a:ext cx="9520555" cy="5050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55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745"/>
              </a:spcBef>
            </a:pPr>
            <a:r>
              <a:rPr sz="2600" spc="20" dirty="0">
                <a:latin typeface="Trebuchet MS"/>
                <a:cs typeface="Trebuchet MS"/>
              </a:rPr>
              <a:t>Joint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Demand</a:t>
            </a:r>
            <a:endParaRPr sz="2600">
              <a:latin typeface="Trebuchet MS"/>
              <a:cs typeface="Trebuchet MS"/>
            </a:endParaRPr>
          </a:p>
          <a:p>
            <a:pPr marL="1494790" marR="5080">
              <a:lnSpc>
                <a:spcPts val="2540"/>
              </a:lnSpc>
              <a:spcBef>
                <a:spcPts val="770"/>
              </a:spcBef>
            </a:pPr>
            <a:r>
              <a:rPr sz="2350" spc="114" dirty="0">
                <a:latin typeface="Trebuchet MS"/>
                <a:cs typeface="Trebuchet MS"/>
              </a:rPr>
              <a:t>Also </a:t>
            </a:r>
            <a:r>
              <a:rPr sz="2350" spc="-10" dirty="0">
                <a:latin typeface="Trebuchet MS"/>
                <a:cs typeface="Trebuchet MS"/>
              </a:rPr>
              <a:t>called </a:t>
            </a:r>
            <a:r>
              <a:rPr sz="2350" spc="10" dirty="0">
                <a:latin typeface="Trebuchet MS"/>
                <a:cs typeface="Trebuchet MS"/>
              </a:rPr>
              <a:t>Complementary </a:t>
            </a:r>
            <a:r>
              <a:rPr sz="2350" spc="-30" dirty="0">
                <a:latin typeface="Trebuchet MS"/>
                <a:cs typeface="Trebuchet MS"/>
              </a:rPr>
              <a:t>demand, </a:t>
            </a:r>
            <a:r>
              <a:rPr sz="2350" spc="55" dirty="0">
                <a:latin typeface="Trebuchet MS"/>
                <a:cs typeface="Trebuchet MS"/>
              </a:rPr>
              <a:t>occurs </a:t>
            </a:r>
            <a:r>
              <a:rPr sz="2350" spc="-5" dirty="0">
                <a:latin typeface="Trebuchet MS"/>
                <a:cs typeface="Trebuchet MS"/>
              </a:rPr>
              <a:t>when </a:t>
            </a:r>
            <a:r>
              <a:rPr sz="2350" spc="-20" dirty="0">
                <a:latin typeface="Trebuchet MS"/>
                <a:cs typeface="Trebuchet MS"/>
              </a:rPr>
              <a:t>two  </a:t>
            </a:r>
            <a:r>
              <a:rPr sz="2350" spc="15" dirty="0">
                <a:latin typeface="Trebuchet MS"/>
                <a:cs typeface="Trebuchet MS"/>
              </a:rPr>
              <a:t>products </a:t>
            </a:r>
            <a:r>
              <a:rPr sz="2350" spc="-25" dirty="0">
                <a:latin typeface="Trebuchet MS"/>
                <a:cs typeface="Trebuchet MS"/>
              </a:rPr>
              <a:t>are </a:t>
            </a:r>
            <a:r>
              <a:rPr sz="2350" spc="45" dirty="0">
                <a:latin typeface="Trebuchet MS"/>
                <a:cs typeface="Trebuchet MS"/>
              </a:rPr>
              <a:t>necessary </a:t>
            </a:r>
            <a:r>
              <a:rPr sz="2350" spc="-30" dirty="0">
                <a:latin typeface="Trebuchet MS"/>
                <a:cs typeface="Trebuchet MS"/>
              </a:rPr>
              <a:t>to meet </a:t>
            </a:r>
            <a:r>
              <a:rPr sz="2350" spc="15" dirty="0">
                <a:latin typeface="Trebuchet MS"/>
                <a:cs typeface="Trebuchet MS"/>
              </a:rPr>
              <a:t>one </a:t>
            </a:r>
            <a:r>
              <a:rPr sz="2350" spc="-5" dirty="0">
                <a:latin typeface="Trebuchet MS"/>
                <a:cs typeface="Trebuchet MS"/>
              </a:rPr>
              <a:t>demand. </a:t>
            </a:r>
            <a:r>
              <a:rPr sz="2350" spc="155" dirty="0">
                <a:latin typeface="Trebuchet MS"/>
                <a:cs typeface="Trebuchet MS"/>
              </a:rPr>
              <a:t>A </a:t>
            </a:r>
            <a:r>
              <a:rPr sz="2350" spc="50" dirty="0">
                <a:latin typeface="Trebuchet MS"/>
                <a:cs typeface="Trebuchet MS"/>
              </a:rPr>
              <a:t>change </a:t>
            </a:r>
            <a:r>
              <a:rPr sz="2350" spc="-20" dirty="0">
                <a:latin typeface="Trebuchet MS"/>
                <a:cs typeface="Trebuchet MS"/>
              </a:rPr>
              <a:t>in 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for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one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these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goods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causes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similar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change 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35" dirty="0">
                <a:latin typeface="Trebuchet MS"/>
                <a:cs typeface="Trebuchet MS"/>
              </a:rPr>
              <a:t>demand </a:t>
            </a:r>
            <a:r>
              <a:rPr sz="2350" spc="-50" dirty="0">
                <a:latin typeface="Trebuchet MS"/>
                <a:cs typeface="Trebuchet MS"/>
              </a:rPr>
              <a:t>for the other </a:t>
            </a:r>
            <a:r>
              <a:rPr sz="2350" spc="-45" dirty="0">
                <a:latin typeface="Trebuchet MS"/>
                <a:cs typeface="Trebuchet MS"/>
              </a:rPr>
              <a:t>product. </a:t>
            </a:r>
            <a:r>
              <a:rPr sz="2350" spc="5" dirty="0">
                <a:latin typeface="Trebuchet MS"/>
                <a:cs typeface="Trebuchet MS"/>
              </a:rPr>
              <a:t>For </a:t>
            </a:r>
            <a:r>
              <a:rPr sz="2350" spc="-50" dirty="0">
                <a:latin typeface="Trebuchet MS"/>
                <a:cs typeface="Trebuchet MS"/>
              </a:rPr>
              <a:t>example, </a:t>
            </a:r>
            <a:r>
              <a:rPr sz="2350" spc="70" dirty="0">
                <a:latin typeface="Trebuchet MS"/>
                <a:cs typeface="Trebuchet MS"/>
              </a:rPr>
              <a:t>cars </a:t>
            </a:r>
            <a:r>
              <a:rPr sz="2350" spc="-15" dirty="0">
                <a:latin typeface="Trebuchet MS"/>
                <a:cs typeface="Trebuchet MS"/>
              </a:rPr>
              <a:t>need  </a:t>
            </a:r>
            <a:r>
              <a:rPr sz="2350" spc="50" dirty="0">
                <a:latin typeface="Trebuchet MS"/>
                <a:cs typeface="Trebuchet MS"/>
              </a:rPr>
              <a:t>gasoline </a:t>
            </a:r>
            <a:r>
              <a:rPr sz="2350" spc="-30" dirty="0">
                <a:latin typeface="Trebuchet MS"/>
                <a:cs typeface="Trebuchet MS"/>
              </a:rPr>
              <a:t>or </a:t>
            </a:r>
            <a:r>
              <a:rPr sz="2350" spc="-5" dirty="0">
                <a:latin typeface="Trebuchet MS"/>
                <a:cs typeface="Trebuchet MS"/>
              </a:rPr>
              <a:t>diesel </a:t>
            </a:r>
            <a:r>
              <a:rPr sz="2350" spc="-90" dirty="0">
                <a:latin typeface="Trebuchet MS"/>
                <a:cs typeface="Trebuchet MS"/>
              </a:rPr>
              <a:t>fuel. </a:t>
            </a:r>
            <a:r>
              <a:rPr sz="2350" spc="105" dirty="0">
                <a:latin typeface="Trebuchet MS"/>
                <a:cs typeface="Trebuchet MS"/>
              </a:rPr>
              <a:t>An </a:t>
            </a:r>
            <a:r>
              <a:rPr sz="2350" spc="20" dirty="0">
                <a:latin typeface="Trebuchet MS"/>
                <a:cs typeface="Trebuchet MS"/>
              </a:rPr>
              <a:t>increase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35" dirty="0">
                <a:latin typeface="Trebuchet MS"/>
                <a:cs typeface="Trebuchet MS"/>
              </a:rPr>
              <a:t>demand </a:t>
            </a:r>
            <a:r>
              <a:rPr sz="2350" spc="-50" dirty="0">
                <a:latin typeface="Trebuchet MS"/>
                <a:cs typeface="Trebuchet MS"/>
              </a:rPr>
              <a:t>for  </a:t>
            </a:r>
            <a:r>
              <a:rPr sz="2350" spc="25" dirty="0">
                <a:latin typeface="Trebuchet MS"/>
                <a:cs typeface="Trebuchet MS"/>
              </a:rPr>
              <a:t>automobiles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leads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increase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in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for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90" dirty="0">
                <a:latin typeface="Trebuchet MS"/>
                <a:cs typeface="Trebuchet MS"/>
              </a:rPr>
              <a:t>fuel.</a:t>
            </a:r>
            <a:endParaRPr sz="23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545"/>
              </a:spcBef>
            </a:pPr>
            <a:r>
              <a:rPr sz="2600" spc="55" dirty="0">
                <a:latin typeface="Trebuchet MS"/>
                <a:cs typeface="Trebuchet MS"/>
              </a:rPr>
              <a:t>Composite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Demand</a:t>
            </a:r>
            <a:endParaRPr sz="2600">
              <a:latin typeface="Trebuchet MS"/>
              <a:cs typeface="Trebuchet MS"/>
            </a:endParaRPr>
          </a:p>
          <a:p>
            <a:pPr marL="1494790" marR="15875">
              <a:lnSpc>
                <a:spcPts val="2540"/>
              </a:lnSpc>
              <a:spcBef>
                <a:spcPts val="770"/>
              </a:spcBef>
            </a:pPr>
            <a:r>
              <a:rPr sz="2350" spc="10" dirty="0">
                <a:latin typeface="Trebuchet MS"/>
                <a:cs typeface="Trebuchet MS"/>
              </a:rPr>
              <a:t>Refers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50" dirty="0">
                <a:latin typeface="Trebuchet MS"/>
                <a:cs typeface="Trebuchet MS"/>
              </a:rPr>
              <a:t>a </a:t>
            </a:r>
            <a:r>
              <a:rPr sz="2350" spc="65" dirty="0">
                <a:latin typeface="Trebuchet MS"/>
                <a:cs typeface="Trebuchet MS"/>
              </a:rPr>
              <a:t>good </a:t>
            </a:r>
            <a:r>
              <a:rPr sz="2350" spc="-50" dirty="0">
                <a:latin typeface="Trebuchet MS"/>
                <a:cs typeface="Trebuchet MS"/>
              </a:rPr>
              <a:t>that </a:t>
            </a:r>
            <a:r>
              <a:rPr sz="2350" spc="125" dirty="0">
                <a:latin typeface="Trebuchet MS"/>
                <a:cs typeface="Trebuchet MS"/>
              </a:rPr>
              <a:t>has </a:t>
            </a:r>
            <a:r>
              <a:rPr sz="2350" spc="-30" dirty="0">
                <a:latin typeface="Trebuchet MS"/>
                <a:cs typeface="Trebuchet MS"/>
              </a:rPr>
              <a:t>multiple </a:t>
            </a:r>
            <a:r>
              <a:rPr sz="2350" spc="55" dirty="0">
                <a:latin typeface="Trebuchet MS"/>
                <a:cs typeface="Trebuchet MS"/>
              </a:rPr>
              <a:t>purposes </a:t>
            </a:r>
            <a:r>
              <a:rPr sz="2350" spc="40" dirty="0">
                <a:latin typeface="Trebuchet MS"/>
                <a:cs typeface="Trebuchet MS"/>
              </a:rPr>
              <a:t>and </a:t>
            </a:r>
            <a:r>
              <a:rPr sz="2350" spc="70" dirty="0">
                <a:latin typeface="Trebuchet MS"/>
                <a:cs typeface="Trebuchet MS"/>
              </a:rPr>
              <a:t>satisﬁes  </a:t>
            </a:r>
            <a:r>
              <a:rPr sz="2350" spc="-65" dirty="0">
                <a:latin typeface="Trebuchet MS"/>
                <a:cs typeface="Trebuchet MS"/>
              </a:rPr>
              <a:t>different </a:t>
            </a:r>
            <a:r>
              <a:rPr sz="2350" spc="-10" dirty="0">
                <a:latin typeface="Trebuchet MS"/>
                <a:cs typeface="Trebuchet MS"/>
              </a:rPr>
              <a:t>needs. </a:t>
            </a:r>
            <a:r>
              <a:rPr sz="2350" spc="-105" dirty="0">
                <a:latin typeface="Trebuchet MS"/>
                <a:cs typeface="Trebuchet MS"/>
              </a:rPr>
              <a:t>It </a:t>
            </a:r>
            <a:r>
              <a:rPr sz="2350" spc="15" dirty="0">
                <a:latin typeface="Trebuchet MS"/>
                <a:cs typeface="Trebuchet MS"/>
              </a:rPr>
              <a:t>inﬂuences </a:t>
            </a:r>
            <a:r>
              <a:rPr sz="2350" spc="35" dirty="0">
                <a:latin typeface="Trebuchet MS"/>
                <a:cs typeface="Trebuchet MS"/>
              </a:rPr>
              <a:t>how </a:t>
            </a:r>
            <a:r>
              <a:rPr sz="2350" spc="-50" dirty="0">
                <a:latin typeface="Trebuchet MS"/>
                <a:cs typeface="Trebuchet MS"/>
              </a:rPr>
              <a:t>the </a:t>
            </a:r>
            <a:r>
              <a:rPr sz="2350" spc="-15" dirty="0">
                <a:latin typeface="Trebuchet MS"/>
                <a:cs typeface="Trebuchet MS"/>
              </a:rPr>
              <a:t>market </a:t>
            </a:r>
            <a:r>
              <a:rPr sz="2350" spc="15" dirty="0">
                <a:latin typeface="Trebuchet MS"/>
                <a:cs typeface="Trebuchet MS"/>
              </a:rPr>
              <a:t>allocates </a:t>
            </a:r>
            <a:r>
              <a:rPr sz="2350" spc="50" dirty="0">
                <a:latin typeface="Trebuchet MS"/>
                <a:cs typeface="Trebuchet MS"/>
              </a:rPr>
              <a:t>a  </a:t>
            </a:r>
            <a:r>
              <a:rPr sz="2350" spc="65" dirty="0">
                <a:latin typeface="Trebuchet MS"/>
                <a:cs typeface="Trebuchet MS"/>
              </a:rPr>
              <a:t>good </a:t>
            </a:r>
            <a:r>
              <a:rPr sz="2350" spc="-50" dirty="0">
                <a:latin typeface="Trebuchet MS"/>
                <a:cs typeface="Trebuchet MS"/>
              </a:rPr>
              <a:t>with </a:t>
            </a:r>
            <a:r>
              <a:rPr sz="2350" spc="45" dirty="0">
                <a:latin typeface="Trebuchet MS"/>
                <a:cs typeface="Trebuchet MS"/>
              </a:rPr>
              <a:t>numerous </a:t>
            </a:r>
            <a:r>
              <a:rPr sz="2350" spc="55" dirty="0">
                <a:latin typeface="Trebuchet MS"/>
                <a:cs typeface="Trebuchet MS"/>
              </a:rPr>
              <a:t>uses. </a:t>
            </a:r>
            <a:r>
              <a:rPr sz="2350" spc="5" dirty="0">
                <a:latin typeface="Trebuchet MS"/>
                <a:cs typeface="Trebuchet MS"/>
              </a:rPr>
              <a:t>For </a:t>
            </a:r>
            <a:r>
              <a:rPr sz="2350" spc="-50" dirty="0">
                <a:latin typeface="Trebuchet MS"/>
                <a:cs typeface="Trebuchet MS"/>
              </a:rPr>
              <a:t>example, </a:t>
            </a:r>
            <a:r>
              <a:rPr sz="2350" spc="-45" dirty="0">
                <a:latin typeface="Trebuchet MS"/>
                <a:cs typeface="Trebuchet MS"/>
              </a:rPr>
              <a:t>cattle </a:t>
            </a:r>
            <a:r>
              <a:rPr sz="2350" spc="-25" dirty="0">
                <a:latin typeface="Trebuchet MS"/>
                <a:cs typeface="Trebuchet MS"/>
              </a:rPr>
              <a:t>provide  </a:t>
            </a:r>
            <a:r>
              <a:rPr sz="2350" spc="-120" dirty="0">
                <a:latin typeface="Trebuchet MS"/>
                <a:cs typeface="Trebuchet MS"/>
              </a:rPr>
              <a:t>leather, </a:t>
            </a:r>
            <a:r>
              <a:rPr sz="2350" spc="5" dirty="0">
                <a:latin typeface="Trebuchet MS"/>
                <a:cs typeface="Trebuchet MS"/>
              </a:rPr>
              <a:t>milk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and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meat.</a:t>
            </a:r>
            <a:r>
              <a:rPr sz="2350" spc="-10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If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35" dirty="0">
                <a:latin typeface="Trebuchet MS"/>
                <a:cs typeface="Trebuchet MS"/>
              </a:rPr>
              <a:t>demand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for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milk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increases,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  </a:t>
            </a:r>
            <a:r>
              <a:rPr sz="2350" spc="-10" dirty="0">
                <a:latin typeface="Trebuchet MS"/>
                <a:cs typeface="Trebuchet MS"/>
              </a:rPr>
              <a:t>production </a:t>
            </a:r>
            <a:r>
              <a:rPr sz="2350" dirty="0">
                <a:latin typeface="Trebuchet MS"/>
                <a:cs typeface="Trebuchet MS"/>
              </a:rPr>
              <a:t>of </a:t>
            </a:r>
            <a:r>
              <a:rPr sz="2350" spc="-50" dirty="0">
                <a:latin typeface="Trebuchet MS"/>
                <a:cs typeface="Trebuchet MS"/>
              </a:rPr>
              <a:t>leather </a:t>
            </a:r>
            <a:r>
              <a:rPr sz="2350" spc="40" dirty="0">
                <a:latin typeface="Trebuchet MS"/>
                <a:cs typeface="Trebuchet MS"/>
              </a:rPr>
              <a:t>and </a:t>
            </a:r>
            <a:r>
              <a:rPr sz="2350" dirty="0">
                <a:latin typeface="Trebuchet MS"/>
                <a:cs typeface="Trebuchet MS"/>
              </a:rPr>
              <a:t>meat</a:t>
            </a:r>
            <a:r>
              <a:rPr sz="2350" spc="-50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will </a:t>
            </a:r>
            <a:r>
              <a:rPr sz="2350" spc="-15" dirty="0">
                <a:latin typeface="Trebuchet MS"/>
                <a:cs typeface="Trebuchet MS"/>
              </a:rPr>
              <a:t>decrease.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8890">
              <a:lnSpc>
                <a:spcPct val="125299"/>
              </a:lnSpc>
              <a:spcBef>
                <a:spcPts val="95"/>
              </a:spcBef>
            </a:pPr>
            <a:r>
              <a:rPr spc="-20" dirty="0"/>
              <a:t>Individual</a:t>
            </a:r>
            <a:r>
              <a:rPr spc="-160" dirty="0"/>
              <a:t> </a:t>
            </a:r>
            <a:r>
              <a:rPr spc="45" dirty="0"/>
              <a:t>Demand  </a:t>
            </a:r>
            <a:r>
              <a:rPr spc="15" dirty="0"/>
              <a:t>Market</a:t>
            </a:r>
            <a:r>
              <a:rPr spc="-195" dirty="0"/>
              <a:t> </a:t>
            </a:r>
            <a:r>
              <a:rPr spc="45" dirty="0"/>
              <a:t>Demand</a:t>
            </a:r>
          </a:p>
          <a:p>
            <a:pPr marL="12700" marR="5080">
              <a:lnSpc>
                <a:spcPts val="3329"/>
              </a:lnSpc>
              <a:spcBef>
                <a:spcPts val="990"/>
              </a:spcBef>
            </a:pPr>
            <a:r>
              <a:rPr spc="25" dirty="0"/>
              <a:t>Refers</a:t>
            </a:r>
            <a:r>
              <a:rPr spc="-105" dirty="0"/>
              <a:t> </a:t>
            </a:r>
            <a:r>
              <a:rPr spc="-70" dirty="0"/>
              <a:t>to</a:t>
            </a:r>
            <a:r>
              <a:rPr spc="-170" dirty="0"/>
              <a:t> </a:t>
            </a:r>
            <a:r>
              <a:rPr spc="-80" dirty="0"/>
              <a:t>the</a:t>
            </a:r>
            <a:r>
              <a:rPr spc="-140" dirty="0"/>
              <a:t> </a:t>
            </a:r>
            <a:r>
              <a:rPr spc="30" dirty="0"/>
              <a:t>classiﬁcation</a:t>
            </a:r>
            <a:r>
              <a:rPr spc="-120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30" dirty="0"/>
              <a:t>demand</a:t>
            </a:r>
            <a:r>
              <a:rPr spc="-155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55" dirty="0"/>
              <a:t>a</a:t>
            </a:r>
            <a:r>
              <a:rPr spc="-185" dirty="0"/>
              <a:t> </a:t>
            </a:r>
            <a:r>
              <a:rPr spc="-10" dirty="0"/>
              <a:t>product  </a:t>
            </a:r>
            <a:r>
              <a:rPr spc="70" dirty="0"/>
              <a:t>based</a:t>
            </a:r>
            <a:r>
              <a:rPr spc="-155" dirty="0"/>
              <a:t> </a:t>
            </a:r>
            <a:r>
              <a:rPr spc="45" dirty="0"/>
              <a:t>on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140" dirty="0"/>
              <a:t> </a:t>
            </a:r>
            <a:r>
              <a:rPr spc="5" dirty="0"/>
              <a:t>number</a:t>
            </a:r>
            <a:r>
              <a:rPr spc="-130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0" dirty="0"/>
              <a:t>consumers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140" dirty="0"/>
              <a:t> </a:t>
            </a:r>
            <a:r>
              <a:rPr spc="-80" dirty="0"/>
              <a:t>market.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329322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458960" cy="37071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57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20" dirty="0">
                <a:latin typeface="Trebuchet MS"/>
                <a:cs typeface="Trebuchet MS"/>
              </a:rPr>
              <a:t>Individual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Deﬁned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20" dirty="0">
                <a:latin typeface="Trebuchet MS"/>
                <a:cs typeface="Trebuchet MS"/>
              </a:rPr>
              <a:t>demanded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20" dirty="0">
                <a:latin typeface="Trebuchet MS"/>
                <a:cs typeface="Trebuchet MS"/>
              </a:rPr>
              <a:t>an </a:t>
            </a:r>
            <a:r>
              <a:rPr sz="2450" spc="-35" dirty="0">
                <a:latin typeface="Trebuchet MS"/>
                <a:cs typeface="Trebuchet MS"/>
              </a:rPr>
              <a:t>individual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-15" dirty="0">
                <a:latin typeface="Trebuchet MS"/>
                <a:cs typeface="Trebuchet MS"/>
              </a:rPr>
              <a:t>product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particular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within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speciﬁc</a:t>
            </a:r>
            <a:r>
              <a:rPr sz="2450" spc="-9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period 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80" dirty="0">
                <a:latin typeface="Trebuchet MS"/>
                <a:cs typeface="Trebuchet MS"/>
              </a:rPr>
              <a:t>time. </a:t>
            </a: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-80" dirty="0">
                <a:latin typeface="Trebuchet MS"/>
                <a:cs typeface="Trebuchet MS"/>
              </a:rPr>
              <a:t>Mr. </a:t>
            </a:r>
            <a:r>
              <a:rPr sz="2450" spc="175" dirty="0">
                <a:latin typeface="Trebuchet MS"/>
                <a:cs typeface="Trebuchet MS"/>
              </a:rPr>
              <a:t>X </a:t>
            </a:r>
            <a:r>
              <a:rPr sz="2450" spc="65" dirty="0">
                <a:latin typeface="Trebuchet MS"/>
                <a:cs typeface="Trebuchet MS"/>
              </a:rPr>
              <a:t>demands </a:t>
            </a:r>
            <a:r>
              <a:rPr sz="2450" spc="105" dirty="0">
                <a:latin typeface="Trebuchet MS"/>
                <a:cs typeface="Trebuchet MS"/>
              </a:rPr>
              <a:t>200 </a:t>
            </a:r>
            <a:r>
              <a:rPr sz="2450" spc="-10" dirty="0">
                <a:latin typeface="Trebuchet MS"/>
                <a:cs typeface="Trebuchet MS"/>
              </a:rPr>
              <a:t>units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-15" dirty="0">
                <a:latin typeface="Trebuchet MS"/>
                <a:cs typeface="Trebuchet MS"/>
              </a:rPr>
              <a:t>product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Rs.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50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per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-80" dirty="0">
                <a:latin typeface="Trebuchet MS"/>
                <a:cs typeface="Trebuchet MS"/>
              </a:rPr>
              <a:t>unit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week.</a:t>
            </a:r>
            <a:endParaRPr sz="2450">
              <a:latin typeface="Trebuchet MS"/>
              <a:cs typeface="Trebuchet MS"/>
            </a:endParaRPr>
          </a:p>
          <a:p>
            <a:pPr marL="1494790" marR="130810">
              <a:lnSpc>
                <a:spcPts val="2890"/>
              </a:lnSpc>
              <a:spcBef>
                <a:spcPts val="895"/>
              </a:spcBef>
            </a:pP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-35" dirty="0">
                <a:latin typeface="Trebuchet MS"/>
                <a:cs typeface="Trebuchet MS"/>
              </a:rPr>
              <a:t>individual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-15" dirty="0">
                <a:latin typeface="Trebuchet MS"/>
                <a:cs typeface="Trebuchet MS"/>
              </a:rPr>
              <a:t>product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20" dirty="0">
                <a:latin typeface="Trebuchet MS"/>
                <a:cs typeface="Trebuchet MS"/>
              </a:rPr>
              <a:t>inﬂuenced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-85" dirty="0">
                <a:latin typeface="Trebuchet MS"/>
                <a:cs typeface="Trebuchet MS"/>
              </a:rPr>
              <a:t>the 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product,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income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customers,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their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tastes 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preferences.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8328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</a:t>
            </a:r>
            <a:r>
              <a:rPr sz="3850" spc="-509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92564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544685" cy="51771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58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15" dirty="0">
                <a:latin typeface="Trebuchet MS"/>
                <a:cs typeface="Trebuchet MS"/>
              </a:rPr>
              <a:t>Market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8255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-80" dirty="0">
                <a:latin typeface="Trebuchet MS"/>
                <a:cs typeface="Trebuchet MS"/>
              </a:rPr>
              <a:t>total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20" dirty="0">
                <a:latin typeface="Trebuchet MS"/>
                <a:cs typeface="Trebuchet MS"/>
              </a:rPr>
              <a:t>demanded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-15" dirty="0">
                <a:latin typeface="Trebuchet MS"/>
                <a:cs typeface="Trebuchet MS"/>
              </a:rPr>
              <a:t>product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-75" dirty="0">
                <a:latin typeface="Trebuchet MS"/>
                <a:cs typeface="Trebuchet MS"/>
              </a:rPr>
              <a:t>all  </a:t>
            </a:r>
            <a:r>
              <a:rPr sz="2450" spc="-5" dirty="0">
                <a:latin typeface="Trebuchet MS"/>
                <a:cs typeface="Trebuchet MS"/>
              </a:rPr>
              <a:t>individuals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given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time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regarded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market  </a:t>
            </a:r>
            <a:r>
              <a:rPr sz="2450" spc="-10" dirty="0">
                <a:latin typeface="Trebuchet MS"/>
                <a:cs typeface="Trebuchet MS"/>
              </a:rPr>
              <a:t>demand.</a:t>
            </a:r>
            <a:endParaRPr sz="245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890"/>
              </a:spcBef>
            </a:pPr>
            <a:r>
              <a:rPr sz="2450" spc="15" dirty="0">
                <a:latin typeface="Trebuchet MS"/>
                <a:cs typeface="Trebuchet MS"/>
              </a:rPr>
              <a:t>In </a:t>
            </a:r>
            <a:r>
              <a:rPr sz="2450" spc="30" dirty="0">
                <a:latin typeface="Trebuchet MS"/>
                <a:cs typeface="Trebuchet MS"/>
              </a:rPr>
              <a:t>simple </a:t>
            </a:r>
            <a:r>
              <a:rPr sz="2450" spc="-70" dirty="0">
                <a:latin typeface="Trebuchet MS"/>
                <a:cs typeface="Trebuchet MS"/>
              </a:rPr>
              <a:t>terms, </a:t>
            </a:r>
            <a:r>
              <a:rPr sz="2450" spc="-35" dirty="0">
                <a:latin typeface="Trebuchet MS"/>
                <a:cs typeface="Trebuchet MS"/>
              </a:rPr>
              <a:t>market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15" dirty="0">
                <a:latin typeface="Trebuchet MS"/>
                <a:cs typeface="Trebuchet MS"/>
              </a:rPr>
              <a:t>aggregate of  </a:t>
            </a:r>
            <a:r>
              <a:rPr sz="2450" spc="-35" dirty="0">
                <a:latin typeface="Trebuchet MS"/>
                <a:cs typeface="Trebuchet MS"/>
              </a:rPr>
              <a:t>individual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demands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all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product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over 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period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time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speciﬁc</a:t>
            </a:r>
            <a:r>
              <a:rPr sz="2450" spc="-95" dirty="0">
                <a:latin typeface="Trebuchet MS"/>
                <a:cs typeface="Trebuchet MS"/>
              </a:rPr>
              <a:t> price,</a:t>
            </a:r>
            <a:r>
              <a:rPr sz="2450" spc="-9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while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factors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  </a:t>
            </a:r>
            <a:r>
              <a:rPr sz="2450" spc="-25" dirty="0">
                <a:latin typeface="Trebuchet MS"/>
                <a:cs typeface="Trebuchet MS"/>
              </a:rPr>
              <a:t>constant. </a:t>
            </a:r>
            <a:r>
              <a:rPr sz="2450" spc="-5" dirty="0">
                <a:latin typeface="Trebuchet MS"/>
                <a:cs typeface="Trebuchet MS"/>
              </a:rPr>
              <a:t>For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-90" dirty="0">
                <a:latin typeface="Trebuchet MS"/>
                <a:cs typeface="Trebuchet MS"/>
              </a:rPr>
              <a:t>there </a:t>
            </a:r>
            <a:r>
              <a:rPr sz="2450" spc="-60" dirty="0">
                <a:latin typeface="Trebuchet MS"/>
                <a:cs typeface="Trebuchet MS"/>
              </a:rPr>
              <a:t>are </a:t>
            </a:r>
            <a:r>
              <a:rPr sz="2450" spc="-25" dirty="0">
                <a:latin typeface="Trebuchet MS"/>
                <a:cs typeface="Trebuchet MS"/>
              </a:rPr>
              <a:t>four </a:t>
            </a:r>
            <a:r>
              <a:rPr sz="2450" spc="65" dirty="0">
                <a:latin typeface="Trebuchet MS"/>
                <a:cs typeface="Trebuchet MS"/>
              </a:rPr>
              <a:t>consumers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45" dirty="0">
                <a:latin typeface="Trebuchet MS"/>
                <a:cs typeface="Trebuchet MS"/>
              </a:rPr>
              <a:t>oil  </a:t>
            </a:r>
            <a:r>
              <a:rPr sz="2450" dirty="0">
                <a:latin typeface="Trebuchet MS"/>
                <a:cs typeface="Trebuchet MS"/>
              </a:rPr>
              <a:t>(having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-35" dirty="0">
                <a:latin typeface="Trebuchet MS"/>
                <a:cs typeface="Trebuchet MS"/>
              </a:rPr>
              <a:t>certain </a:t>
            </a:r>
            <a:r>
              <a:rPr sz="2450" spc="-60" dirty="0">
                <a:latin typeface="Trebuchet MS"/>
                <a:cs typeface="Trebuchet MS"/>
              </a:rPr>
              <a:t>price). </a:t>
            </a:r>
            <a:r>
              <a:rPr sz="2450" spc="40" dirty="0">
                <a:latin typeface="Trebuchet MS"/>
                <a:cs typeface="Trebuchet MS"/>
              </a:rPr>
              <a:t>These </a:t>
            </a:r>
            <a:r>
              <a:rPr sz="2450" spc="-25" dirty="0">
                <a:latin typeface="Trebuchet MS"/>
                <a:cs typeface="Trebuchet MS"/>
              </a:rPr>
              <a:t>four </a:t>
            </a:r>
            <a:r>
              <a:rPr sz="2450" spc="65" dirty="0">
                <a:latin typeface="Trebuchet MS"/>
                <a:cs typeface="Trebuchet MS"/>
              </a:rPr>
              <a:t>consumers </a:t>
            </a:r>
            <a:r>
              <a:rPr sz="2450" spc="70" dirty="0">
                <a:latin typeface="Trebuchet MS"/>
                <a:cs typeface="Trebuchet MS"/>
              </a:rPr>
              <a:t>consume  </a:t>
            </a:r>
            <a:r>
              <a:rPr sz="2450" spc="105" dirty="0">
                <a:latin typeface="Trebuchet MS"/>
                <a:cs typeface="Trebuchet MS"/>
              </a:rPr>
              <a:t>30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10" dirty="0">
                <a:latin typeface="Trebuchet MS"/>
                <a:cs typeface="Trebuchet MS"/>
              </a:rPr>
              <a:t>litres,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40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110" dirty="0">
                <a:latin typeface="Trebuchet MS"/>
                <a:cs typeface="Trebuchet MS"/>
              </a:rPr>
              <a:t>litres,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50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10" dirty="0">
                <a:latin typeface="Trebuchet MS"/>
                <a:cs typeface="Trebuchet MS"/>
              </a:rPr>
              <a:t>litres,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60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litres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oil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respectively 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month.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Thus,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market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oil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180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litres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 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month.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06717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40" dirty="0"/>
              <a:t>Individual</a:t>
            </a:r>
            <a:r>
              <a:rPr sz="3850" spc="-22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19944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72514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406" y="623616"/>
            <a:ext cx="8957945" cy="31388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59</a:t>
            </a:r>
            <a:endParaRPr sz="1750">
              <a:latin typeface="Trebuchet MS"/>
              <a:cs typeface="Trebuchet MS"/>
            </a:endParaRPr>
          </a:p>
          <a:p>
            <a:pPr marL="1149350" algn="just">
              <a:lnSpc>
                <a:spcPct val="100000"/>
              </a:lnSpc>
              <a:spcBef>
                <a:spcPts val="919"/>
              </a:spcBef>
            </a:pPr>
            <a:r>
              <a:rPr sz="2800" spc="-20" dirty="0">
                <a:latin typeface="Trebuchet MS"/>
                <a:cs typeface="Trebuchet MS"/>
              </a:rPr>
              <a:t>Individual</a:t>
            </a:r>
            <a:r>
              <a:rPr sz="2800" spc="5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Demand:</a:t>
            </a:r>
            <a:endParaRPr sz="2800">
              <a:latin typeface="Trebuchet MS"/>
              <a:cs typeface="Trebuchet MS"/>
            </a:endParaRPr>
          </a:p>
          <a:p>
            <a:pPr marL="1494790" algn="just">
              <a:lnSpc>
                <a:spcPct val="100000"/>
              </a:lnSpc>
              <a:spcBef>
                <a:spcPts val="850"/>
              </a:spcBef>
            </a:pP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20" dirty="0">
                <a:latin typeface="Trebuchet MS"/>
                <a:cs typeface="Trebuchet MS"/>
              </a:rPr>
              <a:t>demanded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-35" dirty="0">
                <a:latin typeface="Trebuchet MS"/>
                <a:cs typeface="Trebuchet MS"/>
              </a:rPr>
              <a:t>individual</a:t>
            </a:r>
            <a:r>
              <a:rPr sz="2450" spc="-47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consumer</a:t>
            </a:r>
            <a:endParaRPr sz="2450">
              <a:latin typeface="Trebuchet MS"/>
              <a:cs typeface="Trebuchet MS"/>
            </a:endParaRPr>
          </a:p>
          <a:p>
            <a:pPr marL="1149350" algn="just">
              <a:lnSpc>
                <a:spcPct val="100000"/>
              </a:lnSpc>
              <a:spcBef>
                <a:spcPts val="830"/>
              </a:spcBef>
            </a:pPr>
            <a:r>
              <a:rPr sz="2800" spc="-20" dirty="0">
                <a:latin typeface="Trebuchet MS"/>
                <a:cs typeface="Trebuchet MS"/>
              </a:rPr>
              <a:t>Individual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Curve:</a:t>
            </a:r>
            <a:endParaRPr sz="2800">
              <a:latin typeface="Trebuchet MS"/>
              <a:cs typeface="Trebuchet MS"/>
            </a:endParaRPr>
          </a:p>
          <a:p>
            <a:pPr marL="1494790" marR="5080" algn="just">
              <a:lnSpc>
                <a:spcPts val="2890"/>
              </a:lnSpc>
              <a:spcBef>
                <a:spcPts val="990"/>
              </a:spcBef>
            </a:pPr>
            <a:r>
              <a:rPr sz="2450" spc="100" dirty="0">
                <a:latin typeface="Trebuchet MS"/>
                <a:cs typeface="Trebuchet MS"/>
              </a:rPr>
              <a:t>Locus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points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representing</a:t>
            </a:r>
            <a:r>
              <a:rPr sz="2450" spc="-90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30" dirty="0">
                <a:latin typeface="Trebuchet MS"/>
                <a:cs typeface="Trebuchet MS"/>
              </a:rPr>
              <a:t>commodity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by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an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individual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consumer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various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  </a:t>
            </a:r>
            <a:r>
              <a:rPr sz="2450" spc="5" dirty="0">
                <a:latin typeface="Trebuchet MS"/>
                <a:cs typeface="Trebuchet MS"/>
              </a:rPr>
              <a:t>levels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9176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5" dirty="0"/>
              <a:t>Economics: </a:t>
            </a:r>
            <a:r>
              <a:rPr sz="3850" spc="140" dirty="0"/>
              <a:t>Basic</a:t>
            </a:r>
            <a:r>
              <a:rPr sz="3850" spc="-475" dirty="0"/>
              <a:t> </a:t>
            </a:r>
            <a:r>
              <a:rPr sz="3850" spc="140" dirty="0"/>
              <a:t>Assumptions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710587" y="14738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87" y="249866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859" y="3629431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3859" y="434232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16181" y="1367093"/>
            <a:ext cx="8324850" cy="327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90" dirty="0">
                <a:latin typeface="Trebuchet MS"/>
                <a:cs typeface="Trebuchet MS"/>
              </a:rPr>
              <a:t>II.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Rationality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>
              <a:lnSpc>
                <a:spcPts val="2980"/>
              </a:lnSpc>
              <a:spcBef>
                <a:spcPts val="5"/>
              </a:spcBef>
            </a:pPr>
            <a:r>
              <a:rPr sz="2800" spc="25" dirty="0">
                <a:latin typeface="Trebuchet MS"/>
                <a:cs typeface="Trebuchet MS"/>
              </a:rPr>
              <a:t>Implies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that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consumers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producers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measure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  </a:t>
            </a:r>
            <a:r>
              <a:rPr sz="2800" spc="20" dirty="0">
                <a:latin typeface="Trebuchet MS"/>
                <a:cs typeface="Trebuchet MS"/>
              </a:rPr>
              <a:t>compare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costs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beneﬁts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before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taking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decisions</a:t>
            </a:r>
            <a:endParaRPr sz="2800">
              <a:latin typeface="Trebuchet MS"/>
              <a:cs typeface="Trebuchet MS"/>
            </a:endParaRPr>
          </a:p>
          <a:p>
            <a:pPr marL="268605" marR="430530">
              <a:lnSpc>
                <a:spcPts val="5610"/>
              </a:lnSpc>
              <a:spcBef>
                <a:spcPts val="560"/>
              </a:spcBef>
            </a:pPr>
            <a:r>
              <a:rPr sz="2450" spc="25" dirty="0">
                <a:latin typeface="Trebuchet MS"/>
                <a:cs typeface="Trebuchet MS"/>
              </a:rPr>
              <a:t>Consumers: </a:t>
            </a:r>
            <a:r>
              <a:rPr sz="2450" spc="60" dirty="0">
                <a:latin typeface="Trebuchet MS"/>
                <a:cs typeface="Trebuchet MS"/>
              </a:rPr>
              <a:t>Maximising </a:t>
            </a:r>
            <a:r>
              <a:rPr sz="2450" spc="-105" dirty="0">
                <a:latin typeface="Trebuchet MS"/>
                <a:cs typeface="Trebuchet MS"/>
              </a:rPr>
              <a:t>utility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25" dirty="0">
                <a:latin typeface="Trebuchet MS"/>
                <a:cs typeface="Trebuchet MS"/>
              </a:rPr>
              <a:t>minimising</a:t>
            </a:r>
            <a:r>
              <a:rPr sz="2450" spc="-52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sacriﬁce  </a:t>
            </a:r>
            <a:r>
              <a:rPr sz="2450" spc="35" dirty="0">
                <a:latin typeface="Trebuchet MS"/>
                <a:cs typeface="Trebuchet MS"/>
              </a:rPr>
              <a:t>Producers </a:t>
            </a:r>
            <a:r>
              <a:rPr sz="2450" spc="-305" dirty="0">
                <a:latin typeface="Trebuchet MS"/>
                <a:cs typeface="Trebuchet MS"/>
              </a:rPr>
              <a:t>: </a:t>
            </a:r>
            <a:r>
              <a:rPr sz="2450" spc="60" dirty="0">
                <a:latin typeface="Trebuchet MS"/>
                <a:cs typeface="Trebuchet MS"/>
              </a:rPr>
              <a:t>Maximising </a:t>
            </a:r>
            <a:r>
              <a:rPr sz="2450" dirty="0">
                <a:latin typeface="Trebuchet MS"/>
                <a:cs typeface="Trebuchet MS"/>
              </a:rPr>
              <a:t>proﬁts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25" dirty="0">
                <a:latin typeface="Trebuchet MS"/>
                <a:cs typeface="Trebuchet MS"/>
              </a:rPr>
              <a:t>minimising</a:t>
            </a:r>
            <a:r>
              <a:rPr sz="2450" spc="-520" dirty="0">
                <a:latin typeface="Trebuchet MS"/>
                <a:cs typeface="Trebuchet MS"/>
              </a:rPr>
              <a:t> </a:t>
            </a:r>
            <a:r>
              <a:rPr sz="2450" spc="100" dirty="0">
                <a:latin typeface="Trebuchet MS"/>
                <a:cs typeface="Trebuchet MS"/>
              </a:rPr>
              <a:t>costs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3488054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20" dirty="0"/>
              <a:t>Market</a:t>
            </a:r>
            <a:r>
              <a:rPr sz="3850" spc="-30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19944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272514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998" y="3571703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406" y="623616"/>
            <a:ext cx="9175750" cy="32505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  <a:tabLst>
                <a:tab pos="2430145" algn="l"/>
              </a:tabLst>
            </a:pPr>
            <a:r>
              <a:rPr sz="2800" spc="15" dirty="0">
                <a:latin typeface="Trebuchet MS"/>
                <a:cs typeface="Trebuchet MS"/>
              </a:rPr>
              <a:t>Market	</a:t>
            </a:r>
            <a:r>
              <a:rPr sz="2800" spc="-10" dirty="0">
                <a:latin typeface="Trebuchet MS"/>
                <a:cs typeface="Trebuchet MS"/>
              </a:rPr>
              <a:t>Demand:</a:t>
            </a:r>
            <a:endParaRPr sz="28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850"/>
              </a:spcBef>
            </a:pP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-10" dirty="0">
                <a:latin typeface="Trebuchet MS"/>
                <a:cs typeface="Trebuchet MS"/>
              </a:rPr>
              <a:t>by </a:t>
            </a:r>
            <a:r>
              <a:rPr sz="2450" spc="-75" dirty="0">
                <a:latin typeface="Trebuchet MS"/>
                <a:cs typeface="Trebuchet MS"/>
              </a:rPr>
              <a:t>all</a:t>
            </a:r>
            <a:r>
              <a:rPr sz="2450" spc="-34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endParaRPr sz="24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830"/>
              </a:spcBef>
            </a:pPr>
            <a:r>
              <a:rPr sz="2800" spc="15" dirty="0">
                <a:latin typeface="Trebuchet MS"/>
                <a:cs typeface="Trebuchet MS"/>
              </a:rPr>
              <a:t>Market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curve: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100" dirty="0">
                <a:latin typeface="Trebuchet MS"/>
                <a:cs typeface="Trebuchet MS"/>
              </a:rPr>
              <a:t>Locus </a:t>
            </a:r>
            <a:r>
              <a:rPr sz="2450" spc="15" dirty="0">
                <a:latin typeface="Trebuchet MS"/>
                <a:cs typeface="Trebuchet MS"/>
              </a:rPr>
              <a:t>of points </a:t>
            </a:r>
            <a:r>
              <a:rPr sz="2450" spc="-30" dirty="0">
                <a:latin typeface="Trebuchet MS"/>
                <a:cs typeface="Trebuchet MS"/>
              </a:rPr>
              <a:t>representing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20" dirty="0">
                <a:latin typeface="Trebuchet MS"/>
                <a:cs typeface="Trebuchet MS"/>
              </a:rPr>
              <a:t>demanded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45" dirty="0">
                <a:latin typeface="Trebuchet MS"/>
                <a:cs typeface="Trebuchet MS"/>
              </a:rPr>
              <a:t>a  </a:t>
            </a:r>
            <a:r>
              <a:rPr sz="2450" spc="30" dirty="0">
                <a:latin typeface="Trebuchet MS"/>
                <a:cs typeface="Trebuchet MS"/>
              </a:rPr>
              <a:t>commodity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by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all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various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levels.</a:t>
            </a:r>
            <a:endParaRPr sz="24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745"/>
              </a:spcBef>
            </a:pPr>
            <a:r>
              <a:rPr sz="2450" spc="-80" dirty="0">
                <a:latin typeface="Trebuchet MS"/>
                <a:cs typeface="Trebuchet MS"/>
              </a:rPr>
              <a:t>It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summation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individual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curves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50151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20" dirty="0"/>
              <a:t>Concept of</a:t>
            </a:r>
            <a:r>
              <a:rPr sz="3850" spc="-5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64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pc="-110" dirty="0"/>
              <a:t>“Elasticity”</a:t>
            </a:r>
            <a:r>
              <a:rPr spc="-185" dirty="0"/>
              <a:t> </a:t>
            </a:r>
            <a:r>
              <a:rPr spc="105" dirty="0"/>
              <a:t>is</a:t>
            </a:r>
            <a:r>
              <a:rPr spc="-100" dirty="0"/>
              <a:t> 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-5" dirty="0"/>
              <a:t>(standard)</a:t>
            </a:r>
            <a:r>
              <a:rPr spc="-150" dirty="0"/>
              <a:t> </a:t>
            </a:r>
            <a:r>
              <a:rPr spc="45" dirty="0"/>
              <a:t>measure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-80" dirty="0"/>
              <a:t>the</a:t>
            </a:r>
            <a:r>
              <a:rPr spc="-135" dirty="0"/>
              <a:t> </a:t>
            </a:r>
            <a:r>
              <a:rPr spc="-10" dirty="0"/>
              <a:t>degree</a:t>
            </a:r>
            <a:r>
              <a:rPr spc="-140" dirty="0"/>
              <a:t> </a:t>
            </a:r>
            <a:r>
              <a:rPr spc="5" dirty="0"/>
              <a:t>of  </a:t>
            </a:r>
            <a:r>
              <a:rPr spc="-10" dirty="0"/>
              <a:t>sensitivity </a:t>
            </a:r>
            <a:r>
              <a:rPr spc="-45" dirty="0"/>
              <a:t>(or </a:t>
            </a:r>
            <a:r>
              <a:rPr spc="80" dirty="0"/>
              <a:t>responsiveness) </a:t>
            </a:r>
            <a:r>
              <a:rPr spc="5" dirty="0"/>
              <a:t>of </a:t>
            </a:r>
            <a:r>
              <a:rPr spc="25" dirty="0"/>
              <a:t>one </a:t>
            </a:r>
            <a:r>
              <a:rPr spc="-40" dirty="0"/>
              <a:t>variable </a:t>
            </a:r>
            <a:r>
              <a:rPr spc="-70" dirty="0"/>
              <a:t>to  </a:t>
            </a:r>
            <a:r>
              <a:rPr spc="90" dirty="0"/>
              <a:t>changes </a:t>
            </a:r>
            <a:r>
              <a:rPr spc="-45" dirty="0"/>
              <a:t>in </a:t>
            </a:r>
            <a:r>
              <a:rPr spc="-35" dirty="0"/>
              <a:t>another</a:t>
            </a:r>
            <a:r>
              <a:rPr spc="-395" dirty="0"/>
              <a:t> </a:t>
            </a:r>
            <a:r>
              <a:rPr spc="-70" dirty="0"/>
              <a:t>variable.</a:t>
            </a:r>
          </a:p>
          <a:p>
            <a:pPr marL="12700" marR="657860">
              <a:lnSpc>
                <a:spcPts val="3329"/>
              </a:lnSpc>
              <a:spcBef>
                <a:spcPts val="885"/>
              </a:spcBef>
            </a:pPr>
            <a:r>
              <a:rPr spc="-95" dirty="0"/>
              <a:t>It</a:t>
            </a:r>
            <a:r>
              <a:rPr spc="-185" dirty="0"/>
              <a:t> </a:t>
            </a:r>
            <a:r>
              <a:rPr spc="105" dirty="0"/>
              <a:t>is</a:t>
            </a:r>
            <a:r>
              <a:rPr spc="-95" dirty="0"/>
              <a:t> 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45" dirty="0"/>
              <a:t>measure</a:t>
            </a:r>
            <a:r>
              <a:rPr spc="-135" dirty="0"/>
              <a:t> </a:t>
            </a:r>
            <a:r>
              <a:rPr spc="5" dirty="0"/>
              <a:t>of</a:t>
            </a:r>
            <a:r>
              <a:rPr spc="-150" dirty="0"/>
              <a:t> </a:t>
            </a:r>
            <a:r>
              <a:rPr spc="45" dirty="0"/>
              <a:t>how</a:t>
            </a:r>
            <a:r>
              <a:rPr spc="-145" dirty="0"/>
              <a:t> </a:t>
            </a:r>
            <a:r>
              <a:rPr spc="70" dirty="0"/>
              <a:t>much</a:t>
            </a:r>
            <a:r>
              <a:rPr spc="-110" dirty="0"/>
              <a:t> </a:t>
            </a:r>
            <a:r>
              <a:rPr spc="20" dirty="0"/>
              <a:t>buyers</a:t>
            </a:r>
            <a:r>
              <a:rPr spc="-95" dirty="0"/>
              <a:t> </a:t>
            </a:r>
            <a:r>
              <a:rPr spc="25" dirty="0"/>
              <a:t>and</a:t>
            </a:r>
            <a:r>
              <a:rPr spc="-145" dirty="0"/>
              <a:t> </a:t>
            </a:r>
            <a:r>
              <a:rPr spc="25" dirty="0"/>
              <a:t>sellers  </a:t>
            </a:r>
            <a:r>
              <a:rPr spc="45" dirty="0"/>
              <a:t>respond </a:t>
            </a:r>
            <a:r>
              <a:rPr spc="-70" dirty="0"/>
              <a:t>to </a:t>
            </a:r>
            <a:r>
              <a:rPr spc="90" dirty="0"/>
              <a:t>changes</a:t>
            </a:r>
            <a:r>
              <a:rPr spc="-600" dirty="0"/>
              <a:t> </a:t>
            </a:r>
            <a:r>
              <a:rPr spc="-45" dirty="0"/>
              <a:t>in </a:t>
            </a:r>
            <a:r>
              <a:rPr spc="-40" dirty="0"/>
              <a:t>market </a:t>
            </a:r>
            <a:r>
              <a:rPr spc="-5" dirty="0"/>
              <a:t>conditions.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49541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</a:t>
            </a:r>
            <a:r>
              <a:rPr sz="3850" spc="-865" dirty="0"/>
              <a:t> </a:t>
            </a:r>
            <a:r>
              <a:rPr sz="3850" spc="20" dirty="0"/>
              <a:t>of </a:t>
            </a:r>
            <a:r>
              <a:rPr sz="3850" spc="-35" dirty="0"/>
              <a:t>Elasticity </a:t>
            </a:r>
            <a:r>
              <a:rPr sz="3850" spc="20" dirty="0"/>
              <a:t>of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72077"/>
            <a:ext cx="4559935" cy="162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5"/>
              </a:spcBef>
            </a:pPr>
            <a:r>
              <a:rPr sz="2800" spc="5" dirty="0">
                <a:latin typeface="Trebuchet MS"/>
                <a:cs typeface="Trebuchet MS"/>
              </a:rPr>
              <a:t>Price </a:t>
            </a:r>
            <a:r>
              <a:rPr sz="2800" spc="-35" dirty="0">
                <a:latin typeface="Trebuchet MS"/>
                <a:cs typeface="Trebuchet MS"/>
              </a:rPr>
              <a:t>Elasticity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45" dirty="0">
                <a:latin typeface="Trebuchet MS"/>
                <a:cs typeface="Trebuchet MS"/>
              </a:rPr>
              <a:t>Demand  </a:t>
            </a:r>
            <a:r>
              <a:rPr sz="2800" spc="155" dirty="0">
                <a:latin typeface="Trebuchet MS"/>
                <a:cs typeface="Trebuchet MS"/>
              </a:rPr>
              <a:t>Cross </a:t>
            </a:r>
            <a:r>
              <a:rPr sz="2800" spc="-35" dirty="0">
                <a:latin typeface="Trebuchet MS"/>
                <a:cs typeface="Trebuchet MS"/>
              </a:rPr>
              <a:t>Elasticity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45" dirty="0">
                <a:latin typeface="Trebuchet MS"/>
                <a:cs typeface="Trebuchet MS"/>
              </a:rPr>
              <a:t>Demand  </a:t>
            </a:r>
            <a:r>
              <a:rPr sz="2800" spc="50" dirty="0">
                <a:latin typeface="Trebuchet MS"/>
                <a:cs typeface="Trebuchet MS"/>
              </a:rPr>
              <a:t>Income </a:t>
            </a:r>
            <a:r>
              <a:rPr sz="2800" spc="-35" dirty="0">
                <a:latin typeface="Trebuchet MS"/>
                <a:cs typeface="Trebuchet MS"/>
              </a:rPr>
              <a:t>Elasticity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51294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35249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64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pc="10" dirty="0"/>
              <a:t>In</a:t>
            </a:r>
            <a:r>
              <a:rPr spc="-114" dirty="0"/>
              <a:t> </a:t>
            </a:r>
            <a:r>
              <a:rPr spc="-80" dirty="0"/>
              <a:t>the</a:t>
            </a:r>
            <a:r>
              <a:rPr spc="-135" dirty="0"/>
              <a:t> </a:t>
            </a:r>
            <a:r>
              <a:rPr spc="-40" dirty="0"/>
              <a:t>context</a:t>
            </a:r>
            <a:r>
              <a:rPr spc="-185" dirty="0"/>
              <a:t> </a:t>
            </a:r>
            <a:r>
              <a:rPr spc="5" dirty="0"/>
              <a:t>of</a:t>
            </a:r>
            <a:r>
              <a:rPr spc="-150" dirty="0"/>
              <a:t> </a:t>
            </a:r>
            <a:r>
              <a:rPr spc="-30" dirty="0"/>
              <a:t>price</a:t>
            </a:r>
            <a:r>
              <a:rPr spc="-140" dirty="0"/>
              <a:t> </a:t>
            </a:r>
            <a:r>
              <a:rPr spc="-45" dirty="0"/>
              <a:t>elasticity</a:t>
            </a:r>
            <a:r>
              <a:rPr spc="-150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-45" dirty="0"/>
              <a:t>demand,</a:t>
            </a:r>
            <a:r>
              <a:rPr spc="-165" dirty="0"/>
              <a:t> </a:t>
            </a:r>
            <a:r>
              <a:rPr spc="-80" dirty="0"/>
              <a:t>the</a:t>
            </a:r>
            <a:r>
              <a:rPr spc="-140" dirty="0"/>
              <a:t> </a:t>
            </a:r>
            <a:r>
              <a:rPr spc="-30" dirty="0"/>
              <a:t>price  </a:t>
            </a:r>
            <a:r>
              <a:rPr spc="55" dirty="0"/>
              <a:t>change </a:t>
            </a:r>
            <a:r>
              <a:rPr spc="105" dirty="0"/>
              <a:t>is </a:t>
            </a:r>
            <a:r>
              <a:rPr spc="-60" dirty="0"/>
              <a:t>reﬂected </a:t>
            </a:r>
            <a:r>
              <a:rPr spc="-45" dirty="0"/>
              <a:t>in </a:t>
            </a:r>
            <a:r>
              <a:rPr spc="-80" dirty="0"/>
              <a:t>the </a:t>
            </a:r>
            <a:r>
              <a:rPr spc="55" dirty="0"/>
              <a:t>change </a:t>
            </a:r>
            <a:r>
              <a:rPr spc="-45" dirty="0"/>
              <a:t>in </a:t>
            </a:r>
            <a:r>
              <a:rPr spc="-65" dirty="0"/>
              <a:t>quantity  </a:t>
            </a:r>
            <a:r>
              <a:rPr spc="-15" dirty="0"/>
              <a:t>demanded.</a:t>
            </a:r>
          </a:p>
          <a:p>
            <a:pPr marL="12700" marR="15875">
              <a:lnSpc>
                <a:spcPts val="3329"/>
              </a:lnSpc>
              <a:spcBef>
                <a:spcPts val="885"/>
              </a:spcBef>
            </a:pPr>
            <a:r>
              <a:rPr spc="20" dirty="0"/>
              <a:t>When</a:t>
            </a:r>
            <a:r>
              <a:rPr spc="-120" dirty="0"/>
              <a:t> </a:t>
            </a:r>
            <a:r>
              <a:rPr spc="100" dirty="0"/>
              <a:t>consumers</a:t>
            </a:r>
            <a:r>
              <a:rPr spc="-100" dirty="0"/>
              <a:t> </a:t>
            </a:r>
            <a:r>
              <a:rPr spc="-55" dirty="0"/>
              <a:t>are</a:t>
            </a:r>
            <a:r>
              <a:rPr spc="-140" dirty="0"/>
              <a:t> </a:t>
            </a:r>
            <a:r>
              <a:rPr spc="-85" dirty="0"/>
              <a:t>relatively</a:t>
            </a:r>
            <a:r>
              <a:rPr spc="-155" dirty="0"/>
              <a:t> </a:t>
            </a:r>
            <a:r>
              <a:rPr spc="55" dirty="0"/>
              <a:t>responsive</a:t>
            </a:r>
            <a:r>
              <a:rPr spc="-140" dirty="0"/>
              <a:t> </a:t>
            </a:r>
            <a:r>
              <a:rPr spc="-70" dirty="0"/>
              <a:t>to</a:t>
            </a:r>
            <a:r>
              <a:rPr spc="-170" dirty="0"/>
              <a:t> 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-30" dirty="0"/>
              <a:t>price  </a:t>
            </a:r>
            <a:r>
              <a:rPr spc="-20" dirty="0"/>
              <a:t>change,</a:t>
            </a:r>
            <a:r>
              <a:rPr spc="-175" dirty="0"/>
              <a:t> </a:t>
            </a:r>
            <a:r>
              <a:rPr spc="-10" dirty="0"/>
              <a:t>we</a:t>
            </a:r>
            <a:r>
              <a:rPr spc="-140" dirty="0"/>
              <a:t> </a:t>
            </a:r>
            <a:r>
              <a:rPr spc="105" dirty="0"/>
              <a:t>say</a:t>
            </a:r>
            <a:r>
              <a:rPr spc="-160" dirty="0"/>
              <a:t> </a:t>
            </a:r>
            <a:r>
              <a:rPr spc="-95" dirty="0"/>
              <a:t>that</a:t>
            </a:r>
            <a:r>
              <a:rPr spc="-185" dirty="0"/>
              <a:t> </a:t>
            </a:r>
            <a:r>
              <a:rPr spc="30" dirty="0"/>
              <a:t>demand</a:t>
            </a:r>
            <a:r>
              <a:rPr spc="-155" dirty="0"/>
              <a:t> </a:t>
            </a:r>
            <a:r>
              <a:rPr spc="105" dirty="0"/>
              <a:t>is</a:t>
            </a:r>
            <a:r>
              <a:rPr spc="-100" dirty="0"/>
              <a:t> </a:t>
            </a:r>
            <a:r>
              <a:rPr spc="-40" dirty="0"/>
              <a:t>elastic.</a:t>
            </a:r>
          </a:p>
          <a:p>
            <a:pPr marL="12700" marR="160655">
              <a:lnSpc>
                <a:spcPts val="3329"/>
              </a:lnSpc>
              <a:spcBef>
                <a:spcPts val="885"/>
              </a:spcBef>
            </a:pPr>
            <a:r>
              <a:rPr spc="20" dirty="0"/>
              <a:t>When </a:t>
            </a:r>
            <a:r>
              <a:rPr spc="-80" dirty="0"/>
              <a:t>the </a:t>
            </a:r>
            <a:r>
              <a:rPr spc="55" dirty="0"/>
              <a:t>change </a:t>
            </a:r>
            <a:r>
              <a:rPr spc="-45" dirty="0"/>
              <a:t>in </a:t>
            </a:r>
            <a:r>
              <a:rPr spc="-65" dirty="0"/>
              <a:t>quantity </a:t>
            </a:r>
            <a:r>
              <a:rPr spc="20" dirty="0"/>
              <a:t>demanded </a:t>
            </a:r>
            <a:r>
              <a:rPr spc="-20" dirty="0"/>
              <a:t>by  </a:t>
            </a:r>
            <a:r>
              <a:rPr spc="100" dirty="0"/>
              <a:t>consumers</a:t>
            </a:r>
            <a:r>
              <a:rPr spc="-110" dirty="0"/>
              <a:t> </a:t>
            </a:r>
            <a:r>
              <a:rPr spc="105" dirty="0"/>
              <a:t>is</a:t>
            </a:r>
            <a:r>
              <a:rPr spc="-105" dirty="0"/>
              <a:t> </a:t>
            </a:r>
            <a:r>
              <a:rPr spc="-85" dirty="0"/>
              <a:t>relatively</a:t>
            </a:r>
            <a:r>
              <a:rPr spc="-160" dirty="0"/>
              <a:t> </a:t>
            </a:r>
            <a:r>
              <a:rPr spc="45" dirty="0"/>
              <a:t>small</a:t>
            </a:r>
            <a:r>
              <a:rPr spc="-130" dirty="0"/>
              <a:t> </a:t>
            </a:r>
            <a:r>
              <a:rPr spc="-45" dirty="0"/>
              <a:t>in</a:t>
            </a:r>
            <a:r>
              <a:rPr spc="-120" dirty="0"/>
              <a:t> </a:t>
            </a:r>
            <a:r>
              <a:rPr spc="80" dirty="0"/>
              <a:t>response</a:t>
            </a:r>
            <a:r>
              <a:rPr spc="-145" dirty="0"/>
              <a:t> </a:t>
            </a:r>
            <a:r>
              <a:rPr spc="-70" dirty="0"/>
              <a:t>to</a:t>
            </a:r>
            <a:r>
              <a:rPr spc="-170" dirty="0"/>
              <a:t> 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-30" dirty="0"/>
              <a:t>price  </a:t>
            </a:r>
            <a:r>
              <a:rPr spc="-20" dirty="0"/>
              <a:t>change,</a:t>
            </a:r>
            <a:r>
              <a:rPr spc="-175" dirty="0"/>
              <a:t> </a:t>
            </a:r>
            <a:r>
              <a:rPr spc="-10" dirty="0"/>
              <a:t>we</a:t>
            </a:r>
            <a:r>
              <a:rPr spc="-140" dirty="0"/>
              <a:t> </a:t>
            </a:r>
            <a:r>
              <a:rPr spc="105" dirty="0"/>
              <a:t>say</a:t>
            </a:r>
            <a:r>
              <a:rPr spc="-155" dirty="0"/>
              <a:t> </a:t>
            </a:r>
            <a:r>
              <a:rPr spc="-95" dirty="0"/>
              <a:t>that</a:t>
            </a:r>
            <a:r>
              <a:rPr spc="-190" dirty="0"/>
              <a:t> </a:t>
            </a:r>
            <a:r>
              <a:rPr spc="30" dirty="0"/>
              <a:t>demand</a:t>
            </a:r>
            <a:r>
              <a:rPr spc="-150" dirty="0"/>
              <a:t> </a:t>
            </a:r>
            <a:r>
              <a:rPr spc="105" dirty="0"/>
              <a:t>is</a:t>
            </a:r>
            <a:r>
              <a:rPr spc="-100" dirty="0"/>
              <a:t> </a:t>
            </a:r>
            <a:r>
              <a:rPr spc="-40" dirty="0"/>
              <a:t>inelastic.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451294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44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14375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6784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21309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1079011"/>
            <a:ext cx="8548370" cy="2903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064895">
              <a:lnSpc>
                <a:spcPts val="3329"/>
              </a:lnSpc>
              <a:spcBef>
                <a:spcPts val="240"/>
              </a:spcBef>
            </a:pPr>
            <a:r>
              <a:rPr sz="2800" spc="-30" dirty="0">
                <a:latin typeface="Trebuchet MS"/>
                <a:cs typeface="Trebuchet MS"/>
              </a:rPr>
              <a:t>If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price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10%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what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happens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  </a:t>
            </a:r>
            <a:r>
              <a:rPr sz="2800" spc="65" dirty="0">
                <a:latin typeface="Trebuchet MS"/>
                <a:cs typeface="Trebuchet MS"/>
              </a:rPr>
              <a:t>demand?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210"/>
              </a:lnSpc>
              <a:spcBef>
                <a:spcPts val="180"/>
              </a:spcBef>
            </a:pPr>
            <a:r>
              <a:rPr sz="2800" spc="15" dirty="0">
                <a:latin typeface="Trebuchet MS"/>
                <a:cs typeface="Trebuchet MS"/>
              </a:rPr>
              <a:t>We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know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that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will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fall…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but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how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much?  </a:t>
            </a:r>
            <a:r>
              <a:rPr sz="2800" spc="55" dirty="0">
                <a:latin typeface="Trebuchet MS"/>
                <a:cs typeface="Trebuchet MS"/>
              </a:rPr>
              <a:t>By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more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than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10%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or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less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than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10%</a:t>
            </a:r>
            <a:endParaRPr sz="2800">
              <a:latin typeface="Trebuchet MS"/>
              <a:cs typeface="Trebuchet MS"/>
            </a:endParaRPr>
          </a:p>
          <a:p>
            <a:pPr marL="12700" marR="361950">
              <a:lnSpc>
                <a:spcPts val="3329"/>
              </a:lnSpc>
              <a:spcBef>
                <a:spcPts val="705"/>
              </a:spcBef>
            </a:pPr>
            <a:r>
              <a:rPr sz="2800" spc="-35" dirty="0">
                <a:latin typeface="Trebuchet MS"/>
                <a:cs typeface="Trebuchet MS"/>
              </a:rPr>
              <a:t>Elasticity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measures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extent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which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  </a:t>
            </a:r>
            <a:r>
              <a:rPr sz="2800" spc="-90" dirty="0">
                <a:latin typeface="Trebuchet MS"/>
                <a:cs typeface="Trebuchet MS"/>
              </a:rPr>
              <a:t>will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change.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7492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Price </a:t>
            </a: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65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64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pc="15" dirty="0"/>
              <a:t>The </a:t>
            </a:r>
            <a:r>
              <a:rPr spc="25" dirty="0"/>
              <a:t>measurement </a:t>
            </a:r>
            <a:r>
              <a:rPr spc="5" dirty="0"/>
              <a:t>of </a:t>
            </a:r>
            <a:r>
              <a:rPr spc="-10" dirty="0"/>
              <a:t>degree </a:t>
            </a:r>
            <a:r>
              <a:rPr spc="5" dirty="0"/>
              <a:t>of </a:t>
            </a:r>
            <a:r>
              <a:rPr spc="85" dirty="0"/>
              <a:t>responsiveness </a:t>
            </a:r>
            <a:r>
              <a:rPr spc="5" dirty="0"/>
              <a:t>of  </a:t>
            </a:r>
            <a:r>
              <a:rPr spc="-65" dirty="0"/>
              <a:t>quantity</a:t>
            </a:r>
            <a:r>
              <a:rPr spc="-155" dirty="0"/>
              <a:t> </a:t>
            </a:r>
            <a:r>
              <a:rPr spc="20" dirty="0"/>
              <a:t>demanded</a:t>
            </a:r>
            <a:r>
              <a:rPr spc="-150" dirty="0"/>
              <a:t> </a:t>
            </a:r>
            <a:r>
              <a:rPr spc="-50" dirty="0"/>
              <a:t>for</a:t>
            </a:r>
            <a:r>
              <a:rPr spc="-130" dirty="0"/>
              <a:t> </a:t>
            </a:r>
            <a:r>
              <a:rPr spc="55" dirty="0"/>
              <a:t>a</a:t>
            </a:r>
            <a:r>
              <a:rPr spc="-180" dirty="0"/>
              <a:t> </a:t>
            </a:r>
            <a:r>
              <a:rPr spc="10" dirty="0"/>
              <a:t>commodity</a:t>
            </a:r>
            <a:r>
              <a:rPr spc="-155" dirty="0"/>
              <a:t> </a:t>
            </a:r>
            <a:r>
              <a:rPr spc="-70" dirty="0"/>
              <a:t>to</a:t>
            </a:r>
            <a:r>
              <a:rPr spc="-165" dirty="0"/>
              <a:t> </a:t>
            </a:r>
            <a:r>
              <a:rPr spc="55" dirty="0"/>
              <a:t>change</a:t>
            </a:r>
            <a:r>
              <a:rPr spc="-140" dirty="0"/>
              <a:t> </a:t>
            </a:r>
            <a:r>
              <a:rPr spc="-45" dirty="0"/>
              <a:t>in</a:t>
            </a:r>
            <a:r>
              <a:rPr spc="-110" dirty="0"/>
              <a:t> </a:t>
            </a:r>
            <a:r>
              <a:rPr spc="-10" dirty="0"/>
              <a:t>its  </a:t>
            </a:r>
            <a:r>
              <a:rPr spc="-75" dirty="0"/>
              <a:t>price.</a:t>
            </a:r>
          </a:p>
          <a:p>
            <a:pPr marL="12700" marR="485140">
              <a:lnSpc>
                <a:spcPts val="3329"/>
              </a:lnSpc>
              <a:spcBef>
                <a:spcPts val="885"/>
              </a:spcBef>
            </a:pPr>
            <a:r>
              <a:rPr spc="-25" dirty="0"/>
              <a:t>Proportionate</a:t>
            </a:r>
            <a:r>
              <a:rPr spc="-145" dirty="0"/>
              <a:t> </a:t>
            </a:r>
            <a:r>
              <a:rPr spc="55" dirty="0"/>
              <a:t>change</a:t>
            </a:r>
            <a:r>
              <a:rPr spc="-140" dirty="0"/>
              <a:t> </a:t>
            </a:r>
            <a:r>
              <a:rPr spc="-45" dirty="0"/>
              <a:t>in</a:t>
            </a:r>
            <a:r>
              <a:rPr spc="-120" dirty="0"/>
              <a:t> </a:t>
            </a:r>
            <a:r>
              <a:rPr spc="-65" dirty="0"/>
              <a:t>quantity</a:t>
            </a:r>
            <a:r>
              <a:rPr spc="-155" dirty="0"/>
              <a:t> </a:t>
            </a:r>
            <a:r>
              <a:rPr spc="20" dirty="0"/>
              <a:t>demanded</a:t>
            </a:r>
            <a:r>
              <a:rPr spc="-150" dirty="0"/>
              <a:t> </a:t>
            </a:r>
            <a:r>
              <a:rPr spc="-50" dirty="0"/>
              <a:t>for</a:t>
            </a:r>
            <a:r>
              <a:rPr spc="-135" dirty="0"/>
              <a:t> </a:t>
            </a:r>
            <a:r>
              <a:rPr spc="55" dirty="0"/>
              <a:t>a  </a:t>
            </a:r>
            <a:r>
              <a:rPr spc="10" dirty="0"/>
              <a:t>commodity </a:t>
            </a:r>
            <a:r>
              <a:rPr spc="-70" dirty="0"/>
              <a:t>to </a:t>
            </a:r>
            <a:r>
              <a:rPr spc="55" dirty="0"/>
              <a:t>change</a:t>
            </a:r>
            <a:r>
              <a:rPr spc="-565" dirty="0"/>
              <a:t> </a:t>
            </a:r>
            <a:r>
              <a:rPr spc="-45" dirty="0"/>
              <a:t>in </a:t>
            </a:r>
            <a:r>
              <a:rPr spc="-10" dirty="0"/>
              <a:t>its </a:t>
            </a:r>
            <a:r>
              <a:rPr spc="-75" dirty="0"/>
              <a:t>price.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205" y="3320618"/>
            <a:ext cx="4933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00" spc="-80" dirty="0">
                <a:latin typeface="Trebuchet MS"/>
                <a:cs typeface="Trebuchet MS"/>
              </a:rPr>
              <a:t>E</a:t>
            </a:r>
            <a:r>
              <a:rPr sz="4200" spc="-120" baseline="-24801" dirty="0">
                <a:latin typeface="Trebuchet MS"/>
                <a:cs typeface="Trebuchet MS"/>
              </a:rPr>
              <a:t>d</a:t>
            </a:r>
            <a:endParaRPr sz="4200" baseline="-2480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0054" y="3217692"/>
            <a:ext cx="5288915" cy="11887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500" spc="210" dirty="0">
                <a:latin typeface="Trebuchet MS"/>
                <a:cs typeface="Trebuchet MS"/>
              </a:rPr>
              <a:t>=</a:t>
            </a:r>
            <a:r>
              <a:rPr sz="2800" spc="210" dirty="0">
                <a:latin typeface="Trebuchet MS"/>
                <a:cs typeface="Trebuchet MS"/>
              </a:rPr>
              <a:t>%</a:t>
            </a:r>
            <a:r>
              <a:rPr sz="2800" spc="-59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</a:t>
            </a:r>
            <a:r>
              <a:rPr sz="2800" strike="sngStrike" spc="55" dirty="0">
                <a:latin typeface="Trebuchet MS"/>
                <a:cs typeface="Trebuchet MS"/>
              </a:rPr>
              <a:t>hange </a:t>
            </a:r>
            <a:r>
              <a:rPr sz="2800" strike="sngStrike" spc="-45" dirty="0">
                <a:latin typeface="Trebuchet MS"/>
                <a:cs typeface="Trebuchet MS"/>
              </a:rPr>
              <a:t>in </a:t>
            </a:r>
            <a:r>
              <a:rPr sz="2800" strike="sngStrike" spc="-65" dirty="0">
                <a:latin typeface="Trebuchet MS"/>
                <a:cs typeface="Trebuchet MS"/>
              </a:rPr>
              <a:t>quantity </a:t>
            </a:r>
            <a:r>
              <a:rPr sz="2800" strike="sngStrike" spc="20" dirty="0">
                <a:latin typeface="Trebuchet MS"/>
                <a:cs typeface="Trebuchet MS"/>
              </a:rPr>
              <a:t>demanded</a:t>
            </a:r>
            <a:endParaRPr sz="280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  <a:spcBef>
                <a:spcPts val="710"/>
              </a:spcBef>
            </a:pPr>
            <a:r>
              <a:rPr sz="2800" spc="375" dirty="0">
                <a:latin typeface="Trebuchet MS"/>
                <a:cs typeface="Trebuchet MS"/>
              </a:rPr>
              <a:t>%</a:t>
            </a:r>
            <a:r>
              <a:rPr sz="2800" spc="-56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10" dirty="0">
                <a:latin typeface="Trebuchet MS"/>
                <a:cs typeface="Trebuchet MS"/>
              </a:rPr>
              <a:t>its </a:t>
            </a:r>
            <a:r>
              <a:rPr sz="2800" spc="-30" dirty="0">
                <a:latin typeface="Trebuchet MS"/>
                <a:cs typeface="Trebuchet MS"/>
              </a:rPr>
              <a:t>price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7492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5" dirty="0"/>
              <a:t>Price </a:t>
            </a: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65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88309" y="1124718"/>
            <a:ext cx="120649" cy="24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309" y="1900964"/>
            <a:ext cx="120649" cy="24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8309" y="2677210"/>
            <a:ext cx="120649" cy="24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1027327"/>
            <a:ext cx="8460105" cy="29952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715"/>
              </a:spcBef>
            </a:pPr>
            <a:r>
              <a:rPr sz="2700" spc="20" dirty="0">
                <a:latin typeface="Trebuchet MS"/>
                <a:cs typeface="Trebuchet MS"/>
              </a:rPr>
              <a:t>Price </a:t>
            </a:r>
            <a:r>
              <a:rPr sz="2700" spc="-30" dirty="0">
                <a:latin typeface="Trebuchet MS"/>
                <a:cs typeface="Trebuchet MS"/>
              </a:rPr>
              <a:t>elasticity </a:t>
            </a:r>
            <a:r>
              <a:rPr sz="2700" spc="35" dirty="0">
                <a:latin typeface="Trebuchet MS"/>
                <a:cs typeface="Trebuchet MS"/>
              </a:rPr>
              <a:t>of </a:t>
            </a:r>
            <a:r>
              <a:rPr sz="2700" spc="20" dirty="0">
                <a:latin typeface="Trebuchet MS"/>
                <a:cs typeface="Trebuchet MS"/>
              </a:rPr>
              <a:t>demand </a:t>
            </a:r>
            <a:r>
              <a:rPr sz="2700" spc="120" dirty="0">
                <a:latin typeface="Trebuchet MS"/>
                <a:cs typeface="Trebuchet MS"/>
              </a:rPr>
              <a:t>is </a:t>
            </a:r>
            <a:r>
              <a:rPr sz="2700" spc="-75" dirty="0">
                <a:latin typeface="Trebuchet MS"/>
                <a:cs typeface="Trebuchet MS"/>
              </a:rPr>
              <a:t>the </a:t>
            </a:r>
            <a:r>
              <a:rPr sz="2700" spc="-20" dirty="0">
                <a:latin typeface="Trebuchet MS"/>
                <a:cs typeface="Trebuchet MS"/>
              </a:rPr>
              <a:t>percentage </a:t>
            </a:r>
            <a:r>
              <a:rPr sz="2700" spc="40" dirty="0">
                <a:latin typeface="Trebuchet MS"/>
                <a:cs typeface="Trebuchet MS"/>
              </a:rPr>
              <a:t>change </a:t>
            </a:r>
            <a:r>
              <a:rPr sz="2700" spc="-25" dirty="0">
                <a:latin typeface="Trebuchet MS"/>
                <a:cs typeface="Trebuchet MS"/>
              </a:rPr>
              <a:t>in  </a:t>
            </a:r>
            <a:r>
              <a:rPr sz="2700" spc="-45" dirty="0">
                <a:latin typeface="Trebuchet MS"/>
                <a:cs typeface="Trebuchet MS"/>
              </a:rPr>
              <a:t>quantity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demanded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given</a:t>
            </a:r>
            <a:r>
              <a:rPr sz="2700" spc="-12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a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percent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change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in</a:t>
            </a:r>
            <a:r>
              <a:rPr sz="2700" spc="-12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price.</a:t>
            </a:r>
            <a:endParaRPr sz="2700">
              <a:latin typeface="Trebuchet MS"/>
              <a:cs typeface="Trebuchet MS"/>
            </a:endParaRPr>
          </a:p>
          <a:p>
            <a:pPr marL="12700" marR="76200">
              <a:lnSpc>
                <a:spcPts val="2630"/>
              </a:lnSpc>
              <a:spcBef>
                <a:spcPts val="850"/>
              </a:spcBef>
            </a:pPr>
            <a:r>
              <a:rPr sz="2700" spc="-120" dirty="0">
                <a:latin typeface="Trebuchet MS"/>
                <a:cs typeface="Trebuchet MS"/>
              </a:rPr>
              <a:t>It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is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a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measure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of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how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much</a:t>
            </a:r>
            <a:r>
              <a:rPr sz="2700" spc="-12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quantity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demanded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of  </a:t>
            </a:r>
            <a:r>
              <a:rPr sz="2700" spc="60" dirty="0">
                <a:latin typeface="Trebuchet MS"/>
                <a:cs typeface="Trebuchet MS"/>
              </a:rPr>
              <a:t>a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good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responds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to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a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change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in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price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of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that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spc="15" dirty="0">
                <a:latin typeface="Trebuchet MS"/>
                <a:cs typeface="Trebuchet MS"/>
              </a:rPr>
              <a:t>good.</a:t>
            </a:r>
            <a:endParaRPr sz="2700">
              <a:latin typeface="Trebuchet MS"/>
              <a:cs typeface="Trebuchet MS"/>
            </a:endParaRPr>
          </a:p>
          <a:p>
            <a:pPr marL="12700" marR="34925">
              <a:lnSpc>
                <a:spcPts val="2630"/>
              </a:lnSpc>
              <a:spcBef>
                <a:spcPts val="855"/>
              </a:spcBef>
              <a:tabLst>
                <a:tab pos="1593850" algn="l"/>
              </a:tabLst>
            </a:pPr>
            <a:r>
              <a:rPr sz="2700" spc="-30" dirty="0">
                <a:latin typeface="Trebuchet MS"/>
                <a:cs typeface="Trebuchet MS"/>
              </a:rPr>
              <a:t>Example:	</a:t>
            </a:r>
            <a:r>
              <a:rPr sz="2700" spc="-55" dirty="0">
                <a:latin typeface="Trebuchet MS"/>
                <a:cs typeface="Trebuchet MS"/>
              </a:rPr>
              <a:t>If </a:t>
            </a:r>
            <a:r>
              <a:rPr sz="2700" spc="-75" dirty="0">
                <a:latin typeface="Trebuchet MS"/>
                <a:cs typeface="Trebuchet MS"/>
              </a:rPr>
              <a:t>the </a:t>
            </a:r>
            <a:r>
              <a:rPr sz="2700" spc="-30" dirty="0">
                <a:latin typeface="Trebuchet MS"/>
                <a:cs typeface="Trebuchet MS"/>
              </a:rPr>
              <a:t>price </a:t>
            </a:r>
            <a:r>
              <a:rPr sz="2700" spc="35" dirty="0">
                <a:latin typeface="Trebuchet MS"/>
                <a:cs typeface="Trebuchet MS"/>
              </a:rPr>
              <a:t>of </a:t>
            </a:r>
            <a:r>
              <a:rPr sz="2700" spc="45" dirty="0">
                <a:latin typeface="Trebuchet MS"/>
                <a:cs typeface="Trebuchet MS"/>
              </a:rPr>
              <a:t>an </a:t>
            </a:r>
            <a:r>
              <a:rPr sz="2700" spc="-15" dirty="0">
                <a:latin typeface="Trebuchet MS"/>
                <a:cs typeface="Trebuchet MS"/>
              </a:rPr>
              <a:t>ice </a:t>
            </a:r>
            <a:r>
              <a:rPr sz="2700" spc="20" dirty="0">
                <a:latin typeface="Trebuchet MS"/>
                <a:cs typeface="Trebuchet MS"/>
              </a:rPr>
              <a:t>cream </a:t>
            </a:r>
            <a:r>
              <a:rPr sz="2700" spc="40" dirty="0">
                <a:latin typeface="Trebuchet MS"/>
                <a:cs typeface="Trebuchet MS"/>
              </a:rPr>
              <a:t>cone </a:t>
            </a:r>
            <a:r>
              <a:rPr sz="2700" spc="50" dirty="0">
                <a:latin typeface="Trebuchet MS"/>
                <a:cs typeface="Trebuchet MS"/>
              </a:rPr>
              <a:t>increases  </a:t>
            </a:r>
            <a:r>
              <a:rPr sz="2700" spc="35" dirty="0">
                <a:latin typeface="Trebuchet MS"/>
                <a:cs typeface="Trebuchet MS"/>
              </a:rPr>
              <a:t>from </a:t>
            </a:r>
            <a:r>
              <a:rPr sz="2700" spc="15" dirty="0">
                <a:latin typeface="Trebuchet MS"/>
                <a:cs typeface="Trebuchet MS"/>
              </a:rPr>
              <a:t>Rs.20.00 </a:t>
            </a:r>
            <a:r>
              <a:rPr sz="2700" spc="-50" dirty="0">
                <a:latin typeface="Trebuchet MS"/>
                <a:cs typeface="Trebuchet MS"/>
              </a:rPr>
              <a:t>to </a:t>
            </a:r>
            <a:r>
              <a:rPr sz="2700" spc="15" dirty="0">
                <a:latin typeface="Trebuchet MS"/>
                <a:cs typeface="Trebuchet MS"/>
              </a:rPr>
              <a:t>Rs.22.00 </a:t>
            </a:r>
            <a:r>
              <a:rPr sz="2700" spc="35" dirty="0">
                <a:latin typeface="Trebuchet MS"/>
                <a:cs typeface="Trebuchet MS"/>
              </a:rPr>
              <a:t>and </a:t>
            </a:r>
            <a:r>
              <a:rPr sz="2700" spc="-75" dirty="0">
                <a:latin typeface="Trebuchet MS"/>
                <a:cs typeface="Trebuchet MS"/>
              </a:rPr>
              <a:t>the </a:t>
            </a:r>
            <a:r>
              <a:rPr sz="2700" spc="25" dirty="0">
                <a:latin typeface="Trebuchet MS"/>
                <a:cs typeface="Trebuchet MS"/>
              </a:rPr>
              <a:t>amount </a:t>
            </a:r>
            <a:r>
              <a:rPr sz="2700" spc="40" dirty="0">
                <a:latin typeface="Trebuchet MS"/>
                <a:cs typeface="Trebuchet MS"/>
              </a:rPr>
              <a:t>you </a:t>
            </a:r>
            <a:r>
              <a:rPr sz="2700" spc="-20" dirty="0">
                <a:latin typeface="Trebuchet MS"/>
                <a:cs typeface="Trebuchet MS"/>
              </a:rPr>
              <a:t>buy  </a:t>
            </a:r>
            <a:r>
              <a:rPr sz="2700" spc="30" dirty="0">
                <a:latin typeface="Trebuchet MS"/>
                <a:cs typeface="Trebuchet MS"/>
              </a:rPr>
              <a:t>falls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from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10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to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8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cones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then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your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elasticity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of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demand  </a:t>
            </a:r>
            <a:r>
              <a:rPr sz="2700" spc="15" dirty="0">
                <a:latin typeface="Trebuchet MS"/>
                <a:cs typeface="Trebuchet MS"/>
              </a:rPr>
              <a:t>would </a:t>
            </a:r>
            <a:r>
              <a:rPr sz="2700" spc="-25" dirty="0">
                <a:latin typeface="Trebuchet MS"/>
                <a:cs typeface="Trebuchet MS"/>
              </a:rPr>
              <a:t>be </a:t>
            </a:r>
            <a:r>
              <a:rPr sz="2700" spc="-15" dirty="0">
                <a:latin typeface="Trebuchet MS"/>
                <a:cs typeface="Trebuchet MS"/>
              </a:rPr>
              <a:t>calculated</a:t>
            </a:r>
            <a:r>
              <a:rPr sz="2700" spc="-459" dirty="0">
                <a:latin typeface="Trebuchet MS"/>
                <a:cs typeface="Trebuchet MS"/>
              </a:rPr>
              <a:t> </a:t>
            </a:r>
            <a:r>
              <a:rPr sz="2700" spc="130" dirty="0">
                <a:latin typeface="Trebuchet MS"/>
                <a:cs typeface="Trebuchet MS"/>
              </a:rPr>
              <a:t>as…?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2927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0" dirty="0"/>
              <a:t>Range </a:t>
            </a:r>
            <a:r>
              <a:rPr sz="3850" spc="20" dirty="0"/>
              <a:t>of </a:t>
            </a:r>
            <a:r>
              <a:rPr sz="3850" spc="5" dirty="0"/>
              <a:t>Price</a:t>
            </a:r>
            <a:r>
              <a:rPr sz="3850" spc="-8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142095" cy="13900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67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45" dirty="0">
                <a:latin typeface="Trebuchet MS"/>
                <a:cs typeface="Trebuchet MS"/>
              </a:rPr>
              <a:t>Perfectly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Inelastic</a:t>
            </a:r>
            <a:endParaRPr sz="280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850"/>
              </a:spcBef>
            </a:pP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does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not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respond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changes.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8000" y="4038917"/>
            <a:ext cx="41655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70" dirty="0">
                <a:latin typeface="Trebuchet MS"/>
                <a:cs typeface="Trebuchet MS"/>
              </a:rPr>
              <a:t>5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0285" y="4900807"/>
            <a:ext cx="2762885" cy="1905"/>
          </a:xfrm>
          <a:custGeom>
            <a:avLst/>
            <a:gdLst/>
            <a:ahLst/>
            <a:cxnLst/>
            <a:rect l="l" t="t" r="r" b="b"/>
            <a:pathLst>
              <a:path w="2762885" h="1904">
                <a:moveTo>
                  <a:pt x="0" y="0"/>
                </a:moveTo>
                <a:lnTo>
                  <a:pt x="2762341" y="1830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9152" y="3660250"/>
            <a:ext cx="2094230" cy="24130"/>
          </a:xfrm>
          <a:custGeom>
            <a:avLst/>
            <a:gdLst/>
            <a:ahLst/>
            <a:cxnLst/>
            <a:rect l="l" t="t" r="r" b="b"/>
            <a:pathLst>
              <a:path w="2094229" h="24129">
                <a:moveTo>
                  <a:pt x="85382" y="22350"/>
                </a:moveTo>
                <a:lnTo>
                  <a:pt x="3696" y="22277"/>
                </a:lnTo>
                <a:lnTo>
                  <a:pt x="65" y="18640"/>
                </a:lnTo>
                <a:lnTo>
                  <a:pt x="0" y="3709"/>
                </a:lnTo>
                <a:lnTo>
                  <a:pt x="3716" y="0"/>
                </a:lnTo>
                <a:lnTo>
                  <a:pt x="85401" y="72"/>
                </a:lnTo>
                <a:lnTo>
                  <a:pt x="89033" y="3709"/>
                </a:lnTo>
                <a:lnTo>
                  <a:pt x="89098" y="18640"/>
                </a:lnTo>
                <a:lnTo>
                  <a:pt x="85382" y="22350"/>
                </a:lnTo>
                <a:close/>
              </a:path>
              <a:path w="2094229" h="24129">
                <a:moveTo>
                  <a:pt x="196771" y="22448"/>
                </a:moveTo>
                <a:lnTo>
                  <a:pt x="115086" y="22376"/>
                </a:lnTo>
                <a:lnTo>
                  <a:pt x="111454" y="18738"/>
                </a:lnTo>
                <a:lnTo>
                  <a:pt x="111389" y="3808"/>
                </a:lnTo>
                <a:lnTo>
                  <a:pt x="115105" y="98"/>
                </a:lnTo>
                <a:lnTo>
                  <a:pt x="196791" y="170"/>
                </a:lnTo>
                <a:lnTo>
                  <a:pt x="200422" y="3808"/>
                </a:lnTo>
                <a:lnTo>
                  <a:pt x="200488" y="18738"/>
                </a:lnTo>
                <a:lnTo>
                  <a:pt x="196771" y="22448"/>
                </a:lnTo>
                <a:close/>
              </a:path>
              <a:path w="2094229" h="24129">
                <a:moveTo>
                  <a:pt x="308161" y="22546"/>
                </a:moveTo>
                <a:lnTo>
                  <a:pt x="226475" y="22474"/>
                </a:lnTo>
                <a:lnTo>
                  <a:pt x="222844" y="18837"/>
                </a:lnTo>
                <a:lnTo>
                  <a:pt x="222779" y="3906"/>
                </a:lnTo>
                <a:lnTo>
                  <a:pt x="226495" y="196"/>
                </a:lnTo>
                <a:lnTo>
                  <a:pt x="308181" y="268"/>
                </a:lnTo>
                <a:lnTo>
                  <a:pt x="311812" y="3906"/>
                </a:lnTo>
                <a:lnTo>
                  <a:pt x="311877" y="18837"/>
                </a:lnTo>
                <a:lnTo>
                  <a:pt x="308161" y="22546"/>
                </a:lnTo>
                <a:close/>
              </a:path>
              <a:path w="2094229" h="24129">
                <a:moveTo>
                  <a:pt x="419550" y="22645"/>
                </a:moveTo>
                <a:lnTo>
                  <a:pt x="337865" y="22573"/>
                </a:lnTo>
                <a:lnTo>
                  <a:pt x="334234" y="18935"/>
                </a:lnTo>
                <a:lnTo>
                  <a:pt x="334168" y="4004"/>
                </a:lnTo>
                <a:lnTo>
                  <a:pt x="337884" y="295"/>
                </a:lnTo>
                <a:lnTo>
                  <a:pt x="419570" y="367"/>
                </a:lnTo>
                <a:lnTo>
                  <a:pt x="423201" y="4004"/>
                </a:lnTo>
                <a:lnTo>
                  <a:pt x="423267" y="18935"/>
                </a:lnTo>
                <a:lnTo>
                  <a:pt x="419550" y="22645"/>
                </a:lnTo>
                <a:close/>
              </a:path>
              <a:path w="2094229" h="24129">
                <a:moveTo>
                  <a:pt x="530940" y="22743"/>
                </a:moveTo>
                <a:lnTo>
                  <a:pt x="449254" y="22671"/>
                </a:lnTo>
                <a:lnTo>
                  <a:pt x="445623" y="19033"/>
                </a:lnTo>
                <a:lnTo>
                  <a:pt x="445558" y="4103"/>
                </a:lnTo>
                <a:lnTo>
                  <a:pt x="449274" y="393"/>
                </a:lnTo>
                <a:lnTo>
                  <a:pt x="530960" y="465"/>
                </a:lnTo>
                <a:lnTo>
                  <a:pt x="534591" y="4103"/>
                </a:lnTo>
                <a:lnTo>
                  <a:pt x="534656" y="19033"/>
                </a:lnTo>
                <a:lnTo>
                  <a:pt x="530940" y="22743"/>
                </a:lnTo>
                <a:close/>
              </a:path>
              <a:path w="2094229" h="24129">
                <a:moveTo>
                  <a:pt x="642329" y="22842"/>
                </a:moveTo>
                <a:lnTo>
                  <a:pt x="560644" y="22769"/>
                </a:lnTo>
                <a:lnTo>
                  <a:pt x="557013" y="19132"/>
                </a:lnTo>
                <a:lnTo>
                  <a:pt x="556947" y="4201"/>
                </a:lnTo>
                <a:lnTo>
                  <a:pt x="560663" y="491"/>
                </a:lnTo>
                <a:lnTo>
                  <a:pt x="642349" y="564"/>
                </a:lnTo>
                <a:lnTo>
                  <a:pt x="645980" y="4201"/>
                </a:lnTo>
                <a:lnTo>
                  <a:pt x="646046" y="19132"/>
                </a:lnTo>
                <a:lnTo>
                  <a:pt x="642329" y="22842"/>
                </a:lnTo>
                <a:close/>
              </a:path>
              <a:path w="2094229" h="24129">
                <a:moveTo>
                  <a:pt x="753719" y="22940"/>
                </a:moveTo>
                <a:lnTo>
                  <a:pt x="672033" y="22868"/>
                </a:lnTo>
                <a:lnTo>
                  <a:pt x="668402" y="19230"/>
                </a:lnTo>
                <a:lnTo>
                  <a:pt x="668337" y="4300"/>
                </a:lnTo>
                <a:lnTo>
                  <a:pt x="672053" y="590"/>
                </a:lnTo>
                <a:lnTo>
                  <a:pt x="753739" y="662"/>
                </a:lnTo>
                <a:lnTo>
                  <a:pt x="757370" y="4300"/>
                </a:lnTo>
                <a:lnTo>
                  <a:pt x="757435" y="19230"/>
                </a:lnTo>
                <a:lnTo>
                  <a:pt x="753719" y="22940"/>
                </a:lnTo>
                <a:close/>
              </a:path>
              <a:path w="2094229" h="24129">
                <a:moveTo>
                  <a:pt x="865108" y="23038"/>
                </a:moveTo>
                <a:lnTo>
                  <a:pt x="783423" y="22966"/>
                </a:lnTo>
                <a:lnTo>
                  <a:pt x="779792" y="19329"/>
                </a:lnTo>
                <a:lnTo>
                  <a:pt x="779726" y="4398"/>
                </a:lnTo>
                <a:lnTo>
                  <a:pt x="783443" y="688"/>
                </a:lnTo>
                <a:lnTo>
                  <a:pt x="865128" y="760"/>
                </a:lnTo>
                <a:lnTo>
                  <a:pt x="868759" y="4398"/>
                </a:lnTo>
                <a:lnTo>
                  <a:pt x="868825" y="19329"/>
                </a:lnTo>
                <a:lnTo>
                  <a:pt x="865108" y="23038"/>
                </a:lnTo>
                <a:close/>
              </a:path>
              <a:path w="2094229" h="24129">
                <a:moveTo>
                  <a:pt x="976498" y="23137"/>
                </a:moveTo>
                <a:lnTo>
                  <a:pt x="894812" y="23065"/>
                </a:lnTo>
                <a:lnTo>
                  <a:pt x="891181" y="19427"/>
                </a:lnTo>
                <a:lnTo>
                  <a:pt x="891116" y="4496"/>
                </a:lnTo>
                <a:lnTo>
                  <a:pt x="894832" y="787"/>
                </a:lnTo>
                <a:lnTo>
                  <a:pt x="976518" y="859"/>
                </a:lnTo>
                <a:lnTo>
                  <a:pt x="980149" y="4496"/>
                </a:lnTo>
                <a:lnTo>
                  <a:pt x="980214" y="19427"/>
                </a:lnTo>
                <a:lnTo>
                  <a:pt x="976498" y="23137"/>
                </a:lnTo>
                <a:close/>
              </a:path>
              <a:path w="2094229" h="24129">
                <a:moveTo>
                  <a:pt x="1087888" y="23235"/>
                </a:moveTo>
                <a:lnTo>
                  <a:pt x="1006202" y="23163"/>
                </a:lnTo>
                <a:lnTo>
                  <a:pt x="1002571" y="19525"/>
                </a:lnTo>
                <a:lnTo>
                  <a:pt x="1002505" y="4595"/>
                </a:lnTo>
                <a:lnTo>
                  <a:pt x="1006222" y="885"/>
                </a:lnTo>
                <a:lnTo>
                  <a:pt x="1087907" y="957"/>
                </a:lnTo>
                <a:lnTo>
                  <a:pt x="1091538" y="4595"/>
                </a:lnTo>
                <a:lnTo>
                  <a:pt x="1091604" y="19525"/>
                </a:lnTo>
                <a:lnTo>
                  <a:pt x="1087888" y="23235"/>
                </a:lnTo>
                <a:close/>
              </a:path>
              <a:path w="2094229" h="24129">
                <a:moveTo>
                  <a:pt x="1199277" y="23333"/>
                </a:moveTo>
                <a:lnTo>
                  <a:pt x="1117591" y="23261"/>
                </a:lnTo>
                <a:lnTo>
                  <a:pt x="1113960" y="19624"/>
                </a:lnTo>
                <a:lnTo>
                  <a:pt x="1113895" y="4693"/>
                </a:lnTo>
                <a:lnTo>
                  <a:pt x="1117611" y="983"/>
                </a:lnTo>
                <a:lnTo>
                  <a:pt x="1199297" y="1056"/>
                </a:lnTo>
                <a:lnTo>
                  <a:pt x="1202928" y="4693"/>
                </a:lnTo>
                <a:lnTo>
                  <a:pt x="1202993" y="19624"/>
                </a:lnTo>
                <a:lnTo>
                  <a:pt x="1199277" y="23333"/>
                </a:lnTo>
                <a:close/>
              </a:path>
              <a:path w="2094229" h="24129">
                <a:moveTo>
                  <a:pt x="1310667" y="23432"/>
                </a:moveTo>
                <a:lnTo>
                  <a:pt x="1228981" y="23360"/>
                </a:lnTo>
                <a:lnTo>
                  <a:pt x="1225350" y="19722"/>
                </a:lnTo>
                <a:lnTo>
                  <a:pt x="1225284" y="4792"/>
                </a:lnTo>
                <a:lnTo>
                  <a:pt x="1229001" y="1082"/>
                </a:lnTo>
                <a:lnTo>
                  <a:pt x="1310686" y="1154"/>
                </a:lnTo>
                <a:lnTo>
                  <a:pt x="1314317" y="4792"/>
                </a:lnTo>
                <a:lnTo>
                  <a:pt x="1314383" y="19722"/>
                </a:lnTo>
                <a:lnTo>
                  <a:pt x="1310667" y="23432"/>
                </a:lnTo>
                <a:close/>
              </a:path>
              <a:path w="2094229" h="24129">
                <a:moveTo>
                  <a:pt x="1422056" y="23530"/>
                </a:moveTo>
                <a:lnTo>
                  <a:pt x="1340370" y="23458"/>
                </a:lnTo>
                <a:lnTo>
                  <a:pt x="1336739" y="19821"/>
                </a:lnTo>
                <a:lnTo>
                  <a:pt x="1336674" y="4890"/>
                </a:lnTo>
                <a:lnTo>
                  <a:pt x="1340390" y="1180"/>
                </a:lnTo>
                <a:lnTo>
                  <a:pt x="1422076" y="1252"/>
                </a:lnTo>
                <a:lnTo>
                  <a:pt x="1425707" y="4890"/>
                </a:lnTo>
                <a:lnTo>
                  <a:pt x="1425772" y="19821"/>
                </a:lnTo>
                <a:lnTo>
                  <a:pt x="1422056" y="23530"/>
                </a:lnTo>
                <a:close/>
              </a:path>
              <a:path w="2094229" h="24129">
                <a:moveTo>
                  <a:pt x="1533446" y="23629"/>
                </a:moveTo>
                <a:lnTo>
                  <a:pt x="1451760" y="23557"/>
                </a:lnTo>
                <a:lnTo>
                  <a:pt x="1448129" y="19919"/>
                </a:lnTo>
                <a:lnTo>
                  <a:pt x="1448063" y="4988"/>
                </a:lnTo>
                <a:lnTo>
                  <a:pt x="1451780" y="1279"/>
                </a:lnTo>
                <a:lnTo>
                  <a:pt x="1533465" y="1351"/>
                </a:lnTo>
                <a:lnTo>
                  <a:pt x="1537097" y="4988"/>
                </a:lnTo>
                <a:lnTo>
                  <a:pt x="1537162" y="19919"/>
                </a:lnTo>
                <a:lnTo>
                  <a:pt x="1533446" y="23629"/>
                </a:lnTo>
                <a:close/>
              </a:path>
              <a:path w="2094229" h="24129">
                <a:moveTo>
                  <a:pt x="1644835" y="23727"/>
                </a:moveTo>
                <a:lnTo>
                  <a:pt x="1563149" y="23655"/>
                </a:lnTo>
                <a:lnTo>
                  <a:pt x="1559518" y="20017"/>
                </a:lnTo>
                <a:lnTo>
                  <a:pt x="1559453" y="5087"/>
                </a:lnTo>
                <a:lnTo>
                  <a:pt x="1563169" y="1377"/>
                </a:lnTo>
                <a:lnTo>
                  <a:pt x="1644855" y="1449"/>
                </a:lnTo>
                <a:lnTo>
                  <a:pt x="1648486" y="5087"/>
                </a:lnTo>
                <a:lnTo>
                  <a:pt x="1648551" y="20017"/>
                </a:lnTo>
                <a:lnTo>
                  <a:pt x="1644835" y="23727"/>
                </a:lnTo>
                <a:close/>
              </a:path>
              <a:path w="2094229" h="24129">
                <a:moveTo>
                  <a:pt x="1756225" y="23825"/>
                </a:moveTo>
                <a:lnTo>
                  <a:pt x="1674539" y="23753"/>
                </a:lnTo>
                <a:lnTo>
                  <a:pt x="1670908" y="20116"/>
                </a:lnTo>
                <a:lnTo>
                  <a:pt x="1670843" y="5185"/>
                </a:lnTo>
                <a:lnTo>
                  <a:pt x="1674559" y="1475"/>
                </a:lnTo>
                <a:lnTo>
                  <a:pt x="1756245" y="1548"/>
                </a:lnTo>
                <a:lnTo>
                  <a:pt x="1759876" y="5185"/>
                </a:lnTo>
                <a:lnTo>
                  <a:pt x="1759941" y="20116"/>
                </a:lnTo>
                <a:lnTo>
                  <a:pt x="1756225" y="23825"/>
                </a:lnTo>
                <a:close/>
              </a:path>
              <a:path w="2094229" h="24129">
                <a:moveTo>
                  <a:pt x="1867614" y="23924"/>
                </a:moveTo>
                <a:lnTo>
                  <a:pt x="1785929" y="23852"/>
                </a:lnTo>
                <a:lnTo>
                  <a:pt x="1782298" y="20214"/>
                </a:lnTo>
                <a:lnTo>
                  <a:pt x="1782232" y="5283"/>
                </a:lnTo>
                <a:lnTo>
                  <a:pt x="1785948" y="1574"/>
                </a:lnTo>
                <a:lnTo>
                  <a:pt x="1867634" y="1646"/>
                </a:lnTo>
                <a:lnTo>
                  <a:pt x="1871265" y="5283"/>
                </a:lnTo>
                <a:lnTo>
                  <a:pt x="1871331" y="20214"/>
                </a:lnTo>
                <a:lnTo>
                  <a:pt x="1867614" y="23924"/>
                </a:lnTo>
                <a:close/>
              </a:path>
              <a:path w="2094229" h="24129">
                <a:moveTo>
                  <a:pt x="1979004" y="24022"/>
                </a:moveTo>
                <a:lnTo>
                  <a:pt x="1897318" y="23950"/>
                </a:lnTo>
                <a:lnTo>
                  <a:pt x="1893687" y="20313"/>
                </a:lnTo>
                <a:lnTo>
                  <a:pt x="1893622" y="5382"/>
                </a:lnTo>
                <a:lnTo>
                  <a:pt x="1897338" y="1672"/>
                </a:lnTo>
                <a:lnTo>
                  <a:pt x="1979024" y="1744"/>
                </a:lnTo>
                <a:lnTo>
                  <a:pt x="1982655" y="5382"/>
                </a:lnTo>
                <a:lnTo>
                  <a:pt x="1982720" y="20313"/>
                </a:lnTo>
                <a:lnTo>
                  <a:pt x="1979004" y="24022"/>
                </a:lnTo>
                <a:close/>
              </a:path>
              <a:path w="2094229" h="24129">
                <a:moveTo>
                  <a:pt x="2090304" y="24121"/>
                </a:moveTo>
                <a:lnTo>
                  <a:pt x="2008708" y="24048"/>
                </a:lnTo>
                <a:lnTo>
                  <a:pt x="2005076" y="20411"/>
                </a:lnTo>
                <a:lnTo>
                  <a:pt x="2005011" y="5480"/>
                </a:lnTo>
                <a:lnTo>
                  <a:pt x="2008727" y="1771"/>
                </a:lnTo>
                <a:lnTo>
                  <a:pt x="2090324" y="1843"/>
                </a:lnTo>
                <a:lnTo>
                  <a:pt x="2093955" y="5480"/>
                </a:lnTo>
                <a:lnTo>
                  <a:pt x="2094020" y="20411"/>
                </a:lnTo>
                <a:lnTo>
                  <a:pt x="2090304" y="241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9152" y="4187140"/>
            <a:ext cx="2094230" cy="24130"/>
          </a:xfrm>
          <a:custGeom>
            <a:avLst/>
            <a:gdLst/>
            <a:ahLst/>
            <a:cxnLst/>
            <a:rect l="l" t="t" r="r" b="b"/>
            <a:pathLst>
              <a:path w="2094229" h="24129">
                <a:moveTo>
                  <a:pt x="85382" y="22350"/>
                </a:moveTo>
                <a:lnTo>
                  <a:pt x="3696" y="22277"/>
                </a:lnTo>
                <a:lnTo>
                  <a:pt x="65" y="18640"/>
                </a:lnTo>
                <a:lnTo>
                  <a:pt x="0" y="3709"/>
                </a:lnTo>
                <a:lnTo>
                  <a:pt x="3716" y="0"/>
                </a:lnTo>
                <a:lnTo>
                  <a:pt x="85401" y="72"/>
                </a:lnTo>
                <a:lnTo>
                  <a:pt x="89033" y="3709"/>
                </a:lnTo>
                <a:lnTo>
                  <a:pt x="89098" y="18640"/>
                </a:lnTo>
                <a:lnTo>
                  <a:pt x="85382" y="22350"/>
                </a:lnTo>
                <a:close/>
              </a:path>
              <a:path w="2094229" h="24129">
                <a:moveTo>
                  <a:pt x="196771" y="22448"/>
                </a:moveTo>
                <a:lnTo>
                  <a:pt x="115086" y="22376"/>
                </a:lnTo>
                <a:lnTo>
                  <a:pt x="111454" y="18738"/>
                </a:lnTo>
                <a:lnTo>
                  <a:pt x="111389" y="3808"/>
                </a:lnTo>
                <a:lnTo>
                  <a:pt x="115105" y="98"/>
                </a:lnTo>
                <a:lnTo>
                  <a:pt x="196791" y="170"/>
                </a:lnTo>
                <a:lnTo>
                  <a:pt x="200422" y="3808"/>
                </a:lnTo>
                <a:lnTo>
                  <a:pt x="200488" y="18738"/>
                </a:lnTo>
                <a:lnTo>
                  <a:pt x="196771" y="22448"/>
                </a:lnTo>
                <a:close/>
              </a:path>
              <a:path w="2094229" h="24129">
                <a:moveTo>
                  <a:pt x="308161" y="22546"/>
                </a:moveTo>
                <a:lnTo>
                  <a:pt x="226475" y="22474"/>
                </a:lnTo>
                <a:lnTo>
                  <a:pt x="222844" y="18837"/>
                </a:lnTo>
                <a:lnTo>
                  <a:pt x="222779" y="3906"/>
                </a:lnTo>
                <a:lnTo>
                  <a:pt x="226495" y="196"/>
                </a:lnTo>
                <a:lnTo>
                  <a:pt x="308181" y="268"/>
                </a:lnTo>
                <a:lnTo>
                  <a:pt x="311812" y="3906"/>
                </a:lnTo>
                <a:lnTo>
                  <a:pt x="311877" y="18837"/>
                </a:lnTo>
                <a:lnTo>
                  <a:pt x="308161" y="22546"/>
                </a:lnTo>
                <a:close/>
              </a:path>
              <a:path w="2094229" h="24129">
                <a:moveTo>
                  <a:pt x="419550" y="22645"/>
                </a:moveTo>
                <a:lnTo>
                  <a:pt x="337865" y="22573"/>
                </a:lnTo>
                <a:lnTo>
                  <a:pt x="334234" y="18935"/>
                </a:lnTo>
                <a:lnTo>
                  <a:pt x="334168" y="4004"/>
                </a:lnTo>
                <a:lnTo>
                  <a:pt x="337884" y="295"/>
                </a:lnTo>
                <a:lnTo>
                  <a:pt x="419570" y="367"/>
                </a:lnTo>
                <a:lnTo>
                  <a:pt x="423201" y="4004"/>
                </a:lnTo>
                <a:lnTo>
                  <a:pt x="423267" y="18935"/>
                </a:lnTo>
                <a:lnTo>
                  <a:pt x="419550" y="22645"/>
                </a:lnTo>
                <a:close/>
              </a:path>
              <a:path w="2094229" h="24129">
                <a:moveTo>
                  <a:pt x="530940" y="22743"/>
                </a:moveTo>
                <a:lnTo>
                  <a:pt x="449254" y="22671"/>
                </a:lnTo>
                <a:lnTo>
                  <a:pt x="445623" y="19033"/>
                </a:lnTo>
                <a:lnTo>
                  <a:pt x="445558" y="4103"/>
                </a:lnTo>
                <a:lnTo>
                  <a:pt x="449274" y="393"/>
                </a:lnTo>
                <a:lnTo>
                  <a:pt x="530960" y="465"/>
                </a:lnTo>
                <a:lnTo>
                  <a:pt x="534591" y="4103"/>
                </a:lnTo>
                <a:lnTo>
                  <a:pt x="534656" y="19033"/>
                </a:lnTo>
                <a:lnTo>
                  <a:pt x="530940" y="22743"/>
                </a:lnTo>
                <a:close/>
              </a:path>
              <a:path w="2094229" h="24129">
                <a:moveTo>
                  <a:pt x="642329" y="22842"/>
                </a:moveTo>
                <a:lnTo>
                  <a:pt x="560644" y="22769"/>
                </a:lnTo>
                <a:lnTo>
                  <a:pt x="557013" y="19132"/>
                </a:lnTo>
                <a:lnTo>
                  <a:pt x="556947" y="4201"/>
                </a:lnTo>
                <a:lnTo>
                  <a:pt x="560663" y="491"/>
                </a:lnTo>
                <a:lnTo>
                  <a:pt x="642349" y="564"/>
                </a:lnTo>
                <a:lnTo>
                  <a:pt x="645980" y="4201"/>
                </a:lnTo>
                <a:lnTo>
                  <a:pt x="646046" y="19132"/>
                </a:lnTo>
                <a:lnTo>
                  <a:pt x="642329" y="22842"/>
                </a:lnTo>
                <a:close/>
              </a:path>
              <a:path w="2094229" h="24129">
                <a:moveTo>
                  <a:pt x="753719" y="22940"/>
                </a:moveTo>
                <a:lnTo>
                  <a:pt x="672033" y="22868"/>
                </a:lnTo>
                <a:lnTo>
                  <a:pt x="668402" y="19230"/>
                </a:lnTo>
                <a:lnTo>
                  <a:pt x="668337" y="4300"/>
                </a:lnTo>
                <a:lnTo>
                  <a:pt x="672053" y="590"/>
                </a:lnTo>
                <a:lnTo>
                  <a:pt x="753739" y="662"/>
                </a:lnTo>
                <a:lnTo>
                  <a:pt x="757370" y="4300"/>
                </a:lnTo>
                <a:lnTo>
                  <a:pt x="757435" y="19230"/>
                </a:lnTo>
                <a:lnTo>
                  <a:pt x="753719" y="22940"/>
                </a:lnTo>
                <a:close/>
              </a:path>
              <a:path w="2094229" h="24129">
                <a:moveTo>
                  <a:pt x="865108" y="23038"/>
                </a:moveTo>
                <a:lnTo>
                  <a:pt x="783423" y="22966"/>
                </a:lnTo>
                <a:lnTo>
                  <a:pt x="779792" y="19329"/>
                </a:lnTo>
                <a:lnTo>
                  <a:pt x="779726" y="4398"/>
                </a:lnTo>
                <a:lnTo>
                  <a:pt x="783443" y="688"/>
                </a:lnTo>
                <a:lnTo>
                  <a:pt x="865128" y="760"/>
                </a:lnTo>
                <a:lnTo>
                  <a:pt x="868759" y="4398"/>
                </a:lnTo>
                <a:lnTo>
                  <a:pt x="868825" y="19329"/>
                </a:lnTo>
                <a:lnTo>
                  <a:pt x="865108" y="23038"/>
                </a:lnTo>
                <a:close/>
              </a:path>
              <a:path w="2094229" h="24129">
                <a:moveTo>
                  <a:pt x="976498" y="23137"/>
                </a:moveTo>
                <a:lnTo>
                  <a:pt x="894812" y="23065"/>
                </a:lnTo>
                <a:lnTo>
                  <a:pt x="891181" y="19427"/>
                </a:lnTo>
                <a:lnTo>
                  <a:pt x="891116" y="4496"/>
                </a:lnTo>
                <a:lnTo>
                  <a:pt x="894832" y="787"/>
                </a:lnTo>
                <a:lnTo>
                  <a:pt x="976518" y="859"/>
                </a:lnTo>
                <a:lnTo>
                  <a:pt x="980149" y="4496"/>
                </a:lnTo>
                <a:lnTo>
                  <a:pt x="980214" y="19427"/>
                </a:lnTo>
                <a:lnTo>
                  <a:pt x="976498" y="23137"/>
                </a:lnTo>
                <a:close/>
              </a:path>
              <a:path w="2094229" h="24129">
                <a:moveTo>
                  <a:pt x="1087888" y="23235"/>
                </a:moveTo>
                <a:lnTo>
                  <a:pt x="1006202" y="23163"/>
                </a:lnTo>
                <a:lnTo>
                  <a:pt x="1002571" y="19525"/>
                </a:lnTo>
                <a:lnTo>
                  <a:pt x="1002505" y="4595"/>
                </a:lnTo>
                <a:lnTo>
                  <a:pt x="1006222" y="885"/>
                </a:lnTo>
                <a:lnTo>
                  <a:pt x="1087907" y="957"/>
                </a:lnTo>
                <a:lnTo>
                  <a:pt x="1091538" y="4595"/>
                </a:lnTo>
                <a:lnTo>
                  <a:pt x="1091604" y="19525"/>
                </a:lnTo>
                <a:lnTo>
                  <a:pt x="1087888" y="23235"/>
                </a:lnTo>
                <a:close/>
              </a:path>
              <a:path w="2094229" h="24129">
                <a:moveTo>
                  <a:pt x="1199277" y="23333"/>
                </a:moveTo>
                <a:lnTo>
                  <a:pt x="1117591" y="23261"/>
                </a:lnTo>
                <a:lnTo>
                  <a:pt x="1113960" y="19624"/>
                </a:lnTo>
                <a:lnTo>
                  <a:pt x="1113895" y="4693"/>
                </a:lnTo>
                <a:lnTo>
                  <a:pt x="1117611" y="983"/>
                </a:lnTo>
                <a:lnTo>
                  <a:pt x="1199297" y="1056"/>
                </a:lnTo>
                <a:lnTo>
                  <a:pt x="1202928" y="4693"/>
                </a:lnTo>
                <a:lnTo>
                  <a:pt x="1202993" y="19624"/>
                </a:lnTo>
                <a:lnTo>
                  <a:pt x="1199277" y="23333"/>
                </a:lnTo>
                <a:close/>
              </a:path>
              <a:path w="2094229" h="24129">
                <a:moveTo>
                  <a:pt x="1310667" y="23432"/>
                </a:moveTo>
                <a:lnTo>
                  <a:pt x="1228981" y="23360"/>
                </a:lnTo>
                <a:lnTo>
                  <a:pt x="1225350" y="19722"/>
                </a:lnTo>
                <a:lnTo>
                  <a:pt x="1225284" y="4792"/>
                </a:lnTo>
                <a:lnTo>
                  <a:pt x="1229001" y="1082"/>
                </a:lnTo>
                <a:lnTo>
                  <a:pt x="1310686" y="1154"/>
                </a:lnTo>
                <a:lnTo>
                  <a:pt x="1314317" y="4792"/>
                </a:lnTo>
                <a:lnTo>
                  <a:pt x="1314383" y="19722"/>
                </a:lnTo>
                <a:lnTo>
                  <a:pt x="1310667" y="23432"/>
                </a:lnTo>
                <a:close/>
              </a:path>
              <a:path w="2094229" h="24129">
                <a:moveTo>
                  <a:pt x="1422056" y="23530"/>
                </a:moveTo>
                <a:lnTo>
                  <a:pt x="1340370" y="23458"/>
                </a:lnTo>
                <a:lnTo>
                  <a:pt x="1336739" y="19821"/>
                </a:lnTo>
                <a:lnTo>
                  <a:pt x="1336674" y="4890"/>
                </a:lnTo>
                <a:lnTo>
                  <a:pt x="1340390" y="1180"/>
                </a:lnTo>
                <a:lnTo>
                  <a:pt x="1422076" y="1252"/>
                </a:lnTo>
                <a:lnTo>
                  <a:pt x="1425707" y="4890"/>
                </a:lnTo>
                <a:lnTo>
                  <a:pt x="1425772" y="19821"/>
                </a:lnTo>
                <a:lnTo>
                  <a:pt x="1422056" y="23530"/>
                </a:lnTo>
                <a:close/>
              </a:path>
              <a:path w="2094229" h="24129">
                <a:moveTo>
                  <a:pt x="1533446" y="23629"/>
                </a:moveTo>
                <a:lnTo>
                  <a:pt x="1451760" y="23557"/>
                </a:lnTo>
                <a:lnTo>
                  <a:pt x="1448129" y="19919"/>
                </a:lnTo>
                <a:lnTo>
                  <a:pt x="1448063" y="4988"/>
                </a:lnTo>
                <a:lnTo>
                  <a:pt x="1451780" y="1279"/>
                </a:lnTo>
                <a:lnTo>
                  <a:pt x="1533465" y="1351"/>
                </a:lnTo>
                <a:lnTo>
                  <a:pt x="1537097" y="4988"/>
                </a:lnTo>
                <a:lnTo>
                  <a:pt x="1537162" y="19919"/>
                </a:lnTo>
                <a:lnTo>
                  <a:pt x="1533446" y="23629"/>
                </a:lnTo>
                <a:close/>
              </a:path>
              <a:path w="2094229" h="24129">
                <a:moveTo>
                  <a:pt x="1644835" y="23727"/>
                </a:moveTo>
                <a:lnTo>
                  <a:pt x="1563149" y="23655"/>
                </a:lnTo>
                <a:lnTo>
                  <a:pt x="1559518" y="20017"/>
                </a:lnTo>
                <a:lnTo>
                  <a:pt x="1559453" y="5087"/>
                </a:lnTo>
                <a:lnTo>
                  <a:pt x="1563169" y="1377"/>
                </a:lnTo>
                <a:lnTo>
                  <a:pt x="1644855" y="1449"/>
                </a:lnTo>
                <a:lnTo>
                  <a:pt x="1648486" y="5087"/>
                </a:lnTo>
                <a:lnTo>
                  <a:pt x="1648551" y="20017"/>
                </a:lnTo>
                <a:lnTo>
                  <a:pt x="1644835" y="23727"/>
                </a:lnTo>
                <a:close/>
              </a:path>
              <a:path w="2094229" h="24129">
                <a:moveTo>
                  <a:pt x="1756225" y="23825"/>
                </a:moveTo>
                <a:lnTo>
                  <a:pt x="1674539" y="23753"/>
                </a:lnTo>
                <a:lnTo>
                  <a:pt x="1670908" y="20116"/>
                </a:lnTo>
                <a:lnTo>
                  <a:pt x="1670843" y="5185"/>
                </a:lnTo>
                <a:lnTo>
                  <a:pt x="1674559" y="1475"/>
                </a:lnTo>
                <a:lnTo>
                  <a:pt x="1756245" y="1548"/>
                </a:lnTo>
                <a:lnTo>
                  <a:pt x="1759876" y="5185"/>
                </a:lnTo>
                <a:lnTo>
                  <a:pt x="1759941" y="20116"/>
                </a:lnTo>
                <a:lnTo>
                  <a:pt x="1756225" y="23825"/>
                </a:lnTo>
                <a:close/>
              </a:path>
              <a:path w="2094229" h="24129">
                <a:moveTo>
                  <a:pt x="1867614" y="23924"/>
                </a:moveTo>
                <a:lnTo>
                  <a:pt x="1785929" y="23852"/>
                </a:lnTo>
                <a:lnTo>
                  <a:pt x="1782298" y="20214"/>
                </a:lnTo>
                <a:lnTo>
                  <a:pt x="1782232" y="5283"/>
                </a:lnTo>
                <a:lnTo>
                  <a:pt x="1785948" y="1574"/>
                </a:lnTo>
                <a:lnTo>
                  <a:pt x="1867634" y="1646"/>
                </a:lnTo>
                <a:lnTo>
                  <a:pt x="1871265" y="5283"/>
                </a:lnTo>
                <a:lnTo>
                  <a:pt x="1871331" y="20214"/>
                </a:lnTo>
                <a:lnTo>
                  <a:pt x="1867614" y="23924"/>
                </a:lnTo>
                <a:close/>
              </a:path>
              <a:path w="2094229" h="24129">
                <a:moveTo>
                  <a:pt x="1979004" y="24022"/>
                </a:moveTo>
                <a:lnTo>
                  <a:pt x="1897318" y="23950"/>
                </a:lnTo>
                <a:lnTo>
                  <a:pt x="1893687" y="20313"/>
                </a:lnTo>
                <a:lnTo>
                  <a:pt x="1893622" y="5382"/>
                </a:lnTo>
                <a:lnTo>
                  <a:pt x="1897338" y="1672"/>
                </a:lnTo>
                <a:lnTo>
                  <a:pt x="1979024" y="1744"/>
                </a:lnTo>
                <a:lnTo>
                  <a:pt x="1982655" y="5382"/>
                </a:lnTo>
                <a:lnTo>
                  <a:pt x="1982720" y="20313"/>
                </a:lnTo>
                <a:lnTo>
                  <a:pt x="1979004" y="24022"/>
                </a:lnTo>
                <a:close/>
              </a:path>
              <a:path w="2094229" h="24129">
                <a:moveTo>
                  <a:pt x="2090304" y="24121"/>
                </a:moveTo>
                <a:lnTo>
                  <a:pt x="2008708" y="24048"/>
                </a:lnTo>
                <a:lnTo>
                  <a:pt x="2005076" y="20411"/>
                </a:lnTo>
                <a:lnTo>
                  <a:pt x="2005011" y="5480"/>
                </a:lnTo>
                <a:lnTo>
                  <a:pt x="2008727" y="1771"/>
                </a:lnTo>
                <a:lnTo>
                  <a:pt x="2090324" y="1843"/>
                </a:lnTo>
                <a:lnTo>
                  <a:pt x="2093955" y="5480"/>
                </a:lnTo>
                <a:lnTo>
                  <a:pt x="2094020" y="20411"/>
                </a:lnTo>
                <a:lnTo>
                  <a:pt x="2090304" y="241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1241" y="2744328"/>
            <a:ext cx="1905" cy="2146935"/>
          </a:xfrm>
          <a:custGeom>
            <a:avLst/>
            <a:gdLst/>
            <a:ahLst/>
            <a:cxnLst/>
            <a:rect l="l" t="t" r="r" b="b"/>
            <a:pathLst>
              <a:path w="1904" h="2146935">
                <a:moveTo>
                  <a:pt x="1598" y="0"/>
                </a:moveTo>
                <a:lnTo>
                  <a:pt x="0" y="2146460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0284" y="2705429"/>
            <a:ext cx="1905" cy="2195830"/>
          </a:xfrm>
          <a:custGeom>
            <a:avLst/>
            <a:gdLst/>
            <a:ahLst/>
            <a:cxnLst/>
            <a:rect l="l" t="t" r="r" b="b"/>
            <a:pathLst>
              <a:path w="1905" h="2195829">
                <a:moveTo>
                  <a:pt x="1598" y="0"/>
                </a:moveTo>
                <a:lnTo>
                  <a:pt x="0" y="2195377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0675" y="3710294"/>
            <a:ext cx="76835" cy="439420"/>
          </a:xfrm>
          <a:custGeom>
            <a:avLst/>
            <a:gdLst/>
            <a:ahLst/>
            <a:cxnLst/>
            <a:rect l="l" t="t" r="r" b="b"/>
            <a:pathLst>
              <a:path w="76835" h="439420">
                <a:moveTo>
                  <a:pt x="76731" y="38365"/>
                </a:moveTo>
                <a:lnTo>
                  <a:pt x="0" y="38365"/>
                </a:lnTo>
                <a:lnTo>
                  <a:pt x="38365" y="0"/>
                </a:lnTo>
                <a:lnTo>
                  <a:pt x="76731" y="38365"/>
                </a:lnTo>
                <a:close/>
              </a:path>
              <a:path w="76835" h="439420">
                <a:moveTo>
                  <a:pt x="57548" y="439075"/>
                </a:moveTo>
                <a:lnTo>
                  <a:pt x="19182" y="439075"/>
                </a:lnTo>
                <a:lnTo>
                  <a:pt x="19182" y="38365"/>
                </a:lnTo>
                <a:lnTo>
                  <a:pt x="57548" y="38365"/>
                </a:lnTo>
                <a:lnTo>
                  <a:pt x="57548" y="439075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0675" y="3710294"/>
            <a:ext cx="76835" cy="439420"/>
          </a:xfrm>
          <a:custGeom>
            <a:avLst/>
            <a:gdLst/>
            <a:ahLst/>
            <a:cxnLst/>
            <a:rect l="l" t="t" r="r" b="b"/>
            <a:pathLst>
              <a:path w="76835" h="439420">
                <a:moveTo>
                  <a:pt x="0" y="38365"/>
                </a:moveTo>
                <a:lnTo>
                  <a:pt x="38365" y="0"/>
                </a:lnTo>
                <a:lnTo>
                  <a:pt x="76731" y="38365"/>
                </a:lnTo>
                <a:lnTo>
                  <a:pt x="57548" y="38365"/>
                </a:lnTo>
                <a:lnTo>
                  <a:pt x="57548" y="439075"/>
                </a:lnTo>
                <a:lnTo>
                  <a:pt x="19182" y="439075"/>
                </a:lnTo>
                <a:lnTo>
                  <a:pt x="19182" y="38365"/>
                </a:lnTo>
                <a:lnTo>
                  <a:pt x="0" y="38365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50468" y="2633876"/>
            <a:ext cx="53340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60" dirty="0">
                <a:latin typeface="Trebuchet MS"/>
                <a:cs typeface="Trebuchet MS"/>
              </a:rPr>
              <a:t>P</a:t>
            </a:r>
            <a:r>
              <a:rPr sz="1750" spc="-75" dirty="0">
                <a:latin typeface="Trebuchet MS"/>
                <a:cs typeface="Trebuchet MS"/>
              </a:rPr>
              <a:t>r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5" dirty="0">
                <a:latin typeface="Trebuchet MS"/>
                <a:cs typeface="Trebuchet MS"/>
              </a:rPr>
              <a:t>c</a:t>
            </a:r>
            <a:r>
              <a:rPr sz="1750" spc="-25" dirty="0"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5883" y="4917068"/>
            <a:ext cx="163385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9780" algn="l"/>
              </a:tabLst>
            </a:pPr>
            <a:r>
              <a:rPr sz="1750" spc="40" dirty="0">
                <a:latin typeface="Trebuchet MS"/>
                <a:cs typeface="Trebuchet MS"/>
              </a:rPr>
              <a:t>10</a:t>
            </a:r>
            <a:r>
              <a:rPr sz="1750" spc="65" dirty="0">
                <a:latin typeface="Trebuchet MS"/>
                <a:cs typeface="Trebuchet MS"/>
              </a:rPr>
              <a:t>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40" dirty="0">
                <a:latin typeface="Trebuchet MS"/>
                <a:cs typeface="Trebuchet MS"/>
              </a:rPr>
              <a:t>Q</a:t>
            </a:r>
            <a:r>
              <a:rPr sz="1750" spc="5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35" dirty="0">
                <a:latin typeface="Trebuchet MS"/>
                <a:cs typeface="Trebuchet MS"/>
              </a:rPr>
              <a:t>y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000" y="3512028"/>
            <a:ext cx="5283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55" dirty="0">
                <a:latin typeface="Trebuchet MS"/>
                <a:cs typeface="Trebuchet MS"/>
              </a:rPr>
              <a:t>1</a:t>
            </a:r>
            <a:r>
              <a:rPr sz="1550" spc="70" dirty="0">
                <a:latin typeface="Trebuchet MS"/>
                <a:cs typeface="Trebuchet MS"/>
              </a:rPr>
              <a:t>0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7053" y="2720044"/>
            <a:ext cx="28695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35" baseline="1322" dirty="0">
                <a:latin typeface="Trebuchet MS"/>
                <a:cs typeface="Trebuchet MS"/>
              </a:rPr>
              <a:t>1. </a:t>
            </a:r>
            <a:r>
              <a:rPr sz="2100" spc="85" dirty="0">
                <a:latin typeface="Trebuchet MS"/>
                <a:cs typeface="Trebuchet MS"/>
              </a:rPr>
              <a:t>An </a:t>
            </a:r>
            <a:r>
              <a:rPr sz="2100" spc="10" dirty="0">
                <a:latin typeface="Trebuchet MS"/>
                <a:cs typeface="Trebuchet MS"/>
              </a:rPr>
              <a:t>increase </a:t>
            </a:r>
            <a:r>
              <a:rPr sz="2100" spc="-35" dirty="0">
                <a:latin typeface="Trebuchet MS"/>
                <a:cs typeface="Trebuchet MS"/>
              </a:rPr>
              <a:t>in</a:t>
            </a:r>
            <a:r>
              <a:rPr sz="2100" spc="-350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price...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7053" y="3510380"/>
            <a:ext cx="3059430" cy="61404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13055" marR="5080" indent="-300990">
              <a:lnSpc>
                <a:spcPts val="2110"/>
              </a:lnSpc>
              <a:spcBef>
                <a:spcPts val="515"/>
              </a:spcBef>
            </a:pPr>
            <a:r>
              <a:rPr sz="2100" spc="-90" dirty="0">
                <a:latin typeface="Trebuchet MS"/>
                <a:cs typeface="Trebuchet MS"/>
              </a:rPr>
              <a:t>2. </a:t>
            </a:r>
            <a:r>
              <a:rPr sz="2100" spc="-65" dirty="0">
                <a:latin typeface="Trebuchet MS"/>
                <a:cs typeface="Trebuchet MS"/>
              </a:rPr>
              <a:t>...leaves </a:t>
            </a:r>
            <a:r>
              <a:rPr sz="2100" spc="-60" dirty="0">
                <a:latin typeface="Trebuchet MS"/>
                <a:cs typeface="Trebuchet MS"/>
              </a:rPr>
              <a:t>the </a:t>
            </a:r>
            <a:r>
              <a:rPr sz="2100" spc="-40" dirty="0">
                <a:latin typeface="Trebuchet MS"/>
                <a:cs typeface="Trebuchet MS"/>
              </a:rPr>
              <a:t>quantity  </a:t>
            </a:r>
            <a:r>
              <a:rPr sz="2100" spc="25" dirty="0">
                <a:latin typeface="Trebuchet MS"/>
                <a:cs typeface="Trebuchet MS"/>
              </a:rPr>
              <a:t>demanded</a:t>
            </a:r>
            <a:r>
              <a:rPr sz="2100" spc="-12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unchanged.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2927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0" dirty="0"/>
              <a:t>Range </a:t>
            </a:r>
            <a:r>
              <a:rPr sz="3850" spc="20" dirty="0"/>
              <a:t>of </a:t>
            </a:r>
            <a:r>
              <a:rPr sz="3850" spc="5" dirty="0"/>
              <a:t>Price</a:t>
            </a:r>
            <a:r>
              <a:rPr sz="3850" spc="-8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8991600" cy="22364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68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dirty="0">
                <a:latin typeface="Trebuchet MS"/>
                <a:cs typeface="Trebuchet MS"/>
              </a:rPr>
              <a:t>Inelastic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does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not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respond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strongly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  </a:t>
            </a:r>
            <a:r>
              <a:rPr sz="2450" spc="25" dirty="0">
                <a:latin typeface="Trebuchet MS"/>
                <a:cs typeface="Trebuchet MS"/>
              </a:rPr>
              <a:t>changes.</a:t>
            </a:r>
            <a:endParaRPr sz="2450">
              <a:latin typeface="Trebuchet MS"/>
              <a:cs typeface="Trebuchet MS"/>
            </a:endParaRPr>
          </a:p>
          <a:p>
            <a:pPr marL="1494790">
              <a:lnSpc>
                <a:spcPct val="100000"/>
              </a:lnSpc>
              <a:spcBef>
                <a:spcPts val="745"/>
              </a:spcBef>
            </a:pPr>
            <a:r>
              <a:rPr sz="2450" spc="5" dirty="0">
                <a:latin typeface="Trebuchet MS"/>
                <a:cs typeface="Trebuchet MS"/>
              </a:rPr>
              <a:t>Price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elasticity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less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than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one.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8521" y="3026034"/>
            <a:ext cx="284670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25" spc="-104" baseline="1587" dirty="0">
                <a:latin typeface="Trebuchet MS"/>
                <a:cs typeface="Trebuchet MS"/>
              </a:rPr>
              <a:t>1.</a:t>
            </a:r>
            <a:r>
              <a:rPr sz="2625" spc="-82" baseline="1587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A</a:t>
            </a:r>
            <a:r>
              <a:rPr sz="1750" spc="-9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22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229" dirty="0">
                <a:latin typeface="Trebuchet MS"/>
                <a:cs typeface="Trebuchet MS"/>
              </a:rPr>
              <a:t>%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increase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in</a:t>
            </a:r>
            <a:r>
              <a:rPr sz="1750" spc="-95" dirty="0">
                <a:latin typeface="Trebuchet MS"/>
                <a:cs typeface="Trebuchet MS"/>
              </a:rPr>
              <a:t> price...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8521" y="3962970"/>
            <a:ext cx="368236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70" dirty="0">
                <a:latin typeface="Trebuchet MS"/>
                <a:cs typeface="Trebuchet MS"/>
              </a:rPr>
              <a:t>2. </a:t>
            </a:r>
            <a:r>
              <a:rPr sz="1750" spc="-50" dirty="0">
                <a:latin typeface="Trebuchet MS"/>
                <a:cs typeface="Trebuchet MS"/>
              </a:rPr>
              <a:t>...leaves </a:t>
            </a:r>
            <a:r>
              <a:rPr sz="1750" spc="105" dirty="0">
                <a:latin typeface="Trebuchet MS"/>
                <a:cs typeface="Trebuchet MS"/>
              </a:rPr>
              <a:t>11%</a:t>
            </a:r>
            <a:r>
              <a:rPr sz="1750" spc="-345" dirty="0">
                <a:latin typeface="Trebuchet MS"/>
                <a:cs typeface="Trebuchet MS"/>
              </a:rPr>
              <a:t> </a:t>
            </a:r>
            <a:r>
              <a:rPr sz="1750" spc="15" dirty="0">
                <a:latin typeface="Trebuchet MS"/>
                <a:cs typeface="Trebuchet MS"/>
              </a:rPr>
              <a:t>decrease </a:t>
            </a:r>
            <a:r>
              <a:rPr sz="1750" spc="-25" dirty="0">
                <a:latin typeface="Trebuchet MS"/>
                <a:cs typeface="Trebuchet MS"/>
              </a:rPr>
              <a:t>in </a:t>
            </a:r>
            <a:r>
              <a:rPr sz="1750" spc="-55" dirty="0">
                <a:latin typeface="Trebuchet MS"/>
                <a:cs typeface="Trebuchet MS"/>
              </a:rPr>
              <a:t>Quantity.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6089" y="4019057"/>
            <a:ext cx="1710055" cy="27940"/>
          </a:xfrm>
          <a:custGeom>
            <a:avLst/>
            <a:gdLst/>
            <a:ahLst/>
            <a:cxnLst/>
            <a:rect l="l" t="t" r="r" b="b"/>
            <a:pathLst>
              <a:path w="1710054" h="27939">
                <a:moveTo>
                  <a:pt x="85386" y="22544"/>
                </a:moveTo>
                <a:lnTo>
                  <a:pt x="3700" y="22277"/>
                </a:lnTo>
                <a:lnTo>
                  <a:pt x="0" y="18552"/>
                </a:lnTo>
                <a:lnTo>
                  <a:pt x="48" y="3700"/>
                </a:lnTo>
                <a:lnTo>
                  <a:pt x="3773" y="0"/>
                </a:lnTo>
                <a:lnTo>
                  <a:pt x="85458" y="266"/>
                </a:lnTo>
                <a:lnTo>
                  <a:pt x="89159" y="3991"/>
                </a:lnTo>
                <a:lnTo>
                  <a:pt x="89111" y="18843"/>
                </a:lnTo>
                <a:lnTo>
                  <a:pt x="85386" y="22544"/>
                </a:lnTo>
                <a:close/>
              </a:path>
              <a:path w="1710054" h="27939">
                <a:moveTo>
                  <a:pt x="196775" y="22907"/>
                </a:moveTo>
                <a:lnTo>
                  <a:pt x="115089" y="22641"/>
                </a:lnTo>
                <a:lnTo>
                  <a:pt x="111388" y="18916"/>
                </a:lnTo>
                <a:lnTo>
                  <a:pt x="111437" y="4064"/>
                </a:lnTo>
                <a:lnTo>
                  <a:pt x="115162" y="363"/>
                </a:lnTo>
                <a:lnTo>
                  <a:pt x="196847" y="629"/>
                </a:lnTo>
                <a:lnTo>
                  <a:pt x="200548" y="4354"/>
                </a:lnTo>
                <a:lnTo>
                  <a:pt x="200500" y="19206"/>
                </a:lnTo>
                <a:lnTo>
                  <a:pt x="196775" y="22907"/>
                </a:lnTo>
                <a:close/>
              </a:path>
              <a:path w="1710054" h="27939">
                <a:moveTo>
                  <a:pt x="308164" y="23271"/>
                </a:moveTo>
                <a:lnTo>
                  <a:pt x="226478" y="23004"/>
                </a:lnTo>
                <a:lnTo>
                  <a:pt x="222778" y="19279"/>
                </a:lnTo>
                <a:lnTo>
                  <a:pt x="222826" y="4427"/>
                </a:lnTo>
                <a:lnTo>
                  <a:pt x="226551" y="726"/>
                </a:lnTo>
                <a:lnTo>
                  <a:pt x="308236" y="993"/>
                </a:lnTo>
                <a:lnTo>
                  <a:pt x="311937" y="4718"/>
                </a:lnTo>
                <a:lnTo>
                  <a:pt x="311889" y="19570"/>
                </a:lnTo>
                <a:lnTo>
                  <a:pt x="308164" y="23271"/>
                </a:lnTo>
                <a:close/>
              </a:path>
              <a:path w="1710054" h="27939">
                <a:moveTo>
                  <a:pt x="419553" y="23634"/>
                </a:moveTo>
                <a:lnTo>
                  <a:pt x="337867" y="23368"/>
                </a:lnTo>
                <a:lnTo>
                  <a:pt x="334166" y="19642"/>
                </a:lnTo>
                <a:lnTo>
                  <a:pt x="334215" y="4791"/>
                </a:lnTo>
                <a:lnTo>
                  <a:pt x="337940" y="1090"/>
                </a:lnTo>
                <a:lnTo>
                  <a:pt x="419625" y="1356"/>
                </a:lnTo>
                <a:lnTo>
                  <a:pt x="423326" y="5081"/>
                </a:lnTo>
                <a:lnTo>
                  <a:pt x="423278" y="19933"/>
                </a:lnTo>
                <a:lnTo>
                  <a:pt x="419553" y="23634"/>
                </a:lnTo>
                <a:close/>
              </a:path>
              <a:path w="1710054" h="27939">
                <a:moveTo>
                  <a:pt x="530942" y="23997"/>
                </a:moveTo>
                <a:lnTo>
                  <a:pt x="449256" y="23731"/>
                </a:lnTo>
                <a:lnTo>
                  <a:pt x="445555" y="20006"/>
                </a:lnTo>
                <a:lnTo>
                  <a:pt x="445604" y="5154"/>
                </a:lnTo>
                <a:lnTo>
                  <a:pt x="449329" y="1453"/>
                </a:lnTo>
                <a:lnTo>
                  <a:pt x="531014" y="1720"/>
                </a:lnTo>
                <a:lnTo>
                  <a:pt x="534715" y="5445"/>
                </a:lnTo>
                <a:lnTo>
                  <a:pt x="534667" y="20297"/>
                </a:lnTo>
                <a:lnTo>
                  <a:pt x="530942" y="23997"/>
                </a:lnTo>
                <a:close/>
              </a:path>
              <a:path w="1710054" h="27939">
                <a:moveTo>
                  <a:pt x="642331" y="24361"/>
                </a:moveTo>
                <a:lnTo>
                  <a:pt x="560645" y="24094"/>
                </a:lnTo>
                <a:lnTo>
                  <a:pt x="556944" y="20369"/>
                </a:lnTo>
                <a:lnTo>
                  <a:pt x="556993" y="5517"/>
                </a:lnTo>
                <a:lnTo>
                  <a:pt x="560718" y="1817"/>
                </a:lnTo>
                <a:lnTo>
                  <a:pt x="642403" y="2083"/>
                </a:lnTo>
                <a:lnTo>
                  <a:pt x="646104" y="5808"/>
                </a:lnTo>
                <a:lnTo>
                  <a:pt x="646056" y="20660"/>
                </a:lnTo>
                <a:lnTo>
                  <a:pt x="642331" y="24361"/>
                </a:lnTo>
                <a:close/>
              </a:path>
              <a:path w="1710054" h="27939">
                <a:moveTo>
                  <a:pt x="753720" y="24724"/>
                </a:moveTo>
                <a:lnTo>
                  <a:pt x="672034" y="24458"/>
                </a:lnTo>
                <a:lnTo>
                  <a:pt x="668333" y="20733"/>
                </a:lnTo>
                <a:lnTo>
                  <a:pt x="668382" y="5881"/>
                </a:lnTo>
                <a:lnTo>
                  <a:pt x="672107" y="2180"/>
                </a:lnTo>
                <a:lnTo>
                  <a:pt x="753792" y="2446"/>
                </a:lnTo>
                <a:lnTo>
                  <a:pt x="757493" y="6171"/>
                </a:lnTo>
                <a:lnTo>
                  <a:pt x="757445" y="21023"/>
                </a:lnTo>
                <a:lnTo>
                  <a:pt x="753720" y="24724"/>
                </a:lnTo>
                <a:close/>
              </a:path>
              <a:path w="1710054" h="27939">
                <a:moveTo>
                  <a:pt x="865109" y="25088"/>
                </a:moveTo>
                <a:lnTo>
                  <a:pt x="783423" y="24821"/>
                </a:lnTo>
                <a:lnTo>
                  <a:pt x="779722" y="21096"/>
                </a:lnTo>
                <a:lnTo>
                  <a:pt x="779771" y="6244"/>
                </a:lnTo>
                <a:lnTo>
                  <a:pt x="783496" y="2543"/>
                </a:lnTo>
                <a:lnTo>
                  <a:pt x="865181" y="2810"/>
                </a:lnTo>
                <a:lnTo>
                  <a:pt x="868882" y="6535"/>
                </a:lnTo>
                <a:lnTo>
                  <a:pt x="868834" y="21387"/>
                </a:lnTo>
                <a:lnTo>
                  <a:pt x="865109" y="25088"/>
                </a:lnTo>
                <a:close/>
              </a:path>
              <a:path w="1710054" h="27939">
                <a:moveTo>
                  <a:pt x="976498" y="25451"/>
                </a:moveTo>
                <a:lnTo>
                  <a:pt x="894812" y="25185"/>
                </a:lnTo>
                <a:lnTo>
                  <a:pt x="891112" y="21459"/>
                </a:lnTo>
                <a:lnTo>
                  <a:pt x="891160" y="6608"/>
                </a:lnTo>
                <a:lnTo>
                  <a:pt x="894885" y="2907"/>
                </a:lnTo>
                <a:lnTo>
                  <a:pt x="976570" y="3173"/>
                </a:lnTo>
                <a:lnTo>
                  <a:pt x="980271" y="6898"/>
                </a:lnTo>
                <a:lnTo>
                  <a:pt x="980223" y="21750"/>
                </a:lnTo>
                <a:lnTo>
                  <a:pt x="976498" y="25451"/>
                </a:lnTo>
                <a:close/>
              </a:path>
              <a:path w="1710054" h="27939">
                <a:moveTo>
                  <a:pt x="1087887" y="25814"/>
                </a:moveTo>
                <a:lnTo>
                  <a:pt x="1006201" y="25548"/>
                </a:lnTo>
                <a:lnTo>
                  <a:pt x="1002500" y="21823"/>
                </a:lnTo>
                <a:lnTo>
                  <a:pt x="1002549" y="6971"/>
                </a:lnTo>
                <a:lnTo>
                  <a:pt x="1006274" y="3270"/>
                </a:lnTo>
                <a:lnTo>
                  <a:pt x="1087959" y="3537"/>
                </a:lnTo>
                <a:lnTo>
                  <a:pt x="1091660" y="7262"/>
                </a:lnTo>
                <a:lnTo>
                  <a:pt x="1091612" y="22114"/>
                </a:lnTo>
                <a:lnTo>
                  <a:pt x="1087887" y="25814"/>
                </a:lnTo>
                <a:close/>
              </a:path>
              <a:path w="1710054" h="27939">
                <a:moveTo>
                  <a:pt x="1199275" y="26178"/>
                </a:moveTo>
                <a:lnTo>
                  <a:pt x="1117590" y="25911"/>
                </a:lnTo>
                <a:lnTo>
                  <a:pt x="1113889" y="22186"/>
                </a:lnTo>
                <a:lnTo>
                  <a:pt x="1113938" y="7334"/>
                </a:lnTo>
                <a:lnTo>
                  <a:pt x="1117663" y="3634"/>
                </a:lnTo>
                <a:lnTo>
                  <a:pt x="1199348" y="3900"/>
                </a:lnTo>
                <a:lnTo>
                  <a:pt x="1203049" y="7625"/>
                </a:lnTo>
                <a:lnTo>
                  <a:pt x="1203001" y="22477"/>
                </a:lnTo>
                <a:lnTo>
                  <a:pt x="1199275" y="26178"/>
                </a:lnTo>
                <a:close/>
              </a:path>
              <a:path w="1710054" h="27939">
                <a:moveTo>
                  <a:pt x="1310664" y="26541"/>
                </a:moveTo>
                <a:lnTo>
                  <a:pt x="1228979" y="26275"/>
                </a:lnTo>
                <a:lnTo>
                  <a:pt x="1225278" y="22550"/>
                </a:lnTo>
                <a:lnTo>
                  <a:pt x="1225327" y="7698"/>
                </a:lnTo>
                <a:lnTo>
                  <a:pt x="1229052" y="3997"/>
                </a:lnTo>
                <a:lnTo>
                  <a:pt x="1310737" y="4263"/>
                </a:lnTo>
                <a:lnTo>
                  <a:pt x="1314438" y="7988"/>
                </a:lnTo>
                <a:lnTo>
                  <a:pt x="1314389" y="22840"/>
                </a:lnTo>
                <a:lnTo>
                  <a:pt x="1310664" y="26541"/>
                </a:lnTo>
                <a:close/>
              </a:path>
              <a:path w="1710054" h="27939">
                <a:moveTo>
                  <a:pt x="1422053" y="26905"/>
                </a:moveTo>
                <a:lnTo>
                  <a:pt x="1340368" y="26638"/>
                </a:lnTo>
                <a:lnTo>
                  <a:pt x="1336667" y="22913"/>
                </a:lnTo>
                <a:lnTo>
                  <a:pt x="1336716" y="8061"/>
                </a:lnTo>
                <a:lnTo>
                  <a:pt x="1340441" y="4360"/>
                </a:lnTo>
                <a:lnTo>
                  <a:pt x="1422126" y="4627"/>
                </a:lnTo>
                <a:lnTo>
                  <a:pt x="1425827" y="8352"/>
                </a:lnTo>
                <a:lnTo>
                  <a:pt x="1425779" y="23204"/>
                </a:lnTo>
                <a:lnTo>
                  <a:pt x="1422053" y="26905"/>
                </a:lnTo>
                <a:close/>
              </a:path>
              <a:path w="1710054" h="27939">
                <a:moveTo>
                  <a:pt x="1533442" y="27268"/>
                </a:moveTo>
                <a:lnTo>
                  <a:pt x="1451757" y="27002"/>
                </a:lnTo>
                <a:lnTo>
                  <a:pt x="1448056" y="23276"/>
                </a:lnTo>
                <a:lnTo>
                  <a:pt x="1448105" y="8425"/>
                </a:lnTo>
                <a:lnTo>
                  <a:pt x="1451830" y="4724"/>
                </a:lnTo>
                <a:lnTo>
                  <a:pt x="1533515" y="4990"/>
                </a:lnTo>
                <a:lnTo>
                  <a:pt x="1537216" y="8715"/>
                </a:lnTo>
                <a:lnTo>
                  <a:pt x="1537167" y="23567"/>
                </a:lnTo>
                <a:lnTo>
                  <a:pt x="1533442" y="27268"/>
                </a:lnTo>
                <a:close/>
              </a:path>
              <a:path w="1710054" h="27939">
                <a:moveTo>
                  <a:pt x="1644832" y="27631"/>
                </a:moveTo>
                <a:lnTo>
                  <a:pt x="1563146" y="27365"/>
                </a:lnTo>
                <a:lnTo>
                  <a:pt x="1559445" y="23640"/>
                </a:lnTo>
                <a:lnTo>
                  <a:pt x="1559494" y="8788"/>
                </a:lnTo>
                <a:lnTo>
                  <a:pt x="1563219" y="5087"/>
                </a:lnTo>
                <a:lnTo>
                  <a:pt x="1644904" y="5354"/>
                </a:lnTo>
                <a:lnTo>
                  <a:pt x="1648605" y="9079"/>
                </a:lnTo>
                <a:lnTo>
                  <a:pt x="1648557" y="23931"/>
                </a:lnTo>
                <a:lnTo>
                  <a:pt x="1644832" y="27631"/>
                </a:lnTo>
                <a:close/>
              </a:path>
              <a:path w="1710054" h="27939">
                <a:moveTo>
                  <a:pt x="1705718" y="27830"/>
                </a:moveTo>
                <a:lnTo>
                  <a:pt x="1674535" y="27728"/>
                </a:lnTo>
                <a:lnTo>
                  <a:pt x="1670959" y="24129"/>
                </a:lnTo>
                <a:lnTo>
                  <a:pt x="1670883" y="9151"/>
                </a:lnTo>
                <a:lnTo>
                  <a:pt x="1674608" y="5451"/>
                </a:lnTo>
                <a:lnTo>
                  <a:pt x="1705791" y="5552"/>
                </a:lnTo>
                <a:lnTo>
                  <a:pt x="1709367" y="9151"/>
                </a:lnTo>
                <a:lnTo>
                  <a:pt x="1709443" y="24129"/>
                </a:lnTo>
                <a:lnTo>
                  <a:pt x="1705718" y="2783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6119" y="4747677"/>
            <a:ext cx="2317115" cy="24765"/>
          </a:xfrm>
          <a:custGeom>
            <a:avLst/>
            <a:gdLst/>
            <a:ahLst/>
            <a:cxnLst/>
            <a:rect l="l" t="t" r="r" b="b"/>
            <a:pathLst>
              <a:path w="2317115" h="24764">
                <a:moveTo>
                  <a:pt x="85381" y="22353"/>
                </a:moveTo>
                <a:lnTo>
                  <a:pt x="3695" y="22277"/>
                </a:lnTo>
                <a:lnTo>
                  <a:pt x="68" y="18644"/>
                </a:lnTo>
                <a:lnTo>
                  <a:pt x="0" y="3709"/>
                </a:lnTo>
                <a:lnTo>
                  <a:pt x="3716" y="0"/>
                </a:lnTo>
                <a:lnTo>
                  <a:pt x="85402" y="76"/>
                </a:lnTo>
                <a:lnTo>
                  <a:pt x="89028" y="3709"/>
                </a:lnTo>
                <a:lnTo>
                  <a:pt x="89097" y="18644"/>
                </a:lnTo>
                <a:lnTo>
                  <a:pt x="85381" y="22353"/>
                </a:lnTo>
                <a:close/>
              </a:path>
              <a:path w="2317115" h="24764">
                <a:moveTo>
                  <a:pt x="196770" y="22457"/>
                </a:moveTo>
                <a:lnTo>
                  <a:pt x="115085" y="22381"/>
                </a:lnTo>
                <a:lnTo>
                  <a:pt x="111458" y="18748"/>
                </a:lnTo>
                <a:lnTo>
                  <a:pt x="111389" y="3813"/>
                </a:lnTo>
                <a:lnTo>
                  <a:pt x="115105" y="103"/>
                </a:lnTo>
                <a:lnTo>
                  <a:pt x="196791" y="179"/>
                </a:lnTo>
                <a:lnTo>
                  <a:pt x="200418" y="3813"/>
                </a:lnTo>
                <a:lnTo>
                  <a:pt x="200487" y="18748"/>
                </a:lnTo>
                <a:lnTo>
                  <a:pt x="196770" y="22457"/>
                </a:lnTo>
                <a:close/>
              </a:path>
              <a:path w="2317115" h="24764">
                <a:moveTo>
                  <a:pt x="308160" y="22561"/>
                </a:moveTo>
                <a:lnTo>
                  <a:pt x="226474" y="22485"/>
                </a:lnTo>
                <a:lnTo>
                  <a:pt x="222848" y="18851"/>
                </a:lnTo>
                <a:lnTo>
                  <a:pt x="222779" y="3916"/>
                </a:lnTo>
                <a:lnTo>
                  <a:pt x="226495" y="207"/>
                </a:lnTo>
                <a:lnTo>
                  <a:pt x="308181" y="283"/>
                </a:lnTo>
                <a:lnTo>
                  <a:pt x="311807" y="3916"/>
                </a:lnTo>
                <a:lnTo>
                  <a:pt x="311876" y="18851"/>
                </a:lnTo>
                <a:lnTo>
                  <a:pt x="308160" y="22561"/>
                </a:lnTo>
                <a:close/>
              </a:path>
              <a:path w="2317115" h="24764">
                <a:moveTo>
                  <a:pt x="419549" y="22664"/>
                </a:moveTo>
                <a:lnTo>
                  <a:pt x="337864" y="22588"/>
                </a:lnTo>
                <a:lnTo>
                  <a:pt x="334237" y="18955"/>
                </a:lnTo>
                <a:lnTo>
                  <a:pt x="334168" y="4020"/>
                </a:lnTo>
                <a:lnTo>
                  <a:pt x="337885" y="310"/>
                </a:lnTo>
                <a:lnTo>
                  <a:pt x="419570" y="386"/>
                </a:lnTo>
                <a:lnTo>
                  <a:pt x="423197" y="4020"/>
                </a:lnTo>
                <a:lnTo>
                  <a:pt x="423266" y="18955"/>
                </a:lnTo>
                <a:lnTo>
                  <a:pt x="419549" y="22664"/>
                </a:lnTo>
                <a:close/>
              </a:path>
              <a:path w="2317115" h="24764">
                <a:moveTo>
                  <a:pt x="530939" y="22768"/>
                </a:moveTo>
                <a:lnTo>
                  <a:pt x="449253" y="22692"/>
                </a:lnTo>
                <a:lnTo>
                  <a:pt x="445627" y="19059"/>
                </a:lnTo>
                <a:lnTo>
                  <a:pt x="445558" y="4124"/>
                </a:lnTo>
                <a:lnTo>
                  <a:pt x="449274" y="414"/>
                </a:lnTo>
                <a:lnTo>
                  <a:pt x="530960" y="490"/>
                </a:lnTo>
                <a:lnTo>
                  <a:pt x="534587" y="4124"/>
                </a:lnTo>
                <a:lnTo>
                  <a:pt x="534655" y="19059"/>
                </a:lnTo>
                <a:lnTo>
                  <a:pt x="530939" y="22768"/>
                </a:lnTo>
                <a:close/>
              </a:path>
              <a:path w="2317115" h="24764">
                <a:moveTo>
                  <a:pt x="642329" y="22872"/>
                </a:moveTo>
                <a:lnTo>
                  <a:pt x="560643" y="22796"/>
                </a:lnTo>
                <a:lnTo>
                  <a:pt x="557016" y="19162"/>
                </a:lnTo>
                <a:lnTo>
                  <a:pt x="556947" y="4227"/>
                </a:lnTo>
                <a:lnTo>
                  <a:pt x="560664" y="518"/>
                </a:lnTo>
                <a:lnTo>
                  <a:pt x="642349" y="594"/>
                </a:lnTo>
                <a:lnTo>
                  <a:pt x="645976" y="4227"/>
                </a:lnTo>
                <a:lnTo>
                  <a:pt x="646045" y="19162"/>
                </a:lnTo>
                <a:lnTo>
                  <a:pt x="642329" y="22872"/>
                </a:lnTo>
                <a:close/>
              </a:path>
              <a:path w="2317115" h="24764">
                <a:moveTo>
                  <a:pt x="753718" y="22975"/>
                </a:moveTo>
                <a:lnTo>
                  <a:pt x="672032" y="22899"/>
                </a:lnTo>
                <a:lnTo>
                  <a:pt x="668406" y="19266"/>
                </a:lnTo>
                <a:lnTo>
                  <a:pt x="668337" y="4331"/>
                </a:lnTo>
                <a:lnTo>
                  <a:pt x="672053" y="621"/>
                </a:lnTo>
                <a:lnTo>
                  <a:pt x="753739" y="697"/>
                </a:lnTo>
                <a:lnTo>
                  <a:pt x="757366" y="4331"/>
                </a:lnTo>
                <a:lnTo>
                  <a:pt x="757435" y="19266"/>
                </a:lnTo>
                <a:lnTo>
                  <a:pt x="753718" y="22975"/>
                </a:lnTo>
                <a:close/>
              </a:path>
              <a:path w="2317115" h="24764">
                <a:moveTo>
                  <a:pt x="865108" y="23079"/>
                </a:moveTo>
                <a:lnTo>
                  <a:pt x="783422" y="23003"/>
                </a:lnTo>
                <a:lnTo>
                  <a:pt x="779795" y="19369"/>
                </a:lnTo>
                <a:lnTo>
                  <a:pt x="779726" y="4435"/>
                </a:lnTo>
                <a:lnTo>
                  <a:pt x="783443" y="725"/>
                </a:lnTo>
                <a:lnTo>
                  <a:pt x="865128" y="801"/>
                </a:lnTo>
                <a:lnTo>
                  <a:pt x="868755" y="4435"/>
                </a:lnTo>
                <a:lnTo>
                  <a:pt x="868824" y="19369"/>
                </a:lnTo>
                <a:lnTo>
                  <a:pt x="865108" y="23079"/>
                </a:lnTo>
                <a:close/>
              </a:path>
              <a:path w="2317115" h="24764">
                <a:moveTo>
                  <a:pt x="976497" y="23183"/>
                </a:moveTo>
                <a:lnTo>
                  <a:pt x="894811" y="23107"/>
                </a:lnTo>
                <a:lnTo>
                  <a:pt x="891185" y="19473"/>
                </a:lnTo>
                <a:lnTo>
                  <a:pt x="891116" y="4538"/>
                </a:lnTo>
                <a:lnTo>
                  <a:pt x="894832" y="829"/>
                </a:lnTo>
                <a:lnTo>
                  <a:pt x="976518" y="905"/>
                </a:lnTo>
                <a:lnTo>
                  <a:pt x="980145" y="4538"/>
                </a:lnTo>
                <a:lnTo>
                  <a:pt x="980214" y="19473"/>
                </a:lnTo>
                <a:lnTo>
                  <a:pt x="976497" y="23183"/>
                </a:lnTo>
                <a:close/>
              </a:path>
              <a:path w="2317115" h="24764">
                <a:moveTo>
                  <a:pt x="1087887" y="23286"/>
                </a:moveTo>
                <a:lnTo>
                  <a:pt x="1006201" y="23210"/>
                </a:lnTo>
                <a:lnTo>
                  <a:pt x="1002574" y="19577"/>
                </a:lnTo>
                <a:lnTo>
                  <a:pt x="1002505" y="4642"/>
                </a:lnTo>
                <a:lnTo>
                  <a:pt x="1006222" y="932"/>
                </a:lnTo>
                <a:lnTo>
                  <a:pt x="1087907" y="1008"/>
                </a:lnTo>
                <a:lnTo>
                  <a:pt x="1091534" y="4642"/>
                </a:lnTo>
                <a:lnTo>
                  <a:pt x="1091603" y="19577"/>
                </a:lnTo>
                <a:lnTo>
                  <a:pt x="1087887" y="23286"/>
                </a:lnTo>
                <a:close/>
              </a:path>
              <a:path w="2317115" h="24764">
                <a:moveTo>
                  <a:pt x="1199276" y="23390"/>
                </a:moveTo>
                <a:lnTo>
                  <a:pt x="1117591" y="23314"/>
                </a:lnTo>
                <a:lnTo>
                  <a:pt x="1113964" y="19680"/>
                </a:lnTo>
                <a:lnTo>
                  <a:pt x="1113895" y="4746"/>
                </a:lnTo>
                <a:lnTo>
                  <a:pt x="1117611" y="1036"/>
                </a:lnTo>
                <a:lnTo>
                  <a:pt x="1199297" y="1112"/>
                </a:lnTo>
                <a:lnTo>
                  <a:pt x="1202924" y="4746"/>
                </a:lnTo>
                <a:lnTo>
                  <a:pt x="1202993" y="19680"/>
                </a:lnTo>
                <a:lnTo>
                  <a:pt x="1199276" y="23390"/>
                </a:lnTo>
                <a:close/>
              </a:path>
              <a:path w="2317115" h="24764">
                <a:moveTo>
                  <a:pt x="1310666" y="23494"/>
                </a:moveTo>
                <a:lnTo>
                  <a:pt x="1228980" y="23418"/>
                </a:lnTo>
                <a:lnTo>
                  <a:pt x="1225353" y="19784"/>
                </a:lnTo>
                <a:lnTo>
                  <a:pt x="1225284" y="4849"/>
                </a:lnTo>
                <a:lnTo>
                  <a:pt x="1229001" y="1140"/>
                </a:lnTo>
                <a:lnTo>
                  <a:pt x="1310687" y="1216"/>
                </a:lnTo>
                <a:lnTo>
                  <a:pt x="1314313" y="4849"/>
                </a:lnTo>
                <a:lnTo>
                  <a:pt x="1314382" y="19784"/>
                </a:lnTo>
                <a:lnTo>
                  <a:pt x="1310666" y="23494"/>
                </a:lnTo>
                <a:close/>
              </a:path>
              <a:path w="2317115" h="24764">
                <a:moveTo>
                  <a:pt x="1422055" y="23597"/>
                </a:moveTo>
                <a:lnTo>
                  <a:pt x="1340370" y="23521"/>
                </a:lnTo>
                <a:lnTo>
                  <a:pt x="1336743" y="19888"/>
                </a:lnTo>
                <a:lnTo>
                  <a:pt x="1336674" y="4953"/>
                </a:lnTo>
                <a:lnTo>
                  <a:pt x="1340390" y="1243"/>
                </a:lnTo>
                <a:lnTo>
                  <a:pt x="1422076" y="1319"/>
                </a:lnTo>
                <a:lnTo>
                  <a:pt x="1425703" y="4953"/>
                </a:lnTo>
                <a:lnTo>
                  <a:pt x="1425772" y="19888"/>
                </a:lnTo>
                <a:lnTo>
                  <a:pt x="1422055" y="23597"/>
                </a:lnTo>
                <a:close/>
              </a:path>
              <a:path w="2317115" h="24764">
                <a:moveTo>
                  <a:pt x="1533445" y="23701"/>
                </a:moveTo>
                <a:lnTo>
                  <a:pt x="1451759" y="23625"/>
                </a:lnTo>
                <a:lnTo>
                  <a:pt x="1448132" y="19991"/>
                </a:lnTo>
                <a:lnTo>
                  <a:pt x="1448063" y="5057"/>
                </a:lnTo>
                <a:lnTo>
                  <a:pt x="1451780" y="1347"/>
                </a:lnTo>
                <a:lnTo>
                  <a:pt x="1533466" y="1423"/>
                </a:lnTo>
                <a:lnTo>
                  <a:pt x="1537092" y="5057"/>
                </a:lnTo>
                <a:lnTo>
                  <a:pt x="1537161" y="19991"/>
                </a:lnTo>
                <a:lnTo>
                  <a:pt x="1533445" y="23701"/>
                </a:lnTo>
                <a:close/>
              </a:path>
              <a:path w="2317115" h="24764">
                <a:moveTo>
                  <a:pt x="1644834" y="23805"/>
                </a:moveTo>
                <a:lnTo>
                  <a:pt x="1563149" y="23729"/>
                </a:lnTo>
                <a:lnTo>
                  <a:pt x="1559522" y="20095"/>
                </a:lnTo>
                <a:lnTo>
                  <a:pt x="1559453" y="5160"/>
                </a:lnTo>
                <a:lnTo>
                  <a:pt x="1563169" y="1451"/>
                </a:lnTo>
                <a:lnTo>
                  <a:pt x="1644855" y="1527"/>
                </a:lnTo>
                <a:lnTo>
                  <a:pt x="1648482" y="5160"/>
                </a:lnTo>
                <a:lnTo>
                  <a:pt x="1648551" y="20095"/>
                </a:lnTo>
                <a:lnTo>
                  <a:pt x="1644834" y="23805"/>
                </a:lnTo>
                <a:close/>
              </a:path>
              <a:path w="2317115" h="24764">
                <a:moveTo>
                  <a:pt x="1756224" y="23908"/>
                </a:moveTo>
                <a:lnTo>
                  <a:pt x="1674538" y="23832"/>
                </a:lnTo>
                <a:lnTo>
                  <a:pt x="1670911" y="20199"/>
                </a:lnTo>
                <a:lnTo>
                  <a:pt x="1670843" y="5264"/>
                </a:lnTo>
                <a:lnTo>
                  <a:pt x="1674559" y="1554"/>
                </a:lnTo>
                <a:lnTo>
                  <a:pt x="1756245" y="1630"/>
                </a:lnTo>
                <a:lnTo>
                  <a:pt x="1759871" y="5264"/>
                </a:lnTo>
                <a:lnTo>
                  <a:pt x="1759940" y="20199"/>
                </a:lnTo>
                <a:lnTo>
                  <a:pt x="1756224" y="23908"/>
                </a:lnTo>
                <a:close/>
              </a:path>
              <a:path w="2317115" h="24764">
                <a:moveTo>
                  <a:pt x="1867614" y="24012"/>
                </a:moveTo>
                <a:lnTo>
                  <a:pt x="1785928" y="23936"/>
                </a:lnTo>
                <a:lnTo>
                  <a:pt x="1782301" y="20302"/>
                </a:lnTo>
                <a:lnTo>
                  <a:pt x="1782232" y="5368"/>
                </a:lnTo>
                <a:lnTo>
                  <a:pt x="1785948" y="1658"/>
                </a:lnTo>
                <a:lnTo>
                  <a:pt x="1867634" y="1734"/>
                </a:lnTo>
                <a:lnTo>
                  <a:pt x="1871261" y="5368"/>
                </a:lnTo>
                <a:lnTo>
                  <a:pt x="1871330" y="20302"/>
                </a:lnTo>
                <a:lnTo>
                  <a:pt x="1867614" y="24012"/>
                </a:lnTo>
                <a:close/>
              </a:path>
              <a:path w="2317115" h="24764">
                <a:moveTo>
                  <a:pt x="1979003" y="24116"/>
                </a:moveTo>
                <a:lnTo>
                  <a:pt x="1897317" y="24040"/>
                </a:lnTo>
                <a:lnTo>
                  <a:pt x="1893690" y="20406"/>
                </a:lnTo>
                <a:lnTo>
                  <a:pt x="1893622" y="5471"/>
                </a:lnTo>
                <a:lnTo>
                  <a:pt x="1897338" y="1762"/>
                </a:lnTo>
                <a:lnTo>
                  <a:pt x="1979024" y="1838"/>
                </a:lnTo>
                <a:lnTo>
                  <a:pt x="1982651" y="5471"/>
                </a:lnTo>
                <a:lnTo>
                  <a:pt x="1982719" y="20406"/>
                </a:lnTo>
                <a:lnTo>
                  <a:pt x="1979003" y="24116"/>
                </a:lnTo>
                <a:close/>
              </a:path>
              <a:path w="2317115" h="24764">
                <a:moveTo>
                  <a:pt x="2090392" y="24219"/>
                </a:moveTo>
                <a:lnTo>
                  <a:pt x="2008707" y="24143"/>
                </a:lnTo>
                <a:lnTo>
                  <a:pt x="2005080" y="20510"/>
                </a:lnTo>
                <a:lnTo>
                  <a:pt x="2005011" y="5575"/>
                </a:lnTo>
                <a:lnTo>
                  <a:pt x="2008727" y="1865"/>
                </a:lnTo>
                <a:lnTo>
                  <a:pt x="2090413" y="1941"/>
                </a:lnTo>
                <a:lnTo>
                  <a:pt x="2094040" y="5575"/>
                </a:lnTo>
                <a:lnTo>
                  <a:pt x="2094109" y="20510"/>
                </a:lnTo>
                <a:lnTo>
                  <a:pt x="2090392" y="24219"/>
                </a:lnTo>
                <a:close/>
              </a:path>
              <a:path w="2317115" h="24764">
                <a:moveTo>
                  <a:pt x="2201782" y="24323"/>
                </a:moveTo>
                <a:lnTo>
                  <a:pt x="2120096" y="24247"/>
                </a:lnTo>
                <a:lnTo>
                  <a:pt x="2116469" y="20613"/>
                </a:lnTo>
                <a:lnTo>
                  <a:pt x="2116401" y="5679"/>
                </a:lnTo>
                <a:lnTo>
                  <a:pt x="2120117" y="1969"/>
                </a:lnTo>
                <a:lnTo>
                  <a:pt x="2201803" y="2045"/>
                </a:lnTo>
                <a:lnTo>
                  <a:pt x="2205430" y="5679"/>
                </a:lnTo>
                <a:lnTo>
                  <a:pt x="2205499" y="20613"/>
                </a:lnTo>
                <a:lnTo>
                  <a:pt x="2201782" y="24323"/>
                </a:lnTo>
                <a:close/>
              </a:path>
              <a:path w="2317115" h="24764">
                <a:moveTo>
                  <a:pt x="2313172" y="24427"/>
                </a:moveTo>
                <a:lnTo>
                  <a:pt x="2231486" y="24351"/>
                </a:lnTo>
                <a:lnTo>
                  <a:pt x="2227859" y="20717"/>
                </a:lnTo>
                <a:lnTo>
                  <a:pt x="2227790" y="5782"/>
                </a:lnTo>
                <a:lnTo>
                  <a:pt x="2231507" y="2073"/>
                </a:lnTo>
                <a:lnTo>
                  <a:pt x="2313192" y="2149"/>
                </a:lnTo>
                <a:lnTo>
                  <a:pt x="2316819" y="5782"/>
                </a:lnTo>
                <a:lnTo>
                  <a:pt x="2316888" y="20717"/>
                </a:lnTo>
                <a:lnTo>
                  <a:pt x="2313172" y="2442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7252" y="2989055"/>
            <a:ext cx="1905" cy="2602865"/>
          </a:xfrm>
          <a:custGeom>
            <a:avLst/>
            <a:gdLst/>
            <a:ahLst/>
            <a:cxnLst/>
            <a:rect l="l" t="t" r="r" b="b"/>
            <a:pathLst>
              <a:path w="1905" h="2602865">
                <a:moveTo>
                  <a:pt x="1799" y="0"/>
                </a:moveTo>
                <a:lnTo>
                  <a:pt x="0" y="2602599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1660" y="4111080"/>
            <a:ext cx="86360" cy="520700"/>
          </a:xfrm>
          <a:custGeom>
            <a:avLst/>
            <a:gdLst/>
            <a:ahLst/>
            <a:cxnLst/>
            <a:rect l="l" t="t" r="r" b="b"/>
            <a:pathLst>
              <a:path w="86360" h="520700">
                <a:moveTo>
                  <a:pt x="0" y="43172"/>
                </a:moveTo>
                <a:lnTo>
                  <a:pt x="86345" y="43172"/>
                </a:lnTo>
                <a:lnTo>
                  <a:pt x="43172" y="0"/>
                </a:lnTo>
                <a:lnTo>
                  <a:pt x="0" y="43172"/>
                </a:lnTo>
                <a:close/>
              </a:path>
              <a:path w="86360" h="520700">
                <a:moveTo>
                  <a:pt x="21586" y="520519"/>
                </a:moveTo>
                <a:lnTo>
                  <a:pt x="64759" y="520519"/>
                </a:lnTo>
                <a:lnTo>
                  <a:pt x="64759" y="43172"/>
                </a:lnTo>
                <a:lnTo>
                  <a:pt x="21586" y="43172"/>
                </a:lnTo>
                <a:lnTo>
                  <a:pt x="21586" y="52051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660" y="4111080"/>
            <a:ext cx="86360" cy="520700"/>
          </a:xfrm>
          <a:custGeom>
            <a:avLst/>
            <a:gdLst/>
            <a:ahLst/>
            <a:cxnLst/>
            <a:rect l="l" t="t" r="r" b="b"/>
            <a:pathLst>
              <a:path w="86360" h="520700">
                <a:moveTo>
                  <a:pt x="86345" y="43172"/>
                </a:moveTo>
                <a:lnTo>
                  <a:pt x="43172" y="0"/>
                </a:lnTo>
                <a:lnTo>
                  <a:pt x="0" y="43172"/>
                </a:lnTo>
                <a:lnTo>
                  <a:pt x="21586" y="43172"/>
                </a:lnTo>
                <a:lnTo>
                  <a:pt x="21586" y="520519"/>
                </a:lnTo>
                <a:lnTo>
                  <a:pt x="64759" y="520519"/>
                </a:lnTo>
                <a:lnTo>
                  <a:pt x="64759" y="43172"/>
                </a:lnTo>
                <a:lnTo>
                  <a:pt x="86345" y="43172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1310" y="2901212"/>
            <a:ext cx="53340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60" dirty="0">
                <a:latin typeface="Trebuchet MS"/>
                <a:cs typeface="Trebuchet MS"/>
              </a:rPr>
              <a:t>P</a:t>
            </a:r>
            <a:r>
              <a:rPr sz="1750" spc="-75" dirty="0">
                <a:latin typeface="Trebuchet MS"/>
                <a:cs typeface="Trebuchet MS"/>
              </a:rPr>
              <a:t>r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5" dirty="0">
                <a:latin typeface="Trebuchet MS"/>
                <a:cs typeface="Trebuchet MS"/>
              </a:rPr>
              <a:t>c</a:t>
            </a:r>
            <a:r>
              <a:rPr sz="1750" spc="-25" dirty="0"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6687" y="3780159"/>
            <a:ext cx="370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Trebuchet MS"/>
                <a:cs typeface="Trebuchet MS"/>
              </a:rPr>
              <a:t>R</a:t>
            </a:r>
            <a:r>
              <a:rPr sz="1400" spc="130" dirty="0">
                <a:latin typeface="Trebuchet MS"/>
                <a:cs typeface="Trebuchet MS"/>
              </a:rPr>
              <a:t>s</a:t>
            </a:r>
            <a:r>
              <a:rPr sz="1400" spc="-165" dirty="0">
                <a:latin typeface="Trebuchet MS"/>
                <a:cs typeface="Trebuchet MS"/>
              </a:rPr>
              <a:t>.</a:t>
            </a:r>
            <a:r>
              <a:rPr sz="1400" spc="5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6688" y="4566876"/>
            <a:ext cx="370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Trebuchet MS"/>
                <a:cs typeface="Trebuchet MS"/>
              </a:rPr>
              <a:t>R</a:t>
            </a:r>
            <a:r>
              <a:rPr sz="1400" spc="130" dirty="0">
                <a:latin typeface="Trebuchet MS"/>
                <a:cs typeface="Trebuchet MS"/>
              </a:rPr>
              <a:t>s</a:t>
            </a:r>
            <a:r>
              <a:rPr sz="1400" spc="-165" dirty="0">
                <a:latin typeface="Trebuchet MS"/>
                <a:cs typeface="Trebuchet MS"/>
              </a:rPr>
              <a:t>.</a:t>
            </a:r>
            <a:r>
              <a:rPr sz="1400" spc="5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21448" y="3347482"/>
            <a:ext cx="1899920" cy="1770380"/>
          </a:xfrm>
          <a:custGeom>
            <a:avLst/>
            <a:gdLst/>
            <a:ahLst/>
            <a:cxnLst/>
            <a:rect l="l" t="t" r="r" b="b"/>
            <a:pathLst>
              <a:path w="1899920" h="1770379">
                <a:moveTo>
                  <a:pt x="0" y="0"/>
                </a:moveTo>
                <a:lnTo>
                  <a:pt x="2748" y="50470"/>
                </a:lnTo>
                <a:lnTo>
                  <a:pt x="5704" y="100899"/>
                </a:lnTo>
                <a:lnTo>
                  <a:pt x="9075" y="151249"/>
                </a:lnTo>
                <a:lnTo>
                  <a:pt x="13069" y="201477"/>
                </a:lnTo>
                <a:lnTo>
                  <a:pt x="17894" y="251544"/>
                </a:lnTo>
                <a:lnTo>
                  <a:pt x="23758" y="301410"/>
                </a:lnTo>
                <a:lnTo>
                  <a:pt x="30868" y="351033"/>
                </a:lnTo>
                <a:lnTo>
                  <a:pt x="39431" y="400375"/>
                </a:lnTo>
                <a:lnTo>
                  <a:pt x="49656" y="449394"/>
                </a:lnTo>
                <a:lnTo>
                  <a:pt x="61750" y="498051"/>
                </a:lnTo>
                <a:lnTo>
                  <a:pt x="75920" y="546304"/>
                </a:lnTo>
                <a:lnTo>
                  <a:pt x="92375" y="594114"/>
                </a:lnTo>
                <a:lnTo>
                  <a:pt x="111323" y="641440"/>
                </a:lnTo>
                <a:lnTo>
                  <a:pt x="132970" y="688242"/>
                </a:lnTo>
                <a:lnTo>
                  <a:pt x="153234" y="728944"/>
                </a:lnTo>
                <a:lnTo>
                  <a:pt x="173837" y="769592"/>
                </a:lnTo>
                <a:lnTo>
                  <a:pt x="195042" y="810132"/>
                </a:lnTo>
                <a:lnTo>
                  <a:pt x="217115" y="850509"/>
                </a:lnTo>
                <a:lnTo>
                  <a:pt x="240319" y="890671"/>
                </a:lnTo>
                <a:lnTo>
                  <a:pt x="264920" y="930563"/>
                </a:lnTo>
                <a:lnTo>
                  <a:pt x="291180" y="970131"/>
                </a:lnTo>
                <a:lnTo>
                  <a:pt x="319366" y="1009320"/>
                </a:lnTo>
                <a:lnTo>
                  <a:pt x="349740" y="1048078"/>
                </a:lnTo>
                <a:lnTo>
                  <a:pt x="382567" y="1086349"/>
                </a:lnTo>
                <a:lnTo>
                  <a:pt x="418113" y="1124081"/>
                </a:lnTo>
                <a:lnTo>
                  <a:pt x="456640" y="1161218"/>
                </a:lnTo>
                <a:lnTo>
                  <a:pt x="498413" y="1197707"/>
                </a:lnTo>
                <a:lnTo>
                  <a:pt x="543697" y="1233494"/>
                </a:lnTo>
                <a:lnTo>
                  <a:pt x="592756" y="1268525"/>
                </a:lnTo>
                <a:lnTo>
                  <a:pt x="645855" y="1302745"/>
                </a:lnTo>
                <a:lnTo>
                  <a:pt x="965963" y="1451762"/>
                </a:lnTo>
                <a:lnTo>
                  <a:pt x="1383126" y="1603852"/>
                </a:lnTo>
                <a:lnTo>
                  <a:pt x="1745084" y="1722143"/>
                </a:lnTo>
                <a:lnTo>
                  <a:pt x="1899572" y="1769767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5744" y="4066163"/>
            <a:ext cx="24130" cy="1584325"/>
          </a:xfrm>
          <a:custGeom>
            <a:avLst/>
            <a:gdLst/>
            <a:ahLst/>
            <a:cxnLst/>
            <a:rect l="l" t="t" r="r" b="b"/>
            <a:pathLst>
              <a:path w="24129" h="1584325">
                <a:moveTo>
                  <a:pt x="1722" y="85377"/>
                </a:moveTo>
                <a:lnTo>
                  <a:pt x="1816" y="3691"/>
                </a:lnTo>
                <a:lnTo>
                  <a:pt x="5430" y="85"/>
                </a:lnTo>
                <a:lnTo>
                  <a:pt x="20385" y="0"/>
                </a:lnTo>
                <a:lnTo>
                  <a:pt x="24094" y="3717"/>
                </a:lnTo>
                <a:lnTo>
                  <a:pt x="24000" y="85402"/>
                </a:lnTo>
                <a:lnTo>
                  <a:pt x="20385" y="89009"/>
                </a:lnTo>
                <a:lnTo>
                  <a:pt x="5430" y="89094"/>
                </a:lnTo>
                <a:lnTo>
                  <a:pt x="1722" y="85377"/>
                </a:lnTo>
                <a:close/>
              </a:path>
              <a:path w="24129" h="1584325">
                <a:moveTo>
                  <a:pt x="1593" y="196766"/>
                </a:moveTo>
                <a:lnTo>
                  <a:pt x="1688" y="115081"/>
                </a:lnTo>
                <a:lnTo>
                  <a:pt x="5302" y="111474"/>
                </a:lnTo>
                <a:lnTo>
                  <a:pt x="20257" y="111389"/>
                </a:lnTo>
                <a:lnTo>
                  <a:pt x="23965" y="115106"/>
                </a:lnTo>
                <a:lnTo>
                  <a:pt x="23871" y="196792"/>
                </a:lnTo>
                <a:lnTo>
                  <a:pt x="20257" y="200398"/>
                </a:lnTo>
                <a:lnTo>
                  <a:pt x="5302" y="200483"/>
                </a:lnTo>
                <a:lnTo>
                  <a:pt x="1593" y="196766"/>
                </a:lnTo>
                <a:close/>
              </a:path>
              <a:path w="24129" h="1584325">
                <a:moveTo>
                  <a:pt x="1465" y="308156"/>
                </a:moveTo>
                <a:lnTo>
                  <a:pt x="1559" y="226470"/>
                </a:lnTo>
                <a:lnTo>
                  <a:pt x="5174" y="222864"/>
                </a:lnTo>
                <a:lnTo>
                  <a:pt x="20128" y="222779"/>
                </a:lnTo>
                <a:lnTo>
                  <a:pt x="23837" y="226496"/>
                </a:lnTo>
                <a:lnTo>
                  <a:pt x="23743" y="308181"/>
                </a:lnTo>
                <a:lnTo>
                  <a:pt x="20128" y="311788"/>
                </a:lnTo>
                <a:lnTo>
                  <a:pt x="5174" y="311873"/>
                </a:lnTo>
                <a:lnTo>
                  <a:pt x="1465" y="308156"/>
                </a:lnTo>
                <a:close/>
              </a:path>
              <a:path w="24129" h="1584325">
                <a:moveTo>
                  <a:pt x="1337" y="419545"/>
                </a:moveTo>
                <a:lnTo>
                  <a:pt x="1431" y="337860"/>
                </a:lnTo>
                <a:lnTo>
                  <a:pt x="5045" y="334253"/>
                </a:lnTo>
                <a:lnTo>
                  <a:pt x="20000" y="334168"/>
                </a:lnTo>
                <a:lnTo>
                  <a:pt x="23709" y="337885"/>
                </a:lnTo>
                <a:lnTo>
                  <a:pt x="23615" y="419571"/>
                </a:lnTo>
                <a:lnTo>
                  <a:pt x="20000" y="423177"/>
                </a:lnTo>
                <a:lnTo>
                  <a:pt x="5045" y="423263"/>
                </a:lnTo>
                <a:lnTo>
                  <a:pt x="1337" y="419545"/>
                </a:lnTo>
                <a:close/>
              </a:path>
              <a:path w="24129" h="1584325">
                <a:moveTo>
                  <a:pt x="1208" y="530935"/>
                </a:moveTo>
                <a:lnTo>
                  <a:pt x="1303" y="449249"/>
                </a:lnTo>
                <a:lnTo>
                  <a:pt x="4917" y="445643"/>
                </a:lnTo>
                <a:lnTo>
                  <a:pt x="19872" y="445558"/>
                </a:lnTo>
                <a:lnTo>
                  <a:pt x="23580" y="449275"/>
                </a:lnTo>
                <a:lnTo>
                  <a:pt x="23486" y="530960"/>
                </a:lnTo>
                <a:lnTo>
                  <a:pt x="19872" y="534567"/>
                </a:lnTo>
                <a:lnTo>
                  <a:pt x="4917" y="534652"/>
                </a:lnTo>
                <a:lnTo>
                  <a:pt x="1208" y="530935"/>
                </a:lnTo>
                <a:close/>
              </a:path>
              <a:path w="24129" h="1584325">
                <a:moveTo>
                  <a:pt x="1080" y="642324"/>
                </a:moveTo>
                <a:lnTo>
                  <a:pt x="1174" y="560639"/>
                </a:lnTo>
                <a:lnTo>
                  <a:pt x="4789" y="557032"/>
                </a:lnTo>
                <a:lnTo>
                  <a:pt x="19743" y="556947"/>
                </a:lnTo>
                <a:lnTo>
                  <a:pt x="23452" y="560664"/>
                </a:lnTo>
                <a:lnTo>
                  <a:pt x="23358" y="642350"/>
                </a:lnTo>
                <a:lnTo>
                  <a:pt x="19743" y="645956"/>
                </a:lnTo>
                <a:lnTo>
                  <a:pt x="4789" y="646042"/>
                </a:lnTo>
                <a:lnTo>
                  <a:pt x="1080" y="642324"/>
                </a:lnTo>
                <a:close/>
              </a:path>
              <a:path w="24129" h="1584325">
                <a:moveTo>
                  <a:pt x="952" y="753714"/>
                </a:moveTo>
                <a:lnTo>
                  <a:pt x="1046" y="672028"/>
                </a:lnTo>
                <a:lnTo>
                  <a:pt x="4660" y="668422"/>
                </a:lnTo>
                <a:lnTo>
                  <a:pt x="19615" y="668337"/>
                </a:lnTo>
                <a:lnTo>
                  <a:pt x="23324" y="672054"/>
                </a:lnTo>
                <a:lnTo>
                  <a:pt x="23230" y="753739"/>
                </a:lnTo>
                <a:lnTo>
                  <a:pt x="19615" y="757346"/>
                </a:lnTo>
                <a:lnTo>
                  <a:pt x="4660" y="757431"/>
                </a:lnTo>
                <a:lnTo>
                  <a:pt x="952" y="753714"/>
                </a:lnTo>
                <a:close/>
              </a:path>
              <a:path w="24129" h="1584325">
                <a:moveTo>
                  <a:pt x="823" y="865103"/>
                </a:moveTo>
                <a:lnTo>
                  <a:pt x="917" y="783418"/>
                </a:lnTo>
                <a:lnTo>
                  <a:pt x="4532" y="779811"/>
                </a:lnTo>
                <a:lnTo>
                  <a:pt x="19487" y="779726"/>
                </a:lnTo>
                <a:lnTo>
                  <a:pt x="23195" y="783443"/>
                </a:lnTo>
                <a:lnTo>
                  <a:pt x="23101" y="865129"/>
                </a:lnTo>
                <a:lnTo>
                  <a:pt x="19487" y="868735"/>
                </a:lnTo>
                <a:lnTo>
                  <a:pt x="4532" y="868821"/>
                </a:lnTo>
                <a:lnTo>
                  <a:pt x="823" y="865103"/>
                </a:lnTo>
                <a:close/>
              </a:path>
              <a:path w="24129" h="1584325">
                <a:moveTo>
                  <a:pt x="695" y="976493"/>
                </a:moveTo>
                <a:lnTo>
                  <a:pt x="789" y="894807"/>
                </a:lnTo>
                <a:lnTo>
                  <a:pt x="4404" y="891201"/>
                </a:lnTo>
                <a:lnTo>
                  <a:pt x="19358" y="891116"/>
                </a:lnTo>
                <a:lnTo>
                  <a:pt x="23067" y="894833"/>
                </a:lnTo>
                <a:lnTo>
                  <a:pt x="22973" y="976518"/>
                </a:lnTo>
                <a:lnTo>
                  <a:pt x="19358" y="980125"/>
                </a:lnTo>
                <a:lnTo>
                  <a:pt x="4404" y="980210"/>
                </a:lnTo>
                <a:lnTo>
                  <a:pt x="695" y="976493"/>
                </a:lnTo>
                <a:close/>
              </a:path>
              <a:path w="24129" h="1584325">
                <a:moveTo>
                  <a:pt x="567" y="1087882"/>
                </a:moveTo>
                <a:lnTo>
                  <a:pt x="661" y="1006197"/>
                </a:lnTo>
                <a:lnTo>
                  <a:pt x="4275" y="1002590"/>
                </a:lnTo>
                <a:lnTo>
                  <a:pt x="19230" y="1002505"/>
                </a:lnTo>
                <a:lnTo>
                  <a:pt x="22939" y="1006222"/>
                </a:lnTo>
                <a:lnTo>
                  <a:pt x="22845" y="1087908"/>
                </a:lnTo>
                <a:lnTo>
                  <a:pt x="19230" y="1091514"/>
                </a:lnTo>
                <a:lnTo>
                  <a:pt x="4275" y="1091600"/>
                </a:lnTo>
                <a:lnTo>
                  <a:pt x="567" y="1087882"/>
                </a:lnTo>
                <a:close/>
              </a:path>
              <a:path w="24129" h="1584325">
                <a:moveTo>
                  <a:pt x="438" y="1199272"/>
                </a:moveTo>
                <a:lnTo>
                  <a:pt x="532" y="1117586"/>
                </a:lnTo>
                <a:lnTo>
                  <a:pt x="4147" y="1113980"/>
                </a:lnTo>
                <a:lnTo>
                  <a:pt x="19102" y="1113895"/>
                </a:lnTo>
                <a:lnTo>
                  <a:pt x="22810" y="1117612"/>
                </a:lnTo>
                <a:lnTo>
                  <a:pt x="22716" y="1199297"/>
                </a:lnTo>
                <a:lnTo>
                  <a:pt x="19102" y="1202904"/>
                </a:lnTo>
                <a:lnTo>
                  <a:pt x="4147" y="1202989"/>
                </a:lnTo>
                <a:lnTo>
                  <a:pt x="438" y="1199272"/>
                </a:lnTo>
                <a:close/>
              </a:path>
              <a:path w="24129" h="1584325">
                <a:moveTo>
                  <a:pt x="310" y="1310661"/>
                </a:moveTo>
                <a:lnTo>
                  <a:pt x="404" y="1228976"/>
                </a:lnTo>
                <a:lnTo>
                  <a:pt x="4019" y="1225369"/>
                </a:lnTo>
                <a:lnTo>
                  <a:pt x="18973" y="1225284"/>
                </a:lnTo>
                <a:lnTo>
                  <a:pt x="22682" y="1229001"/>
                </a:lnTo>
                <a:lnTo>
                  <a:pt x="22588" y="1310687"/>
                </a:lnTo>
                <a:lnTo>
                  <a:pt x="18973" y="1314293"/>
                </a:lnTo>
                <a:lnTo>
                  <a:pt x="4019" y="1314379"/>
                </a:lnTo>
                <a:lnTo>
                  <a:pt x="310" y="1310661"/>
                </a:lnTo>
                <a:close/>
              </a:path>
              <a:path w="24129" h="1584325">
                <a:moveTo>
                  <a:pt x="182" y="1422051"/>
                </a:moveTo>
                <a:lnTo>
                  <a:pt x="276" y="1340365"/>
                </a:lnTo>
                <a:lnTo>
                  <a:pt x="3890" y="1336759"/>
                </a:lnTo>
                <a:lnTo>
                  <a:pt x="18845" y="1336674"/>
                </a:lnTo>
                <a:lnTo>
                  <a:pt x="22554" y="1340391"/>
                </a:lnTo>
                <a:lnTo>
                  <a:pt x="22460" y="1422076"/>
                </a:lnTo>
                <a:lnTo>
                  <a:pt x="18845" y="1425683"/>
                </a:lnTo>
                <a:lnTo>
                  <a:pt x="3890" y="1425768"/>
                </a:lnTo>
                <a:lnTo>
                  <a:pt x="182" y="1422051"/>
                </a:lnTo>
                <a:close/>
              </a:path>
              <a:path w="24129" h="1584325">
                <a:moveTo>
                  <a:pt x="53" y="1533440"/>
                </a:moveTo>
                <a:lnTo>
                  <a:pt x="147" y="1451755"/>
                </a:lnTo>
                <a:lnTo>
                  <a:pt x="3762" y="1448148"/>
                </a:lnTo>
                <a:lnTo>
                  <a:pt x="18717" y="1448063"/>
                </a:lnTo>
                <a:lnTo>
                  <a:pt x="22425" y="1451780"/>
                </a:lnTo>
                <a:lnTo>
                  <a:pt x="22331" y="1533466"/>
                </a:lnTo>
                <a:lnTo>
                  <a:pt x="18717" y="1537072"/>
                </a:lnTo>
                <a:lnTo>
                  <a:pt x="3762" y="1537157"/>
                </a:lnTo>
                <a:lnTo>
                  <a:pt x="53" y="1533440"/>
                </a:lnTo>
                <a:close/>
              </a:path>
              <a:path w="24129" h="1584325">
                <a:moveTo>
                  <a:pt x="0" y="1580103"/>
                </a:moveTo>
                <a:lnTo>
                  <a:pt x="19" y="1563144"/>
                </a:lnTo>
                <a:lnTo>
                  <a:pt x="3708" y="1559463"/>
                </a:lnTo>
                <a:lnTo>
                  <a:pt x="18588" y="1559453"/>
                </a:lnTo>
                <a:lnTo>
                  <a:pt x="22297" y="1563170"/>
                </a:lnTo>
                <a:lnTo>
                  <a:pt x="22277" y="1580129"/>
                </a:lnTo>
                <a:lnTo>
                  <a:pt x="18588" y="1583809"/>
                </a:lnTo>
                <a:lnTo>
                  <a:pt x="3708" y="1583820"/>
                </a:lnTo>
                <a:lnTo>
                  <a:pt x="0" y="15801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6491" y="4737256"/>
            <a:ext cx="24130" cy="855344"/>
          </a:xfrm>
          <a:custGeom>
            <a:avLst/>
            <a:gdLst/>
            <a:ahLst/>
            <a:cxnLst/>
            <a:rect l="l" t="t" r="r" b="b"/>
            <a:pathLst>
              <a:path w="24129" h="855345">
                <a:moveTo>
                  <a:pt x="1654" y="85390"/>
                </a:moveTo>
                <a:lnTo>
                  <a:pt x="1831" y="3704"/>
                </a:lnTo>
                <a:lnTo>
                  <a:pt x="5552" y="0"/>
                </a:lnTo>
                <a:lnTo>
                  <a:pt x="20404" y="32"/>
                </a:lnTo>
                <a:lnTo>
                  <a:pt x="24109" y="3753"/>
                </a:lnTo>
                <a:lnTo>
                  <a:pt x="23932" y="85438"/>
                </a:lnTo>
                <a:lnTo>
                  <a:pt x="20211" y="89143"/>
                </a:lnTo>
                <a:lnTo>
                  <a:pt x="5359" y="89111"/>
                </a:lnTo>
                <a:lnTo>
                  <a:pt x="1654" y="85390"/>
                </a:lnTo>
                <a:close/>
              </a:path>
              <a:path w="24129" h="855345">
                <a:moveTo>
                  <a:pt x="1414" y="196779"/>
                </a:moveTo>
                <a:lnTo>
                  <a:pt x="1590" y="115094"/>
                </a:lnTo>
                <a:lnTo>
                  <a:pt x="5311" y="111389"/>
                </a:lnTo>
                <a:lnTo>
                  <a:pt x="20163" y="111421"/>
                </a:lnTo>
                <a:lnTo>
                  <a:pt x="23868" y="115142"/>
                </a:lnTo>
                <a:lnTo>
                  <a:pt x="23692" y="196827"/>
                </a:lnTo>
                <a:lnTo>
                  <a:pt x="19971" y="200532"/>
                </a:lnTo>
                <a:lnTo>
                  <a:pt x="5119" y="200500"/>
                </a:lnTo>
                <a:lnTo>
                  <a:pt x="1414" y="196779"/>
                </a:lnTo>
                <a:close/>
              </a:path>
              <a:path w="24129" h="855345">
                <a:moveTo>
                  <a:pt x="1173" y="308169"/>
                </a:moveTo>
                <a:lnTo>
                  <a:pt x="1350" y="226483"/>
                </a:lnTo>
                <a:lnTo>
                  <a:pt x="5071" y="222778"/>
                </a:lnTo>
                <a:lnTo>
                  <a:pt x="19922" y="222810"/>
                </a:lnTo>
                <a:lnTo>
                  <a:pt x="23627" y="226531"/>
                </a:lnTo>
                <a:lnTo>
                  <a:pt x="23451" y="308217"/>
                </a:lnTo>
                <a:lnTo>
                  <a:pt x="19730" y="311922"/>
                </a:lnTo>
                <a:lnTo>
                  <a:pt x="4878" y="311890"/>
                </a:lnTo>
                <a:lnTo>
                  <a:pt x="1173" y="308169"/>
                </a:lnTo>
                <a:close/>
              </a:path>
              <a:path w="24129" h="855345">
                <a:moveTo>
                  <a:pt x="932" y="419558"/>
                </a:moveTo>
                <a:lnTo>
                  <a:pt x="1109" y="337872"/>
                </a:lnTo>
                <a:lnTo>
                  <a:pt x="4830" y="334167"/>
                </a:lnTo>
                <a:lnTo>
                  <a:pt x="19682" y="334200"/>
                </a:lnTo>
                <a:lnTo>
                  <a:pt x="23387" y="337921"/>
                </a:lnTo>
                <a:lnTo>
                  <a:pt x="23210" y="419606"/>
                </a:lnTo>
                <a:lnTo>
                  <a:pt x="19489" y="423311"/>
                </a:lnTo>
                <a:lnTo>
                  <a:pt x="4637" y="423279"/>
                </a:lnTo>
                <a:lnTo>
                  <a:pt x="932" y="419558"/>
                </a:lnTo>
                <a:close/>
              </a:path>
              <a:path w="24129" h="855345">
                <a:moveTo>
                  <a:pt x="692" y="530947"/>
                </a:moveTo>
                <a:lnTo>
                  <a:pt x="868" y="449262"/>
                </a:lnTo>
                <a:lnTo>
                  <a:pt x="4589" y="445557"/>
                </a:lnTo>
                <a:lnTo>
                  <a:pt x="19441" y="445589"/>
                </a:lnTo>
                <a:lnTo>
                  <a:pt x="23146" y="449310"/>
                </a:lnTo>
                <a:lnTo>
                  <a:pt x="22970" y="530995"/>
                </a:lnTo>
                <a:lnTo>
                  <a:pt x="19249" y="534700"/>
                </a:lnTo>
                <a:lnTo>
                  <a:pt x="4397" y="534668"/>
                </a:lnTo>
                <a:lnTo>
                  <a:pt x="692" y="530947"/>
                </a:lnTo>
                <a:close/>
              </a:path>
              <a:path w="24129" h="855345">
                <a:moveTo>
                  <a:pt x="451" y="642337"/>
                </a:moveTo>
                <a:lnTo>
                  <a:pt x="628" y="560651"/>
                </a:lnTo>
                <a:lnTo>
                  <a:pt x="4349" y="556946"/>
                </a:lnTo>
                <a:lnTo>
                  <a:pt x="19201" y="556978"/>
                </a:lnTo>
                <a:lnTo>
                  <a:pt x="22905" y="560699"/>
                </a:lnTo>
                <a:lnTo>
                  <a:pt x="22729" y="642385"/>
                </a:lnTo>
                <a:lnTo>
                  <a:pt x="19008" y="646090"/>
                </a:lnTo>
                <a:lnTo>
                  <a:pt x="4156" y="646058"/>
                </a:lnTo>
                <a:lnTo>
                  <a:pt x="451" y="642337"/>
                </a:lnTo>
                <a:close/>
              </a:path>
              <a:path w="24129" h="855345">
                <a:moveTo>
                  <a:pt x="210" y="753726"/>
                </a:moveTo>
                <a:lnTo>
                  <a:pt x="387" y="672040"/>
                </a:lnTo>
                <a:lnTo>
                  <a:pt x="4108" y="668335"/>
                </a:lnTo>
                <a:lnTo>
                  <a:pt x="18960" y="668368"/>
                </a:lnTo>
                <a:lnTo>
                  <a:pt x="22665" y="672089"/>
                </a:lnTo>
                <a:lnTo>
                  <a:pt x="22488" y="753774"/>
                </a:lnTo>
                <a:lnTo>
                  <a:pt x="18767" y="757479"/>
                </a:lnTo>
                <a:lnTo>
                  <a:pt x="3915" y="757447"/>
                </a:lnTo>
                <a:lnTo>
                  <a:pt x="210" y="753726"/>
                </a:lnTo>
                <a:close/>
              </a:path>
              <a:path w="24129" h="855345">
                <a:moveTo>
                  <a:pt x="0" y="851388"/>
                </a:moveTo>
                <a:lnTo>
                  <a:pt x="146" y="783430"/>
                </a:lnTo>
                <a:lnTo>
                  <a:pt x="3867" y="779725"/>
                </a:lnTo>
                <a:lnTo>
                  <a:pt x="18719" y="779757"/>
                </a:lnTo>
                <a:lnTo>
                  <a:pt x="22424" y="783478"/>
                </a:lnTo>
                <a:lnTo>
                  <a:pt x="22277" y="851436"/>
                </a:lnTo>
                <a:lnTo>
                  <a:pt x="18556" y="855141"/>
                </a:lnTo>
                <a:lnTo>
                  <a:pt x="3704" y="855109"/>
                </a:lnTo>
                <a:lnTo>
                  <a:pt x="0" y="85138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251" y="5591654"/>
            <a:ext cx="3108960" cy="2540"/>
          </a:xfrm>
          <a:custGeom>
            <a:avLst/>
            <a:gdLst/>
            <a:ahLst/>
            <a:cxnLst/>
            <a:rect l="l" t="t" r="r" b="b"/>
            <a:pathLst>
              <a:path w="3108960" h="2539">
                <a:moveTo>
                  <a:pt x="0" y="0"/>
                </a:moveTo>
                <a:lnTo>
                  <a:pt x="3108392" y="2169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4136" y="5311668"/>
            <a:ext cx="345440" cy="118110"/>
          </a:xfrm>
          <a:custGeom>
            <a:avLst/>
            <a:gdLst/>
            <a:ahLst/>
            <a:cxnLst/>
            <a:rect l="l" t="t" r="r" b="b"/>
            <a:pathLst>
              <a:path w="345439" h="118110">
                <a:moveTo>
                  <a:pt x="58946" y="117892"/>
                </a:moveTo>
                <a:lnTo>
                  <a:pt x="0" y="58946"/>
                </a:lnTo>
                <a:lnTo>
                  <a:pt x="58946" y="0"/>
                </a:lnTo>
                <a:lnTo>
                  <a:pt x="58946" y="29473"/>
                </a:lnTo>
                <a:lnTo>
                  <a:pt x="345377" y="29473"/>
                </a:lnTo>
                <a:lnTo>
                  <a:pt x="345377" y="88419"/>
                </a:lnTo>
                <a:lnTo>
                  <a:pt x="58946" y="88419"/>
                </a:lnTo>
                <a:lnTo>
                  <a:pt x="58946" y="117892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4136" y="5311668"/>
            <a:ext cx="345440" cy="118110"/>
          </a:xfrm>
          <a:custGeom>
            <a:avLst/>
            <a:gdLst/>
            <a:ahLst/>
            <a:cxnLst/>
            <a:rect l="l" t="t" r="r" b="b"/>
            <a:pathLst>
              <a:path w="345439" h="118110">
                <a:moveTo>
                  <a:pt x="0" y="58946"/>
                </a:moveTo>
                <a:lnTo>
                  <a:pt x="58946" y="0"/>
                </a:lnTo>
                <a:lnTo>
                  <a:pt x="58946" y="29473"/>
                </a:lnTo>
                <a:lnTo>
                  <a:pt x="345377" y="29473"/>
                </a:lnTo>
                <a:lnTo>
                  <a:pt x="345377" y="88419"/>
                </a:lnTo>
                <a:lnTo>
                  <a:pt x="58946" y="88419"/>
                </a:lnTo>
                <a:lnTo>
                  <a:pt x="58946" y="117892"/>
                </a:lnTo>
                <a:lnTo>
                  <a:pt x="0" y="58946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27925" y="5399708"/>
            <a:ext cx="2395220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1145">
              <a:lnSpc>
                <a:spcPts val="1955"/>
              </a:lnSpc>
              <a:spcBef>
                <a:spcPts val="105"/>
              </a:spcBef>
            </a:pPr>
            <a:r>
              <a:rPr sz="1750" spc="40" dirty="0">
                <a:latin typeface="Trebuchet MS"/>
                <a:cs typeface="Trebuchet MS"/>
              </a:rPr>
              <a:t>Q</a:t>
            </a:r>
            <a:r>
              <a:rPr sz="1750" spc="5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35" dirty="0">
                <a:latin typeface="Trebuchet MS"/>
                <a:cs typeface="Trebuchet MS"/>
              </a:rPr>
              <a:t>y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1714"/>
              </a:lnSpc>
              <a:tabLst>
                <a:tab pos="614045" algn="l"/>
              </a:tabLst>
            </a:pPr>
            <a:r>
              <a:rPr sz="1550" spc="65" dirty="0">
                <a:latin typeface="Trebuchet MS"/>
                <a:cs typeface="Trebuchet MS"/>
              </a:rPr>
              <a:t>90	</a:t>
            </a:r>
            <a:r>
              <a:rPr sz="1550" spc="60" dirty="0">
                <a:latin typeface="Trebuchet MS"/>
                <a:cs typeface="Trebuchet MS"/>
              </a:rPr>
              <a:t>100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2927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0" dirty="0"/>
              <a:t>Range </a:t>
            </a:r>
            <a:r>
              <a:rPr sz="3850" spc="20" dirty="0"/>
              <a:t>of </a:t>
            </a:r>
            <a:r>
              <a:rPr sz="3850" spc="5" dirty="0"/>
              <a:t>Price</a:t>
            </a:r>
            <a:r>
              <a:rPr sz="3850" spc="-8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254490" cy="17576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69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60" dirty="0">
                <a:latin typeface="Trebuchet MS"/>
                <a:cs typeface="Trebuchet MS"/>
              </a:rPr>
              <a:t>Unit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Elastic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70" dirty="0">
                <a:latin typeface="Trebuchet MS"/>
                <a:cs typeface="Trebuchet MS"/>
              </a:rPr>
              <a:t>changes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by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95" dirty="0">
                <a:latin typeface="Trebuchet MS"/>
                <a:cs typeface="Trebuchet MS"/>
              </a:rPr>
              <a:t>same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percentage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 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price.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9590" y="2947808"/>
            <a:ext cx="2193290" cy="1415415"/>
          </a:xfrm>
          <a:custGeom>
            <a:avLst/>
            <a:gdLst/>
            <a:ahLst/>
            <a:cxnLst/>
            <a:rect l="l" t="t" r="r" b="b"/>
            <a:pathLst>
              <a:path w="2193290" h="1415414">
                <a:moveTo>
                  <a:pt x="64867" y="0"/>
                </a:moveTo>
                <a:lnTo>
                  <a:pt x="36849" y="67724"/>
                </a:lnTo>
                <a:lnTo>
                  <a:pt x="13889" y="136100"/>
                </a:lnTo>
                <a:lnTo>
                  <a:pt x="1046" y="205778"/>
                </a:lnTo>
                <a:lnTo>
                  <a:pt x="0" y="241309"/>
                </a:lnTo>
                <a:lnTo>
                  <a:pt x="3379" y="277409"/>
                </a:lnTo>
                <a:lnTo>
                  <a:pt x="25947" y="351644"/>
                </a:lnTo>
                <a:lnTo>
                  <a:pt x="46399" y="389942"/>
                </a:lnTo>
                <a:lnTo>
                  <a:pt x="73807" y="429134"/>
                </a:lnTo>
                <a:lnTo>
                  <a:pt x="108803" y="469304"/>
                </a:lnTo>
                <a:lnTo>
                  <a:pt x="152019" y="510531"/>
                </a:lnTo>
                <a:lnTo>
                  <a:pt x="204087" y="552898"/>
                </a:lnTo>
                <a:lnTo>
                  <a:pt x="265641" y="596485"/>
                </a:lnTo>
                <a:lnTo>
                  <a:pt x="320579" y="631392"/>
                </a:lnTo>
                <a:lnTo>
                  <a:pt x="381381" y="667053"/>
                </a:lnTo>
                <a:lnTo>
                  <a:pt x="447743" y="703430"/>
                </a:lnTo>
                <a:lnTo>
                  <a:pt x="482917" y="721875"/>
                </a:lnTo>
                <a:lnTo>
                  <a:pt x="519367" y="740485"/>
                </a:lnTo>
                <a:lnTo>
                  <a:pt x="557058" y="759254"/>
                </a:lnTo>
                <a:lnTo>
                  <a:pt x="595952" y="778177"/>
                </a:lnTo>
                <a:lnTo>
                  <a:pt x="636010" y="797251"/>
                </a:lnTo>
                <a:lnTo>
                  <a:pt x="677196" y="816470"/>
                </a:lnTo>
                <a:lnTo>
                  <a:pt x="719471" y="835829"/>
                </a:lnTo>
                <a:lnTo>
                  <a:pt x="762799" y="855323"/>
                </a:lnTo>
                <a:lnTo>
                  <a:pt x="807142" y="874948"/>
                </a:lnTo>
                <a:lnTo>
                  <a:pt x="852461" y="894699"/>
                </a:lnTo>
                <a:lnTo>
                  <a:pt x="898720" y="914571"/>
                </a:lnTo>
                <a:lnTo>
                  <a:pt x="945881" y="934559"/>
                </a:lnTo>
                <a:lnTo>
                  <a:pt x="993906" y="954658"/>
                </a:lnTo>
                <a:lnTo>
                  <a:pt x="1042758" y="974863"/>
                </a:lnTo>
                <a:lnTo>
                  <a:pt x="1092399" y="995170"/>
                </a:lnTo>
                <a:lnTo>
                  <a:pt x="1142791" y="1015574"/>
                </a:lnTo>
                <a:lnTo>
                  <a:pt x="1193898" y="1036069"/>
                </a:lnTo>
                <a:lnTo>
                  <a:pt x="1245681" y="1056652"/>
                </a:lnTo>
                <a:lnTo>
                  <a:pt x="1298103" y="1077317"/>
                </a:lnTo>
                <a:lnTo>
                  <a:pt x="1351126" y="1098059"/>
                </a:lnTo>
                <a:lnTo>
                  <a:pt x="1404713" y="1118874"/>
                </a:lnTo>
                <a:lnTo>
                  <a:pt x="1458826" y="1139756"/>
                </a:lnTo>
                <a:lnTo>
                  <a:pt x="1513427" y="1160702"/>
                </a:lnTo>
                <a:lnTo>
                  <a:pt x="1568480" y="1181705"/>
                </a:lnTo>
                <a:lnTo>
                  <a:pt x="1623946" y="1202762"/>
                </a:lnTo>
                <a:lnTo>
                  <a:pt x="1679787" y="1223867"/>
                </a:lnTo>
                <a:lnTo>
                  <a:pt x="1735967" y="1245015"/>
                </a:lnTo>
                <a:lnTo>
                  <a:pt x="1792447" y="1266202"/>
                </a:lnTo>
                <a:lnTo>
                  <a:pt x="1849191" y="1287423"/>
                </a:lnTo>
                <a:lnTo>
                  <a:pt x="1906160" y="1308673"/>
                </a:lnTo>
                <a:lnTo>
                  <a:pt x="1963317" y="1329948"/>
                </a:lnTo>
                <a:lnTo>
                  <a:pt x="2020624" y="1351241"/>
                </a:lnTo>
                <a:lnTo>
                  <a:pt x="2078044" y="1372549"/>
                </a:lnTo>
                <a:lnTo>
                  <a:pt x="2135539" y="1393867"/>
                </a:lnTo>
                <a:lnTo>
                  <a:pt x="2193072" y="1415190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6374" y="3638555"/>
            <a:ext cx="1517015" cy="24130"/>
          </a:xfrm>
          <a:custGeom>
            <a:avLst/>
            <a:gdLst/>
            <a:ahLst/>
            <a:cxnLst/>
            <a:rect l="l" t="t" r="r" b="b"/>
            <a:pathLst>
              <a:path w="1517014" h="24129">
                <a:moveTo>
                  <a:pt x="85380" y="22357"/>
                </a:moveTo>
                <a:lnTo>
                  <a:pt x="3694" y="22277"/>
                </a:lnTo>
                <a:lnTo>
                  <a:pt x="72" y="18648"/>
                </a:lnTo>
                <a:lnTo>
                  <a:pt x="0" y="3709"/>
                </a:lnTo>
                <a:lnTo>
                  <a:pt x="3716" y="0"/>
                </a:lnTo>
                <a:lnTo>
                  <a:pt x="85402" y="79"/>
                </a:lnTo>
                <a:lnTo>
                  <a:pt x="89025" y="3709"/>
                </a:lnTo>
                <a:lnTo>
                  <a:pt x="89097" y="18648"/>
                </a:lnTo>
                <a:lnTo>
                  <a:pt x="85380" y="22357"/>
                </a:lnTo>
                <a:close/>
              </a:path>
              <a:path w="1517014" h="24129">
                <a:moveTo>
                  <a:pt x="196770" y="22465"/>
                </a:moveTo>
                <a:lnTo>
                  <a:pt x="115084" y="22386"/>
                </a:lnTo>
                <a:lnTo>
                  <a:pt x="111461" y="18756"/>
                </a:lnTo>
                <a:lnTo>
                  <a:pt x="111389" y="3817"/>
                </a:lnTo>
                <a:lnTo>
                  <a:pt x="115106" y="108"/>
                </a:lnTo>
                <a:lnTo>
                  <a:pt x="196791" y="187"/>
                </a:lnTo>
                <a:lnTo>
                  <a:pt x="200414" y="3817"/>
                </a:lnTo>
                <a:lnTo>
                  <a:pt x="200486" y="18756"/>
                </a:lnTo>
                <a:lnTo>
                  <a:pt x="196770" y="22465"/>
                </a:lnTo>
                <a:close/>
              </a:path>
              <a:path w="1517014" h="24129">
                <a:moveTo>
                  <a:pt x="308159" y="22574"/>
                </a:moveTo>
                <a:lnTo>
                  <a:pt x="226473" y="22494"/>
                </a:lnTo>
                <a:lnTo>
                  <a:pt x="222851" y="18864"/>
                </a:lnTo>
                <a:lnTo>
                  <a:pt x="222779" y="3926"/>
                </a:lnTo>
                <a:lnTo>
                  <a:pt x="226495" y="216"/>
                </a:lnTo>
                <a:lnTo>
                  <a:pt x="308181" y="296"/>
                </a:lnTo>
                <a:lnTo>
                  <a:pt x="311804" y="3926"/>
                </a:lnTo>
                <a:lnTo>
                  <a:pt x="311876" y="18864"/>
                </a:lnTo>
                <a:lnTo>
                  <a:pt x="308159" y="22574"/>
                </a:lnTo>
                <a:close/>
              </a:path>
              <a:path w="1517014" h="24129">
                <a:moveTo>
                  <a:pt x="419549" y="22682"/>
                </a:moveTo>
                <a:lnTo>
                  <a:pt x="337863" y="22603"/>
                </a:lnTo>
                <a:lnTo>
                  <a:pt x="334240" y="18973"/>
                </a:lnTo>
                <a:lnTo>
                  <a:pt x="334168" y="4034"/>
                </a:lnTo>
                <a:lnTo>
                  <a:pt x="337885" y="325"/>
                </a:lnTo>
                <a:lnTo>
                  <a:pt x="419570" y="404"/>
                </a:lnTo>
                <a:lnTo>
                  <a:pt x="423193" y="4034"/>
                </a:lnTo>
                <a:lnTo>
                  <a:pt x="423265" y="18973"/>
                </a:lnTo>
                <a:lnTo>
                  <a:pt x="419549" y="22682"/>
                </a:lnTo>
                <a:close/>
              </a:path>
              <a:path w="1517014" h="24129">
                <a:moveTo>
                  <a:pt x="530938" y="22791"/>
                </a:moveTo>
                <a:lnTo>
                  <a:pt x="449253" y="22711"/>
                </a:lnTo>
                <a:lnTo>
                  <a:pt x="445630" y="19081"/>
                </a:lnTo>
                <a:lnTo>
                  <a:pt x="445558" y="4143"/>
                </a:lnTo>
                <a:lnTo>
                  <a:pt x="449274" y="433"/>
                </a:lnTo>
                <a:lnTo>
                  <a:pt x="530960" y="513"/>
                </a:lnTo>
                <a:lnTo>
                  <a:pt x="534583" y="4143"/>
                </a:lnTo>
                <a:lnTo>
                  <a:pt x="534655" y="19081"/>
                </a:lnTo>
                <a:lnTo>
                  <a:pt x="530938" y="22791"/>
                </a:lnTo>
                <a:close/>
              </a:path>
              <a:path w="1517014" h="24129">
                <a:moveTo>
                  <a:pt x="642328" y="22899"/>
                </a:moveTo>
                <a:lnTo>
                  <a:pt x="560642" y="22819"/>
                </a:lnTo>
                <a:lnTo>
                  <a:pt x="557019" y="19190"/>
                </a:lnTo>
                <a:lnTo>
                  <a:pt x="556947" y="4251"/>
                </a:lnTo>
                <a:lnTo>
                  <a:pt x="560664" y="542"/>
                </a:lnTo>
                <a:lnTo>
                  <a:pt x="642349" y="621"/>
                </a:lnTo>
                <a:lnTo>
                  <a:pt x="645972" y="4251"/>
                </a:lnTo>
                <a:lnTo>
                  <a:pt x="646044" y="19190"/>
                </a:lnTo>
                <a:lnTo>
                  <a:pt x="642328" y="22899"/>
                </a:lnTo>
                <a:close/>
              </a:path>
              <a:path w="1517014" h="24129">
                <a:moveTo>
                  <a:pt x="753717" y="23007"/>
                </a:moveTo>
                <a:lnTo>
                  <a:pt x="672032" y="22928"/>
                </a:lnTo>
                <a:lnTo>
                  <a:pt x="668409" y="19298"/>
                </a:lnTo>
                <a:lnTo>
                  <a:pt x="668337" y="4359"/>
                </a:lnTo>
                <a:lnTo>
                  <a:pt x="672053" y="650"/>
                </a:lnTo>
                <a:lnTo>
                  <a:pt x="753739" y="730"/>
                </a:lnTo>
                <a:lnTo>
                  <a:pt x="757362" y="4359"/>
                </a:lnTo>
                <a:lnTo>
                  <a:pt x="757434" y="19298"/>
                </a:lnTo>
                <a:lnTo>
                  <a:pt x="753717" y="23007"/>
                </a:lnTo>
                <a:close/>
              </a:path>
              <a:path w="1517014" h="24129">
                <a:moveTo>
                  <a:pt x="865107" y="23116"/>
                </a:moveTo>
                <a:lnTo>
                  <a:pt x="783421" y="23036"/>
                </a:lnTo>
                <a:lnTo>
                  <a:pt x="779798" y="19406"/>
                </a:lnTo>
                <a:lnTo>
                  <a:pt x="779726" y="4468"/>
                </a:lnTo>
                <a:lnTo>
                  <a:pt x="783443" y="758"/>
                </a:lnTo>
                <a:lnTo>
                  <a:pt x="865129" y="838"/>
                </a:lnTo>
                <a:lnTo>
                  <a:pt x="868751" y="4468"/>
                </a:lnTo>
                <a:lnTo>
                  <a:pt x="868823" y="19406"/>
                </a:lnTo>
                <a:lnTo>
                  <a:pt x="865107" y="23116"/>
                </a:lnTo>
                <a:close/>
              </a:path>
              <a:path w="1517014" h="24129">
                <a:moveTo>
                  <a:pt x="976496" y="23224"/>
                </a:moveTo>
                <a:lnTo>
                  <a:pt x="894811" y="23145"/>
                </a:lnTo>
                <a:lnTo>
                  <a:pt x="891188" y="19515"/>
                </a:lnTo>
                <a:lnTo>
                  <a:pt x="891116" y="4576"/>
                </a:lnTo>
                <a:lnTo>
                  <a:pt x="894832" y="867"/>
                </a:lnTo>
                <a:lnTo>
                  <a:pt x="976518" y="946"/>
                </a:lnTo>
                <a:lnTo>
                  <a:pt x="980141" y="4576"/>
                </a:lnTo>
                <a:lnTo>
                  <a:pt x="980213" y="19515"/>
                </a:lnTo>
                <a:lnTo>
                  <a:pt x="976496" y="23224"/>
                </a:lnTo>
                <a:close/>
              </a:path>
              <a:path w="1517014" h="24129">
                <a:moveTo>
                  <a:pt x="1087886" y="23333"/>
                </a:moveTo>
                <a:lnTo>
                  <a:pt x="1006200" y="23253"/>
                </a:lnTo>
                <a:lnTo>
                  <a:pt x="1002577" y="19623"/>
                </a:lnTo>
                <a:lnTo>
                  <a:pt x="1002505" y="4685"/>
                </a:lnTo>
                <a:lnTo>
                  <a:pt x="1006222" y="975"/>
                </a:lnTo>
                <a:lnTo>
                  <a:pt x="1087908" y="1055"/>
                </a:lnTo>
                <a:lnTo>
                  <a:pt x="1091530" y="4685"/>
                </a:lnTo>
                <a:lnTo>
                  <a:pt x="1091602" y="19623"/>
                </a:lnTo>
                <a:lnTo>
                  <a:pt x="1087886" y="23333"/>
                </a:lnTo>
                <a:close/>
              </a:path>
              <a:path w="1517014" h="24129">
                <a:moveTo>
                  <a:pt x="1199275" y="23441"/>
                </a:moveTo>
                <a:lnTo>
                  <a:pt x="1117590" y="23362"/>
                </a:lnTo>
                <a:lnTo>
                  <a:pt x="1113967" y="19732"/>
                </a:lnTo>
                <a:lnTo>
                  <a:pt x="1113895" y="4793"/>
                </a:lnTo>
                <a:lnTo>
                  <a:pt x="1117611" y="1084"/>
                </a:lnTo>
                <a:lnTo>
                  <a:pt x="1199297" y="1163"/>
                </a:lnTo>
                <a:lnTo>
                  <a:pt x="1202920" y="4793"/>
                </a:lnTo>
                <a:lnTo>
                  <a:pt x="1202992" y="19732"/>
                </a:lnTo>
                <a:lnTo>
                  <a:pt x="1199275" y="23441"/>
                </a:lnTo>
                <a:close/>
              </a:path>
              <a:path w="1517014" h="24129">
                <a:moveTo>
                  <a:pt x="1310665" y="23549"/>
                </a:moveTo>
                <a:lnTo>
                  <a:pt x="1228979" y="23470"/>
                </a:lnTo>
                <a:lnTo>
                  <a:pt x="1225356" y="19840"/>
                </a:lnTo>
                <a:lnTo>
                  <a:pt x="1225284" y="4901"/>
                </a:lnTo>
                <a:lnTo>
                  <a:pt x="1229001" y="1192"/>
                </a:lnTo>
                <a:lnTo>
                  <a:pt x="1310687" y="1272"/>
                </a:lnTo>
                <a:lnTo>
                  <a:pt x="1314309" y="4901"/>
                </a:lnTo>
                <a:lnTo>
                  <a:pt x="1314382" y="19840"/>
                </a:lnTo>
                <a:lnTo>
                  <a:pt x="1310665" y="23549"/>
                </a:lnTo>
                <a:close/>
              </a:path>
              <a:path w="1517014" h="24129">
                <a:moveTo>
                  <a:pt x="1422054" y="23658"/>
                </a:moveTo>
                <a:lnTo>
                  <a:pt x="1340369" y="23578"/>
                </a:lnTo>
                <a:lnTo>
                  <a:pt x="1336746" y="19949"/>
                </a:lnTo>
                <a:lnTo>
                  <a:pt x="1336674" y="5010"/>
                </a:lnTo>
                <a:lnTo>
                  <a:pt x="1340390" y="1301"/>
                </a:lnTo>
                <a:lnTo>
                  <a:pt x="1422076" y="1380"/>
                </a:lnTo>
                <a:lnTo>
                  <a:pt x="1425699" y="5010"/>
                </a:lnTo>
                <a:lnTo>
                  <a:pt x="1425771" y="19949"/>
                </a:lnTo>
                <a:lnTo>
                  <a:pt x="1422054" y="23658"/>
                </a:lnTo>
                <a:close/>
              </a:path>
              <a:path w="1517014" h="24129">
                <a:moveTo>
                  <a:pt x="1512917" y="23746"/>
                </a:moveTo>
                <a:lnTo>
                  <a:pt x="1451758" y="23687"/>
                </a:lnTo>
                <a:lnTo>
                  <a:pt x="1448115" y="20037"/>
                </a:lnTo>
                <a:lnTo>
                  <a:pt x="1448063" y="5118"/>
                </a:lnTo>
                <a:lnTo>
                  <a:pt x="1451780" y="1409"/>
                </a:lnTo>
                <a:lnTo>
                  <a:pt x="1512939" y="1468"/>
                </a:lnTo>
                <a:lnTo>
                  <a:pt x="1516581" y="5118"/>
                </a:lnTo>
                <a:lnTo>
                  <a:pt x="1516633" y="20037"/>
                </a:lnTo>
                <a:lnTo>
                  <a:pt x="1512917" y="237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6370" y="4202889"/>
            <a:ext cx="2934335" cy="24130"/>
          </a:xfrm>
          <a:custGeom>
            <a:avLst/>
            <a:gdLst/>
            <a:ahLst/>
            <a:cxnLst/>
            <a:rect l="l" t="t" r="r" b="b"/>
            <a:pathLst>
              <a:path w="2934335" h="24129">
                <a:moveTo>
                  <a:pt x="85388" y="22321"/>
                </a:moveTo>
                <a:lnTo>
                  <a:pt x="3703" y="22277"/>
                </a:lnTo>
                <a:lnTo>
                  <a:pt x="39" y="18610"/>
                </a:lnTo>
                <a:lnTo>
                  <a:pt x="0" y="3711"/>
                </a:lnTo>
                <a:lnTo>
                  <a:pt x="3714" y="0"/>
                </a:lnTo>
                <a:lnTo>
                  <a:pt x="85400" y="43"/>
                </a:lnTo>
                <a:lnTo>
                  <a:pt x="89064" y="3711"/>
                </a:lnTo>
                <a:lnTo>
                  <a:pt x="89103" y="18610"/>
                </a:lnTo>
                <a:lnTo>
                  <a:pt x="85388" y="22321"/>
                </a:lnTo>
                <a:close/>
              </a:path>
              <a:path w="2934335" h="24129">
                <a:moveTo>
                  <a:pt x="196778" y="22380"/>
                </a:moveTo>
                <a:lnTo>
                  <a:pt x="115092" y="22337"/>
                </a:lnTo>
                <a:lnTo>
                  <a:pt x="111429" y="18669"/>
                </a:lnTo>
                <a:lnTo>
                  <a:pt x="111389" y="3770"/>
                </a:lnTo>
                <a:lnTo>
                  <a:pt x="115104" y="59"/>
                </a:lnTo>
                <a:lnTo>
                  <a:pt x="196790" y="102"/>
                </a:lnTo>
                <a:lnTo>
                  <a:pt x="200453" y="3770"/>
                </a:lnTo>
                <a:lnTo>
                  <a:pt x="200493" y="18669"/>
                </a:lnTo>
                <a:lnTo>
                  <a:pt x="196778" y="22380"/>
                </a:lnTo>
                <a:close/>
              </a:path>
              <a:path w="2934335" h="24129">
                <a:moveTo>
                  <a:pt x="308167" y="22440"/>
                </a:moveTo>
                <a:lnTo>
                  <a:pt x="226482" y="22396"/>
                </a:lnTo>
                <a:lnTo>
                  <a:pt x="222818" y="18729"/>
                </a:lnTo>
                <a:lnTo>
                  <a:pt x="222779" y="3829"/>
                </a:lnTo>
                <a:lnTo>
                  <a:pt x="226494" y="118"/>
                </a:lnTo>
                <a:lnTo>
                  <a:pt x="308179" y="162"/>
                </a:lnTo>
                <a:lnTo>
                  <a:pt x="311843" y="3829"/>
                </a:lnTo>
                <a:lnTo>
                  <a:pt x="311882" y="18729"/>
                </a:lnTo>
                <a:lnTo>
                  <a:pt x="308167" y="22440"/>
                </a:lnTo>
                <a:close/>
              </a:path>
              <a:path w="2934335" h="24129">
                <a:moveTo>
                  <a:pt x="419557" y="22499"/>
                </a:moveTo>
                <a:lnTo>
                  <a:pt x="337871" y="22456"/>
                </a:lnTo>
                <a:lnTo>
                  <a:pt x="334208" y="18788"/>
                </a:lnTo>
                <a:lnTo>
                  <a:pt x="334168" y="3889"/>
                </a:lnTo>
                <a:lnTo>
                  <a:pt x="337883" y="178"/>
                </a:lnTo>
                <a:lnTo>
                  <a:pt x="419569" y="221"/>
                </a:lnTo>
                <a:lnTo>
                  <a:pt x="423232" y="3889"/>
                </a:lnTo>
                <a:lnTo>
                  <a:pt x="423272" y="18788"/>
                </a:lnTo>
                <a:lnTo>
                  <a:pt x="419557" y="22499"/>
                </a:lnTo>
                <a:close/>
              </a:path>
              <a:path w="2934335" h="24129">
                <a:moveTo>
                  <a:pt x="530947" y="22558"/>
                </a:moveTo>
                <a:lnTo>
                  <a:pt x="449261" y="22515"/>
                </a:lnTo>
                <a:lnTo>
                  <a:pt x="445597" y="18847"/>
                </a:lnTo>
                <a:lnTo>
                  <a:pt x="445558" y="3948"/>
                </a:lnTo>
                <a:lnTo>
                  <a:pt x="449273" y="237"/>
                </a:lnTo>
                <a:lnTo>
                  <a:pt x="530958" y="281"/>
                </a:lnTo>
                <a:lnTo>
                  <a:pt x="534622" y="3948"/>
                </a:lnTo>
                <a:lnTo>
                  <a:pt x="534662" y="18847"/>
                </a:lnTo>
                <a:lnTo>
                  <a:pt x="530947" y="22558"/>
                </a:lnTo>
                <a:close/>
              </a:path>
              <a:path w="2934335" h="24129">
                <a:moveTo>
                  <a:pt x="642336" y="22618"/>
                </a:moveTo>
                <a:lnTo>
                  <a:pt x="560650" y="22574"/>
                </a:lnTo>
                <a:lnTo>
                  <a:pt x="556987" y="18907"/>
                </a:lnTo>
                <a:lnTo>
                  <a:pt x="556947" y="4007"/>
                </a:lnTo>
                <a:lnTo>
                  <a:pt x="560662" y="296"/>
                </a:lnTo>
                <a:lnTo>
                  <a:pt x="642348" y="340"/>
                </a:lnTo>
                <a:lnTo>
                  <a:pt x="646012" y="4007"/>
                </a:lnTo>
                <a:lnTo>
                  <a:pt x="646051" y="18907"/>
                </a:lnTo>
                <a:lnTo>
                  <a:pt x="642336" y="22618"/>
                </a:lnTo>
                <a:close/>
              </a:path>
              <a:path w="2934335" h="24129">
                <a:moveTo>
                  <a:pt x="753726" y="22677"/>
                </a:moveTo>
                <a:lnTo>
                  <a:pt x="672040" y="22634"/>
                </a:lnTo>
                <a:lnTo>
                  <a:pt x="668376" y="18966"/>
                </a:lnTo>
                <a:lnTo>
                  <a:pt x="668337" y="4067"/>
                </a:lnTo>
                <a:lnTo>
                  <a:pt x="672052" y="356"/>
                </a:lnTo>
                <a:lnTo>
                  <a:pt x="753738" y="399"/>
                </a:lnTo>
                <a:lnTo>
                  <a:pt x="757401" y="4067"/>
                </a:lnTo>
                <a:lnTo>
                  <a:pt x="757441" y="18966"/>
                </a:lnTo>
                <a:lnTo>
                  <a:pt x="753726" y="22677"/>
                </a:lnTo>
                <a:close/>
              </a:path>
              <a:path w="2934335" h="24129">
                <a:moveTo>
                  <a:pt x="865115" y="22737"/>
                </a:moveTo>
                <a:lnTo>
                  <a:pt x="783430" y="22693"/>
                </a:lnTo>
                <a:lnTo>
                  <a:pt x="779766" y="19026"/>
                </a:lnTo>
                <a:lnTo>
                  <a:pt x="779727" y="4126"/>
                </a:lnTo>
                <a:lnTo>
                  <a:pt x="783441" y="415"/>
                </a:lnTo>
                <a:lnTo>
                  <a:pt x="865127" y="459"/>
                </a:lnTo>
                <a:lnTo>
                  <a:pt x="868791" y="4126"/>
                </a:lnTo>
                <a:lnTo>
                  <a:pt x="868830" y="19026"/>
                </a:lnTo>
                <a:lnTo>
                  <a:pt x="865115" y="22737"/>
                </a:lnTo>
                <a:close/>
              </a:path>
              <a:path w="2934335" h="24129">
                <a:moveTo>
                  <a:pt x="976505" y="22796"/>
                </a:moveTo>
                <a:lnTo>
                  <a:pt x="894819" y="22752"/>
                </a:lnTo>
                <a:lnTo>
                  <a:pt x="891156" y="19085"/>
                </a:lnTo>
                <a:lnTo>
                  <a:pt x="891116" y="4186"/>
                </a:lnTo>
                <a:lnTo>
                  <a:pt x="894831" y="475"/>
                </a:lnTo>
                <a:lnTo>
                  <a:pt x="976517" y="518"/>
                </a:lnTo>
                <a:lnTo>
                  <a:pt x="980180" y="4186"/>
                </a:lnTo>
                <a:lnTo>
                  <a:pt x="980220" y="19085"/>
                </a:lnTo>
                <a:lnTo>
                  <a:pt x="976505" y="22796"/>
                </a:lnTo>
                <a:close/>
              </a:path>
              <a:path w="2934335" h="24129">
                <a:moveTo>
                  <a:pt x="1087894" y="22855"/>
                </a:moveTo>
                <a:lnTo>
                  <a:pt x="1006209" y="22812"/>
                </a:lnTo>
                <a:lnTo>
                  <a:pt x="1002545" y="19144"/>
                </a:lnTo>
                <a:lnTo>
                  <a:pt x="1002506" y="4245"/>
                </a:lnTo>
                <a:lnTo>
                  <a:pt x="1006221" y="534"/>
                </a:lnTo>
                <a:lnTo>
                  <a:pt x="1087906" y="577"/>
                </a:lnTo>
                <a:lnTo>
                  <a:pt x="1091570" y="4245"/>
                </a:lnTo>
                <a:lnTo>
                  <a:pt x="1091609" y="19144"/>
                </a:lnTo>
                <a:lnTo>
                  <a:pt x="1087894" y="22855"/>
                </a:lnTo>
                <a:close/>
              </a:path>
              <a:path w="2934335" h="24129">
                <a:moveTo>
                  <a:pt x="1199284" y="22915"/>
                </a:moveTo>
                <a:lnTo>
                  <a:pt x="1117598" y="22871"/>
                </a:lnTo>
                <a:lnTo>
                  <a:pt x="1113935" y="19204"/>
                </a:lnTo>
                <a:lnTo>
                  <a:pt x="1113895" y="4304"/>
                </a:lnTo>
                <a:lnTo>
                  <a:pt x="1117610" y="593"/>
                </a:lnTo>
                <a:lnTo>
                  <a:pt x="1199296" y="637"/>
                </a:lnTo>
                <a:lnTo>
                  <a:pt x="1202959" y="4304"/>
                </a:lnTo>
                <a:lnTo>
                  <a:pt x="1202999" y="19204"/>
                </a:lnTo>
                <a:lnTo>
                  <a:pt x="1199284" y="22915"/>
                </a:lnTo>
                <a:close/>
              </a:path>
              <a:path w="2934335" h="24129">
                <a:moveTo>
                  <a:pt x="1310674" y="22974"/>
                </a:moveTo>
                <a:lnTo>
                  <a:pt x="1228988" y="22931"/>
                </a:lnTo>
                <a:lnTo>
                  <a:pt x="1225324" y="19263"/>
                </a:lnTo>
                <a:lnTo>
                  <a:pt x="1225285" y="4364"/>
                </a:lnTo>
                <a:lnTo>
                  <a:pt x="1229000" y="653"/>
                </a:lnTo>
                <a:lnTo>
                  <a:pt x="1310685" y="696"/>
                </a:lnTo>
                <a:lnTo>
                  <a:pt x="1314349" y="4364"/>
                </a:lnTo>
                <a:lnTo>
                  <a:pt x="1314389" y="19263"/>
                </a:lnTo>
                <a:lnTo>
                  <a:pt x="1310674" y="22974"/>
                </a:lnTo>
                <a:close/>
              </a:path>
              <a:path w="2934335" h="24129">
                <a:moveTo>
                  <a:pt x="1422063" y="23034"/>
                </a:moveTo>
                <a:lnTo>
                  <a:pt x="1340377" y="22990"/>
                </a:lnTo>
                <a:lnTo>
                  <a:pt x="1336714" y="19323"/>
                </a:lnTo>
                <a:lnTo>
                  <a:pt x="1336674" y="4423"/>
                </a:lnTo>
                <a:lnTo>
                  <a:pt x="1340389" y="712"/>
                </a:lnTo>
                <a:lnTo>
                  <a:pt x="1422075" y="756"/>
                </a:lnTo>
                <a:lnTo>
                  <a:pt x="1425739" y="4423"/>
                </a:lnTo>
                <a:lnTo>
                  <a:pt x="1425778" y="19323"/>
                </a:lnTo>
                <a:lnTo>
                  <a:pt x="1422063" y="23034"/>
                </a:lnTo>
                <a:close/>
              </a:path>
              <a:path w="2934335" h="24129">
                <a:moveTo>
                  <a:pt x="1533453" y="23093"/>
                </a:moveTo>
                <a:lnTo>
                  <a:pt x="1451767" y="23049"/>
                </a:lnTo>
                <a:lnTo>
                  <a:pt x="1448103" y="19382"/>
                </a:lnTo>
                <a:lnTo>
                  <a:pt x="1448064" y="4482"/>
                </a:lnTo>
                <a:lnTo>
                  <a:pt x="1451779" y="771"/>
                </a:lnTo>
                <a:lnTo>
                  <a:pt x="1533465" y="815"/>
                </a:lnTo>
                <a:lnTo>
                  <a:pt x="1537128" y="4482"/>
                </a:lnTo>
                <a:lnTo>
                  <a:pt x="1537168" y="19382"/>
                </a:lnTo>
                <a:lnTo>
                  <a:pt x="1533453" y="23093"/>
                </a:lnTo>
                <a:close/>
              </a:path>
              <a:path w="2934335" h="24129">
                <a:moveTo>
                  <a:pt x="1644842" y="23152"/>
                </a:moveTo>
                <a:lnTo>
                  <a:pt x="1563157" y="23109"/>
                </a:lnTo>
                <a:lnTo>
                  <a:pt x="1559493" y="19441"/>
                </a:lnTo>
                <a:lnTo>
                  <a:pt x="1559453" y="4542"/>
                </a:lnTo>
                <a:lnTo>
                  <a:pt x="1563168" y="831"/>
                </a:lnTo>
                <a:lnTo>
                  <a:pt x="1644854" y="874"/>
                </a:lnTo>
                <a:lnTo>
                  <a:pt x="1648517" y="4542"/>
                </a:lnTo>
                <a:lnTo>
                  <a:pt x="1648557" y="19441"/>
                </a:lnTo>
                <a:lnTo>
                  <a:pt x="1644842" y="23152"/>
                </a:lnTo>
                <a:close/>
              </a:path>
              <a:path w="2934335" h="24129">
                <a:moveTo>
                  <a:pt x="1756232" y="23212"/>
                </a:moveTo>
                <a:lnTo>
                  <a:pt x="1674546" y="23168"/>
                </a:lnTo>
                <a:lnTo>
                  <a:pt x="1670883" y="19501"/>
                </a:lnTo>
                <a:lnTo>
                  <a:pt x="1670843" y="4601"/>
                </a:lnTo>
                <a:lnTo>
                  <a:pt x="1674558" y="890"/>
                </a:lnTo>
                <a:lnTo>
                  <a:pt x="1756244" y="934"/>
                </a:lnTo>
                <a:lnTo>
                  <a:pt x="1759907" y="4601"/>
                </a:lnTo>
                <a:lnTo>
                  <a:pt x="1759947" y="19501"/>
                </a:lnTo>
                <a:lnTo>
                  <a:pt x="1756232" y="23212"/>
                </a:lnTo>
                <a:close/>
              </a:path>
              <a:path w="2934335" h="24129">
                <a:moveTo>
                  <a:pt x="1867621" y="23271"/>
                </a:moveTo>
                <a:lnTo>
                  <a:pt x="1785936" y="23228"/>
                </a:lnTo>
                <a:lnTo>
                  <a:pt x="1782272" y="19560"/>
                </a:lnTo>
                <a:lnTo>
                  <a:pt x="1782233" y="4661"/>
                </a:lnTo>
                <a:lnTo>
                  <a:pt x="1785948" y="950"/>
                </a:lnTo>
                <a:lnTo>
                  <a:pt x="1867633" y="993"/>
                </a:lnTo>
                <a:lnTo>
                  <a:pt x="1871297" y="4661"/>
                </a:lnTo>
                <a:lnTo>
                  <a:pt x="1871336" y="19560"/>
                </a:lnTo>
                <a:lnTo>
                  <a:pt x="1867621" y="23271"/>
                </a:lnTo>
                <a:close/>
              </a:path>
              <a:path w="2934335" h="24129">
                <a:moveTo>
                  <a:pt x="1979011" y="23330"/>
                </a:moveTo>
                <a:lnTo>
                  <a:pt x="1897325" y="23287"/>
                </a:lnTo>
                <a:lnTo>
                  <a:pt x="1893662" y="19619"/>
                </a:lnTo>
                <a:lnTo>
                  <a:pt x="1893622" y="4720"/>
                </a:lnTo>
                <a:lnTo>
                  <a:pt x="1897337" y="1009"/>
                </a:lnTo>
                <a:lnTo>
                  <a:pt x="1979023" y="1053"/>
                </a:lnTo>
                <a:lnTo>
                  <a:pt x="1982686" y="4720"/>
                </a:lnTo>
                <a:lnTo>
                  <a:pt x="1982726" y="19619"/>
                </a:lnTo>
                <a:lnTo>
                  <a:pt x="1979011" y="23330"/>
                </a:lnTo>
                <a:close/>
              </a:path>
              <a:path w="2934335" h="24129">
                <a:moveTo>
                  <a:pt x="2090401" y="23390"/>
                </a:moveTo>
                <a:lnTo>
                  <a:pt x="2008715" y="23346"/>
                </a:lnTo>
                <a:lnTo>
                  <a:pt x="2005051" y="19679"/>
                </a:lnTo>
                <a:lnTo>
                  <a:pt x="2005012" y="4779"/>
                </a:lnTo>
                <a:lnTo>
                  <a:pt x="2008727" y="1068"/>
                </a:lnTo>
                <a:lnTo>
                  <a:pt x="2090412" y="1112"/>
                </a:lnTo>
                <a:lnTo>
                  <a:pt x="2094076" y="4779"/>
                </a:lnTo>
                <a:lnTo>
                  <a:pt x="2094115" y="19679"/>
                </a:lnTo>
                <a:lnTo>
                  <a:pt x="2090401" y="23390"/>
                </a:lnTo>
                <a:close/>
              </a:path>
              <a:path w="2934335" h="24129">
                <a:moveTo>
                  <a:pt x="2201790" y="23449"/>
                </a:moveTo>
                <a:lnTo>
                  <a:pt x="2120104" y="23406"/>
                </a:lnTo>
                <a:lnTo>
                  <a:pt x="2116441" y="19738"/>
                </a:lnTo>
                <a:lnTo>
                  <a:pt x="2116401" y="4839"/>
                </a:lnTo>
                <a:lnTo>
                  <a:pt x="2120116" y="1128"/>
                </a:lnTo>
                <a:lnTo>
                  <a:pt x="2201802" y="1171"/>
                </a:lnTo>
                <a:lnTo>
                  <a:pt x="2205466" y="4839"/>
                </a:lnTo>
                <a:lnTo>
                  <a:pt x="2205505" y="19738"/>
                </a:lnTo>
                <a:lnTo>
                  <a:pt x="2201790" y="23449"/>
                </a:lnTo>
                <a:close/>
              </a:path>
              <a:path w="2934335" h="24129">
                <a:moveTo>
                  <a:pt x="2313180" y="23509"/>
                </a:moveTo>
                <a:lnTo>
                  <a:pt x="2231494" y="23465"/>
                </a:lnTo>
                <a:lnTo>
                  <a:pt x="2227831" y="19798"/>
                </a:lnTo>
                <a:lnTo>
                  <a:pt x="2227791" y="4898"/>
                </a:lnTo>
                <a:lnTo>
                  <a:pt x="2231506" y="1187"/>
                </a:lnTo>
                <a:lnTo>
                  <a:pt x="2313192" y="1231"/>
                </a:lnTo>
                <a:lnTo>
                  <a:pt x="2316855" y="4898"/>
                </a:lnTo>
                <a:lnTo>
                  <a:pt x="2316895" y="19798"/>
                </a:lnTo>
                <a:lnTo>
                  <a:pt x="2313180" y="23509"/>
                </a:lnTo>
                <a:close/>
              </a:path>
              <a:path w="2934335" h="24129">
                <a:moveTo>
                  <a:pt x="2424569" y="23568"/>
                </a:moveTo>
                <a:lnTo>
                  <a:pt x="2342883" y="23524"/>
                </a:lnTo>
                <a:lnTo>
                  <a:pt x="2339220" y="19857"/>
                </a:lnTo>
                <a:lnTo>
                  <a:pt x="2339180" y="4958"/>
                </a:lnTo>
                <a:lnTo>
                  <a:pt x="2342895" y="1247"/>
                </a:lnTo>
                <a:lnTo>
                  <a:pt x="2424581" y="1290"/>
                </a:lnTo>
                <a:lnTo>
                  <a:pt x="2428245" y="4958"/>
                </a:lnTo>
                <a:lnTo>
                  <a:pt x="2428284" y="19857"/>
                </a:lnTo>
                <a:lnTo>
                  <a:pt x="2424569" y="23568"/>
                </a:lnTo>
                <a:close/>
              </a:path>
              <a:path w="2934335" h="24129">
                <a:moveTo>
                  <a:pt x="2535959" y="23627"/>
                </a:moveTo>
                <a:lnTo>
                  <a:pt x="2454273" y="23584"/>
                </a:lnTo>
                <a:lnTo>
                  <a:pt x="2450610" y="19916"/>
                </a:lnTo>
                <a:lnTo>
                  <a:pt x="2450570" y="5017"/>
                </a:lnTo>
                <a:lnTo>
                  <a:pt x="2454285" y="1306"/>
                </a:lnTo>
                <a:lnTo>
                  <a:pt x="2535971" y="1349"/>
                </a:lnTo>
                <a:lnTo>
                  <a:pt x="2539634" y="5017"/>
                </a:lnTo>
                <a:lnTo>
                  <a:pt x="2539674" y="19916"/>
                </a:lnTo>
                <a:lnTo>
                  <a:pt x="2535959" y="23627"/>
                </a:lnTo>
                <a:close/>
              </a:path>
              <a:path w="2934335" h="24129">
                <a:moveTo>
                  <a:pt x="2647349" y="23687"/>
                </a:moveTo>
                <a:lnTo>
                  <a:pt x="2565663" y="23643"/>
                </a:lnTo>
                <a:lnTo>
                  <a:pt x="2561999" y="19976"/>
                </a:lnTo>
                <a:lnTo>
                  <a:pt x="2561960" y="5076"/>
                </a:lnTo>
                <a:lnTo>
                  <a:pt x="2565675" y="1365"/>
                </a:lnTo>
                <a:lnTo>
                  <a:pt x="2647360" y="1409"/>
                </a:lnTo>
                <a:lnTo>
                  <a:pt x="2651024" y="5076"/>
                </a:lnTo>
                <a:lnTo>
                  <a:pt x="2651063" y="19976"/>
                </a:lnTo>
                <a:lnTo>
                  <a:pt x="2647349" y="23687"/>
                </a:lnTo>
                <a:close/>
              </a:path>
              <a:path w="2934335" h="24129">
                <a:moveTo>
                  <a:pt x="2758738" y="23746"/>
                </a:moveTo>
                <a:lnTo>
                  <a:pt x="2677052" y="23703"/>
                </a:lnTo>
                <a:lnTo>
                  <a:pt x="2673389" y="20035"/>
                </a:lnTo>
                <a:lnTo>
                  <a:pt x="2673349" y="5136"/>
                </a:lnTo>
                <a:lnTo>
                  <a:pt x="2677064" y="1425"/>
                </a:lnTo>
                <a:lnTo>
                  <a:pt x="2758750" y="1468"/>
                </a:lnTo>
                <a:lnTo>
                  <a:pt x="2762413" y="5136"/>
                </a:lnTo>
                <a:lnTo>
                  <a:pt x="2762453" y="20035"/>
                </a:lnTo>
                <a:lnTo>
                  <a:pt x="2758738" y="23746"/>
                </a:lnTo>
                <a:close/>
              </a:path>
              <a:path w="2934335" h="24129">
                <a:moveTo>
                  <a:pt x="2870128" y="23806"/>
                </a:moveTo>
                <a:lnTo>
                  <a:pt x="2788442" y="23762"/>
                </a:lnTo>
                <a:lnTo>
                  <a:pt x="2784778" y="20095"/>
                </a:lnTo>
                <a:lnTo>
                  <a:pt x="2784739" y="5195"/>
                </a:lnTo>
                <a:lnTo>
                  <a:pt x="2788454" y="1484"/>
                </a:lnTo>
                <a:lnTo>
                  <a:pt x="2870139" y="1528"/>
                </a:lnTo>
                <a:lnTo>
                  <a:pt x="2873803" y="5195"/>
                </a:lnTo>
                <a:lnTo>
                  <a:pt x="2873843" y="20095"/>
                </a:lnTo>
                <a:lnTo>
                  <a:pt x="2870128" y="23806"/>
                </a:lnTo>
                <a:close/>
              </a:path>
              <a:path w="2934335" h="24129">
                <a:moveTo>
                  <a:pt x="2930241" y="23838"/>
                </a:moveTo>
                <a:lnTo>
                  <a:pt x="2899832" y="23821"/>
                </a:lnTo>
                <a:lnTo>
                  <a:pt x="2896141" y="20127"/>
                </a:lnTo>
                <a:lnTo>
                  <a:pt x="2896128" y="5254"/>
                </a:lnTo>
                <a:lnTo>
                  <a:pt x="2899843" y="1543"/>
                </a:lnTo>
                <a:lnTo>
                  <a:pt x="2930253" y="1560"/>
                </a:lnTo>
                <a:lnTo>
                  <a:pt x="2933944" y="5254"/>
                </a:lnTo>
                <a:lnTo>
                  <a:pt x="2933956" y="20127"/>
                </a:lnTo>
                <a:lnTo>
                  <a:pt x="2930241" y="2383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7505" y="2947808"/>
            <a:ext cx="1905" cy="1862455"/>
          </a:xfrm>
          <a:custGeom>
            <a:avLst/>
            <a:gdLst/>
            <a:ahLst/>
            <a:cxnLst/>
            <a:rect l="l" t="t" r="r" b="b"/>
            <a:pathLst>
              <a:path w="1905" h="1862454">
                <a:moveTo>
                  <a:pt x="1639" y="0"/>
                </a:moveTo>
                <a:lnTo>
                  <a:pt x="0" y="1862092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8363" y="3725639"/>
            <a:ext cx="107314" cy="372745"/>
          </a:xfrm>
          <a:custGeom>
            <a:avLst/>
            <a:gdLst/>
            <a:ahLst/>
            <a:cxnLst/>
            <a:rect l="l" t="t" r="r" b="b"/>
            <a:pathLst>
              <a:path w="107314" h="372745">
                <a:moveTo>
                  <a:pt x="0" y="53408"/>
                </a:moveTo>
                <a:lnTo>
                  <a:pt x="106817" y="53408"/>
                </a:lnTo>
                <a:lnTo>
                  <a:pt x="53408" y="0"/>
                </a:lnTo>
                <a:lnTo>
                  <a:pt x="0" y="53408"/>
                </a:lnTo>
                <a:close/>
              </a:path>
              <a:path w="107314" h="372745">
                <a:moveTo>
                  <a:pt x="26704" y="372418"/>
                </a:moveTo>
                <a:lnTo>
                  <a:pt x="80113" y="372418"/>
                </a:lnTo>
                <a:lnTo>
                  <a:pt x="80113" y="53408"/>
                </a:lnTo>
                <a:lnTo>
                  <a:pt x="26704" y="53408"/>
                </a:lnTo>
                <a:lnTo>
                  <a:pt x="26704" y="372418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363" y="3725639"/>
            <a:ext cx="107314" cy="372745"/>
          </a:xfrm>
          <a:custGeom>
            <a:avLst/>
            <a:gdLst/>
            <a:ahLst/>
            <a:cxnLst/>
            <a:rect l="l" t="t" r="r" b="b"/>
            <a:pathLst>
              <a:path w="107314" h="372745">
                <a:moveTo>
                  <a:pt x="106817" y="53408"/>
                </a:moveTo>
                <a:lnTo>
                  <a:pt x="53408" y="0"/>
                </a:lnTo>
                <a:lnTo>
                  <a:pt x="0" y="53408"/>
                </a:lnTo>
                <a:lnTo>
                  <a:pt x="26704" y="53408"/>
                </a:lnTo>
                <a:lnTo>
                  <a:pt x="26704" y="372418"/>
                </a:lnTo>
                <a:lnTo>
                  <a:pt x="80113" y="372418"/>
                </a:lnTo>
                <a:lnTo>
                  <a:pt x="80113" y="53408"/>
                </a:lnTo>
                <a:lnTo>
                  <a:pt x="106817" y="53408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48064" y="2889586"/>
            <a:ext cx="53340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60" dirty="0">
                <a:latin typeface="Trebuchet MS"/>
                <a:cs typeface="Trebuchet MS"/>
              </a:rPr>
              <a:t>P</a:t>
            </a:r>
            <a:r>
              <a:rPr sz="1750" spc="-75" dirty="0">
                <a:latin typeface="Trebuchet MS"/>
                <a:cs typeface="Trebuchet MS"/>
              </a:rPr>
              <a:t>r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5" dirty="0">
                <a:latin typeface="Trebuchet MS"/>
                <a:cs typeface="Trebuchet MS"/>
              </a:rPr>
              <a:t>c</a:t>
            </a:r>
            <a:r>
              <a:rPr sz="1750" spc="-25" dirty="0"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5420" y="4784671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latin typeface="Trebuchet MS"/>
                <a:cs typeface="Trebuchet MS"/>
              </a:rPr>
              <a:t>7</a:t>
            </a:r>
            <a:r>
              <a:rPr sz="1750" spc="65" dirty="0"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6272" y="3485455"/>
            <a:ext cx="41655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70" dirty="0">
                <a:latin typeface="Trebuchet MS"/>
                <a:cs typeface="Trebuchet MS"/>
              </a:rPr>
              <a:t>5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6272" y="4082877"/>
            <a:ext cx="41655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70" dirty="0">
                <a:latin typeface="Trebuchet MS"/>
                <a:cs typeface="Trebuchet MS"/>
              </a:rPr>
              <a:t>4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2776" y="2971666"/>
            <a:ext cx="284670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25" spc="-104" baseline="1587" dirty="0">
                <a:latin typeface="Trebuchet MS"/>
                <a:cs typeface="Trebuchet MS"/>
              </a:rPr>
              <a:t>1.</a:t>
            </a:r>
            <a:r>
              <a:rPr sz="2625" spc="-82" baseline="1587" dirty="0">
                <a:latin typeface="Trebuchet MS"/>
                <a:cs typeface="Trebuchet MS"/>
              </a:rPr>
              <a:t> </a:t>
            </a:r>
            <a:r>
              <a:rPr sz="1750" spc="110" dirty="0">
                <a:latin typeface="Trebuchet MS"/>
                <a:cs typeface="Trebuchet MS"/>
              </a:rPr>
              <a:t>A</a:t>
            </a:r>
            <a:r>
              <a:rPr sz="1750" spc="-9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22</a:t>
            </a:r>
            <a:r>
              <a:rPr sz="1750" spc="-114" dirty="0">
                <a:latin typeface="Trebuchet MS"/>
                <a:cs typeface="Trebuchet MS"/>
              </a:rPr>
              <a:t> </a:t>
            </a:r>
            <a:r>
              <a:rPr sz="1750" spc="229" dirty="0">
                <a:latin typeface="Trebuchet MS"/>
                <a:cs typeface="Trebuchet MS"/>
              </a:rPr>
              <a:t>%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increase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in</a:t>
            </a:r>
            <a:r>
              <a:rPr sz="1750" spc="-95" dirty="0">
                <a:latin typeface="Trebuchet MS"/>
                <a:cs typeface="Trebuchet MS"/>
              </a:rPr>
              <a:t> price...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2776" y="3642019"/>
            <a:ext cx="2799715" cy="5156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13055" marR="5080" indent="-300990">
              <a:lnSpc>
                <a:spcPts val="1750"/>
              </a:lnSpc>
              <a:spcBef>
                <a:spcPts val="455"/>
              </a:spcBef>
            </a:pPr>
            <a:r>
              <a:rPr sz="1750" spc="-70" dirty="0">
                <a:latin typeface="Trebuchet MS"/>
                <a:cs typeface="Trebuchet MS"/>
              </a:rPr>
              <a:t>2. </a:t>
            </a:r>
            <a:r>
              <a:rPr sz="1750" spc="-50" dirty="0">
                <a:latin typeface="Trebuchet MS"/>
                <a:cs typeface="Trebuchet MS"/>
              </a:rPr>
              <a:t>...leaves </a:t>
            </a:r>
            <a:r>
              <a:rPr sz="1750" spc="105" dirty="0">
                <a:latin typeface="Trebuchet MS"/>
                <a:cs typeface="Trebuchet MS"/>
              </a:rPr>
              <a:t>22% </a:t>
            </a:r>
            <a:r>
              <a:rPr sz="1750" spc="15" dirty="0">
                <a:latin typeface="Trebuchet MS"/>
                <a:cs typeface="Trebuchet MS"/>
              </a:rPr>
              <a:t>decrease </a:t>
            </a:r>
            <a:r>
              <a:rPr sz="1750" spc="-25" dirty="0">
                <a:latin typeface="Trebuchet MS"/>
                <a:cs typeface="Trebuchet MS"/>
              </a:rPr>
              <a:t>in  </a:t>
            </a:r>
            <a:r>
              <a:rPr sz="1750" spc="-55" dirty="0">
                <a:latin typeface="Trebuchet MS"/>
                <a:cs typeface="Trebuchet MS"/>
              </a:rPr>
              <a:t>Quantity.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0726" y="3692040"/>
            <a:ext cx="24130" cy="1139825"/>
          </a:xfrm>
          <a:custGeom>
            <a:avLst/>
            <a:gdLst/>
            <a:ahLst/>
            <a:cxnLst/>
            <a:rect l="l" t="t" r="r" b="b"/>
            <a:pathLst>
              <a:path w="24129" h="1139825">
                <a:moveTo>
                  <a:pt x="1541" y="85371"/>
                </a:moveTo>
                <a:lnTo>
                  <a:pt x="1661" y="3685"/>
                </a:lnTo>
                <a:lnTo>
                  <a:pt x="5249" y="108"/>
                </a:lnTo>
                <a:lnTo>
                  <a:pt x="20232" y="0"/>
                </a:lnTo>
                <a:lnTo>
                  <a:pt x="23939" y="3718"/>
                </a:lnTo>
                <a:lnTo>
                  <a:pt x="23819" y="85404"/>
                </a:lnTo>
                <a:lnTo>
                  <a:pt x="20101" y="89111"/>
                </a:lnTo>
                <a:lnTo>
                  <a:pt x="5249" y="89089"/>
                </a:lnTo>
                <a:lnTo>
                  <a:pt x="1541" y="85371"/>
                </a:lnTo>
                <a:close/>
              </a:path>
              <a:path w="24129" h="1139825">
                <a:moveTo>
                  <a:pt x="1378" y="196760"/>
                </a:moveTo>
                <a:lnTo>
                  <a:pt x="1498" y="115075"/>
                </a:lnTo>
                <a:lnTo>
                  <a:pt x="5085" y="111498"/>
                </a:lnTo>
                <a:lnTo>
                  <a:pt x="20068" y="111389"/>
                </a:lnTo>
                <a:lnTo>
                  <a:pt x="23776" y="115107"/>
                </a:lnTo>
                <a:lnTo>
                  <a:pt x="23656" y="196793"/>
                </a:lnTo>
                <a:lnTo>
                  <a:pt x="19937" y="200501"/>
                </a:lnTo>
                <a:lnTo>
                  <a:pt x="5085" y="200479"/>
                </a:lnTo>
                <a:lnTo>
                  <a:pt x="1378" y="196760"/>
                </a:lnTo>
                <a:close/>
              </a:path>
              <a:path w="24129" h="1139825">
                <a:moveTo>
                  <a:pt x="1214" y="308150"/>
                </a:moveTo>
                <a:lnTo>
                  <a:pt x="1334" y="226464"/>
                </a:lnTo>
                <a:lnTo>
                  <a:pt x="4922" y="222887"/>
                </a:lnTo>
                <a:lnTo>
                  <a:pt x="19905" y="222778"/>
                </a:lnTo>
                <a:lnTo>
                  <a:pt x="23612" y="226497"/>
                </a:lnTo>
                <a:lnTo>
                  <a:pt x="23492" y="308182"/>
                </a:lnTo>
                <a:lnTo>
                  <a:pt x="19774" y="311890"/>
                </a:lnTo>
                <a:lnTo>
                  <a:pt x="4922" y="311868"/>
                </a:lnTo>
                <a:lnTo>
                  <a:pt x="1214" y="308150"/>
                </a:lnTo>
                <a:close/>
              </a:path>
              <a:path w="24129" h="1139825">
                <a:moveTo>
                  <a:pt x="1051" y="419539"/>
                </a:moveTo>
                <a:lnTo>
                  <a:pt x="1171" y="337854"/>
                </a:lnTo>
                <a:lnTo>
                  <a:pt x="4758" y="334277"/>
                </a:lnTo>
                <a:lnTo>
                  <a:pt x="19741" y="334168"/>
                </a:lnTo>
                <a:lnTo>
                  <a:pt x="23449" y="337886"/>
                </a:lnTo>
                <a:lnTo>
                  <a:pt x="23329" y="419572"/>
                </a:lnTo>
                <a:lnTo>
                  <a:pt x="19610" y="423279"/>
                </a:lnTo>
                <a:lnTo>
                  <a:pt x="4758" y="423258"/>
                </a:lnTo>
                <a:lnTo>
                  <a:pt x="1051" y="419539"/>
                </a:lnTo>
                <a:close/>
              </a:path>
              <a:path w="24129" h="1139825">
                <a:moveTo>
                  <a:pt x="887" y="530929"/>
                </a:moveTo>
                <a:lnTo>
                  <a:pt x="1007" y="449243"/>
                </a:lnTo>
                <a:lnTo>
                  <a:pt x="4595" y="445666"/>
                </a:lnTo>
                <a:lnTo>
                  <a:pt x="19578" y="445557"/>
                </a:lnTo>
                <a:lnTo>
                  <a:pt x="23285" y="449276"/>
                </a:lnTo>
                <a:lnTo>
                  <a:pt x="23165" y="530961"/>
                </a:lnTo>
                <a:lnTo>
                  <a:pt x="19447" y="534669"/>
                </a:lnTo>
                <a:lnTo>
                  <a:pt x="4595" y="534647"/>
                </a:lnTo>
                <a:lnTo>
                  <a:pt x="887" y="530929"/>
                </a:lnTo>
                <a:close/>
              </a:path>
              <a:path w="24129" h="1139825">
                <a:moveTo>
                  <a:pt x="724" y="642318"/>
                </a:moveTo>
                <a:lnTo>
                  <a:pt x="844" y="560633"/>
                </a:lnTo>
                <a:lnTo>
                  <a:pt x="4431" y="557055"/>
                </a:lnTo>
                <a:lnTo>
                  <a:pt x="19414" y="556947"/>
                </a:lnTo>
                <a:lnTo>
                  <a:pt x="23122" y="560665"/>
                </a:lnTo>
                <a:lnTo>
                  <a:pt x="23002" y="642351"/>
                </a:lnTo>
                <a:lnTo>
                  <a:pt x="19283" y="646058"/>
                </a:lnTo>
                <a:lnTo>
                  <a:pt x="4431" y="646037"/>
                </a:lnTo>
                <a:lnTo>
                  <a:pt x="724" y="642318"/>
                </a:lnTo>
                <a:close/>
              </a:path>
              <a:path w="24129" h="1139825">
                <a:moveTo>
                  <a:pt x="560" y="753708"/>
                </a:moveTo>
                <a:lnTo>
                  <a:pt x="680" y="672022"/>
                </a:lnTo>
                <a:lnTo>
                  <a:pt x="4268" y="668445"/>
                </a:lnTo>
                <a:lnTo>
                  <a:pt x="19251" y="668336"/>
                </a:lnTo>
                <a:lnTo>
                  <a:pt x="22958" y="672055"/>
                </a:lnTo>
                <a:lnTo>
                  <a:pt x="22838" y="753740"/>
                </a:lnTo>
                <a:lnTo>
                  <a:pt x="19120" y="757448"/>
                </a:lnTo>
                <a:lnTo>
                  <a:pt x="4268" y="757426"/>
                </a:lnTo>
                <a:lnTo>
                  <a:pt x="560" y="753708"/>
                </a:lnTo>
                <a:close/>
              </a:path>
              <a:path w="24129" h="1139825">
                <a:moveTo>
                  <a:pt x="397" y="865097"/>
                </a:moveTo>
                <a:lnTo>
                  <a:pt x="517" y="783412"/>
                </a:lnTo>
                <a:lnTo>
                  <a:pt x="4104" y="779834"/>
                </a:lnTo>
                <a:lnTo>
                  <a:pt x="19087" y="779726"/>
                </a:lnTo>
                <a:lnTo>
                  <a:pt x="22795" y="783444"/>
                </a:lnTo>
                <a:lnTo>
                  <a:pt x="22675" y="865130"/>
                </a:lnTo>
                <a:lnTo>
                  <a:pt x="18956" y="868837"/>
                </a:lnTo>
                <a:lnTo>
                  <a:pt x="4104" y="868816"/>
                </a:lnTo>
                <a:lnTo>
                  <a:pt x="397" y="865097"/>
                </a:lnTo>
                <a:close/>
              </a:path>
              <a:path w="24129" h="1139825">
                <a:moveTo>
                  <a:pt x="233" y="976487"/>
                </a:moveTo>
                <a:lnTo>
                  <a:pt x="353" y="894801"/>
                </a:lnTo>
                <a:lnTo>
                  <a:pt x="3941" y="891224"/>
                </a:lnTo>
                <a:lnTo>
                  <a:pt x="18924" y="891115"/>
                </a:lnTo>
                <a:lnTo>
                  <a:pt x="22631" y="894834"/>
                </a:lnTo>
                <a:lnTo>
                  <a:pt x="22511" y="976519"/>
                </a:lnTo>
                <a:lnTo>
                  <a:pt x="18793" y="980227"/>
                </a:lnTo>
                <a:lnTo>
                  <a:pt x="3941" y="980205"/>
                </a:lnTo>
                <a:lnTo>
                  <a:pt x="233" y="976487"/>
                </a:lnTo>
                <a:close/>
              </a:path>
              <a:path w="24129" h="1139825">
                <a:moveTo>
                  <a:pt x="70" y="1087876"/>
                </a:moveTo>
                <a:lnTo>
                  <a:pt x="190" y="1006190"/>
                </a:lnTo>
                <a:lnTo>
                  <a:pt x="3777" y="1002613"/>
                </a:lnTo>
                <a:lnTo>
                  <a:pt x="18760" y="1002505"/>
                </a:lnTo>
                <a:lnTo>
                  <a:pt x="22468" y="1006223"/>
                </a:lnTo>
                <a:lnTo>
                  <a:pt x="22348" y="1087909"/>
                </a:lnTo>
                <a:lnTo>
                  <a:pt x="18629" y="1091616"/>
                </a:lnTo>
                <a:lnTo>
                  <a:pt x="3777" y="1091594"/>
                </a:lnTo>
                <a:lnTo>
                  <a:pt x="70" y="1087876"/>
                </a:lnTo>
                <a:close/>
              </a:path>
              <a:path w="24129" h="1139825">
                <a:moveTo>
                  <a:pt x="0" y="1135792"/>
                </a:moveTo>
                <a:lnTo>
                  <a:pt x="26" y="1117580"/>
                </a:lnTo>
                <a:lnTo>
                  <a:pt x="3707" y="1113910"/>
                </a:lnTo>
                <a:lnTo>
                  <a:pt x="18597" y="1113894"/>
                </a:lnTo>
                <a:lnTo>
                  <a:pt x="22304" y="1117613"/>
                </a:lnTo>
                <a:lnTo>
                  <a:pt x="22277" y="1135825"/>
                </a:lnTo>
                <a:lnTo>
                  <a:pt x="18597" y="1139495"/>
                </a:lnTo>
                <a:lnTo>
                  <a:pt x="3707" y="1139511"/>
                </a:lnTo>
                <a:lnTo>
                  <a:pt x="0" y="11357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66413" y="4202892"/>
            <a:ext cx="22860" cy="590550"/>
          </a:xfrm>
          <a:custGeom>
            <a:avLst/>
            <a:gdLst/>
            <a:ahLst/>
            <a:cxnLst/>
            <a:rect l="l" t="t" r="r" b="b"/>
            <a:pathLst>
              <a:path w="22860" h="590550">
                <a:moveTo>
                  <a:pt x="18564" y="89111"/>
                </a:moveTo>
                <a:lnTo>
                  <a:pt x="3712" y="89111"/>
                </a:lnTo>
                <a:lnTo>
                  <a:pt x="0" y="85398"/>
                </a:lnTo>
                <a:lnTo>
                  <a:pt x="0" y="3712"/>
                </a:lnTo>
                <a:lnTo>
                  <a:pt x="3712" y="0"/>
                </a:lnTo>
                <a:lnTo>
                  <a:pt x="18564" y="0"/>
                </a:lnTo>
                <a:lnTo>
                  <a:pt x="22277" y="3712"/>
                </a:lnTo>
                <a:lnTo>
                  <a:pt x="22277" y="85398"/>
                </a:lnTo>
                <a:lnTo>
                  <a:pt x="18564" y="89111"/>
                </a:lnTo>
                <a:close/>
              </a:path>
              <a:path w="22860" h="590550">
                <a:moveTo>
                  <a:pt x="18564" y="200501"/>
                </a:moveTo>
                <a:lnTo>
                  <a:pt x="3712" y="200501"/>
                </a:lnTo>
                <a:lnTo>
                  <a:pt x="0" y="196788"/>
                </a:lnTo>
                <a:lnTo>
                  <a:pt x="0" y="115102"/>
                </a:lnTo>
                <a:lnTo>
                  <a:pt x="3712" y="111389"/>
                </a:lnTo>
                <a:lnTo>
                  <a:pt x="18564" y="111389"/>
                </a:lnTo>
                <a:lnTo>
                  <a:pt x="22277" y="115102"/>
                </a:lnTo>
                <a:lnTo>
                  <a:pt x="22277" y="196788"/>
                </a:lnTo>
                <a:lnTo>
                  <a:pt x="18564" y="200501"/>
                </a:lnTo>
                <a:close/>
              </a:path>
              <a:path w="22860" h="590550">
                <a:moveTo>
                  <a:pt x="18564" y="311890"/>
                </a:moveTo>
                <a:lnTo>
                  <a:pt x="3712" y="311890"/>
                </a:lnTo>
                <a:lnTo>
                  <a:pt x="0" y="308177"/>
                </a:lnTo>
                <a:lnTo>
                  <a:pt x="0" y="226492"/>
                </a:lnTo>
                <a:lnTo>
                  <a:pt x="3712" y="222779"/>
                </a:lnTo>
                <a:lnTo>
                  <a:pt x="18564" y="222779"/>
                </a:lnTo>
                <a:lnTo>
                  <a:pt x="22277" y="226492"/>
                </a:lnTo>
                <a:lnTo>
                  <a:pt x="22277" y="308177"/>
                </a:lnTo>
                <a:lnTo>
                  <a:pt x="18564" y="311890"/>
                </a:lnTo>
                <a:close/>
              </a:path>
              <a:path w="22860" h="590550">
                <a:moveTo>
                  <a:pt x="18564" y="423280"/>
                </a:moveTo>
                <a:lnTo>
                  <a:pt x="3712" y="423280"/>
                </a:lnTo>
                <a:lnTo>
                  <a:pt x="0" y="419567"/>
                </a:lnTo>
                <a:lnTo>
                  <a:pt x="0" y="337881"/>
                </a:lnTo>
                <a:lnTo>
                  <a:pt x="3712" y="334168"/>
                </a:lnTo>
                <a:lnTo>
                  <a:pt x="18564" y="334168"/>
                </a:lnTo>
                <a:lnTo>
                  <a:pt x="22277" y="337881"/>
                </a:lnTo>
                <a:lnTo>
                  <a:pt x="22277" y="419567"/>
                </a:lnTo>
                <a:lnTo>
                  <a:pt x="18564" y="423280"/>
                </a:lnTo>
                <a:close/>
              </a:path>
              <a:path w="22860" h="590550">
                <a:moveTo>
                  <a:pt x="18564" y="534669"/>
                </a:moveTo>
                <a:lnTo>
                  <a:pt x="3712" y="534669"/>
                </a:lnTo>
                <a:lnTo>
                  <a:pt x="0" y="530957"/>
                </a:lnTo>
                <a:lnTo>
                  <a:pt x="0" y="449271"/>
                </a:lnTo>
                <a:lnTo>
                  <a:pt x="3712" y="445558"/>
                </a:lnTo>
                <a:lnTo>
                  <a:pt x="18564" y="445558"/>
                </a:lnTo>
                <a:lnTo>
                  <a:pt x="22277" y="449271"/>
                </a:lnTo>
                <a:lnTo>
                  <a:pt x="22277" y="530957"/>
                </a:lnTo>
                <a:lnTo>
                  <a:pt x="18564" y="534669"/>
                </a:lnTo>
                <a:close/>
              </a:path>
              <a:path w="22860" h="590550">
                <a:moveTo>
                  <a:pt x="18564" y="590156"/>
                </a:moveTo>
                <a:lnTo>
                  <a:pt x="3712" y="590156"/>
                </a:lnTo>
                <a:lnTo>
                  <a:pt x="0" y="586443"/>
                </a:lnTo>
                <a:lnTo>
                  <a:pt x="0" y="560660"/>
                </a:lnTo>
                <a:lnTo>
                  <a:pt x="3712" y="556947"/>
                </a:lnTo>
                <a:lnTo>
                  <a:pt x="18564" y="556947"/>
                </a:lnTo>
                <a:lnTo>
                  <a:pt x="22277" y="560660"/>
                </a:lnTo>
                <a:lnTo>
                  <a:pt x="22277" y="586443"/>
                </a:lnTo>
                <a:lnTo>
                  <a:pt x="18564" y="59015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7505" y="4809900"/>
            <a:ext cx="3148330" cy="1905"/>
          </a:xfrm>
          <a:custGeom>
            <a:avLst/>
            <a:gdLst/>
            <a:ahLst/>
            <a:cxnLst/>
            <a:rect l="l" t="t" r="r" b="b"/>
            <a:pathLst>
              <a:path w="3148329" h="1904">
                <a:moveTo>
                  <a:pt x="0" y="0"/>
                </a:moveTo>
                <a:lnTo>
                  <a:pt x="3147769" y="1552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31915" y="4826161"/>
            <a:ext cx="157480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0725" algn="l"/>
              </a:tabLst>
            </a:pPr>
            <a:r>
              <a:rPr sz="1750" spc="40" dirty="0">
                <a:latin typeface="Trebuchet MS"/>
                <a:cs typeface="Trebuchet MS"/>
              </a:rPr>
              <a:t>10</a:t>
            </a:r>
            <a:r>
              <a:rPr sz="1750" spc="65" dirty="0">
                <a:latin typeface="Trebuchet MS"/>
                <a:cs typeface="Trebuchet MS"/>
              </a:rPr>
              <a:t>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40" dirty="0">
                <a:latin typeface="Trebuchet MS"/>
                <a:cs typeface="Trebuchet MS"/>
              </a:rPr>
              <a:t>Q</a:t>
            </a:r>
            <a:r>
              <a:rPr sz="1750" spc="5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35" dirty="0">
                <a:latin typeface="Trebuchet MS"/>
                <a:cs typeface="Trebuchet MS"/>
              </a:rPr>
              <a:t>y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77473" y="4478971"/>
            <a:ext cx="708660" cy="107950"/>
          </a:xfrm>
          <a:custGeom>
            <a:avLst/>
            <a:gdLst/>
            <a:ahLst/>
            <a:cxnLst/>
            <a:rect l="l" t="t" r="r" b="b"/>
            <a:pathLst>
              <a:path w="708660" h="107950">
                <a:moveTo>
                  <a:pt x="53738" y="107476"/>
                </a:moveTo>
                <a:lnTo>
                  <a:pt x="0" y="53738"/>
                </a:lnTo>
                <a:lnTo>
                  <a:pt x="53738" y="0"/>
                </a:lnTo>
                <a:lnTo>
                  <a:pt x="53738" y="26869"/>
                </a:lnTo>
                <a:lnTo>
                  <a:pt x="708247" y="26869"/>
                </a:lnTo>
                <a:lnTo>
                  <a:pt x="708247" y="80607"/>
                </a:lnTo>
                <a:lnTo>
                  <a:pt x="53738" y="80607"/>
                </a:lnTo>
                <a:lnTo>
                  <a:pt x="53738" y="107476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7473" y="4478971"/>
            <a:ext cx="708660" cy="107950"/>
          </a:xfrm>
          <a:custGeom>
            <a:avLst/>
            <a:gdLst/>
            <a:ahLst/>
            <a:cxnLst/>
            <a:rect l="l" t="t" r="r" b="b"/>
            <a:pathLst>
              <a:path w="708660" h="107950">
                <a:moveTo>
                  <a:pt x="0" y="53738"/>
                </a:moveTo>
                <a:lnTo>
                  <a:pt x="53738" y="0"/>
                </a:lnTo>
                <a:lnTo>
                  <a:pt x="53738" y="26869"/>
                </a:lnTo>
                <a:lnTo>
                  <a:pt x="708247" y="26869"/>
                </a:lnTo>
                <a:lnTo>
                  <a:pt x="708247" y="80607"/>
                </a:lnTo>
                <a:lnTo>
                  <a:pt x="53738" y="80607"/>
                </a:lnTo>
                <a:lnTo>
                  <a:pt x="53738" y="107476"/>
                </a:lnTo>
                <a:lnTo>
                  <a:pt x="0" y="53738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14870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 </a:t>
            </a:r>
            <a:r>
              <a:rPr sz="3850" spc="85" dirty="0"/>
              <a:t>Economic</a:t>
            </a:r>
            <a:r>
              <a:rPr sz="3850" spc="-700" dirty="0"/>
              <a:t> </a:t>
            </a:r>
            <a:r>
              <a:rPr sz="3850" spc="105" dirty="0"/>
              <a:t>Analysis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5907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9303" y="168832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9303" y="217844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267396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9303" y="3203226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303" y="402750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4934" y="640325"/>
            <a:ext cx="9165590" cy="40233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endParaRPr sz="1750">
              <a:latin typeface="Trebuchet MS"/>
              <a:cs typeface="Trebuchet MS"/>
            </a:endParaRPr>
          </a:p>
          <a:p>
            <a:pPr marL="1327785" indent="-446405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1328420" algn="l"/>
              </a:tabLst>
            </a:pPr>
            <a:r>
              <a:rPr sz="2800" spc="85" dirty="0">
                <a:latin typeface="Trebuchet MS"/>
                <a:cs typeface="Trebuchet MS"/>
              </a:rPr>
              <a:t>Micro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Macro</a:t>
            </a:r>
            <a:endParaRPr sz="2800">
              <a:latin typeface="Trebuchet MS"/>
              <a:cs typeface="Trebuchet MS"/>
            </a:endParaRPr>
          </a:p>
          <a:p>
            <a:pPr marL="1205230" marR="2541270">
              <a:lnSpc>
                <a:spcPts val="3860"/>
              </a:lnSpc>
              <a:spcBef>
                <a:spcPts val="240"/>
              </a:spcBef>
            </a:pPr>
            <a:r>
              <a:rPr sz="2450" spc="60" dirty="0">
                <a:latin typeface="Trebuchet MS"/>
                <a:cs typeface="Trebuchet MS"/>
              </a:rPr>
              <a:t>Micro </a:t>
            </a:r>
            <a:r>
              <a:rPr sz="2450" spc="-35" dirty="0">
                <a:latin typeface="Trebuchet MS"/>
                <a:cs typeface="Trebuchet MS"/>
              </a:rPr>
              <a:t>(individual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55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30" dirty="0">
                <a:latin typeface="Trebuchet MS"/>
                <a:cs typeface="Trebuchet MS"/>
              </a:rPr>
              <a:t>ﬁrms)  </a:t>
            </a:r>
            <a:r>
              <a:rPr sz="2450" spc="80" dirty="0">
                <a:latin typeface="Trebuchet MS"/>
                <a:cs typeface="Trebuchet MS"/>
              </a:rPr>
              <a:t>Macro </a:t>
            </a:r>
            <a:r>
              <a:rPr sz="2450" spc="20" dirty="0">
                <a:latin typeface="Trebuchet MS"/>
                <a:cs typeface="Trebuchet MS"/>
              </a:rPr>
              <a:t>(Aggregates- </a:t>
            </a:r>
            <a:r>
              <a:rPr sz="2450" spc="-80" dirty="0">
                <a:latin typeface="Trebuchet MS"/>
                <a:cs typeface="Trebuchet MS"/>
              </a:rPr>
              <a:t>Industry, </a:t>
            </a:r>
            <a:r>
              <a:rPr sz="2450" spc="-40" dirty="0">
                <a:latin typeface="Trebuchet MS"/>
                <a:cs typeface="Trebuchet MS"/>
              </a:rPr>
              <a:t>not</a:t>
            </a:r>
            <a:r>
              <a:rPr sz="2450" spc="-49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ﬁrm)</a:t>
            </a:r>
            <a:endParaRPr sz="2450">
              <a:latin typeface="Trebuchet MS"/>
              <a:cs typeface="Trebuchet MS"/>
            </a:endParaRPr>
          </a:p>
          <a:p>
            <a:pPr marL="1282700" indent="-401320">
              <a:lnSpc>
                <a:spcPct val="100000"/>
              </a:lnSpc>
              <a:spcBef>
                <a:spcPts val="605"/>
              </a:spcBef>
              <a:buAutoNum type="alphaUcPeriod" startAt="2"/>
              <a:tabLst>
                <a:tab pos="1283335" algn="l"/>
              </a:tabLst>
            </a:pPr>
            <a:r>
              <a:rPr sz="2800" spc="20" dirty="0">
                <a:latin typeface="Trebuchet MS"/>
                <a:cs typeface="Trebuchet MS"/>
              </a:rPr>
              <a:t>Positive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3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Normative</a:t>
            </a:r>
            <a:endParaRPr sz="2800">
              <a:latin typeface="Trebuchet MS"/>
              <a:cs typeface="Trebuchet MS"/>
            </a:endParaRPr>
          </a:p>
          <a:p>
            <a:pPr marL="1149350" marR="5080" indent="55244">
              <a:lnSpc>
                <a:spcPts val="2630"/>
              </a:lnSpc>
              <a:spcBef>
                <a:spcPts val="1225"/>
              </a:spcBef>
            </a:pPr>
            <a:r>
              <a:rPr sz="2450" spc="20" dirty="0">
                <a:latin typeface="Trebuchet MS"/>
                <a:cs typeface="Trebuchet MS"/>
              </a:rPr>
              <a:t>Positive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(factual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statements-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00" dirty="0">
                <a:latin typeface="Trebuchet MS"/>
                <a:cs typeface="Trebuchet MS"/>
              </a:rPr>
              <a:t>“What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80" dirty="0">
                <a:latin typeface="Trebuchet MS"/>
                <a:cs typeface="Trebuchet MS"/>
              </a:rPr>
              <a:t>is”)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710" dirty="0">
                <a:latin typeface="Trebuchet MS"/>
                <a:cs typeface="Trebuchet MS"/>
              </a:rPr>
              <a:t>–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distribution 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income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India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unequal.</a:t>
            </a:r>
            <a:endParaRPr sz="2450">
              <a:latin typeface="Trebuchet MS"/>
              <a:cs typeface="Trebuchet MS"/>
            </a:endParaRPr>
          </a:p>
          <a:p>
            <a:pPr marL="1149350" marR="256540" indent="55244">
              <a:lnSpc>
                <a:spcPts val="2630"/>
              </a:lnSpc>
              <a:spcBef>
                <a:spcPts val="1230"/>
              </a:spcBef>
            </a:pPr>
            <a:r>
              <a:rPr sz="2450" dirty="0">
                <a:latin typeface="Trebuchet MS"/>
                <a:cs typeface="Trebuchet MS"/>
              </a:rPr>
              <a:t>Normative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(Value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judgments-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00" dirty="0">
                <a:latin typeface="Trebuchet MS"/>
                <a:cs typeface="Trebuchet MS"/>
              </a:rPr>
              <a:t>“What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ought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114" dirty="0">
                <a:latin typeface="Trebuchet MS"/>
                <a:cs typeface="Trebuchet MS"/>
              </a:rPr>
              <a:t>be”)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710" dirty="0">
                <a:latin typeface="Trebuchet MS"/>
                <a:cs typeface="Trebuchet MS"/>
              </a:rPr>
              <a:t>–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  </a:t>
            </a:r>
            <a:r>
              <a:rPr sz="2450" spc="-35" dirty="0">
                <a:latin typeface="Trebuchet MS"/>
                <a:cs typeface="Trebuchet MS"/>
              </a:rPr>
              <a:t>distribution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income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India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should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be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equal.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2927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0" dirty="0"/>
              <a:t>Range </a:t>
            </a:r>
            <a:r>
              <a:rPr sz="3850" spc="20" dirty="0"/>
              <a:t>of </a:t>
            </a:r>
            <a:r>
              <a:rPr sz="3850" spc="5" dirty="0"/>
              <a:t>Price</a:t>
            </a:r>
            <a:r>
              <a:rPr sz="3850" spc="-8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19047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406" y="623616"/>
            <a:ext cx="9521190" cy="18688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70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5" dirty="0">
                <a:latin typeface="Trebuchet MS"/>
                <a:cs typeface="Trebuchet MS"/>
              </a:rPr>
              <a:t>Elastic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ct val="128299"/>
              </a:lnSpc>
              <a:spcBef>
                <a:spcPts val="20"/>
              </a:spcBef>
            </a:pP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responds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strongly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70" dirty="0">
                <a:latin typeface="Trebuchet MS"/>
                <a:cs typeface="Trebuchet MS"/>
              </a:rPr>
              <a:t>changes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price.  </a:t>
            </a:r>
            <a:r>
              <a:rPr sz="2450" spc="5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elasticity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greater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than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one.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2055" y="5410563"/>
            <a:ext cx="3292475" cy="2540"/>
          </a:xfrm>
          <a:custGeom>
            <a:avLst/>
            <a:gdLst/>
            <a:ahLst/>
            <a:cxnLst/>
            <a:rect l="l" t="t" r="r" b="b"/>
            <a:pathLst>
              <a:path w="3292475" h="2539">
                <a:moveTo>
                  <a:pt x="0" y="0"/>
                </a:moveTo>
                <a:lnTo>
                  <a:pt x="3292466" y="2015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4624" y="3071255"/>
            <a:ext cx="3173095" cy="1899285"/>
          </a:xfrm>
          <a:custGeom>
            <a:avLst/>
            <a:gdLst/>
            <a:ahLst/>
            <a:cxnLst/>
            <a:rect l="l" t="t" r="r" b="b"/>
            <a:pathLst>
              <a:path w="3173095" h="1899285">
                <a:moveTo>
                  <a:pt x="0" y="0"/>
                </a:moveTo>
                <a:lnTo>
                  <a:pt x="10278" y="43255"/>
                </a:lnTo>
                <a:lnTo>
                  <a:pt x="20793" y="86498"/>
                </a:lnTo>
                <a:lnTo>
                  <a:pt x="31779" y="129718"/>
                </a:lnTo>
                <a:lnTo>
                  <a:pt x="43472" y="172904"/>
                </a:lnTo>
                <a:lnTo>
                  <a:pt x="56107" y="216044"/>
                </a:lnTo>
                <a:lnTo>
                  <a:pt x="69921" y="259126"/>
                </a:lnTo>
                <a:lnTo>
                  <a:pt x="85149" y="302139"/>
                </a:lnTo>
                <a:lnTo>
                  <a:pt x="102026" y="345071"/>
                </a:lnTo>
                <a:lnTo>
                  <a:pt x="120788" y="387911"/>
                </a:lnTo>
                <a:lnTo>
                  <a:pt x="141671" y="430647"/>
                </a:lnTo>
                <a:lnTo>
                  <a:pt x="164911" y="473267"/>
                </a:lnTo>
                <a:lnTo>
                  <a:pt x="190743" y="515761"/>
                </a:lnTo>
                <a:lnTo>
                  <a:pt x="219402" y="558116"/>
                </a:lnTo>
                <a:lnTo>
                  <a:pt x="251125" y="600322"/>
                </a:lnTo>
                <a:lnTo>
                  <a:pt x="286147" y="642366"/>
                </a:lnTo>
                <a:lnTo>
                  <a:pt x="324704" y="684237"/>
                </a:lnTo>
                <a:lnTo>
                  <a:pt x="367030" y="725923"/>
                </a:lnTo>
                <a:lnTo>
                  <a:pt x="413363" y="767413"/>
                </a:lnTo>
                <a:lnTo>
                  <a:pt x="463938" y="808696"/>
                </a:lnTo>
                <a:lnTo>
                  <a:pt x="494505" y="831838"/>
                </a:lnTo>
                <a:lnTo>
                  <a:pt x="527149" y="855225"/>
                </a:lnTo>
                <a:lnTo>
                  <a:pt x="561759" y="878830"/>
                </a:lnTo>
                <a:lnTo>
                  <a:pt x="598225" y="902624"/>
                </a:lnTo>
                <a:lnTo>
                  <a:pt x="636435" y="926579"/>
                </a:lnTo>
                <a:lnTo>
                  <a:pt x="676279" y="950666"/>
                </a:lnTo>
                <a:lnTo>
                  <a:pt x="717647" y="974859"/>
                </a:lnTo>
                <a:lnTo>
                  <a:pt x="760426" y="999128"/>
                </a:lnTo>
                <a:lnTo>
                  <a:pt x="804507" y="1023445"/>
                </a:lnTo>
                <a:lnTo>
                  <a:pt x="849779" y="1047782"/>
                </a:lnTo>
                <a:lnTo>
                  <a:pt x="896131" y="1072112"/>
                </a:lnTo>
                <a:lnTo>
                  <a:pt x="943451" y="1096405"/>
                </a:lnTo>
                <a:lnTo>
                  <a:pt x="991630" y="1120634"/>
                </a:lnTo>
                <a:lnTo>
                  <a:pt x="1040557" y="1144770"/>
                </a:lnTo>
                <a:lnTo>
                  <a:pt x="1090120" y="1168785"/>
                </a:lnTo>
                <a:lnTo>
                  <a:pt x="1140209" y="1192651"/>
                </a:lnTo>
                <a:lnTo>
                  <a:pt x="1190713" y="1216341"/>
                </a:lnTo>
                <a:lnTo>
                  <a:pt x="1241521" y="1239825"/>
                </a:lnTo>
                <a:lnTo>
                  <a:pt x="1292522" y="1263075"/>
                </a:lnTo>
                <a:lnTo>
                  <a:pt x="1343607" y="1286064"/>
                </a:lnTo>
                <a:lnTo>
                  <a:pt x="1394663" y="1308763"/>
                </a:lnTo>
                <a:lnTo>
                  <a:pt x="1445580" y="1331144"/>
                </a:lnTo>
                <a:lnTo>
                  <a:pt x="1496247" y="1353179"/>
                </a:lnTo>
                <a:lnTo>
                  <a:pt x="1546554" y="1374839"/>
                </a:lnTo>
                <a:lnTo>
                  <a:pt x="1596389" y="1396097"/>
                </a:lnTo>
                <a:lnTo>
                  <a:pt x="1645642" y="1416924"/>
                </a:lnTo>
                <a:lnTo>
                  <a:pt x="1694202" y="1437292"/>
                </a:lnTo>
                <a:lnTo>
                  <a:pt x="1741958" y="1457173"/>
                </a:lnTo>
                <a:lnTo>
                  <a:pt x="1788800" y="1476539"/>
                </a:lnTo>
                <a:lnTo>
                  <a:pt x="1834616" y="1495361"/>
                </a:lnTo>
                <a:lnTo>
                  <a:pt x="1879296" y="1513612"/>
                </a:lnTo>
                <a:lnTo>
                  <a:pt x="1922729" y="1531263"/>
                </a:lnTo>
                <a:lnTo>
                  <a:pt x="1964804" y="1548285"/>
                </a:lnTo>
                <a:lnTo>
                  <a:pt x="2005411" y="1564652"/>
                </a:lnTo>
                <a:lnTo>
                  <a:pt x="2061364" y="1586818"/>
                </a:lnTo>
                <a:lnTo>
                  <a:pt x="2116383" y="1607932"/>
                </a:lnTo>
                <a:lnTo>
                  <a:pt x="2170509" y="1628038"/>
                </a:lnTo>
                <a:lnTo>
                  <a:pt x="2223782" y="1647182"/>
                </a:lnTo>
                <a:lnTo>
                  <a:pt x="2276244" y="1665411"/>
                </a:lnTo>
                <a:lnTo>
                  <a:pt x="2327934" y="1682770"/>
                </a:lnTo>
                <a:lnTo>
                  <a:pt x="2378894" y="1699305"/>
                </a:lnTo>
                <a:lnTo>
                  <a:pt x="2429163" y="1715062"/>
                </a:lnTo>
                <a:lnTo>
                  <a:pt x="2478783" y="1730086"/>
                </a:lnTo>
                <a:lnTo>
                  <a:pt x="2527793" y="1744424"/>
                </a:lnTo>
                <a:lnTo>
                  <a:pt x="2576236" y="1758120"/>
                </a:lnTo>
                <a:lnTo>
                  <a:pt x="2624151" y="1771221"/>
                </a:lnTo>
                <a:lnTo>
                  <a:pt x="2671578" y="1783773"/>
                </a:lnTo>
                <a:lnTo>
                  <a:pt x="2718559" y="1795822"/>
                </a:lnTo>
                <a:lnTo>
                  <a:pt x="2765134" y="1807412"/>
                </a:lnTo>
                <a:lnTo>
                  <a:pt x="2811344" y="1818591"/>
                </a:lnTo>
                <a:lnTo>
                  <a:pt x="2857229" y="1829403"/>
                </a:lnTo>
                <a:lnTo>
                  <a:pt x="2902829" y="1839894"/>
                </a:lnTo>
                <a:lnTo>
                  <a:pt x="2948186" y="1850111"/>
                </a:lnTo>
                <a:lnTo>
                  <a:pt x="2993340" y="1860100"/>
                </a:lnTo>
                <a:lnTo>
                  <a:pt x="3038332" y="1869905"/>
                </a:lnTo>
                <a:lnTo>
                  <a:pt x="3083202" y="1879572"/>
                </a:lnTo>
                <a:lnTo>
                  <a:pt x="3127991" y="1889148"/>
                </a:lnTo>
                <a:lnTo>
                  <a:pt x="3172739" y="1898678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0847" y="3852283"/>
            <a:ext cx="1537335" cy="36830"/>
          </a:xfrm>
          <a:custGeom>
            <a:avLst/>
            <a:gdLst/>
            <a:ahLst/>
            <a:cxnLst/>
            <a:rect l="l" t="t" r="r" b="b"/>
            <a:pathLst>
              <a:path w="1537335" h="36829">
                <a:moveTo>
                  <a:pt x="85359" y="23046"/>
                </a:moveTo>
                <a:lnTo>
                  <a:pt x="3677" y="22276"/>
                </a:lnTo>
                <a:lnTo>
                  <a:pt x="0" y="18529"/>
                </a:lnTo>
                <a:lnTo>
                  <a:pt x="139" y="3677"/>
                </a:lnTo>
                <a:lnTo>
                  <a:pt x="3887" y="0"/>
                </a:lnTo>
                <a:lnTo>
                  <a:pt x="85569" y="769"/>
                </a:lnTo>
                <a:lnTo>
                  <a:pt x="89247" y="4517"/>
                </a:lnTo>
                <a:lnTo>
                  <a:pt x="89107" y="19368"/>
                </a:lnTo>
                <a:lnTo>
                  <a:pt x="85359" y="23046"/>
                </a:lnTo>
                <a:close/>
              </a:path>
              <a:path w="1537335" h="36829">
                <a:moveTo>
                  <a:pt x="196744" y="24096"/>
                </a:moveTo>
                <a:lnTo>
                  <a:pt x="115062" y="23326"/>
                </a:lnTo>
                <a:lnTo>
                  <a:pt x="111384" y="19578"/>
                </a:lnTo>
                <a:lnTo>
                  <a:pt x="111524" y="4727"/>
                </a:lnTo>
                <a:lnTo>
                  <a:pt x="115272" y="1049"/>
                </a:lnTo>
                <a:lnTo>
                  <a:pt x="196954" y="1819"/>
                </a:lnTo>
                <a:lnTo>
                  <a:pt x="200632" y="5567"/>
                </a:lnTo>
                <a:lnTo>
                  <a:pt x="200492" y="20418"/>
                </a:lnTo>
                <a:lnTo>
                  <a:pt x="196744" y="24096"/>
                </a:lnTo>
                <a:close/>
              </a:path>
              <a:path w="1537335" h="36829">
                <a:moveTo>
                  <a:pt x="308129" y="25146"/>
                </a:moveTo>
                <a:lnTo>
                  <a:pt x="226447" y="24376"/>
                </a:lnTo>
                <a:lnTo>
                  <a:pt x="222769" y="20628"/>
                </a:lnTo>
                <a:lnTo>
                  <a:pt x="222909" y="5777"/>
                </a:lnTo>
                <a:lnTo>
                  <a:pt x="226657" y="2099"/>
                </a:lnTo>
                <a:lnTo>
                  <a:pt x="308339" y="2869"/>
                </a:lnTo>
                <a:lnTo>
                  <a:pt x="312016" y="6617"/>
                </a:lnTo>
                <a:lnTo>
                  <a:pt x="311877" y="21468"/>
                </a:lnTo>
                <a:lnTo>
                  <a:pt x="308129" y="25146"/>
                </a:lnTo>
                <a:close/>
              </a:path>
              <a:path w="1537335" h="36829">
                <a:moveTo>
                  <a:pt x="419513" y="26195"/>
                </a:moveTo>
                <a:lnTo>
                  <a:pt x="337831" y="25426"/>
                </a:lnTo>
                <a:lnTo>
                  <a:pt x="334153" y="21678"/>
                </a:lnTo>
                <a:lnTo>
                  <a:pt x="334293" y="6826"/>
                </a:lnTo>
                <a:lnTo>
                  <a:pt x="338041" y="3149"/>
                </a:lnTo>
                <a:lnTo>
                  <a:pt x="419723" y="3918"/>
                </a:lnTo>
                <a:lnTo>
                  <a:pt x="423401" y="7666"/>
                </a:lnTo>
                <a:lnTo>
                  <a:pt x="423261" y="22517"/>
                </a:lnTo>
                <a:lnTo>
                  <a:pt x="419513" y="26195"/>
                </a:lnTo>
                <a:close/>
              </a:path>
              <a:path w="1537335" h="36829">
                <a:moveTo>
                  <a:pt x="530898" y="27245"/>
                </a:moveTo>
                <a:lnTo>
                  <a:pt x="449216" y="26475"/>
                </a:lnTo>
                <a:lnTo>
                  <a:pt x="445538" y="22727"/>
                </a:lnTo>
                <a:lnTo>
                  <a:pt x="445678" y="7876"/>
                </a:lnTo>
                <a:lnTo>
                  <a:pt x="449426" y="4198"/>
                </a:lnTo>
                <a:lnTo>
                  <a:pt x="531108" y="4968"/>
                </a:lnTo>
                <a:lnTo>
                  <a:pt x="534786" y="8716"/>
                </a:lnTo>
                <a:lnTo>
                  <a:pt x="534646" y="23567"/>
                </a:lnTo>
                <a:lnTo>
                  <a:pt x="530898" y="27245"/>
                </a:lnTo>
                <a:close/>
              </a:path>
              <a:path w="1537335" h="36829">
                <a:moveTo>
                  <a:pt x="642283" y="28295"/>
                </a:moveTo>
                <a:lnTo>
                  <a:pt x="560601" y="27525"/>
                </a:lnTo>
                <a:lnTo>
                  <a:pt x="556923" y="23777"/>
                </a:lnTo>
                <a:lnTo>
                  <a:pt x="557063" y="8926"/>
                </a:lnTo>
                <a:lnTo>
                  <a:pt x="560810" y="5248"/>
                </a:lnTo>
                <a:lnTo>
                  <a:pt x="642493" y="6018"/>
                </a:lnTo>
                <a:lnTo>
                  <a:pt x="646170" y="9766"/>
                </a:lnTo>
                <a:lnTo>
                  <a:pt x="646030" y="24617"/>
                </a:lnTo>
                <a:lnTo>
                  <a:pt x="642283" y="28295"/>
                </a:lnTo>
                <a:close/>
              </a:path>
              <a:path w="1537335" h="36829">
                <a:moveTo>
                  <a:pt x="753667" y="29344"/>
                </a:moveTo>
                <a:lnTo>
                  <a:pt x="671985" y="28575"/>
                </a:lnTo>
                <a:lnTo>
                  <a:pt x="668307" y="24827"/>
                </a:lnTo>
                <a:lnTo>
                  <a:pt x="668447" y="9976"/>
                </a:lnTo>
                <a:lnTo>
                  <a:pt x="672195" y="6298"/>
                </a:lnTo>
                <a:lnTo>
                  <a:pt x="753877" y="7068"/>
                </a:lnTo>
                <a:lnTo>
                  <a:pt x="757555" y="10815"/>
                </a:lnTo>
                <a:lnTo>
                  <a:pt x="757415" y="25667"/>
                </a:lnTo>
                <a:lnTo>
                  <a:pt x="753667" y="29344"/>
                </a:lnTo>
                <a:close/>
              </a:path>
              <a:path w="1537335" h="36829">
                <a:moveTo>
                  <a:pt x="865052" y="30394"/>
                </a:moveTo>
                <a:lnTo>
                  <a:pt x="783370" y="29624"/>
                </a:lnTo>
                <a:lnTo>
                  <a:pt x="779692" y="25877"/>
                </a:lnTo>
                <a:lnTo>
                  <a:pt x="779832" y="11025"/>
                </a:lnTo>
                <a:lnTo>
                  <a:pt x="783580" y="7347"/>
                </a:lnTo>
                <a:lnTo>
                  <a:pt x="865262" y="8117"/>
                </a:lnTo>
                <a:lnTo>
                  <a:pt x="868940" y="11865"/>
                </a:lnTo>
                <a:lnTo>
                  <a:pt x="868800" y="26716"/>
                </a:lnTo>
                <a:lnTo>
                  <a:pt x="865052" y="30394"/>
                </a:lnTo>
                <a:close/>
              </a:path>
              <a:path w="1537335" h="36829">
                <a:moveTo>
                  <a:pt x="976436" y="31444"/>
                </a:moveTo>
                <a:lnTo>
                  <a:pt x="894755" y="30674"/>
                </a:lnTo>
                <a:lnTo>
                  <a:pt x="891077" y="26926"/>
                </a:lnTo>
                <a:lnTo>
                  <a:pt x="891217" y="12075"/>
                </a:lnTo>
                <a:lnTo>
                  <a:pt x="894964" y="8397"/>
                </a:lnTo>
                <a:lnTo>
                  <a:pt x="976646" y="9167"/>
                </a:lnTo>
                <a:lnTo>
                  <a:pt x="980324" y="12915"/>
                </a:lnTo>
                <a:lnTo>
                  <a:pt x="980184" y="27766"/>
                </a:lnTo>
                <a:lnTo>
                  <a:pt x="976436" y="31444"/>
                </a:lnTo>
                <a:close/>
              </a:path>
              <a:path w="1537335" h="36829">
                <a:moveTo>
                  <a:pt x="1087821" y="32494"/>
                </a:moveTo>
                <a:lnTo>
                  <a:pt x="1006139" y="31724"/>
                </a:lnTo>
                <a:lnTo>
                  <a:pt x="1002461" y="27976"/>
                </a:lnTo>
                <a:lnTo>
                  <a:pt x="1002601" y="13125"/>
                </a:lnTo>
                <a:lnTo>
                  <a:pt x="1006349" y="9447"/>
                </a:lnTo>
                <a:lnTo>
                  <a:pt x="1088031" y="10217"/>
                </a:lnTo>
                <a:lnTo>
                  <a:pt x="1091709" y="13964"/>
                </a:lnTo>
                <a:lnTo>
                  <a:pt x="1091569" y="28816"/>
                </a:lnTo>
                <a:lnTo>
                  <a:pt x="1087821" y="32494"/>
                </a:lnTo>
                <a:close/>
              </a:path>
              <a:path w="1537335" h="36829">
                <a:moveTo>
                  <a:pt x="1199206" y="33543"/>
                </a:moveTo>
                <a:lnTo>
                  <a:pt x="1117524" y="32773"/>
                </a:lnTo>
                <a:lnTo>
                  <a:pt x="1113846" y="29026"/>
                </a:lnTo>
                <a:lnTo>
                  <a:pt x="1113986" y="14174"/>
                </a:lnTo>
                <a:lnTo>
                  <a:pt x="1117734" y="10497"/>
                </a:lnTo>
                <a:lnTo>
                  <a:pt x="1199416" y="11266"/>
                </a:lnTo>
                <a:lnTo>
                  <a:pt x="1203093" y="15014"/>
                </a:lnTo>
                <a:lnTo>
                  <a:pt x="1202954" y="29865"/>
                </a:lnTo>
                <a:lnTo>
                  <a:pt x="1199206" y="33543"/>
                </a:lnTo>
                <a:close/>
              </a:path>
              <a:path w="1537335" h="36829">
                <a:moveTo>
                  <a:pt x="1310590" y="34593"/>
                </a:moveTo>
                <a:lnTo>
                  <a:pt x="1228908" y="33823"/>
                </a:lnTo>
                <a:lnTo>
                  <a:pt x="1225231" y="30075"/>
                </a:lnTo>
                <a:lnTo>
                  <a:pt x="1225370" y="15224"/>
                </a:lnTo>
                <a:lnTo>
                  <a:pt x="1229118" y="11546"/>
                </a:lnTo>
                <a:lnTo>
                  <a:pt x="1310800" y="12316"/>
                </a:lnTo>
                <a:lnTo>
                  <a:pt x="1314478" y="16064"/>
                </a:lnTo>
                <a:lnTo>
                  <a:pt x="1314338" y="30915"/>
                </a:lnTo>
                <a:lnTo>
                  <a:pt x="1310590" y="34593"/>
                </a:lnTo>
                <a:close/>
              </a:path>
              <a:path w="1537335" h="36829">
                <a:moveTo>
                  <a:pt x="1421975" y="35643"/>
                </a:moveTo>
                <a:lnTo>
                  <a:pt x="1340293" y="34873"/>
                </a:lnTo>
                <a:lnTo>
                  <a:pt x="1336615" y="31125"/>
                </a:lnTo>
                <a:lnTo>
                  <a:pt x="1336755" y="16274"/>
                </a:lnTo>
                <a:lnTo>
                  <a:pt x="1340503" y="12596"/>
                </a:lnTo>
                <a:lnTo>
                  <a:pt x="1422185" y="13366"/>
                </a:lnTo>
                <a:lnTo>
                  <a:pt x="1425863" y="17114"/>
                </a:lnTo>
                <a:lnTo>
                  <a:pt x="1425723" y="31965"/>
                </a:lnTo>
                <a:lnTo>
                  <a:pt x="1421975" y="35643"/>
                </a:lnTo>
                <a:close/>
              </a:path>
              <a:path w="1537335" h="36829">
                <a:moveTo>
                  <a:pt x="1533360" y="36692"/>
                </a:moveTo>
                <a:lnTo>
                  <a:pt x="1451678" y="35923"/>
                </a:lnTo>
                <a:lnTo>
                  <a:pt x="1448000" y="32175"/>
                </a:lnTo>
                <a:lnTo>
                  <a:pt x="1448140" y="17324"/>
                </a:lnTo>
                <a:lnTo>
                  <a:pt x="1451888" y="13646"/>
                </a:lnTo>
                <a:lnTo>
                  <a:pt x="1533570" y="14415"/>
                </a:lnTo>
                <a:lnTo>
                  <a:pt x="1537247" y="18163"/>
                </a:lnTo>
                <a:lnTo>
                  <a:pt x="1537107" y="33015"/>
                </a:lnTo>
                <a:lnTo>
                  <a:pt x="1533360" y="366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0921" y="4625883"/>
            <a:ext cx="3068320" cy="24765"/>
          </a:xfrm>
          <a:custGeom>
            <a:avLst/>
            <a:gdLst/>
            <a:ahLst/>
            <a:cxnLst/>
            <a:rect l="l" t="t" r="r" b="b"/>
            <a:pathLst>
              <a:path w="3068320" h="24764">
                <a:moveTo>
                  <a:pt x="85386" y="22331"/>
                </a:moveTo>
                <a:lnTo>
                  <a:pt x="3700" y="22277"/>
                </a:lnTo>
                <a:lnTo>
                  <a:pt x="49" y="18621"/>
                </a:lnTo>
                <a:lnTo>
                  <a:pt x="0" y="3710"/>
                </a:lnTo>
                <a:lnTo>
                  <a:pt x="3715" y="0"/>
                </a:lnTo>
                <a:lnTo>
                  <a:pt x="85401" y="54"/>
                </a:lnTo>
                <a:lnTo>
                  <a:pt x="89052" y="3710"/>
                </a:lnTo>
                <a:lnTo>
                  <a:pt x="89101" y="18621"/>
                </a:lnTo>
                <a:lnTo>
                  <a:pt x="85386" y="22331"/>
                </a:lnTo>
                <a:close/>
              </a:path>
              <a:path w="3068320" h="24764">
                <a:moveTo>
                  <a:pt x="196775" y="22405"/>
                </a:moveTo>
                <a:lnTo>
                  <a:pt x="115090" y="22351"/>
                </a:lnTo>
                <a:lnTo>
                  <a:pt x="111438" y="18695"/>
                </a:lnTo>
                <a:lnTo>
                  <a:pt x="111389" y="3784"/>
                </a:lnTo>
                <a:lnTo>
                  <a:pt x="115105" y="73"/>
                </a:lnTo>
                <a:lnTo>
                  <a:pt x="196790" y="127"/>
                </a:lnTo>
                <a:lnTo>
                  <a:pt x="200442" y="3784"/>
                </a:lnTo>
                <a:lnTo>
                  <a:pt x="200491" y="18695"/>
                </a:lnTo>
                <a:lnTo>
                  <a:pt x="196775" y="22405"/>
                </a:lnTo>
                <a:close/>
              </a:path>
              <a:path w="3068320" h="24764">
                <a:moveTo>
                  <a:pt x="308165" y="22479"/>
                </a:moveTo>
                <a:lnTo>
                  <a:pt x="226479" y="22425"/>
                </a:lnTo>
                <a:lnTo>
                  <a:pt x="222828" y="18768"/>
                </a:lnTo>
                <a:lnTo>
                  <a:pt x="222779" y="3857"/>
                </a:lnTo>
                <a:lnTo>
                  <a:pt x="226494" y="147"/>
                </a:lnTo>
                <a:lnTo>
                  <a:pt x="308180" y="201"/>
                </a:lnTo>
                <a:lnTo>
                  <a:pt x="311831" y="3857"/>
                </a:lnTo>
                <a:lnTo>
                  <a:pt x="311880" y="18768"/>
                </a:lnTo>
                <a:lnTo>
                  <a:pt x="308165" y="22479"/>
                </a:lnTo>
                <a:close/>
              </a:path>
              <a:path w="3068320" h="24764">
                <a:moveTo>
                  <a:pt x="419555" y="22553"/>
                </a:moveTo>
                <a:lnTo>
                  <a:pt x="337869" y="22499"/>
                </a:lnTo>
                <a:lnTo>
                  <a:pt x="334217" y="18842"/>
                </a:lnTo>
                <a:lnTo>
                  <a:pt x="334168" y="3931"/>
                </a:lnTo>
                <a:lnTo>
                  <a:pt x="337884" y="221"/>
                </a:lnTo>
                <a:lnTo>
                  <a:pt x="419569" y="275"/>
                </a:lnTo>
                <a:lnTo>
                  <a:pt x="423221" y="3931"/>
                </a:lnTo>
                <a:lnTo>
                  <a:pt x="423270" y="18842"/>
                </a:lnTo>
                <a:lnTo>
                  <a:pt x="419555" y="22553"/>
                </a:lnTo>
                <a:close/>
              </a:path>
              <a:path w="3068320" h="24764">
                <a:moveTo>
                  <a:pt x="530944" y="22626"/>
                </a:moveTo>
                <a:lnTo>
                  <a:pt x="449258" y="22572"/>
                </a:lnTo>
                <a:lnTo>
                  <a:pt x="445607" y="18916"/>
                </a:lnTo>
                <a:lnTo>
                  <a:pt x="445558" y="4005"/>
                </a:lnTo>
                <a:lnTo>
                  <a:pt x="449273" y="294"/>
                </a:lnTo>
                <a:lnTo>
                  <a:pt x="530959" y="348"/>
                </a:lnTo>
                <a:lnTo>
                  <a:pt x="534610" y="4005"/>
                </a:lnTo>
                <a:lnTo>
                  <a:pt x="534660" y="18916"/>
                </a:lnTo>
                <a:lnTo>
                  <a:pt x="530944" y="22626"/>
                </a:lnTo>
                <a:close/>
              </a:path>
              <a:path w="3068320" h="24764">
                <a:moveTo>
                  <a:pt x="642334" y="22700"/>
                </a:moveTo>
                <a:lnTo>
                  <a:pt x="560648" y="22646"/>
                </a:lnTo>
                <a:lnTo>
                  <a:pt x="556996" y="18989"/>
                </a:lnTo>
                <a:lnTo>
                  <a:pt x="556947" y="4079"/>
                </a:lnTo>
                <a:lnTo>
                  <a:pt x="560663" y="368"/>
                </a:lnTo>
                <a:lnTo>
                  <a:pt x="642348" y="422"/>
                </a:lnTo>
                <a:lnTo>
                  <a:pt x="646000" y="4079"/>
                </a:lnTo>
                <a:lnTo>
                  <a:pt x="646049" y="18989"/>
                </a:lnTo>
                <a:lnTo>
                  <a:pt x="642334" y="22700"/>
                </a:lnTo>
                <a:close/>
              </a:path>
              <a:path w="3068320" h="24764">
                <a:moveTo>
                  <a:pt x="753723" y="22774"/>
                </a:moveTo>
                <a:lnTo>
                  <a:pt x="672038" y="22720"/>
                </a:lnTo>
                <a:lnTo>
                  <a:pt x="668386" y="19063"/>
                </a:lnTo>
                <a:lnTo>
                  <a:pt x="668337" y="4152"/>
                </a:lnTo>
                <a:lnTo>
                  <a:pt x="672052" y="442"/>
                </a:lnTo>
                <a:lnTo>
                  <a:pt x="753738" y="496"/>
                </a:lnTo>
                <a:lnTo>
                  <a:pt x="757390" y="4152"/>
                </a:lnTo>
                <a:lnTo>
                  <a:pt x="757439" y="19063"/>
                </a:lnTo>
                <a:lnTo>
                  <a:pt x="753723" y="22774"/>
                </a:lnTo>
                <a:close/>
              </a:path>
              <a:path w="3068320" h="24764">
                <a:moveTo>
                  <a:pt x="865113" y="22847"/>
                </a:moveTo>
                <a:lnTo>
                  <a:pt x="783427" y="22793"/>
                </a:lnTo>
                <a:lnTo>
                  <a:pt x="779775" y="19137"/>
                </a:lnTo>
                <a:lnTo>
                  <a:pt x="779726" y="4226"/>
                </a:lnTo>
                <a:lnTo>
                  <a:pt x="783442" y="515"/>
                </a:lnTo>
                <a:lnTo>
                  <a:pt x="865128" y="569"/>
                </a:lnTo>
                <a:lnTo>
                  <a:pt x="868779" y="4226"/>
                </a:lnTo>
                <a:lnTo>
                  <a:pt x="868828" y="19137"/>
                </a:lnTo>
                <a:lnTo>
                  <a:pt x="865113" y="22847"/>
                </a:lnTo>
                <a:close/>
              </a:path>
              <a:path w="3068320" h="24764">
                <a:moveTo>
                  <a:pt x="976502" y="22921"/>
                </a:moveTo>
                <a:lnTo>
                  <a:pt x="894817" y="22867"/>
                </a:lnTo>
                <a:lnTo>
                  <a:pt x="891165" y="19211"/>
                </a:lnTo>
                <a:lnTo>
                  <a:pt x="891116" y="4300"/>
                </a:lnTo>
                <a:lnTo>
                  <a:pt x="894831" y="589"/>
                </a:lnTo>
                <a:lnTo>
                  <a:pt x="976517" y="643"/>
                </a:lnTo>
                <a:lnTo>
                  <a:pt x="980169" y="4300"/>
                </a:lnTo>
                <a:lnTo>
                  <a:pt x="980218" y="19211"/>
                </a:lnTo>
                <a:lnTo>
                  <a:pt x="976502" y="22921"/>
                </a:lnTo>
                <a:close/>
              </a:path>
              <a:path w="3068320" h="24764">
                <a:moveTo>
                  <a:pt x="1087892" y="22995"/>
                </a:moveTo>
                <a:lnTo>
                  <a:pt x="1006206" y="22941"/>
                </a:lnTo>
                <a:lnTo>
                  <a:pt x="1002555" y="19284"/>
                </a:lnTo>
                <a:lnTo>
                  <a:pt x="1002506" y="4373"/>
                </a:lnTo>
                <a:lnTo>
                  <a:pt x="1006221" y="663"/>
                </a:lnTo>
                <a:lnTo>
                  <a:pt x="1087907" y="717"/>
                </a:lnTo>
                <a:lnTo>
                  <a:pt x="1091558" y="4373"/>
                </a:lnTo>
                <a:lnTo>
                  <a:pt x="1091607" y="19284"/>
                </a:lnTo>
                <a:lnTo>
                  <a:pt x="1087892" y="22995"/>
                </a:lnTo>
                <a:close/>
              </a:path>
              <a:path w="3068320" h="24764">
                <a:moveTo>
                  <a:pt x="1199281" y="23068"/>
                </a:moveTo>
                <a:lnTo>
                  <a:pt x="1117596" y="23014"/>
                </a:lnTo>
                <a:lnTo>
                  <a:pt x="1113944" y="19358"/>
                </a:lnTo>
                <a:lnTo>
                  <a:pt x="1113895" y="4447"/>
                </a:lnTo>
                <a:lnTo>
                  <a:pt x="1117611" y="737"/>
                </a:lnTo>
                <a:lnTo>
                  <a:pt x="1199296" y="791"/>
                </a:lnTo>
                <a:lnTo>
                  <a:pt x="1202948" y="4447"/>
                </a:lnTo>
                <a:lnTo>
                  <a:pt x="1202997" y="19358"/>
                </a:lnTo>
                <a:lnTo>
                  <a:pt x="1199281" y="23068"/>
                </a:lnTo>
                <a:close/>
              </a:path>
              <a:path w="3068320" h="24764">
                <a:moveTo>
                  <a:pt x="1310671" y="23142"/>
                </a:moveTo>
                <a:lnTo>
                  <a:pt x="1228985" y="23088"/>
                </a:lnTo>
                <a:lnTo>
                  <a:pt x="1225334" y="19432"/>
                </a:lnTo>
                <a:lnTo>
                  <a:pt x="1225285" y="4521"/>
                </a:lnTo>
                <a:lnTo>
                  <a:pt x="1229000" y="810"/>
                </a:lnTo>
                <a:lnTo>
                  <a:pt x="1310686" y="864"/>
                </a:lnTo>
                <a:lnTo>
                  <a:pt x="1314337" y="4521"/>
                </a:lnTo>
                <a:lnTo>
                  <a:pt x="1314386" y="19432"/>
                </a:lnTo>
                <a:lnTo>
                  <a:pt x="1310671" y="23142"/>
                </a:lnTo>
                <a:close/>
              </a:path>
              <a:path w="3068320" h="24764">
                <a:moveTo>
                  <a:pt x="1422060" y="23216"/>
                </a:moveTo>
                <a:lnTo>
                  <a:pt x="1340375" y="23162"/>
                </a:lnTo>
                <a:lnTo>
                  <a:pt x="1336723" y="19505"/>
                </a:lnTo>
                <a:lnTo>
                  <a:pt x="1336674" y="4594"/>
                </a:lnTo>
                <a:lnTo>
                  <a:pt x="1340390" y="884"/>
                </a:lnTo>
                <a:lnTo>
                  <a:pt x="1422075" y="938"/>
                </a:lnTo>
                <a:lnTo>
                  <a:pt x="1425727" y="4594"/>
                </a:lnTo>
                <a:lnTo>
                  <a:pt x="1425776" y="19505"/>
                </a:lnTo>
                <a:lnTo>
                  <a:pt x="1422060" y="23216"/>
                </a:lnTo>
                <a:close/>
              </a:path>
              <a:path w="3068320" h="24764">
                <a:moveTo>
                  <a:pt x="1533450" y="23290"/>
                </a:moveTo>
                <a:lnTo>
                  <a:pt x="1451764" y="23236"/>
                </a:lnTo>
                <a:lnTo>
                  <a:pt x="1448113" y="19579"/>
                </a:lnTo>
                <a:lnTo>
                  <a:pt x="1448064" y="4668"/>
                </a:lnTo>
                <a:lnTo>
                  <a:pt x="1451779" y="958"/>
                </a:lnTo>
                <a:lnTo>
                  <a:pt x="1533465" y="1012"/>
                </a:lnTo>
                <a:lnTo>
                  <a:pt x="1537117" y="4668"/>
                </a:lnTo>
                <a:lnTo>
                  <a:pt x="1537166" y="19579"/>
                </a:lnTo>
                <a:lnTo>
                  <a:pt x="1533450" y="23290"/>
                </a:lnTo>
                <a:close/>
              </a:path>
              <a:path w="3068320" h="24764">
                <a:moveTo>
                  <a:pt x="1644840" y="23363"/>
                </a:moveTo>
                <a:lnTo>
                  <a:pt x="1563154" y="23309"/>
                </a:lnTo>
                <a:lnTo>
                  <a:pt x="1559502" y="19653"/>
                </a:lnTo>
                <a:lnTo>
                  <a:pt x="1559453" y="4742"/>
                </a:lnTo>
                <a:lnTo>
                  <a:pt x="1563169" y="1031"/>
                </a:lnTo>
                <a:lnTo>
                  <a:pt x="1644854" y="1085"/>
                </a:lnTo>
                <a:lnTo>
                  <a:pt x="1648506" y="4742"/>
                </a:lnTo>
                <a:lnTo>
                  <a:pt x="1648555" y="19653"/>
                </a:lnTo>
                <a:lnTo>
                  <a:pt x="1644840" y="23363"/>
                </a:lnTo>
                <a:close/>
              </a:path>
              <a:path w="3068320" h="24764">
                <a:moveTo>
                  <a:pt x="1756229" y="23437"/>
                </a:moveTo>
                <a:lnTo>
                  <a:pt x="1674544" y="23383"/>
                </a:lnTo>
                <a:lnTo>
                  <a:pt x="1670892" y="19726"/>
                </a:lnTo>
                <a:lnTo>
                  <a:pt x="1670843" y="4816"/>
                </a:lnTo>
                <a:lnTo>
                  <a:pt x="1674558" y="1105"/>
                </a:lnTo>
                <a:lnTo>
                  <a:pt x="1756244" y="1159"/>
                </a:lnTo>
                <a:lnTo>
                  <a:pt x="1759896" y="4816"/>
                </a:lnTo>
                <a:lnTo>
                  <a:pt x="1759945" y="19726"/>
                </a:lnTo>
                <a:lnTo>
                  <a:pt x="1756229" y="23437"/>
                </a:lnTo>
                <a:close/>
              </a:path>
              <a:path w="3068320" h="24764">
                <a:moveTo>
                  <a:pt x="1867619" y="23511"/>
                </a:moveTo>
                <a:lnTo>
                  <a:pt x="1785933" y="23457"/>
                </a:lnTo>
                <a:lnTo>
                  <a:pt x="1782282" y="19800"/>
                </a:lnTo>
                <a:lnTo>
                  <a:pt x="1782232" y="4889"/>
                </a:lnTo>
                <a:lnTo>
                  <a:pt x="1785948" y="1179"/>
                </a:lnTo>
                <a:lnTo>
                  <a:pt x="1867633" y="1233"/>
                </a:lnTo>
                <a:lnTo>
                  <a:pt x="1871285" y="4889"/>
                </a:lnTo>
                <a:lnTo>
                  <a:pt x="1871334" y="19800"/>
                </a:lnTo>
                <a:lnTo>
                  <a:pt x="1867619" y="23511"/>
                </a:lnTo>
                <a:close/>
              </a:path>
              <a:path w="3068320" h="24764">
                <a:moveTo>
                  <a:pt x="1979009" y="23584"/>
                </a:moveTo>
                <a:lnTo>
                  <a:pt x="1897323" y="23530"/>
                </a:lnTo>
                <a:lnTo>
                  <a:pt x="1893671" y="19874"/>
                </a:lnTo>
                <a:lnTo>
                  <a:pt x="1893622" y="4963"/>
                </a:lnTo>
                <a:lnTo>
                  <a:pt x="1897337" y="1252"/>
                </a:lnTo>
                <a:lnTo>
                  <a:pt x="1979023" y="1306"/>
                </a:lnTo>
                <a:lnTo>
                  <a:pt x="1982675" y="4963"/>
                </a:lnTo>
                <a:lnTo>
                  <a:pt x="1982724" y="19874"/>
                </a:lnTo>
                <a:lnTo>
                  <a:pt x="1979009" y="23584"/>
                </a:lnTo>
                <a:close/>
              </a:path>
              <a:path w="3068320" h="24764">
                <a:moveTo>
                  <a:pt x="2090398" y="23658"/>
                </a:moveTo>
                <a:lnTo>
                  <a:pt x="2008712" y="23604"/>
                </a:lnTo>
                <a:lnTo>
                  <a:pt x="2005061" y="19948"/>
                </a:lnTo>
                <a:lnTo>
                  <a:pt x="2005012" y="5037"/>
                </a:lnTo>
                <a:lnTo>
                  <a:pt x="2008727" y="1326"/>
                </a:lnTo>
                <a:lnTo>
                  <a:pt x="2090413" y="1380"/>
                </a:lnTo>
                <a:lnTo>
                  <a:pt x="2094064" y="5037"/>
                </a:lnTo>
                <a:lnTo>
                  <a:pt x="2094113" y="19948"/>
                </a:lnTo>
                <a:lnTo>
                  <a:pt x="2090398" y="23658"/>
                </a:lnTo>
                <a:close/>
              </a:path>
              <a:path w="3068320" h="24764">
                <a:moveTo>
                  <a:pt x="2201788" y="23732"/>
                </a:moveTo>
                <a:lnTo>
                  <a:pt x="2120102" y="23678"/>
                </a:lnTo>
                <a:lnTo>
                  <a:pt x="2116450" y="20021"/>
                </a:lnTo>
                <a:lnTo>
                  <a:pt x="2116401" y="5110"/>
                </a:lnTo>
                <a:lnTo>
                  <a:pt x="2120116" y="1400"/>
                </a:lnTo>
                <a:lnTo>
                  <a:pt x="2201802" y="1454"/>
                </a:lnTo>
                <a:lnTo>
                  <a:pt x="2205454" y="5110"/>
                </a:lnTo>
                <a:lnTo>
                  <a:pt x="2205503" y="20021"/>
                </a:lnTo>
                <a:lnTo>
                  <a:pt x="2201788" y="23732"/>
                </a:lnTo>
                <a:close/>
              </a:path>
              <a:path w="3068320" h="24764">
                <a:moveTo>
                  <a:pt x="2313177" y="23806"/>
                </a:moveTo>
                <a:lnTo>
                  <a:pt x="2231491" y="23751"/>
                </a:lnTo>
                <a:lnTo>
                  <a:pt x="2227840" y="20095"/>
                </a:lnTo>
                <a:lnTo>
                  <a:pt x="2227791" y="5184"/>
                </a:lnTo>
                <a:lnTo>
                  <a:pt x="2231506" y="1474"/>
                </a:lnTo>
                <a:lnTo>
                  <a:pt x="2313192" y="1528"/>
                </a:lnTo>
                <a:lnTo>
                  <a:pt x="2316843" y="5184"/>
                </a:lnTo>
                <a:lnTo>
                  <a:pt x="2316892" y="20095"/>
                </a:lnTo>
                <a:lnTo>
                  <a:pt x="2313177" y="23806"/>
                </a:lnTo>
                <a:close/>
              </a:path>
              <a:path w="3068320" h="24764">
                <a:moveTo>
                  <a:pt x="2424567" y="23879"/>
                </a:moveTo>
                <a:lnTo>
                  <a:pt x="2342881" y="23825"/>
                </a:lnTo>
                <a:lnTo>
                  <a:pt x="2339229" y="20169"/>
                </a:lnTo>
                <a:lnTo>
                  <a:pt x="2339180" y="5258"/>
                </a:lnTo>
                <a:lnTo>
                  <a:pt x="2342896" y="1547"/>
                </a:lnTo>
                <a:lnTo>
                  <a:pt x="2424581" y="1601"/>
                </a:lnTo>
                <a:lnTo>
                  <a:pt x="2428233" y="5258"/>
                </a:lnTo>
                <a:lnTo>
                  <a:pt x="2428282" y="20169"/>
                </a:lnTo>
                <a:lnTo>
                  <a:pt x="2424567" y="23879"/>
                </a:lnTo>
                <a:close/>
              </a:path>
              <a:path w="3068320" h="24764">
                <a:moveTo>
                  <a:pt x="2535956" y="23953"/>
                </a:moveTo>
                <a:lnTo>
                  <a:pt x="2454271" y="23899"/>
                </a:lnTo>
                <a:lnTo>
                  <a:pt x="2450619" y="20242"/>
                </a:lnTo>
                <a:lnTo>
                  <a:pt x="2450570" y="5331"/>
                </a:lnTo>
                <a:lnTo>
                  <a:pt x="2454285" y="1621"/>
                </a:lnTo>
                <a:lnTo>
                  <a:pt x="2535971" y="1675"/>
                </a:lnTo>
                <a:lnTo>
                  <a:pt x="2539623" y="5331"/>
                </a:lnTo>
                <a:lnTo>
                  <a:pt x="2539672" y="20242"/>
                </a:lnTo>
                <a:lnTo>
                  <a:pt x="2535956" y="23953"/>
                </a:lnTo>
                <a:close/>
              </a:path>
              <a:path w="3068320" h="24764">
                <a:moveTo>
                  <a:pt x="2647346" y="24027"/>
                </a:moveTo>
                <a:lnTo>
                  <a:pt x="2565660" y="23973"/>
                </a:lnTo>
                <a:lnTo>
                  <a:pt x="2562008" y="20316"/>
                </a:lnTo>
                <a:lnTo>
                  <a:pt x="2561959" y="5405"/>
                </a:lnTo>
                <a:lnTo>
                  <a:pt x="2565675" y="1695"/>
                </a:lnTo>
                <a:lnTo>
                  <a:pt x="2647360" y="1749"/>
                </a:lnTo>
                <a:lnTo>
                  <a:pt x="2651012" y="5405"/>
                </a:lnTo>
                <a:lnTo>
                  <a:pt x="2651061" y="20316"/>
                </a:lnTo>
                <a:lnTo>
                  <a:pt x="2647346" y="24027"/>
                </a:lnTo>
                <a:close/>
              </a:path>
              <a:path w="3068320" h="24764">
                <a:moveTo>
                  <a:pt x="2758735" y="24100"/>
                </a:moveTo>
                <a:lnTo>
                  <a:pt x="2677050" y="24046"/>
                </a:lnTo>
                <a:lnTo>
                  <a:pt x="2673398" y="20390"/>
                </a:lnTo>
                <a:lnTo>
                  <a:pt x="2673349" y="5479"/>
                </a:lnTo>
                <a:lnTo>
                  <a:pt x="2677064" y="1768"/>
                </a:lnTo>
                <a:lnTo>
                  <a:pt x="2758750" y="1822"/>
                </a:lnTo>
                <a:lnTo>
                  <a:pt x="2762402" y="5479"/>
                </a:lnTo>
                <a:lnTo>
                  <a:pt x="2762451" y="20390"/>
                </a:lnTo>
                <a:lnTo>
                  <a:pt x="2758735" y="24100"/>
                </a:lnTo>
                <a:close/>
              </a:path>
              <a:path w="3068320" h="24764">
                <a:moveTo>
                  <a:pt x="2870125" y="24174"/>
                </a:moveTo>
                <a:lnTo>
                  <a:pt x="2788439" y="24120"/>
                </a:lnTo>
                <a:lnTo>
                  <a:pt x="2784787" y="20464"/>
                </a:lnTo>
                <a:lnTo>
                  <a:pt x="2784738" y="5553"/>
                </a:lnTo>
                <a:lnTo>
                  <a:pt x="2788454" y="1842"/>
                </a:lnTo>
                <a:lnTo>
                  <a:pt x="2870140" y="1896"/>
                </a:lnTo>
                <a:lnTo>
                  <a:pt x="2873791" y="5553"/>
                </a:lnTo>
                <a:lnTo>
                  <a:pt x="2873840" y="20464"/>
                </a:lnTo>
                <a:lnTo>
                  <a:pt x="2870125" y="24174"/>
                </a:lnTo>
                <a:close/>
              </a:path>
              <a:path w="3068320" h="24764">
                <a:moveTo>
                  <a:pt x="2981514" y="24248"/>
                </a:moveTo>
                <a:lnTo>
                  <a:pt x="2899829" y="24194"/>
                </a:lnTo>
                <a:lnTo>
                  <a:pt x="2896177" y="20537"/>
                </a:lnTo>
                <a:lnTo>
                  <a:pt x="2896128" y="5626"/>
                </a:lnTo>
                <a:lnTo>
                  <a:pt x="2899844" y="1916"/>
                </a:lnTo>
                <a:lnTo>
                  <a:pt x="2981529" y="1970"/>
                </a:lnTo>
                <a:lnTo>
                  <a:pt x="2985181" y="5626"/>
                </a:lnTo>
                <a:lnTo>
                  <a:pt x="2985230" y="20537"/>
                </a:lnTo>
                <a:lnTo>
                  <a:pt x="2981514" y="24248"/>
                </a:lnTo>
                <a:close/>
              </a:path>
              <a:path w="3068320" h="24764">
                <a:moveTo>
                  <a:pt x="3064084" y="24302"/>
                </a:moveTo>
                <a:lnTo>
                  <a:pt x="3011218" y="24267"/>
                </a:lnTo>
                <a:lnTo>
                  <a:pt x="3007547" y="20592"/>
                </a:lnTo>
                <a:lnTo>
                  <a:pt x="3007518" y="5700"/>
                </a:lnTo>
                <a:lnTo>
                  <a:pt x="3011233" y="1989"/>
                </a:lnTo>
                <a:lnTo>
                  <a:pt x="3064099" y="2024"/>
                </a:lnTo>
                <a:lnTo>
                  <a:pt x="3067770" y="5700"/>
                </a:lnTo>
                <a:lnTo>
                  <a:pt x="3067799" y="20592"/>
                </a:lnTo>
                <a:lnTo>
                  <a:pt x="3064084" y="2430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2055" y="2993264"/>
            <a:ext cx="1905" cy="2417445"/>
          </a:xfrm>
          <a:custGeom>
            <a:avLst/>
            <a:gdLst/>
            <a:ahLst/>
            <a:cxnLst/>
            <a:rect l="l" t="t" r="r" b="b"/>
            <a:pathLst>
              <a:path w="1905" h="2417445">
                <a:moveTo>
                  <a:pt x="1715" y="0"/>
                </a:moveTo>
                <a:lnTo>
                  <a:pt x="0" y="2417299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8235" y="4003015"/>
            <a:ext cx="116205" cy="483870"/>
          </a:xfrm>
          <a:custGeom>
            <a:avLst/>
            <a:gdLst/>
            <a:ahLst/>
            <a:cxnLst/>
            <a:rect l="l" t="t" r="r" b="b"/>
            <a:pathLst>
              <a:path w="116204" h="483870">
                <a:moveTo>
                  <a:pt x="0" y="57802"/>
                </a:moveTo>
                <a:lnTo>
                  <a:pt x="115604" y="57802"/>
                </a:lnTo>
                <a:lnTo>
                  <a:pt x="57802" y="0"/>
                </a:lnTo>
                <a:lnTo>
                  <a:pt x="0" y="57802"/>
                </a:lnTo>
                <a:close/>
              </a:path>
              <a:path w="116204" h="483870">
                <a:moveTo>
                  <a:pt x="28901" y="483459"/>
                </a:moveTo>
                <a:lnTo>
                  <a:pt x="86703" y="483459"/>
                </a:lnTo>
                <a:lnTo>
                  <a:pt x="86703" y="57802"/>
                </a:lnTo>
                <a:lnTo>
                  <a:pt x="28901" y="57802"/>
                </a:lnTo>
                <a:lnTo>
                  <a:pt x="28901" y="483459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235" y="4003015"/>
            <a:ext cx="116205" cy="483870"/>
          </a:xfrm>
          <a:custGeom>
            <a:avLst/>
            <a:gdLst/>
            <a:ahLst/>
            <a:cxnLst/>
            <a:rect l="l" t="t" r="r" b="b"/>
            <a:pathLst>
              <a:path w="116204" h="483870">
                <a:moveTo>
                  <a:pt x="115604" y="57802"/>
                </a:moveTo>
                <a:lnTo>
                  <a:pt x="57802" y="0"/>
                </a:lnTo>
                <a:lnTo>
                  <a:pt x="0" y="57802"/>
                </a:lnTo>
                <a:lnTo>
                  <a:pt x="28901" y="57802"/>
                </a:lnTo>
                <a:lnTo>
                  <a:pt x="28901" y="483459"/>
                </a:lnTo>
                <a:lnTo>
                  <a:pt x="86703" y="483459"/>
                </a:lnTo>
                <a:lnTo>
                  <a:pt x="86703" y="57802"/>
                </a:lnTo>
                <a:lnTo>
                  <a:pt x="115604" y="57802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6439" y="2912833"/>
            <a:ext cx="53340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60" dirty="0">
                <a:latin typeface="Trebuchet MS"/>
                <a:cs typeface="Trebuchet MS"/>
              </a:rPr>
              <a:t>P</a:t>
            </a:r>
            <a:r>
              <a:rPr sz="1750" spc="-75" dirty="0">
                <a:latin typeface="Trebuchet MS"/>
                <a:cs typeface="Trebuchet MS"/>
              </a:rPr>
              <a:t>r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5" dirty="0">
                <a:latin typeface="Trebuchet MS"/>
                <a:cs typeface="Trebuchet MS"/>
              </a:rPr>
              <a:t>c</a:t>
            </a:r>
            <a:r>
              <a:rPr sz="1750" spc="-25" dirty="0">
                <a:latin typeface="Trebuchet MS"/>
                <a:cs typeface="Trebuchet MS"/>
              </a:rPr>
              <a:t>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231" y="5372963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latin typeface="Trebuchet MS"/>
                <a:cs typeface="Trebuchet MS"/>
              </a:rPr>
              <a:t>3</a:t>
            </a:r>
            <a:r>
              <a:rPr sz="1750" spc="65" dirty="0"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4036" y="3686369"/>
            <a:ext cx="41655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70" dirty="0">
                <a:latin typeface="Trebuchet MS"/>
                <a:cs typeface="Trebuchet MS"/>
              </a:rPr>
              <a:t>5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4036" y="4459905"/>
            <a:ext cx="41655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Trebuchet MS"/>
                <a:cs typeface="Trebuchet MS"/>
              </a:rPr>
              <a:t>R</a:t>
            </a:r>
            <a:r>
              <a:rPr sz="1550" spc="155" dirty="0">
                <a:latin typeface="Trebuchet MS"/>
                <a:cs typeface="Trebuchet MS"/>
              </a:rPr>
              <a:t>s</a:t>
            </a:r>
            <a:r>
              <a:rPr sz="1550" spc="-135" dirty="0">
                <a:latin typeface="Trebuchet MS"/>
                <a:cs typeface="Trebuchet MS"/>
              </a:rPr>
              <a:t>.</a:t>
            </a:r>
            <a:r>
              <a:rPr sz="1550" spc="70" dirty="0">
                <a:latin typeface="Trebuchet MS"/>
                <a:cs typeface="Trebuchet MS"/>
              </a:rPr>
              <a:t>4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2023" y="3029633"/>
            <a:ext cx="25628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3055" algn="l"/>
              </a:tabLst>
            </a:pPr>
            <a:r>
              <a:rPr sz="2325" spc="-75" baseline="1792" dirty="0">
                <a:latin typeface="Trebuchet MS"/>
                <a:cs typeface="Trebuchet MS"/>
              </a:rPr>
              <a:t>1.	</a:t>
            </a:r>
            <a:r>
              <a:rPr sz="1550" spc="114" dirty="0">
                <a:latin typeface="Trebuchet MS"/>
                <a:cs typeface="Trebuchet MS"/>
              </a:rPr>
              <a:t>A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65" dirty="0">
                <a:latin typeface="Trebuchet MS"/>
                <a:cs typeface="Trebuchet MS"/>
              </a:rPr>
              <a:t>22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225" dirty="0">
                <a:latin typeface="Trebuchet MS"/>
                <a:cs typeface="Trebuchet MS"/>
              </a:rPr>
              <a:t>%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increase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in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price...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2023" y="3899861"/>
            <a:ext cx="334200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Trebuchet MS"/>
                <a:cs typeface="Trebuchet MS"/>
              </a:rPr>
              <a:t>2. </a:t>
            </a:r>
            <a:r>
              <a:rPr sz="1550" spc="-25" dirty="0">
                <a:latin typeface="Trebuchet MS"/>
                <a:cs typeface="Trebuchet MS"/>
              </a:rPr>
              <a:t>...leaves </a:t>
            </a:r>
            <a:r>
              <a:rPr sz="1550" spc="114" dirty="0">
                <a:latin typeface="Trebuchet MS"/>
                <a:cs typeface="Trebuchet MS"/>
              </a:rPr>
              <a:t>67% </a:t>
            </a:r>
            <a:r>
              <a:rPr sz="1550" spc="25" dirty="0">
                <a:latin typeface="Trebuchet MS"/>
                <a:cs typeface="Trebuchet MS"/>
              </a:rPr>
              <a:t>decrease </a:t>
            </a:r>
            <a:r>
              <a:rPr sz="1550" spc="-35" dirty="0">
                <a:latin typeface="Trebuchet MS"/>
                <a:cs typeface="Trebuchet MS"/>
              </a:rPr>
              <a:t>in</a:t>
            </a:r>
            <a:r>
              <a:rPr sz="1550" spc="-29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Quantity.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61660" y="3896200"/>
            <a:ext cx="24130" cy="1473200"/>
          </a:xfrm>
          <a:custGeom>
            <a:avLst/>
            <a:gdLst/>
            <a:ahLst/>
            <a:cxnLst/>
            <a:rect l="l" t="t" r="r" b="b"/>
            <a:pathLst>
              <a:path w="24129" h="1473200">
                <a:moveTo>
                  <a:pt x="1636" y="85376"/>
                </a:moveTo>
                <a:lnTo>
                  <a:pt x="1732" y="3691"/>
                </a:lnTo>
                <a:lnTo>
                  <a:pt x="5344" y="87"/>
                </a:lnTo>
                <a:lnTo>
                  <a:pt x="20302" y="0"/>
                </a:lnTo>
                <a:lnTo>
                  <a:pt x="24010" y="3717"/>
                </a:lnTo>
                <a:lnTo>
                  <a:pt x="23914" y="85403"/>
                </a:lnTo>
                <a:lnTo>
                  <a:pt x="20302" y="89006"/>
                </a:lnTo>
                <a:lnTo>
                  <a:pt x="5344" y="89094"/>
                </a:lnTo>
                <a:lnTo>
                  <a:pt x="1636" y="85376"/>
                </a:lnTo>
                <a:close/>
              </a:path>
              <a:path w="24129" h="1473200">
                <a:moveTo>
                  <a:pt x="1504" y="196766"/>
                </a:moveTo>
                <a:lnTo>
                  <a:pt x="1601" y="115080"/>
                </a:lnTo>
                <a:lnTo>
                  <a:pt x="5213" y="111477"/>
                </a:lnTo>
                <a:lnTo>
                  <a:pt x="20170" y="111389"/>
                </a:lnTo>
                <a:lnTo>
                  <a:pt x="23879" y="115106"/>
                </a:lnTo>
                <a:lnTo>
                  <a:pt x="23782" y="196792"/>
                </a:lnTo>
                <a:lnTo>
                  <a:pt x="20170" y="200395"/>
                </a:lnTo>
                <a:lnTo>
                  <a:pt x="5213" y="200483"/>
                </a:lnTo>
                <a:lnTo>
                  <a:pt x="1504" y="196766"/>
                </a:lnTo>
                <a:close/>
              </a:path>
              <a:path w="24129" h="1473200">
                <a:moveTo>
                  <a:pt x="1372" y="308155"/>
                </a:moveTo>
                <a:lnTo>
                  <a:pt x="1469" y="226470"/>
                </a:lnTo>
                <a:lnTo>
                  <a:pt x="5081" y="222866"/>
                </a:lnTo>
                <a:lnTo>
                  <a:pt x="20038" y="222778"/>
                </a:lnTo>
                <a:lnTo>
                  <a:pt x="23747" y="226496"/>
                </a:lnTo>
                <a:lnTo>
                  <a:pt x="23650" y="308182"/>
                </a:lnTo>
                <a:lnTo>
                  <a:pt x="20038" y="311785"/>
                </a:lnTo>
                <a:lnTo>
                  <a:pt x="5081" y="311873"/>
                </a:lnTo>
                <a:lnTo>
                  <a:pt x="1372" y="308155"/>
                </a:lnTo>
                <a:close/>
              </a:path>
              <a:path w="24129" h="1473200">
                <a:moveTo>
                  <a:pt x="1241" y="419545"/>
                </a:moveTo>
                <a:lnTo>
                  <a:pt x="1337" y="337859"/>
                </a:lnTo>
                <a:lnTo>
                  <a:pt x="4949" y="334256"/>
                </a:lnTo>
                <a:lnTo>
                  <a:pt x="19906" y="334168"/>
                </a:lnTo>
                <a:lnTo>
                  <a:pt x="23615" y="337885"/>
                </a:lnTo>
                <a:lnTo>
                  <a:pt x="23518" y="419571"/>
                </a:lnTo>
                <a:lnTo>
                  <a:pt x="19906" y="423174"/>
                </a:lnTo>
                <a:lnTo>
                  <a:pt x="4949" y="423262"/>
                </a:lnTo>
                <a:lnTo>
                  <a:pt x="1241" y="419545"/>
                </a:lnTo>
                <a:close/>
              </a:path>
              <a:path w="24129" h="1473200">
                <a:moveTo>
                  <a:pt x="1109" y="530934"/>
                </a:moveTo>
                <a:lnTo>
                  <a:pt x="1205" y="449249"/>
                </a:lnTo>
                <a:lnTo>
                  <a:pt x="4817" y="445645"/>
                </a:lnTo>
                <a:lnTo>
                  <a:pt x="19775" y="445558"/>
                </a:lnTo>
                <a:lnTo>
                  <a:pt x="23483" y="449275"/>
                </a:lnTo>
                <a:lnTo>
                  <a:pt x="23387" y="530961"/>
                </a:lnTo>
                <a:lnTo>
                  <a:pt x="19775" y="534564"/>
                </a:lnTo>
                <a:lnTo>
                  <a:pt x="4817" y="534652"/>
                </a:lnTo>
                <a:lnTo>
                  <a:pt x="1109" y="530934"/>
                </a:lnTo>
                <a:close/>
              </a:path>
              <a:path w="24129" h="1473200">
                <a:moveTo>
                  <a:pt x="977" y="642324"/>
                </a:moveTo>
                <a:lnTo>
                  <a:pt x="1074" y="560638"/>
                </a:lnTo>
                <a:lnTo>
                  <a:pt x="4686" y="557035"/>
                </a:lnTo>
                <a:lnTo>
                  <a:pt x="19643" y="556947"/>
                </a:lnTo>
                <a:lnTo>
                  <a:pt x="23352" y="560664"/>
                </a:lnTo>
                <a:lnTo>
                  <a:pt x="23255" y="642350"/>
                </a:lnTo>
                <a:lnTo>
                  <a:pt x="19643" y="645954"/>
                </a:lnTo>
                <a:lnTo>
                  <a:pt x="4686" y="646041"/>
                </a:lnTo>
                <a:lnTo>
                  <a:pt x="977" y="642324"/>
                </a:lnTo>
                <a:close/>
              </a:path>
              <a:path w="24129" h="1473200">
                <a:moveTo>
                  <a:pt x="845" y="753713"/>
                </a:moveTo>
                <a:lnTo>
                  <a:pt x="942" y="672028"/>
                </a:lnTo>
                <a:lnTo>
                  <a:pt x="4554" y="668424"/>
                </a:lnTo>
                <a:lnTo>
                  <a:pt x="19511" y="668337"/>
                </a:lnTo>
                <a:lnTo>
                  <a:pt x="23220" y="672054"/>
                </a:lnTo>
                <a:lnTo>
                  <a:pt x="23123" y="753739"/>
                </a:lnTo>
                <a:lnTo>
                  <a:pt x="19511" y="757343"/>
                </a:lnTo>
                <a:lnTo>
                  <a:pt x="4554" y="757431"/>
                </a:lnTo>
                <a:lnTo>
                  <a:pt x="845" y="753713"/>
                </a:lnTo>
                <a:close/>
              </a:path>
              <a:path w="24129" h="1473200">
                <a:moveTo>
                  <a:pt x="714" y="865103"/>
                </a:moveTo>
                <a:lnTo>
                  <a:pt x="810" y="783417"/>
                </a:lnTo>
                <a:lnTo>
                  <a:pt x="4422" y="779814"/>
                </a:lnTo>
                <a:lnTo>
                  <a:pt x="19380" y="779726"/>
                </a:lnTo>
                <a:lnTo>
                  <a:pt x="23088" y="783443"/>
                </a:lnTo>
                <a:lnTo>
                  <a:pt x="22992" y="865129"/>
                </a:lnTo>
                <a:lnTo>
                  <a:pt x="19380" y="868732"/>
                </a:lnTo>
                <a:lnTo>
                  <a:pt x="4422" y="868820"/>
                </a:lnTo>
                <a:lnTo>
                  <a:pt x="714" y="865103"/>
                </a:lnTo>
                <a:close/>
              </a:path>
              <a:path w="24129" h="1473200">
                <a:moveTo>
                  <a:pt x="582" y="976492"/>
                </a:moveTo>
                <a:lnTo>
                  <a:pt x="678" y="894807"/>
                </a:lnTo>
                <a:lnTo>
                  <a:pt x="4290" y="891203"/>
                </a:lnTo>
                <a:lnTo>
                  <a:pt x="19248" y="891116"/>
                </a:lnTo>
                <a:lnTo>
                  <a:pt x="22956" y="894833"/>
                </a:lnTo>
                <a:lnTo>
                  <a:pt x="22860" y="976519"/>
                </a:lnTo>
                <a:lnTo>
                  <a:pt x="19248" y="980122"/>
                </a:lnTo>
                <a:lnTo>
                  <a:pt x="4290" y="980210"/>
                </a:lnTo>
                <a:lnTo>
                  <a:pt x="582" y="976492"/>
                </a:lnTo>
                <a:close/>
              </a:path>
              <a:path w="24129" h="1473200">
                <a:moveTo>
                  <a:pt x="450" y="1087882"/>
                </a:moveTo>
                <a:lnTo>
                  <a:pt x="547" y="1006196"/>
                </a:lnTo>
                <a:lnTo>
                  <a:pt x="4159" y="1002593"/>
                </a:lnTo>
                <a:lnTo>
                  <a:pt x="19116" y="1002505"/>
                </a:lnTo>
                <a:lnTo>
                  <a:pt x="22825" y="1006222"/>
                </a:lnTo>
                <a:lnTo>
                  <a:pt x="22728" y="1087908"/>
                </a:lnTo>
                <a:lnTo>
                  <a:pt x="19116" y="1091511"/>
                </a:lnTo>
                <a:lnTo>
                  <a:pt x="4159" y="1091599"/>
                </a:lnTo>
                <a:lnTo>
                  <a:pt x="450" y="1087882"/>
                </a:lnTo>
                <a:close/>
              </a:path>
              <a:path w="24129" h="1473200">
                <a:moveTo>
                  <a:pt x="318" y="1199271"/>
                </a:moveTo>
                <a:lnTo>
                  <a:pt x="415" y="1117586"/>
                </a:lnTo>
                <a:lnTo>
                  <a:pt x="4027" y="1113982"/>
                </a:lnTo>
                <a:lnTo>
                  <a:pt x="18984" y="1113895"/>
                </a:lnTo>
                <a:lnTo>
                  <a:pt x="22693" y="1117612"/>
                </a:lnTo>
                <a:lnTo>
                  <a:pt x="22596" y="1199298"/>
                </a:lnTo>
                <a:lnTo>
                  <a:pt x="18984" y="1202901"/>
                </a:lnTo>
                <a:lnTo>
                  <a:pt x="4027" y="1202989"/>
                </a:lnTo>
                <a:lnTo>
                  <a:pt x="318" y="1199271"/>
                </a:lnTo>
                <a:close/>
              </a:path>
              <a:path w="24129" h="1473200">
                <a:moveTo>
                  <a:pt x="187" y="1310661"/>
                </a:moveTo>
                <a:lnTo>
                  <a:pt x="283" y="1228975"/>
                </a:lnTo>
                <a:lnTo>
                  <a:pt x="3895" y="1225372"/>
                </a:lnTo>
                <a:lnTo>
                  <a:pt x="18853" y="1225284"/>
                </a:lnTo>
                <a:lnTo>
                  <a:pt x="22561" y="1229001"/>
                </a:lnTo>
                <a:lnTo>
                  <a:pt x="22465" y="1310687"/>
                </a:lnTo>
                <a:lnTo>
                  <a:pt x="18853" y="1314290"/>
                </a:lnTo>
                <a:lnTo>
                  <a:pt x="3895" y="1314378"/>
                </a:lnTo>
                <a:lnTo>
                  <a:pt x="187" y="1310661"/>
                </a:lnTo>
                <a:close/>
              </a:path>
              <a:path w="24129" h="1473200">
                <a:moveTo>
                  <a:pt x="55" y="1422050"/>
                </a:moveTo>
                <a:lnTo>
                  <a:pt x="152" y="1340365"/>
                </a:lnTo>
                <a:lnTo>
                  <a:pt x="3764" y="1336761"/>
                </a:lnTo>
                <a:lnTo>
                  <a:pt x="18721" y="1336674"/>
                </a:lnTo>
                <a:lnTo>
                  <a:pt x="22429" y="1340391"/>
                </a:lnTo>
                <a:lnTo>
                  <a:pt x="22333" y="1422077"/>
                </a:lnTo>
                <a:lnTo>
                  <a:pt x="18721" y="1425680"/>
                </a:lnTo>
                <a:lnTo>
                  <a:pt x="3764" y="1425768"/>
                </a:lnTo>
                <a:lnTo>
                  <a:pt x="55" y="1422050"/>
                </a:lnTo>
                <a:close/>
              </a:path>
              <a:path w="24129" h="1473200">
                <a:moveTo>
                  <a:pt x="0" y="1468922"/>
                </a:moveTo>
                <a:lnTo>
                  <a:pt x="20" y="1451754"/>
                </a:lnTo>
                <a:lnTo>
                  <a:pt x="3708" y="1448074"/>
                </a:lnTo>
                <a:lnTo>
                  <a:pt x="18589" y="1448063"/>
                </a:lnTo>
                <a:lnTo>
                  <a:pt x="22298" y="1451780"/>
                </a:lnTo>
                <a:lnTo>
                  <a:pt x="22277" y="1468948"/>
                </a:lnTo>
                <a:lnTo>
                  <a:pt x="18589" y="1472628"/>
                </a:lnTo>
                <a:lnTo>
                  <a:pt x="3708" y="1472639"/>
                </a:lnTo>
                <a:lnTo>
                  <a:pt x="0" y="14689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75841" y="5426824"/>
            <a:ext cx="16071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3110" algn="l"/>
              </a:tabLst>
            </a:pPr>
            <a:r>
              <a:rPr sz="1750" spc="40" dirty="0">
                <a:latin typeface="Trebuchet MS"/>
                <a:cs typeface="Trebuchet MS"/>
              </a:rPr>
              <a:t>10</a:t>
            </a:r>
            <a:r>
              <a:rPr sz="1750" spc="65" dirty="0">
                <a:latin typeface="Trebuchet MS"/>
                <a:cs typeface="Trebuchet MS"/>
              </a:rPr>
              <a:t>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40" dirty="0">
                <a:latin typeface="Trebuchet MS"/>
                <a:cs typeface="Trebuchet MS"/>
              </a:rPr>
              <a:t>Q</a:t>
            </a:r>
            <a:r>
              <a:rPr sz="1750" spc="5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35" dirty="0">
                <a:latin typeface="Trebuchet MS"/>
                <a:cs typeface="Trebuchet MS"/>
              </a:rPr>
              <a:t>y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85224" y="5005094"/>
            <a:ext cx="741045" cy="115570"/>
          </a:xfrm>
          <a:custGeom>
            <a:avLst/>
            <a:gdLst/>
            <a:ahLst/>
            <a:cxnLst/>
            <a:rect l="l" t="t" r="r" b="b"/>
            <a:pathLst>
              <a:path w="741045" h="115570">
                <a:moveTo>
                  <a:pt x="57696" y="115393"/>
                </a:moveTo>
                <a:lnTo>
                  <a:pt x="0" y="57696"/>
                </a:lnTo>
                <a:lnTo>
                  <a:pt x="57696" y="0"/>
                </a:lnTo>
                <a:lnTo>
                  <a:pt x="57696" y="28848"/>
                </a:lnTo>
                <a:lnTo>
                  <a:pt x="740804" y="28848"/>
                </a:lnTo>
                <a:lnTo>
                  <a:pt x="740804" y="86545"/>
                </a:lnTo>
                <a:lnTo>
                  <a:pt x="57696" y="86545"/>
                </a:lnTo>
                <a:lnTo>
                  <a:pt x="57696" y="115393"/>
                </a:lnTo>
                <a:close/>
              </a:path>
            </a:pathLst>
          </a:custGeom>
          <a:solidFill>
            <a:srgbClr val="A42F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5224" y="5005094"/>
            <a:ext cx="741045" cy="115570"/>
          </a:xfrm>
          <a:custGeom>
            <a:avLst/>
            <a:gdLst/>
            <a:ahLst/>
            <a:cxnLst/>
            <a:rect l="l" t="t" r="r" b="b"/>
            <a:pathLst>
              <a:path w="741045" h="115570">
                <a:moveTo>
                  <a:pt x="0" y="57696"/>
                </a:moveTo>
                <a:lnTo>
                  <a:pt x="57696" y="0"/>
                </a:lnTo>
                <a:lnTo>
                  <a:pt x="57696" y="28848"/>
                </a:lnTo>
                <a:lnTo>
                  <a:pt x="740805" y="28848"/>
                </a:lnTo>
                <a:lnTo>
                  <a:pt x="740805" y="86545"/>
                </a:lnTo>
                <a:lnTo>
                  <a:pt x="57696" y="86545"/>
                </a:lnTo>
                <a:lnTo>
                  <a:pt x="57696" y="115393"/>
                </a:lnTo>
                <a:lnTo>
                  <a:pt x="0" y="57696"/>
                </a:lnTo>
                <a:close/>
              </a:path>
            </a:pathLst>
          </a:custGeom>
          <a:ln w="11138">
            <a:solidFill>
              <a:srgbClr val="781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8011" y="4628376"/>
            <a:ext cx="22860" cy="757555"/>
          </a:xfrm>
          <a:custGeom>
            <a:avLst/>
            <a:gdLst/>
            <a:ahLst/>
            <a:cxnLst/>
            <a:rect l="l" t="t" r="r" b="b"/>
            <a:pathLst>
              <a:path w="22860" h="757554">
                <a:moveTo>
                  <a:pt x="18564" y="89111"/>
                </a:moveTo>
                <a:lnTo>
                  <a:pt x="3712" y="89111"/>
                </a:lnTo>
                <a:lnTo>
                  <a:pt x="0" y="85398"/>
                </a:lnTo>
                <a:lnTo>
                  <a:pt x="0" y="3712"/>
                </a:lnTo>
                <a:lnTo>
                  <a:pt x="3712" y="0"/>
                </a:lnTo>
                <a:lnTo>
                  <a:pt x="18564" y="0"/>
                </a:lnTo>
                <a:lnTo>
                  <a:pt x="22277" y="3712"/>
                </a:lnTo>
                <a:lnTo>
                  <a:pt x="22277" y="85398"/>
                </a:lnTo>
                <a:lnTo>
                  <a:pt x="18564" y="89111"/>
                </a:lnTo>
                <a:close/>
              </a:path>
              <a:path w="22860" h="757554">
                <a:moveTo>
                  <a:pt x="18564" y="200501"/>
                </a:moveTo>
                <a:lnTo>
                  <a:pt x="3712" y="200501"/>
                </a:lnTo>
                <a:lnTo>
                  <a:pt x="0" y="196788"/>
                </a:lnTo>
                <a:lnTo>
                  <a:pt x="0" y="115102"/>
                </a:lnTo>
                <a:lnTo>
                  <a:pt x="3712" y="111389"/>
                </a:lnTo>
                <a:lnTo>
                  <a:pt x="18564" y="111389"/>
                </a:lnTo>
                <a:lnTo>
                  <a:pt x="22277" y="115102"/>
                </a:lnTo>
                <a:lnTo>
                  <a:pt x="22277" y="196788"/>
                </a:lnTo>
                <a:lnTo>
                  <a:pt x="18564" y="200501"/>
                </a:lnTo>
                <a:close/>
              </a:path>
              <a:path w="22860" h="757554">
                <a:moveTo>
                  <a:pt x="18564" y="311890"/>
                </a:moveTo>
                <a:lnTo>
                  <a:pt x="3712" y="311890"/>
                </a:lnTo>
                <a:lnTo>
                  <a:pt x="0" y="308177"/>
                </a:lnTo>
                <a:lnTo>
                  <a:pt x="0" y="226492"/>
                </a:lnTo>
                <a:lnTo>
                  <a:pt x="3712" y="222779"/>
                </a:lnTo>
                <a:lnTo>
                  <a:pt x="18564" y="222779"/>
                </a:lnTo>
                <a:lnTo>
                  <a:pt x="22277" y="226492"/>
                </a:lnTo>
                <a:lnTo>
                  <a:pt x="22277" y="308177"/>
                </a:lnTo>
                <a:lnTo>
                  <a:pt x="18564" y="311890"/>
                </a:lnTo>
                <a:close/>
              </a:path>
              <a:path w="22860" h="757554">
                <a:moveTo>
                  <a:pt x="18564" y="423280"/>
                </a:moveTo>
                <a:lnTo>
                  <a:pt x="3712" y="423280"/>
                </a:lnTo>
                <a:lnTo>
                  <a:pt x="0" y="419567"/>
                </a:lnTo>
                <a:lnTo>
                  <a:pt x="0" y="337881"/>
                </a:lnTo>
                <a:lnTo>
                  <a:pt x="3712" y="334168"/>
                </a:lnTo>
                <a:lnTo>
                  <a:pt x="18564" y="334168"/>
                </a:lnTo>
                <a:lnTo>
                  <a:pt x="22277" y="337881"/>
                </a:lnTo>
                <a:lnTo>
                  <a:pt x="22277" y="419567"/>
                </a:lnTo>
                <a:lnTo>
                  <a:pt x="18564" y="423280"/>
                </a:lnTo>
                <a:close/>
              </a:path>
              <a:path w="22860" h="757554">
                <a:moveTo>
                  <a:pt x="18564" y="534669"/>
                </a:moveTo>
                <a:lnTo>
                  <a:pt x="3712" y="534669"/>
                </a:lnTo>
                <a:lnTo>
                  <a:pt x="0" y="530957"/>
                </a:lnTo>
                <a:lnTo>
                  <a:pt x="0" y="449271"/>
                </a:lnTo>
                <a:lnTo>
                  <a:pt x="3712" y="445558"/>
                </a:lnTo>
                <a:lnTo>
                  <a:pt x="18564" y="445558"/>
                </a:lnTo>
                <a:lnTo>
                  <a:pt x="22277" y="449271"/>
                </a:lnTo>
                <a:lnTo>
                  <a:pt x="22277" y="530957"/>
                </a:lnTo>
                <a:lnTo>
                  <a:pt x="18564" y="534669"/>
                </a:lnTo>
                <a:close/>
              </a:path>
              <a:path w="22860" h="757554">
                <a:moveTo>
                  <a:pt x="18564" y="646059"/>
                </a:moveTo>
                <a:lnTo>
                  <a:pt x="3712" y="646059"/>
                </a:lnTo>
                <a:lnTo>
                  <a:pt x="0" y="642346"/>
                </a:lnTo>
                <a:lnTo>
                  <a:pt x="0" y="560660"/>
                </a:lnTo>
                <a:lnTo>
                  <a:pt x="3712" y="556947"/>
                </a:lnTo>
                <a:lnTo>
                  <a:pt x="18564" y="556947"/>
                </a:lnTo>
                <a:lnTo>
                  <a:pt x="22277" y="560660"/>
                </a:lnTo>
                <a:lnTo>
                  <a:pt x="22277" y="642346"/>
                </a:lnTo>
                <a:lnTo>
                  <a:pt x="18564" y="646059"/>
                </a:lnTo>
                <a:close/>
              </a:path>
              <a:path w="22860" h="757554">
                <a:moveTo>
                  <a:pt x="18564" y="757449"/>
                </a:moveTo>
                <a:lnTo>
                  <a:pt x="3712" y="757449"/>
                </a:lnTo>
                <a:lnTo>
                  <a:pt x="0" y="753736"/>
                </a:lnTo>
                <a:lnTo>
                  <a:pt x="0" y="672050"/>
                </a:lnTo>
                <a:lnTo>
                  <a:pt x="3712" y="668337"/>
                </a:lnTo>
                <a:lnTo>
                  <a:pt x="18564" y="668337"/>
                </a:lnTo>
                <a:lnTo>
                  <a:pt x="22277" y="672050"/>
                </a:lnTo>
                <a:lnTo>
                  <a:pt x="22277" y="753736"/>
                </a:lnTo>
                <a:lnTo>
                  <a:pt x="18564" y="75744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29272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80" dirty="0"/>
              <a:t>Range </a:t>
            </a:r>
            <a:r>
              <a:rPr sz="3850" spc="20" dirty="0"/>
              <a:t>of </a:t>
            </a:r>
            <a:r>
              <a:rPr sz="3850" spc="5" dirty="0"/>
              <a:t>Price</a:t>
            </a:r>
            <a:r>
              <a:rPr sz="3850" spc="-825" dirty="0"/>
              <a:t> </a:t>
            </a:r>
            <a:r>
              <a:rPr sz="3850" spc="-35" dirty="0"/>
              <a:t>Elasticity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1181" y="2199486"/>
            <a:ext cx="0" cy="2914015"/>
          </a:xfrm>
          <a:custGeom>
            <a:avLst/>
            <a:gdLst/>
            <a:ahLst/>
            <a:cxnLst/>
            <a:rect l="l" t="t" r="r" b="b"/>
            <a:pathLst>
              <a:path h="2914015">
                <a:moveTo>
                  <a:pt x="0" y="0"/>
                </a:moveTo>
                <a:lnTo>
                  <a:pt x="0" y="2913565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1181" y="5113052"/>
            <a:ext cx="5086985" cy="0"/>
          </a:xfrm>
          <a:custGeom>
            <a:avLst/>
            <a:gdLst/>
            <a:ahLst/>
            <a:cxnLst/>
            <a:rect l="l" t="t" r="r" b="b"/>
            <a:pathLst>
              <a:path w="5086984">
                <a:moveTo>
                  <a:pt x="0" y="0"/>
                </a:moveTo>
                <a:lnTo>
                  <a:pt x="5086615" y="0"/>
                </a:lnTo>
              </a:path>
            </a:pathLst>
          </a:custGeom>
          <a:ln w="11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90888" y="5071042"/>
            <a:ext cx="86614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latin typeface="Trebuchet MS"/>
                <a:cs typeface="Trebuchet MS"/>
              </a:rPr>
              <a:t>Q</a:t>
            </a:r>
            <a:r>
              <a:rPr sz="1750" spc="5" dirty="0">
                <a:latin typeface="Trebuchet MS"/>
                <a:cs typeface="Trebuchet MS"/>
              </a:rPr>
              <a:t>u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65" dirty="0">
                <a:latin typeface="Trebuchet MS"/>
                <a:cs typeface="Trebuchet MS"/>
              </a:rPr>
              <a:t>i</a:t>
            </a:r>
            <a:r>
              <a:rPr sz="1750" spc="-80" dirty="0">
                <a:latin typeface="Trebuchet MS"/>
                <a:cs typeface="Trebuchet MS"/>
              </a:rPr>
              <a:t>t</a:t>
            </a:r>
            <a:r>
              <a:rPr sz="1750" spc="-35" dirty="0">
                <a:latin typeface="Trebuchet MS"/>
                <a:cs typeface="Trebuchet MS"/>
              </a:rPr>
              <a:t>y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06" y="623616"/>
            <a:ext cx="9347200" cy="17576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71</a:t>
            </a:r>
            <a:endParaRPr sz="1750">
              <a:latin typeface="Trebuchet MS"/>
              <a:cs typeface="Trebuchet MS"/>
            </a:endParaRPr>
          </a:p>
          <a:p>
            <a:pPr marL="1162050">
              <a:lnSpc>
                <a:spcPct val="100000"/>
              </a:lnSpc>
              <a:spcBef>
                <a:spcPts val="919"/>
              </a:spcBef>
            </a:pPr>
            <a:r>
              <a:rPr sz="2800" spc="-45" dirty="0">
                <a:latin typeface="Trebuchet MS"/>
                <a:cs typeface="Trebuchet MS"/>
              </a:rPr>
              <a:t>Perfectly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Elastic</a:t>
            </a:r>
            <a:endParaRPr sz="2800">
              <a:latin typeface="Trebuchet MS"/>
              <a:cs typeface="Trebuchet MS"/>
            </a:endParaRPr>
          </a:p>
          <a:p>
            <a:pPr marL="1507490" marR="17780">
              <a:lnSpc>
                <a:spcPts val="2890"/>
              </a:lnSpc>
              <a:spcBef>
                <a:spcPts val="990"/>
              </a:spcBef>
            </a:pP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70" dirty="0">
                <a:latin typeface="Trebuchet MS"/>
                <a:cs typeface="Trebuchet MS"/>
              </a:rPr>
              <a:t>changes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inﬁnitely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with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any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change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  </a:t>
            </a:r>
            <a:r>
              <a:rPr sz="2450" spc="-400" dirty="0">
                <a:latin typeface="Trebuchet MS"/>
                <a:cs typeface="Trebuchet MS"/>
              </a:rPr>
              <a:t>p</a:t>
            </a:r>
            <a:r>
              <a:rPr sz="2625" spc="-600" baseline="-7936" dirty="0">
                <a:latin typeface="Trebuchet MS"/>
                <a:cs typeface="Trebuchet MS"/>
              </a:rPr>
              <a:t>P</a:t>
            </a:r>
            <a:r>
              <a:rPr sz="2450" spc="-400" dirty="0">
                <a:latin typeface="Trebuchet MS"/>
                <a:cs typeface="Trebuchet MS"/>
              </a:rPr>
              <a:t>r</a:t>
            </a:r>
            <a:r>
              <a:rPr sz="2625" spc="-600" baseline="-7936" dirty="0">
                <a:latin typeface="Trebuchet MS"/>
                <a:cs typeface="Trebuchet MS"/>
              </a:rPr>
              <a:t>r</a:t>
            </a:r>
            <a:r>
              <a:rPr sz="2450" spc="-400" dirty="0">
                <a:latin typeface="Trebuchet MS"/>
                <a:cs typeface="Trebuchet MS"/>
              </a:rPr>
              <a:t>i</a:t>
            </a:r>
            <a:r>
              <a:rPr sz="2625" spc="-600" baseline="-7936" dirty="0">
                <a:latin typeface="Trebuchet MS"/>
                <a:cs typeface="Trebuchet MS"/>
              </a:rPr>
              <a:t>i</a:t>
            </a:r>
            <a:r>
              <a:rPr sz="2450" spc="-400" dirty="0">
                <a:latin typeface="Trebuchet MS"/>
                <a:cs typeface="Trebuchet MS"/>
              </a:rPr>
              <a:t>c</a:t>
            </a:r>
            <a:r>
              <a:rPr sz="2625" spc="-600" baseline="-7936" dirty="0">
                <a:latin typeface="Trebuchet MS"/>
                <a:cs typeface="Trebuchet MS"/>
              </a:rPr>
              <a:t>ce</a:t>
            </a:r>
            <a:r>
              <a:rPr sz="2450" spc="-400" dirty="0">
                <a:latin typeface="Trebuchet MS"/>
                <a:cs typeface="Trebuchet MS"/>
              </a:rPr>
              <a:t>e.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5297" y="3439445"/>
            <a:ext cx="86423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0" dirty="0">
                <a:latin typeface="Trebuchet MS"/>
                <a:cs typeface="Trebuchet MS"/>
              </a:rPr>
              <a:t>D</a:t>
            </a:r>
            <a:r>
              <a:rPr sz="1750" spc="5" dirty="0">
                <a:latin typeface="Trebuchet MS"/>
                <a:cs typeface="Trebuchet MS"/>
              </a:rPr>
              <a:t>e</a:t>
            </a:r>
            <a:r>
              <a:rPr sz="1750" spc="125" dirty="0">
                <a:latin typeface="Trebuchet MS"/>
                <a:cs typeface="Trebuchet MS"/>
              </a:rPr>
              <a:t>m</a:t>
            </a:r>
            <a:r>
              <a:rPr sz="1750" spc="40" dirty="0">
                <a:latin typeface="Trebuchet MS"/>
                <a:cs typeface="Trebuchet MS"/>
              </a:rPr>
              <a:t>a</a:t>
            </a:r>
            <a:r>
              <a:rPr sz="1750" spc="5" dirty="0">
                <a:latin typeface="Trebuchet MS"/>
                <a:cs typeface="Trebuchet MS"/>
              </a:rPr>
              <a:t>n</a:t>
            </a:r>
            <a:r>
              <a:rPr sz="1750" spc="10" dirty="0">
                <a:latin typeface="Trebuchet MS"/>
                <a:cs typeface="Trebuchet MS"/>
              </a:rPr>
              <a:t>d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6755" y="3497716"/>
            <a:ext cx="451484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30" dirty="0">
                <a:latin typeface="Trebuchet MS"/>
                <a:cs typeface="Trebuchet MS"/>
              </a:rPr>
              <a:t>R</a:t>
            </a:r>
            <a:r>
              <a:rPr sz="1750" spc="165" dirty="0">
                <a:latin typeface="Trebuchet MS"/>
                <a:cs typeface="Trebuchet MS"/>
              </a:rPr>
              <a:t>s</a:t>
            </a:r>
            <a:r>
              <a:rPr sz="1750" spc="-210" dirty="0">
                <a:latin typeface="Trebuchet MS"/>
                <a:cs typeface="Trebuchet MS"/>
              </a:rPr>
              <a:t>.</a:t>
            </a:r>
            <a:r>
              <a:rPr sz="1750" spc="65" dirty="0"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180" y="3656269"/>
            <a:ext cx="4862830" cy="0"/>
          </a:xfrm>
          <a:custGeom>
            <a:avLst/>
            <a:gdLst/>
            <a:ahLst/>
            <a:cxnLst/>
            <a:rect l="l" t="t" r="r" b="b"/>
            <a:pathLst>
              <a:path w="4862830">
                <a:moveTo>
                  <a:pt x="0" y="0"/>
                </a:moveTo>
                <a:lnTo>
                  <a:pt x="4862206" y="0"/>
                </a:lnTo>
              </a:path>
            </a:pathLst>
          </a:custGeom>
          <a:ln w="11138">
            <a:solidFill>
              <a:srgbClr val="A42F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84803" y="2549116"/>
            <a:ext cx="2169795" cy="7702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80010" marR="93345">
              <a:lnSpc>
                <a:spcPts val="1750"/>
              </a:lnSpc>
              <a:spcBef>
                <a:spcPts val="380"/>
              </a:spcBef>
            </a:pPr>
            <a:r>
              <a:rPr sz="1750" spc="-70" dirty="0">
                <a:latin typeface="Trebuchet MS"/>
                <a:cs typeface="Trebuchet MS"/>
              </a:rPr>
              <a:t>1. </a:t>
            </a:r>
            <a:r>
              <a:rPr sz="1750" spc="-10" dirty="0">
                <a:latin typeface="Trebuchet MS"/>
                <a:cs typeface="Trebuchet MS"/>
              </a:rPr>
              <a:t>At </a:t>
            </a:r>
            <a:r>
              <a:rPr sz="1750" spc="5" dirty="0">
                <a:latin typeface="Trebuchet MS"/>
                <a:cs typeface="Trebuchet MS"/>
              </a:rPr>
              <a:t>any </a:t>
            </a:r>
            <a:r>
              <a:rPr sz="1750" spc="-35" dirty="0">
                <a:latin typeface="Trebuchet MS"/>
                <a:cs typeface="Trebuchet MS"/>
              </a:rPr>
              <a:t>price  </a:t>
            </a:r>
            <a:r>
              <a:rPr sz="1750" spc="5" dirty="0">
                <a:latin typeface="Trebuchet MS"/>
                <a:cs typeface="Trebuchet MS"/>
              </a:rPr>
              <a:t>above </a:t>
            </a:r>
            <a:r>
              <a:rPr sz="1750" spc="-55" dirty="0">
                <a:latin typeface="Trebuchet MS"/>
                <a:cs typeface="Trebuchet MS"/>
              </a:rPr>
              <a:t>Rs.4,</a:t>
            </a:r>
            <a:r>
              <a:rPr sz="1750" spc="-180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quantity  </a:t>
            </a:r>
            <a:r>
              <a:rPr sz="1750" spc="20" dirty="0">
                <a:latin typeface="Trebuchet MS"/>
                <a:cs typeface="Trebuchet MS"/>
              </a:rPr>
              <a:t>demanded </a:t>
            </a:r>
            <a:r>
              <a:rPr sz="1750" spc="65" dirty="0">
                <a:latin typeface="Trebuchet MS"/>
                <a:cs typeface="Trebuchet MS"/>
              </a:rPr>
              <a:t>is</a:t>
            </a:r>
            <a:r>
              <a:rPr sz="1750" spc="-280" dirty="0">
                <a:latin typeface="Trebuchet MS"/>
                <a:cs typeface="Trebuchet MS"/>
              </a:rPr>
              <a:t> </a:t>
            </a:r>
            <a:r>
              <a:rPr sz="1750" spc="-40" dirty="0">
                <a:latin typeface="Trebuchet MS"/>
                <a:cs typeface="Trebuchet MS"/>
              </a:rPr>
              <a:t>zero.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181" y="2898744"/>
            <a:ext cx="523875" cy="175260"/>
          </a:xfrm>
          <a:custGeom>
            <a:avLst/>
            <a:gdLst/>
            <a:ahLst/>
            <a:cxnLst/>
            <a:rect l="l" t="t" r="r" b="b"/>
            <a:pathLst>
              <a:path w="523875" h="175260">
                <a:moveTo>
                  <a:pt x="0" y="174814"/>
                </a:moveTo>
                <a:lnTo>
                  <a:pt x="523622" y="0"/>
                </a:lnTo>
              </a:path>
            </a:pathLst>
          </a:custGeom>
          <a:ln w="22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852" y="4064170"/>
            <a:ext cx="1899920" cy="770255"/>
          </a:xfrm>
          <a:custGeom>
            <a:avLst/>
            <a:gdLst/>
            <a:ahLst/>
            <a:cxnLst/>
            <a:rect l="l" t="t" r="r" b="b"/>
            <a:pathLst>
              <a:path w="1899920" h="770254">
                <a:moveTo>
                  <a:pt x="0" y="0"/>
                </a:moveTo>
                <a:lnTo>
                  <a:pt x="1899689" y="0"/>
                </a:lnTo>
                <a:lnTo>
                  <a:pt x="1899689" y="769667"/>
                </a:lnTo>
                <a:lnTo>
                  <a:pt x="0" y="7696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6852" y="4064170"/>
            <a:ext cx="1899920" cy="261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80010">
              <a:lnSpc>
                <a:spcPts val="2030"/>
              </a:lnSpc>
              <a:spcBef>
                <a:spcPts val="30"/>
              </a:spcBef>
            </a:pPr>
            <a:r>
              <a:rPr sz="1750" spc="-70" dirty="0">
                <a:latin typeface="Trebuchet MS"/>
                <a:cs typeface="Trebuchet MS"/>
              </a:rPr>
              <a:t>2. </a:t>
            </a:r>
            <a:r>
              <a:rPr sz="1750" spc="-10" dirty="0">
                <a:latin typeface="Trebuchet MS"/>
                <a:cs typeface="Trebuchet MS"/>
              </a:rPr>
              <a:t>At </a:t>
            </a:r>
            <a:r>
              <a:rPr sz="1750" spc="-20" dirty="0">
                <a:latin typeface="Trebuchet MS"/>
                <a:cs typeface="Trebuchet MS"/>
              </a:rPr>
              <a:t>exactly</a:t>
            </a:r>
            <a:r>
              <a:rPr sz="1750" spc="-25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Rs.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6852" y="4325758"/>
            <a:ext cx="1899920" cy="222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755"/>
              </a:lnSpc>
            </a:pPr>
            <a:r>
              <a:rPr sz="1750" spc="-130" dirty="0">
                <a:latin typeface="Trebuchet MS"/>
                <a:cs typeface="Trebuchet MS"/>
              </a:rPr>
              <a:t>4, </a:t>
            </a:r>
            <a:r>
              <a:rPr sz="1750" spc="50" dirty="0">
                <a:latin typeface="Trebuchet MS"/>
                <a:cs typeface="Trebuchet MS"/>
              </a:rPr>
              <a:t>consumers</a:t>
            </a:r>
            <a:r>
              <a:rPr sz="1750" spc="-105" dirty="0">
                <a:latin typeface="Trebuchet MS"/>
                <a:cs typeface="Trebuchet MS"/>
              </a:rPr>
              <a:t> </a:t>
            </a:r>
            <a:r>
              <a:rPr sz="1750" spc="-60" dirty="0">
                <a:latin typeface="Trebuchet MS"/>
                <a:cs typeface="Trebuchet MS"/>
              </a:rPr>
              <a:t>will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6852" y="4548537"/>
            <a:ext cx="1899920" cy="285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825"/>
              </a:lnSpc>
            </a:pPr>
            <a:r>
              <a:rPr sz="1750" spc="-15" dirty="0">
                <a:latin typeface="Trebuchet MS"/>
                <a:cs typeface="Trebuchet MS"/>
              </a:rPr>
              <a:t>buy </a:t>
            </a:r>
            <a:r>
              <a:rPr sz="1750" spc="5" dirty="0">
                <a:latin typeface="Trebuchet MS"/>
                <a:cs typeface="Trebuchet MS"/>
              </a:rPr>
              <a:t>any</a:t>
            </a:r>
            <a:r>
              <a:rPr sz="1750" spc="-275" dirty="0">
                <a:latin typeface="Trebuchet MS"/>
                <a:cs typeface="Trebuchet MS"/>
              </a:rPr>
              <a:t> </a:t>
            </a:r>
            <a:r>
              <a:rPr sz="1750" spc="-60" dirty="0">
                <a:latin typeface="Trebuchet MS"/>
                <a:cs typeface="Trebuchet MS"/>
              </a:rPr>
              <a:t>quantity.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05277" y="3656271"/>
            <a:ext cx="149860" cy="408305"/>
          </a:xfrm>
          <a:custGeom>
            <a:avLst/>
            <a:gdLst/>
            <a:ahLst/>
            <a:cxnLst/>
            <a:rect l="l" t="t" r="r" b="b"/>
            <a:pathLst>
              <a:path w="149860" h="408304">
                <a:moveTo>
                  <a:pt x="0" y="0"/>
                </a:moveTo>
                <a:lnTo>
                  <a:pt x="149606" y="407899"/>
                </a:lnTo>
              </a:path>
            </a:pathLst>
          </a:custGeom>
          <a:ln w="22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4330" y="5171324"/>
            <a:ext cx="2952115" cy="540385"/>
          </a:xfrm>
          <a:custGeom>
            <a:avLst/>
            <a:gdLst/>
            <a:ahLst/>
            <a:cxnLst/>
            <a:rect l="l" t="t" r="r" b="b"/>
            <a:pathLst>
              <a:path w="2952115" h="540385">
                <a:moveTo>
                  <a:pt x="0" y="0"/>
                </a:moveTo>
                <a:lnTo>
                  <a:pt x="2951608" y="0"/>
                </a:lnTo>
                <a:lnTo>
                  <a:pt x="2951608" y="540223"/>
                </a:lnTo>
                <a:lnTo>
                  <a:pt x="0" y="540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1831" y="5162189"/>
            <a:ext cx="2430780" cy="7385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455"/>
              </a:spcBef>
            </a:pPr>
            <a:r>
              <a:rPr sz="1750" spc="-70" dirty="0">
                <a:latin typeface="Trebuchet MS"/>
                <a:cs typeface="Trebuchet MS"/>
              </a:rPr>
              <a:t>3.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At</a:t>
            </a:r>
            <a:r>
              <a:rPr sz="1750" spc="-55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a</a:t>
            </a:r>
            <a:r>
              <a:rPr sz="1750" spc="-90" dirty="0">
                <a:latin typeface="Trebuchet MS"/>
                <a:cs typeface="Trebuchet MS"/>
              </a:rPr>
              <a:t> </a:t>
            </a:r>
            <a:r>
              <a:rPr sz="1750" spc="-35" dirty="0">
                <a:latin typeface="Trebuchet MS"/>
                <a:cs typeface="Trebuchet MS"/>
              </a:rPr>
              <a:t>price</a:t>
            </a:r>
            <a:r>
              <a:rPr sz="1750" spc="-60" dirty="0">
                <a:latin typeface="Trebuchet MS"/>
                <a:cs typeface="Trebuchet MS"/>
              </a:rPr>
              <a:t> </a:t>
            </a:r>
            <a:r>
              <a:rPr sz="1750" spc="-15" dirty="0">
                <a:latin typeface="Trebuchet MS"/>
                <a:cs typeface="Trebuchet MS"/>
              </a:rPr>
              <a:t>below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Rs.</a:t>
            </a:r>
            <a:r>
              <a:rPr sz="1750" spc="-125" dirty="0">
                <a:latin typeface="Trebuchet MS"/>
                <a:cs typeface="Trebuchet MS"/>
              </a:rPr>
              <a:t> </a:t>
            </a:r>
            <a:r>
              <a:rPr sz="1750" spc="-130" dirty="0">
                <a:latin typeface="Trebuchet MS"/>
                <a:cs typeface="Trebuchet MS"/>
              </a:rPr>
              <a:t>4,  </a:t>
            </a:r>
            <a:r>
              <a:rPr sz="1750" spc="-30" dirty="0">
                <a:latin typeface="Trebuchet MS"/>
                <a:cs typeface="Trebuchet MS"/>
              </a:rPr>
              <a:t>quantity </a:t>
            </a:r>
            <a:r>
              <a:rPr sz="1750" spc="20" dirty="0">
                <a:latin typeface="Trebuchet MS"/>
                <a:cs typeface="Trebuchet MS"/>
              </a:rPr>
              <a:t>demanded </a:t>
            </a:r>
            <a:r>
              <a:rPr sz="1750" spc="65" dirty="0">
                <a:latin typeface="Trebuchet MS"/>
                <a:cs typeface="Trebuchet MS"/>
              </a:rPr>
              <a:t>is  </a:t>
            </a:r>
            <a:r>
              <a:rPr sz="1750" spc="-55" dirty="0">
                <a:latin typeface="Trebuchet MS"/>
                <a:cs typeface="Trebuchet MS"/>
              </a:rPr>
              <a:t>inﬁnite.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7952" y="4122441"/>
            <a:ext cx="673735" cy="1049020"/>
          </a:xfrm>
          <a:custGeom>
            <a:avLst/>
            <a:gdLst/>
            <a:ahLst/>
            <a:cxnLst/>
            <a:rect l="l" t="t" r="r" b="b"/>
            <a:pathLst>
              <a:path w="673735" h="1049020">
                <a:moveTo>
                  <a:pt x="0" y="1048883"/>
                </a:moveTo>
                <a:lnTo>
                  <a:pt x="673228" y="0"/>
                </a:lnTo>
              </a:path>
            </a:pathLst>
          </a:custGeom>
          <a:ln w="22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Determinants </a:t>
            </a:r>
            <a:r>
              <a:rPr spc="15" dirty="0"/>
              <a:t>of </a:t>
            </a:r>
            <a:r>
              <a:rPr spc="-90" dirty="0"/>
              <a:t>the </a:t>
            </a:r>
            <a:r>
              <a:rPr spc="-10" dirty="0"/>
              <a:t>Price </a:t>
            </a:r>
            <a:r>
              <a:rPr spc="-50" dirty="0"/>
              <a:t>Elasticity</a:t>
            </a:r>
            <a:r>
              <a:rPr spc="-665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56801"/>
            <a:ext cx="7973059" cy="30060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25" dirty="0">
                <a:latin typeface="Trebuchet MS"/>
                <a:cs typeface="Trebuchet MS"/>
              </a:rPr>
              <a:t>Available </a:t>
            </a:r>
            <a:r>
              <a:rPr sz="2800" spc="70" dirty="0">
                <a:latin typeface="Trebuchet MS"/>
                <a:cs typeface="Trebuchet MS"/>
              </a:rPr>
              <a:t>close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substitutes</a:t>
            </a:r>
            <a:endParaRPr sz="2800">
              <a:latin typeface="Trebuchet MS"/>
              <a:cs typeface="Trebuchet MS"/>
            </a:endParaRPr>
          </a:p>
          <a:p>
            <a:pPr marL="357505" marR="457200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greater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number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close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substitutes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  </a:t>
            </a:r>
            <a:r>
              <a:rPr sz="2450" spc="-25" dirty="0">
                <a:latin typeface="Trebuchet MS"/>
                <a:cs typeface="Trebuchet MS"/>
              </a:rPr>
              <a:t>available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good,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more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elastic</a:t>
            </a:r>
            <a:r>
              <a:rPr sz="2450" spc="-95" dirty="0">
                <a:latin typeface="Trebuchet MS"/>
                <a:cs typeface="Trebuchet MS"/>
              </a:rPr>
              <a:t> </a:t>
            </a:r>
            <a:r>
              <a:rPr sz="2450" spc="-130" dirty="0">
                <a:latin typeface="Trebuchet MS"/>
                <a:cs typeface="Trebuchet MS"/>
              </a:rPr>
              <a:t>it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becomes.</a:t>
            </a:r>
            <a:endParaRPr sz="245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85"/>
              </a:spcBef>
            </a:pPr>
            <a:r>
              <a:rPr sz="2450" spc="-20" dirty="0">
                <a:latin typeface="Trebuchet MS"/>
                <a:cs typeface="Trebuchet MS"/>
              </a:rPr>
              <a:t>If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there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many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bread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stores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city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one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bread  </a:t>
            </a:r>
            <a:r>
              <a:rPr sz="2450" spc="-15" dirty="0">
                <a:latin typeface="Trebuchet MS"/>
                <a:cs typeface="Trebuchet MS"/>
              </a:rPr>
              <a:t>store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raises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its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95" dirty="0">
                <a:latin typeface="Trebuchet MS"/>
                <a:cs typeface="Trebuchet MS"/>
              </a:rPr>
              <a:t>price,</a:t>
            </a:r>
            <a:r>
              <a:rPr sz="2450" spc="-7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quantity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decreases  </a:t>
            </a:r>
            <a:r>
              <a:rPr sz="2450" spc="35" dirty="0">
                <a:latin typeface="Trebuchet MS"/>
                <a:cs typeface="Trebuchet MS"/>
              </a:rPr>
              <a:t>since </a:t>
            </a:r>
            <a:r>
              <a:rPr sz="2450" spc="-90" dirty="0">
                <a:latin typeface="Trebuchet MS"/>
                <a:cs typeface="Trebuchet MS"/>
              </a:rPr>
              <a:t>there </a:t>
            </a:r>
            <a:r>
              <a:rPr sz="2450" spc="-60" dirty="0">
                <a:latin typeface="Trebuchet MS"/>
                <a:cs typeface="Trebuchet MS"/>
              </a:rPr>
              <a:t>are </a:t>
            </a:r>
            <a:r>
              <a:rPr sz="2450" spc="25" dirty="0">
                <a:latin typeface="Trebuchet MS"/>
                <a:cs typeface="Trebuchet MS"/>
              </a:rPr>
              <a:t>many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35" dirty="0">
                <a:latin typeface="Trebuchet MS"/>
                <a:cs typeface="Trebuchet MS"/>
              </a:rPr>
              <a:t>stores </a:t>
            </a:r>
            <a:r>
              <a:rPr sz="2450" spc="10" dirty="0">
                <a:latin typeface="Trebuchet MS"/>
                <a:cs typeface="Trebuchet MS"/>
              </a:rPr>
              <a:t>producing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dirty="0">
                <a:latin typeface="Trebuchet MS"/>
                <a:cs typeface="Trebuchet MS"/>
              </a:rPr>
              <a:t>similar  </a:t>
            </a:r>
            <a:r>
              <a:rPr sz="2450" spc="-50" dirty="0">
                <a:latin typeface="Trebuchet MS"/>
                <a:cs typeface="Trebuchet MS"/>
              </a:rPr>
              <a:t>product.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Determinants </a:t>
            </a:r>
            <a:r>
              <a:rPr spc="15" dirty="0"/>
              <a:t>of </a:t>
            </a:r>
            <a:r>
              <a:rPr spc="-90" dirty="0"/>
              <a:t>the </a:t>
            </a:r>
            <a:r>
              <a:rPr spc="-10" dirty="0"/>
              <a:t>Price </a:t>
            </a:r>
            <a:r>
              <a:rPr spc="-50" dirty="0"/>
              <a:t>Elasticity</a:t>
            </a:r>
            <a:r>
              <a:rPr spc="-665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56801"/>
            <a:ext cx="8444865" cy="22707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10" dirty="0">
                <a:latin typeface="Trebuchet MS"/>
                <a:cs typeface="Trebuchet MS"/>
              </a:rPr>
              <a:t>Percent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Income</a:t>
            </a:r>
            <a:endParaRPr sz="2800">
              <a:latin typeface="Trebuchet MS"/>
              <a:cs typeface="Trebuchet MS"/>
            </a:endParaRPr>
          </a:p>
          <a:p>
            <a:pPr marL="357505" marR="372110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percent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income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spent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good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inﬂuences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  </a:t>
            </a:r>
            <a:r>
              <a:rPr sz="2450" spc="-40" dirty="0">
                <a:latin typeface="Trebuchet MS"/>
                <a:cs typeface="Trebuchet MS"/>
              </a:rPr>
              <a:t>elasticity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22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demand.</a:t>
            </a:r>
            <a:endParaRPr sz="245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85"/>
              </a:spcBef>
            </a:pP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greater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percent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income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spent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50" dirty="0">
                <a:latin typeface="Trebuchet MS"/>
                <a:cs typeface="Trebuchet MS"/>
              </a:rPr>
              <a:t>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good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more  </a:t>
            </a:r>
            <a:r>
              <a:rPr sz="2450" spc="-15" dirty="0">
                <a:latin typeface="Trebuchet MS"/>
                <a:cs typeface="Trebuchet MS"/>
              </a:rPr>
              <a:t>elastic </a:t>
            </a:r>
            <a:r>
              <a:rPr sz="2450" spc="-130" dirty="0">
                <a:latin typeface="Trebuchet MS"/>
                <a:cs typeface="Trebuchet MS"/>
              </a:rPr>
              <a:t>it </a:t>
            </a:r>
            <a:r>
              <a:rPr sz="2450" spc="15" dirty="0">
                <a:latin typeface="Trebuchet MS"/>
                <a:cs typeface="Trebuchet MS"/>
              </a:rPr>
              <a:t>becomes, </a:t>
            </a:r>
            <a:r>
              <a:rPr sz="2450" spc="-75" dirty="0">
                <a:latin typeface="Trebuchet MS"/>
                <a:cs typeface="Trebuchet MS"/>
              </a:rPr>
              <a:t>all </a:t>
            </a:r>
            <a:r>
              <a:rPr sz="2450" spc="15" dirty="0">
                <a:latin typeface="Trebuchet MS"/>
                <a:cs typeface="Trebuchet MS"/>
              </a:rPr>
              <a:t>else </a:t>
            </a:r>
            <a:r>
              <a:rPr sz="2450" spc="-40" dirty="0">
                <a:latin typeface="Trebuchet MS"/>
                <a:cs typeface="Trebuchet MS"/>
              </a:rPr>
              <a:t>held</a:t>
            </a:r>
            <a:r>
              <a:rPr sz="2450" spc="-46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constant.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Determinants </a:t>
            </a:r>
            <a:r>
              <a:rPr spc="15" dirty="0"/>
              <a:t>of </a:t>
            </a:r>
            <a:r>
              <a:rPr spc="-90" dirty="0"/>
              <a:t>the </a:t>
            </a:r>
            <a:r>
              <a:rPr spc="-10" dirty="0"/>
              <a:t>Price </a:t>
            </a:r>
            <a:r>
              <a:rPr spc="-50" dirty="0"/>
              <a:t>Elasticity</a:t>
            </a:r>
            <a:r>
              <a:rPr spc="-665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55805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56801"/>
            <a:ext cx="8476615" cy="30060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20" dirty="0">
                <a:latin typeface="Trebuchet MS"/>
                <a:cs typeface="Trebuchet MS"/>
              </a:rPr>
              <a:t>Luxury </a:t>
            </a:r>
            <a:r>
              <a:rPr sz="2800" spc="-35" dirty="0">
                <a:latin typeface="Trebuchet MS"/>
                <a:cs typeface="Trebuchet MS"/>
              </a:rPr>
              <a:t>or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necessity?</a:t>
            </a:r>
            <a:endParaRPr sz="280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990"/>
              </a:spcBef>
            </a:pPr>
            <a:r>
              <a:rPr sz="2450" spc="65" dirty="0">
                <a:latin typeface="Trebuchet MS"/>
                <a:cs typeface="Trebuchet MS"/>
              </a:rPr>
              <a:t>Those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items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necessities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life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more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inelastic  </a:t>
            </a:r>
            <a:r>
              <a:rPr sz="2450" spc="-45" dirty="0">
                <a:latin typeface="Trebuchet MS"/>
                <a:cs typeface="Trebuchet MS"/>
              </a:rPr>
              <a:t>than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items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110" dirty="0">
                <a:latin typeface="Trebuchet MS"/>
                <a:cs typeface="Trebuchet MS"/>
              </a:rPr>
              <a:t>luxury.</a:t>
            </a:r>
            <a:endParaRPr sz="2450">
              <a:latin typeface="Trebuchet MS"/>
              <a:cs typeface="Trebuchet MS"/>
            </a:endParaRPr>
          </a:p>
          <a:p>
            <a:pPr marL="357505" marR="510540">
              <a:lnSpc>
                <a:spcPts val="2890"/>
              </a:lnSpc>
              <a:spcBef>
                <a:spcPts val="885"/>
              </a:spcBef>
            </a:pPr>
            <a:r>
              <a:rPr sz="2450" spc="50" dirty="0">
                <a:latin typeface="Trebuchet MS"/>
                <a:cs typeface="Trebuchet MS"/>
              </a:rPr>
              <a:t>Food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-85" dirty="0">
                <a:latin typeface="Trebuchet MS"/>
                <a:cs typeface="Trebuchet MS"/>
              </a:rPr>
              <a:t>general, </a:t>
            </a:r>
            <a:r>
              <a:rPr sz="2450" spc="-95" dirty="0">
                <a:latin typeface="Trebuchet MS"/>
                <a:cs typeface="Trebuchet MS"/>
              </a:rPr>
              <a:t>salt,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-70" dirty="0">
                <a:latin typeface="Trebuchet MS"/>
                <a:cs typeface="Trebuchet MS"/>
              </a:rPr>
              <a:t>life </a:t>
            </a:r>
            <a:r>
              <a:rPr sz="2450" spc="50" dirty="0">
                <a:latin typeface="Trebuchet MS"/>
                <a:cs typeface="Trebuchet MS"/>
              </a:rPr>
              <a:t>saving </a:t>
            </a:r>
            <a:r>
              <a:rPr sz="2450" spc="10" dirty="0">
                <a:latin typeface="Trebuchet MS"/>
                <a:cs typeface="Trebuchet MS"/>
              </a:rPr>
              <a:t>medical </a:t>
            </a:r>
            <a:r>
              <a:rPr sz="2450" spc="-20" dirty="0">
                <a:latin typeface="Trebuchet MS"/>
                <a:cs typeface="Trebuchet MS"/>
              </a:rPr>
              <a:t>care </a:t>
            </a:r>
            <a:r>
              <a:rPr sz="2450" spc="-60" dirty="0">
                <a:latin typeface="Trebuchet MS"/>
                <a:cs typeface="Trebuchet MS"/>
              </a:rPr>
              <a:t>are  </a:t>
            </a:r>
            <a:r>
              <a:rPr sz="2450" spc="40" dirty="0">
                <a:latin typeface="Trebuchet MS"/>
                <a:cs typeface="Trebuchet MS"/>
              </a:rPr>
              <a:t>examples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necessities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have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lower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elasticity  </a:t>
            </a:r>
            <a:r>
              <a:rPr sz="2450" spc="-45" dirty="0">
                <a:latin typeface="Trebuchet MS"/>
                <a:cs typeface="Trebuchet MS"/>
              </a:rPr>
              <a:t>than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luxury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items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80" dirty="0">
                <a:latin typeface="Trebuchet MS"/>
                <a:cs typeface="Trebuchet MS"/>
              </a:rPr>
              <a:t>such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as: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30" dirty="0">
                <a:latin typeface="Trebuchet MS"/>
                <a:cs typeface="Trebuchet MS"/>
              </a:rPr>
              <a:t>jewellery,</a:t>
            </a:r>
            <a:r>
              <a:rPr sz="2450" spc="-9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yachts,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vacation  </a:t>
            </a:r>
            <a:r>
              <a:rPr sz="2450" spc="-114" dirty="0">
                <a:latin typeface="Trebuchet MS"/>
                <a:cs typeface="Trebuchet MS"/>
              </a:rPr>
              <a:t>travel.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Determinants </a:t>
            </a:r>
            <a:r>
              <a:rPr spc="15" dirty="0"/>
              <a:t>of </a:t>
            </a:r>
            <a:r>
              <a:rPr spc="-90" dirty="0"/>
              <a:t>the </a:t>
            </a:r>
            <a:r>
              <a:rPr spc="-10" dirty="0"/>
              <a:t>Price </a:t>
            </a:r>
            <a:r>
              <a:rPr spc="-50" dirty="0"/>
              <a:t>Elasticity</a:t>
            </a:r>
            <a:r>
              <a:rPr spc="-665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88309" y="1123447"/>
            <a:ext cx="120649" cy="24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137" y="154217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37" y="2228810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137" y="2915447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1002835"/>
            <a:ext cx="8477885" cy="33693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600" spc="5" dirty="0">
                <a:latin typeface="Trebuchet MS"/>
                <a:cs typeface="Trebuchet MS"/>
              </a:rPr>
              <a:t>Time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period</a:t>
            </a:r>
            <a:endParaRPr sz="2600">
              <a:latin typeface="Trebuchet MS"/>
              <a:cs typeface="Trebuchet MS"/>
            </a:endParaRPr>
          </a:p>
          <a:p>
            <a:pPr marL="357505" marR="13970">
              <a:lnSpc>
                <a:spcPts val="2280"/>
              </a:lnSpc>
              <a:spcBef>
                <a:spcPts val="740"/>
              </a:spcBef>
            </a:pPr>
            <a:r>
              <a:rPr sz="2350" spc="1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longer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time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period,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more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elastic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good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becomes  </a:t>
            </a:r>
            <a:r>
              <a:rPr sz="2350" spc="170" dirty="0">
                <a:latin typeface="Trebuchet MS"/>
                <a:cs typeface="Trebuchet MS"/>
              </a:rPr>
              <a:t>as</a:t>
            </a:r>
            <a:r>
              <a:rPr sz="2350" spc="-50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more </a:t>
            </a:r>
            <a:r>
              <a:rPr sz="2350" spc="30" dirty="0">
                <a:latin typeface="Trebuchet MS"/>
                <a:cs typeface="Trebuchet MS"/>
              </a:rPr>
              <a:t>substitutes become </a:t>
            </a:r>
            <a:r>
              <a:rPr sz="2350" spc="-30" dirty="0">
                <a:latin typeface="Trebuchet MS"/>
                <a:cs typeface="Trebuchet MS"/>
              </a:rPr>
              <a:t>available.</a:t>
            </a:r>
            <a:endParaRPr sz="2350">
              <a:latin typeface="Trebuchet MS"/>
              <a:cs typeface="Trebuchet MS"/>
            </a:endParaRPr>
          </a:p>
          <a:p>
            <a:pPr marL="357505" marR="231775">
              <a:lnSpc>
                <a:spcPts val="2280"/>
              </a:lnSpc>
              <a:spcBef>
                <a:spcPts val="844"/>
              </a:spcBef>
            </a:pPr>
            <a:r>
              <a:rPr sz="2350" spc="-50" dirty="0">
                <a:latin typeface="Trebuchet MS"/>
                <a:cs typeface="Trebuchet MS"/>
              </a:rPr>
              <a:t>If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price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of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petrol</a:t>
            </a:r>
            <a:r>
              <a:rPr sz="2350" spc="-55" dirty="0">
                <a:latin typeface="Trebuchet MS"/>
                <a:cs typeface="Trebuchet MS"/>
              </a:rPr>
              <a:t> doubled,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car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owners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would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still</a:t>
            </a:r>
            <a:r>
              <a:rPr sz="2350" spc="-6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need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  </a:t>
            </a:r>
            <a:r>
              <a:rPr sz="2350" spc="-5" dirty="0">
                <a:latin typeface="Trebuchet MS"/>
                <a:cs typeface="Trebuchet MS"/>
              </a:rPr>
              <a:t>buy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petrol.</a:t>
            </a:r>
            <a:endParaRPr sz="2350">
              <a:latin typeface="Trebuchet MS"/>
              <a:cs typeface="Trebuchet MS"/>
            </a:endParaRPr>
          </a:p>
          <a:p>
            <a:pPr marL="357505" marR="5080">
              <a:lnSpc>
                <a:spcPts val="2280"/>
              </a:lnSpc>
              <a:spcBef>
                <a:spcPts val="844"/>
              </a:spcBef>
            </a:pPr>
            <a:r>
              <a:rPr sz="2350" spc="10" dirty="0">
                <a:latin typeface="Trebuchet MS"/>
                <a:cs typeface="Trebuchet MS"/>
              </a:rPr>
              <a:t>But </a:t>
            </a:r>
            <a:r>
              <a:rPr sz="2350" spc="-20" dirty="0">
                <a:latin typeface="Trebuchet MS"/>
                <a:cs typeface="Trebuchet MS"/>
              </a:rPr>
              <a:t>in </a:t>
            </a:r>
            <a:r>
              <a:rPr sz="2350" spc="-105" dirty="0">
                <a:latin typeface="Trebuchet MS"/>
                <a:cs typeface="Trebuchet MS"/>
              </a:rPr>
              <a:t>time, </a:t>
            </a:r>
            <a:r>
              <a:rPr sz="2350" spc="-55" dirty="0">
                <a:latin typeface="Trebuchet MS"/>
                <a:cs typeface="Trebuchet MS"/>
              </a:rPr>
              <a:t>they </a:t>
            </a:r>
            <a:r>
              <a:rPr sz="2350" spc="60" dirty="0">
                <a:latin typeface="Trebuchet MS"/>
                <a:cs typeface="Trebuchet MS"/>
              </a:rPr>
              <a:t>may </a:t>
            </a:r>
            <a:r>
              <a:rPr sz="2350" spc="75" dirty="0">
                <a:latin typeface="Trebuchet MS"/>
                <a:cs typeface="Trebuchet MS"/>
              </a:rPr>
              <a:t>choose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-65" dirty="0">
                <a:latin typeface="Trebuchet MS"/>
                <a:cs typeface="Trebuchet MS"/>
              </a:rPr>
              <a:t>trade </a:t>
            </a:r>
            <a:r>
              <a:rPr sz="2350" spc="-70" dirty="0">
                <a:latin typeface="Trebuchet MS"/>
                <a:cs typeface="Trebuchet MS"/>
              </a:rPr>
              <a:t>their </a:t>
            </a:r>
            <a:r>
              <a:rPr sz="2350" spc="-30" dirty="0">
                <a:latin typeface="Trebuchet MS"/>
                <a:cs typeface="Trebuchet MS"/>
              </a:rPr>
              <a:t>larger </a:t>
            </a:r>
            <a:r>
              <a:rPr sz="2350" spc="-25" dirty="0">
                <a:latin typeface="Trebuchet MS"/>
                <a:cs typeface="Trebuchet MS"/>
              </a:rPr>
              <a:t>vehicle </a:t>
            </a:r>
            <a:r>
              <a:rPr sz="2350" spc="-20" dirty="0">
                <a:latin typeface="Trebuchet MS"/>
                <a:cs typeface="Trebuchet MS"/>
              </a:rPr>
              <a:t>in  </a:t>
            </a:r>
            <a:r>
              <a:rPr sz="2350" spc="-50" dirty="0">
                <a:latin typeface="Trebuchet MS"/>
                <a:cs typeface="Trebuchet MS"/>
              </a:rPr>
              <a:t>for </a:t>
            </a:r>
            <a:r>
              <a:rPr sz="2350" spc="15" dirty="0">
                <a:latin typeface="Trebuchet MS"/>
                <a:cs typeface="Trebuchet MS"/>
              </a:rPr>
              <a:t>one </a:t>
            </a:r>
            <a:r>
              <a:rPr sz="2350" spc="-50" dirty="0">
                <a:latin typeface="Trebuchet MS"/>
                <a:cs typeface="Trebuchet MS"/>
              </a:rPr>
              <a:t>that </a:t>
            </a:r>
            <a:r>
              <a:rPr sz="2350" spc="105" dirty="0">
                <a:latin typeface="Trebuchet MS"/>
                <a:cs typeface="Trebuchet MS"/>
              </a:rPr>
              <a:t>is </a:t>
            </a:r>
            <a:r>
              <a:rPr sz="2350" spc="10" dirty="0">
                <a:latin typeface="Trebuchet MS"/>
                <a:cs typeface="Trebuchet MS"/>
              </a:rPr>
              <a:t>more </a:t>
            </a:r>
            <a:r>
              <a:rPr sz="2350" spc="-60" dirty="0">
                <a:latin typeface="Trebuchet MS"/>
                <a:cs typeface="Trebuchet MS"/>
              </a:rPr>
              <a:t>fuel </a:t>
            </a:r>
            <a:r>
              <a:rPr sz="2350" spc="-50" dirty="0">
                <a:latin typeface="Trebuchet MS"/>
                <a:cs typeface="Trebuchet MS"/>
              </a:rPr>
              <a:t>eﬃcient </a:t>
            </a:r>
            <a:r>
              <a:rPr sz="2350" spc="-30" dirty="0">
                <a:latin typeface="Trebuchet MS"/>
                <a:cs typeface="Trebuchet MS"/>
              </a:rPr>
              <a:t>or </a:t>
            </a:r>
            <a:r>
              <a:rPr sz="2350" spc="130" dirty="0">
                <a:latin typeface="Trebuchet MS"/>
                <a:cs typeface="Trebuchet MS"/>
              </a:rPr>
              <a:t>uses </a:t>
            </a:r>
            <a:r>
              <a:rPr sz="2350" spc="50" dirty="0">
                <a:latin typeface="Trebuchet MS"/>
                <a:cs typeface="Trebuchet MS"/>
              </a:rPr>
              <a:t>an </a:t>
            </a:r>
            <a:r>
              <a:rPr sz="2350" spc="-45" dirty="0">
                <a:latin typeface="Trebuchet MS"/>
                <a:cs typeface="Trebuchet MS"/>
              </a:rPr>
              <a:t>alternative </a:t>
            </a:r>
            <a:r>
              <a:rPr sz="2350" spc="-120" dirty="0">
                <a:latin typeface="Trebuchet MS"/>
                <a:cs typeface="Trebuchet MS"/>
              </a:rPr>
              <a:t>fuel,  </a:t>
            </a:r>
            <a:r>
              <a:rPr sz="2350" spc="-30" dirty="0">
                <a:latin typeface="Trebuchet MS"/>
                <a:cs typeface="Trebuchet MS"/>
              </a:rPr>
              <a:t>or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even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choose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move</a:t>
            </a:r>
            <a:r>
              <a:rPr sz="2350" spc="-12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to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different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apartment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180" dirty="0">
                <a:latin typeface="Trebuchet MS"/>
                <a:cs typeface="Trebuchet MS"/>
              </a:rPr>
              <a:t>so</a:t>
            </a:r>
            <a:r>
              <a:rPr sz="2350" spc="-130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that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they  </a:t>
            </a:r>
            <a:r>
              <a:rPr sz="2350" spc="-25" dirty="0">
                <a:latin typeface="Trebuchet MS"/>
                <a:cs typeface="Trebuchet MS"/>
              </a:rPr>
              <a:t>are </a:t>
            </a:r>
            <a:r>
              <a:rPr sz="2350" spc="20" dirty="0">
                <a:latin typeface="Trebuchet MS"/>
                <a:cs typeface="Trebuchet MS"/>
              </a:rPr>
              <a:t>closer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-15" dirty="0">
                <a:latin typeface="Trebuchet MS"/>
                <a:cs typeface="Trebuchet MS"/>
              </a:rPr>
              <a:t>work </a:t>
            </a:r>
            <a:r>
              <a:rPr sz="2350" spc="-30" dirty="0">
                <a:latin typeface="Trebuchet MS"/>
                <a:cs typeface="Trebuchet MS"/>
              </a:rPr>
              <a:t>or </a:t>
            </a:r>
            <a:r>
              <a:rPr sz="2350" spc="-10" dirty="0">
                <a:latin typeface="Trebuchet MS"/>
                <a:cs typeface="Trebuchet MS"/>
              </a:rPr>
              <a:t>able </a:t>
            </a:r>
            <a:r>
              <a:rPr sz="2350" spc="-30" dirty="0">
                <a:latin typeface="Trebuchet MS"/>
                <a:cs typeface="Trebuchet MS"/>
              </a:rPr>
              <a:t>to </a:t>
            </a:r>
            <a:r>
              <a:rPr sz="2350" spc="90" dirty="0">
                <a:latin typeface="Trebuchet MS"/>
                <a:cs typeface="Trebuchet MS"/>
              </a:rPr>
              <a:t>use </a:t>
            </a:r>
            <a:r>
              <a:rPr sz="2350" spc="50" dirty="0">
                <a:latin typeface="Trebuchet MS"/>
                <a:cs typeface="Trebuchet MS"/>
              </a:rPr>
              <a:t>an </a:t>
            </a:r>
            <a:r>
              <a:rPr sz="2350" spc="-45" dirty="0">
                <a:latin typeface="Trebuchet MS"/>
                <a:cs typeface="Trebuchet MS"/>
              </a:rPr>
              <a:t>alternative </a:t>
            </a:r>
            <a:r>
              <a:rPr sz="2350" spc="40" dirty="0">
                <a:latin typeface="Trebuchet MS"/>
                <a:cs typeface="Trebuchet MS"/>
              </a:rPr>
              <a:t>methods </a:t>
            </a:r>
            <a:r>
              <a:rPr sz="2350" dirty="0">
                <a:latin typeface="Trebuchet MS"/>
                <a:cs typeface="Trebuchet MS"/>
              </a:rPr>
              <a:t>of  </a:t>
            </a:r>
            <a:r>
              <a:rPr sz="2350" spc="-5" dirty="0">
                <a:latin typeface="Trebuchet MS"/>
                <a:cs typeface="Trebuchet MS"/>
              </a:rPr>
              <a:t>public</a:t>
            </a:r>
            <a:r>
              <a:rPr sz="2350" spc="-110" dirty="0">
                <a:latin typeface="Trebuchet MS"/>
                <a:cs typeface="Trebuchet MS"/>
              </a:rPr>
              <a:t> </a:t>
            </a:r>
            <a:r>
              <a:rPr sz="2350" spc="-15" dirty="0">
                <a:latin typeface="Trebuchet MS"/>
                <a:cs typeface="Trebuchet MS"/>
              </a:rPr>
              <a:t>transportation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such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as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a</a:t>
            </a:r>
            <a:r>
              <a:rPr sz="2350" spc="-7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subway,</a:t>
            </a:r>
            <a:r>
              <a:rPr sz="2350" spc="-120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train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or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bus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line.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0" dirty="0"/>
              <a:t>Determinants </a:t>
            </a:r>
            <a:r>
              <a:rPr spc="15" dirty="0"/>
              <a:t>of </a:t>
            </a:r>
            <a:r>
              <a:rPr spc="-90" dirty="0"/>
              <a:t>the </a:t>
            </a:r>
            <a:r>
              <a:rPr spc="-10" dirty="0"/>
              <a:t>Price </a:t>
            </a:r>
            <a:r>
              <a:rPr spc="-50" dirty="0"/>
              <a:t>Elasticity</a:t>
            </a:r>
            <a:r>
              <a:rPr spc="-665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998" y="2925644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4139790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956801"/>
            <a:ext cx="8541385" cy="38525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15" dirty="0">
                <a:latin typeface="Trebuchet MS"/>
                <a:cs typeface="Trebuchet MS"/>
              </a:rPr>
              <a:t>Market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deﬁnition</a:t>
            </a:r>
            <a:endParaRPr sz="2800">
              <a:latin typeface="Trebuchet MS"/>
              <a:cs typeface="Trebuchet MS"/>
            </a:endParaRPr>
          </a:p>
          <a:p>
            <a:pPr marL="357505" marR="302895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-5" dirty="0">
                <a:latin typeface="Trebuchet MS"/>
                <a:cs typeface="Trebuchet MS"/>
              </a:rPr>
              <a:t>last </a:t>
            </a:r>
            <a:r>
              <a:rPr sz="2450" spc="-45" dirty="0">
                <a:latin typeface="Trebuchet MS"/>
                <a:cs typeface="Trebuchet MS"/>
              </a:rPr>
              <a:t>determinant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40" dirty="0">
                <a:latin typeface="Trebuchet MS"/>
                <a:cs typeface="Trebuchet MS"/>
              </a:rPr>
              <a:t>elasticity </a:t>
            </a:r>
            <a:r>
              <a:rPr sz="2450" spc="90" dirty="0">
                <a:latin typeface="Trebuchet MS"/>
                <a:cs typeface="Trebuchet MS"/>
              </a:rPr>
              <a:t>is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5" dirty="0">
                <a:latin typeface="Trebuchet MS"/>
                <a:cs typeface="Trebuchet MS"/>
              </a:rPr>
              <a:t>market  </a:t>
            </a:r>
            <a:r>
              <a:rPr sz="2450" spc="-60" dirty="0">
                <a:latin typeface="Trebuchet MS"/>
                <a:cs typeface="Trebuchet MS"/>
              </a:rPr>
              <a:t>deﬁnition.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broader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deﬁnition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fewer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number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  </a:t>
            </a:r>
            <a:r>
              <a:rPr sz="2450" spc="55" dirty="0">
                <a:latin typeface="Trebuchet MS"/>
                <a:cs typeface="Trebuchet MS"/>
              </a:rPr>
              <a:t>close </a:t>
            </a:r>
            <a:r>
              <a:rPr sz="2450" spc="-25" dirty="0">
                <a:latin typeface="Trebuchet MS"/>
                <a:cs typeface="Trebuchet MS"/>
              </a:rPr>
              <a:t>available </a:t>
            </a:r>
            <a:r>
              <a:rPr sz="2450" spc="5" dirty="0">
                <a:latin typeface="Trebuchet MS"/>
                <a:cs typeface="Trebuchet MS"/>
              </a:rPr>
              <a:t>substitutes</a:t>
            </a:r>
            <a:r>
              <a:rPr sz="2450" spc="-43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exist.</a:t>
            </a:r>
            <a:endParaRPr sz="245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90"/>
              </a:spcBef>
            </a:pPr>
            <a:r>
              <a:rPr sz="2450" spc="-20" dirty="0">
                <a:latin typeface="Trebuchet MS"/>
                <a:cs typeface="Trebuchet MS"/>
              </a:rPr>
              <a:t>If </a:t>
            </a:r>
            <a:r>
              <a:rPr sz="2450" spc="45" dirty="0">
                <a:latin typeface="Trebuchet MS"/>
                <a:cs typeface="Trebuchet MS"/>
              </a:rPr>
              <a:t>a </a:t>
            </a:r>
            <a:r>
              <a:rPr sz="2450" spc="20" dirty="0">
                <a:latin typeface="Trebuchet MS"/>
                <a:cs typeface="Trebuchet MS"/>
              </a:rPr>
              <a:t>single </a:t>
            </a:r>
            <a:r>
              <a:rPr sz="2450" spc="-65" dirty="0">
                <a:latin typeface="Trebuchet MS"/>
                <a:cs typeface="Trebuchet MS"/>
              </a:rPr>
              <a:t>petrol </a:t>
            </a:r>
            <a:r>
              <a:rPr sz="2450" spc="40" dirty="0">
                <a:latin typeface="Trebuchet MS"/>
                <a:cs typeface="Trebuchet MS"/>
              </a:rPr>
              <a:t>pump </a:t>
            </a:r>
            <a:r>
              <a:rPr sz="2450" spc="-35" dirty="0">
                <a:latin typeface="Trebuchet MS"/>
                <a:cs typeface="Trebuchet MS"/>
              </a:rPr>
              <a:t>in </a:t>
            </a:r>
            <a:r>
              <a:rPr sz="2450" spc="-20" dirty="0">
                <a:latin typeface="Trebuchet MS"/>
                <a:cs typeface="Trebuchet MS"/>
              </a:rPr>
              <a:t>town </a:t>
            </a:r>
            <a:r>
              <a:rPr sz="2450" spc="25" dirty="0">
                <a:latin typeface="Trebuchet MS"/>
                <a:cs typeface="Trebuchet MS"/>
              </a:rPr>
              <a:t>raises </a:t>
            </a:r>
            <a:r>
              <a:rPr sz="2450" dirty="0">
                <a:latin typeface="Trebuchet MS"/>
                <a:cs typeface="Trebuchet MS"/>
              </a:rPr>
              <a:t>its </a:t>
            </a:r>
            <a:r>
              <a:rPr sz="2450" spc="-95" dirty="0">
                <a:latin typeface="Trebuchet MS"/>
                <a:cs typeface="Trebuchet MS"/>
              </a:rPr>
              <a:t>price, </a:t>
            </a:r>
            <a:r>
              <a:rPr sz="2450" spc="-90" dirty="0">
                <a:latin typeface="Trebuchet MS"/>
                <a:cs typeface="Trebuchet MS"/>
              </a:rPr>
              <a:t>there </a:t>
            </a:r>
            <a:r>
              <a:rPr sz="2450" spc="-60" dirty="0">
                <a:latin typeface="Trebuchet MS"/>
                <a:cs typeface="Trebuchet MS"/>
              </a:rPr>
              <a:t>are  </a:t>
            </a:r>
            <a:r>
              <a:rPr sz="2450" spc="-25" dirty="0">
                <a:latin typeface="Trebuchet MS"/>
                <a:cs typeface="Trebuchet MS"/>
              </a:rPr>
              <a:t>several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other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pumps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in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town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that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sell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very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similar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product,  </a:t>
            </a:r>
            <a:r>
              <a:rPr sz="2450" spc="10" dirty="0">
                <a:latin typeface="Trebuchet MS"/>
                <a:cs typeface="Trebuchet MS"/>
              </a:rPr>
              <a:t>thus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petrol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particular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station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tends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be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elastic.</a:t>
            </a:r>
            <a:endParaRPr sz="2450">
              <a:latin typeface="Trebuchet MS"/>
              <a:cs typeface="Trebuchet MS"/>
            </a:endParaRPr>
          </a:p>
          <a:p>
            <a:pPr marL="357505" marR="535940">
              <a:lnSpc>
                <a:spcPts val="2890"/>
              </a:lnSpc>
              <a:spcBef>
                <a:spcPts val="890"/>
              </a:spcBef>
            </a:pPr>
            <a:r>
              <a:rPr sz="2450" spc="-70" dirty="0">
                <a:latin typeface="Trebuchet MS"/>
                <a:cs typeface="Trebuchet MS"/>
              </a:rPr>
              <a:t>However,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if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10" dirty="0">
                <a:latin typeface="Trebuchet MS"/>
                <a:cs typeface="Trebuchet MS"/>
              </a:rPr>
              <a:t>we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look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at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entire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market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14" dirty="0">
                <a:latin typeface="Trebuchet MS"/>
                <a:cs typeface="Trebuchet MS"/>
              </a:rPr>
              <a:t>petrol,</a:t>
            </a:r>
            <a:r>
              <a:rPr sz="2450" spc="-8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there  </a:t>
            </a:r>
            <a:r>
              <a:rPr sz="2450" spc="-60" dirty="0">
                <a:latin typeface="Trebuchet MS"/>
                <a:cs typeface="Trebuchet MS"/>
              </a:rPr>
              <a:t>are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few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substitutes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40" dirty="0">
                <a:latin typeface="Trebuchet MS"/>
                <a:cs typeface="Trebuchet MS"/>
              </a:rPr>
              <a:t>elasticity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inelastic.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-35" dirty="0"/>
              <a:t>Practical</a:t>
            </a:r>
            <a:r>
              <a:rPr spc="-200" dirty="0"/>
              <a:t> </a:t>
            </a:r>
            <a:r>
              <a:rPr spc="15" dirty="0"/>
              <a:t>Importance</a:t>
            </a:r>
            <a:r>
              <a:rPr spc="-130" dirty="0"/>
              <a:t> </a:t>
            </a:r>
            <a:r>
              <a:rPr spc="15" dirty="0"/>
              <a:t>of</a:t>
            </a:r>
            <a:r>
              <a:rPr spc="-125" dirty="0"/>
              <a:t> </a:t>
            </a:r>
            <a:r>
              <a:rPr spc="-90" dirty="0"/>
              <a:t>the</a:t>
            </a:r>
            <a:r>
              <a:rPr spc="-130" dirty="0"/>
              <a:t> </a:t>
            </a:r>
            <a:r>
              <a:rPr spc="25" dirty="0"/>
              <a:t>Concept</a:t>
            </a:r>
            <a:r>
              <a:rPr spc="-140" dirty="0"/>
              <a:t> </a:t>
            </a:r>
            <a:r>
              <a:rPr spc="15" dirty="0"/>
              <a:t>of</a:t>
            </a:r>
            <a:r>
              <a:rPr spc="-120" dirty="0"/>
              <a:t> </a:t>
            </a:r>
            <a:r>
              <a:rPr spc="-10" dirty="0"/>
              <a:t>Price  </a:t>
            </a:r>
            <a:r>
              <a:rPr spc="-50" dirty="0"/>
              <a:t>Elasticity </a:t>
            </a:r>
            <a:r>
              <a:rPr dirty="0"/>
              <a:t>Of</a:t>
            </a:r>
            <a:r>
              <a:rPr spc="-254" dirty="0"/>
              <a:t>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99448" y="1150795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448" y="1600530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9448" y="2395573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9448" y="2845309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448" y="3295044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448" y="3744779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448" y="4194515"/>
            <a:ext cx="1174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spc="35" dirty="0"/>
              <a:t>The</a:t>
            </a:r>
            <a:r>
              <a:rPr sz="2600" spc="-165" dirty="0"/>
              <a:t> </a:t>
            </a:r>
            <a:r>
              <a:rPr sz="2600" spc="30" dirty="0"/>
              <a:t>concept</a:t>
            </a:r>
            <a:r>
              <a:rPr sz="2600" spc="-155" dirty="0"/>
              <a:t> </a:t>
            </a:r>
            <a:r>
              <a:rPr sz="2600" spc="85" dirty="0"/>
              <a:t>is</a:t>
            </a:r>
            <a:r>
              <a:rPr sz="2600" spc="-215" dirty="0"/>
              <a:t> </a:t>
            </a:r>
            <a:r>
              <a:rPr sz="2600" spc="-35" dirty="0"/>
              <a:t>helpful</a:t>
            </a:r>
            <a:r>
              <a:rPr sz="2600" spc="-200" dirty="0"/>
              <a:t> </a:t>
            </a:r>
            <a:r>
              <a:rPr sz="2600" spc="-50" dirty="0"/>
              <a:t>in</a:t>
            </a:r>
            <a:r>
              <a:rPr sz="2600" spc="-135" dirty="0"/>
              <a:t> </a:t>
            </a:r>
            <a:r>
              <a:rPr sz="2600" spc="-5" dirty="0"/>
              <a:t>taking</a:t>
            </a:r>
            <a:r>
              <a:rPr sz="2600" spc="-160" dirty="0"/>
              <a:t> </a:t>
            </a:r>
            <a:r>
              <a:rPr sz="2600" spc="125" dirty="0"/>
              <a:t>Business</a:t>
            </a:r>
            <a:r>
              <a:rPr sz="2600" spc="-215" dirty="0"/>
              <a:t> </a:t>
            </a:r>
            <a:r>
              <a:rPr sz="2600" spc="80" dirty="0"/>
              <a:t>Decisions</a:t>
            </a:r>
            <a:endParaRPr sz="2600"/>
          </a:p>
          <a:p>
            <a:pPr marL="12700" marR="5080">
              <a:lnSpc>
                <a:spcPts val="2720"/>
              </a:lnSpc>
              <a:spcBef>
                <a:spcPts val="844"/>
              </a:spcBef>
            </a:pPr>
            <a:r>
              <a:rPr sz="2600" spc="20" dirty="0"/>
              <a:t>Importance</a:t>
            </a:r>
            <a:r>
              <a:rPr sz="2600" spc="-165" dirty="0"/>
              <a:t> </a:t>
            </a:r>
            <a:r>
              <a:rPr sz="2600" spc="20" dirty="0"/>
              <a:t>of</a:t>
            </a:r>
            <a:r>
              <a:rPr sz="2600" spc="-204" dirty="0"/>
              <a:t> </a:t>
            </a:r>
            <a:r>
              <a:rPr sz="2600" spc="-40" dirty="0"/>
              <a:t>the</a:t>
            </a:r>
            <a:r>
              <a:rPr sz="2600" spc="-160" dirty="0"/>
              <a:t> </a:t>
            </a:r>
            <a:r>
              <a:rPr sz="2600" spc="30" dirty="0"/>
              <a:t>concept</a:t>
            </a:r>
            <a:r>
              <a:rPr sz="2600" spc="-150" dirty="0"/>
              <a:t> </a:t>
            </a:r>
            <a:r>
              <a:rPr sz="2600" spc="-50" dirty="0"/>
              <a:t>in</a:t>
            </a:r>
            <a:r>
              <a:rPr sz="2600" spc="-130" dirty="0"/>
              <a:t> </a:t>
            </a:r>
            <a:r>
              <a:rPr sz="2600" spc="-20" dirty="0"/>
              <a:t>formatting</a:t>
            </a:r>
            <a:r>
              <a:rPr sz="2600" spc="-155" dirty="0"/>
              <a:t> </a:t>
            </a:r>
            <a:r>
              <a:rPr sz="2600" spc="-25" dirty="0"/>
              <a:t>Tax</a:t>
            </a:r>
            <a:r>
              <a:rPr sz="2600" spc="-160" dirty="0"/>
              <a:t> </a:t>
            </a:r>
            <a:r>
              <a:rPr sz="2600" spc="15" dirty="0"/>
              <a:t>Policy</a:t>
            </a:r>
            <a:r>
              <a:rPr sz="2600" spc="-185" dirty="0"/>
              <a:t> </a:t>
            </a:r>
            <a:r>
              <a:rPr sz="2600" spc="20" dirty="0"/>
              <a:t>of</a:t>
            </a:r>
            <a:r>
              <a:rPr sz="2600" spc="-204" dirty="0"/>
              <a:t> </a:t>
            </a:r>
            <a:r>
              <a:rPr sz="2600" spc="-40" dirty="0"/>
              <a:t>the  </a:t>
            </a:r>
            <a:r>
              <a:rPr sz="2600" spc="20" dirty="0"/>
              <a:t>government</a:t>
            </a:r>
            <a:endParaRPr sz="2600"/>
          </a:p>
          <a:p>
            <a:pPr marL="12700" marR="31115">
              <a:lnSpc>
                <a:spcPts val="3540"/>
              </a:lnSpc>
              <a:spcBef>
                <a:spcPts val="165"/>
              </a:spcBef>
            </a:pPr>
            <a:r>
              <a:rPr sz="2600" spc="30" dirty="0"/>
              <a:t>For</a:t>
            </a:r>
            <a:r>
              <a:rPr sz="2600" spc="-180" dirty="0"/>
              <a:t> </a:t>
            </a:r>
            <a:r>
              <a:rPr sz="2600" spc="-15" dirty="0"/>
              <a:t>determining</a:t>
            </a:r>
            <a:r>
              <a:rPr sz="2600" spc="-155" dirty="0"/>
              <a:t> </a:t>
            </a:r>
            <a:r>
              <a:rPr sz="2600" spc="-40" dirty="0"/>
              <a:t>the</a:t>
            </a:r>
            <a:r>
              <a:rPr sz="2600" spc="-160" dirty="0"/>
              <a:t> </a:t>
            </a:r>
            <a:r>
              <a:rPr sz="2600" spc="25" dirty="0"/>
              <a:t>rewards</a:t>
            </a:r>
            <a:r>
              <a:rPr sz="2600" spc="-210" dirty="0"/>
              <a:t> </a:t>
            </a:r>
            <a:r>
              <a:rPr sz="2600" spc="20" dirty="0"/>
              <a:t>of</a:t>
            </a:r>
            <a:r>
              <a:rPr sz="2600" spc="-204" dirty="0"/>
              <a:t> </a:t>
            </a:r>
            <a:r>
              <a:rPr sz="2600" spc="-40" dirty="0"/>
              <a:t>the</a:t>
            </a:r>
            <a:r>
              <a:rPr sz="2600" spc="-160" dirty="0"/>
              <a:t> </a:t>
            </a:r>
            <a:r>
              <a:rPr sz="2600" spc="55" dirty="0"/>
              <a:t>Factors</a:t>
            </a:r>
            <a:r>
              <a:rPr sz="2600" spc="-210" dirty="0"/>
              <a:t> </a:t>
            </a:r>
            <a:r>
              <a:rPr sz="2600" spc="20" dirty="0"/>
              <a:t>of</a:t>
            </a:r>
            <a:r>
              <a:rPr sz="2600" spc="-204" dirty="0"/>
              <a:t> </a:t>
            </a:r>
            <a:r>
              <a:rPr sz="2600" spc="20" dirty="0"/>
              <a:t>Production  </a:t>
            </a:r>
            <a:r>
              <a:rPr sz="2600" spc="40" dirty="0"/>
              <a:t>To</a:t>
            </a:r>
            <a:r>
              <a:rPr sz="2600" spc="-185" dirty="0"/>
              <a:t> </a:t>
            </a:r>
            <a:r>
              <a:rPr sz="2600" spc="-30" dirty="0"/>
              <a:t>determine</a:t>
            </a:r>
            <a:r>
              <a:rPr sz="2600" spc="-165" dirty="0"/>
              <a:t> </a:t>
            </a:r>
            <a:r>
              <a:rPr sz="2600" spc="-40" dirty="0"/>
              <a:t>the</a:t>
            </a:r>
            <a:r>
              <a:rPr sz="2600" spc="-165" dirty="0"/>
              <a:t> </a:t>
            </a:r>
            <a:r>
              <a:rPr sz="2600" spc="50" dirty="0"/>
              <a:t>Terms</a:t>
            </a:r>
            <a:r>
              <a:rPr sz="2600" spc="-215" dirty="0"/>
              <a:t> </a:t>
            </a:r>
            <a:r>
              <a:rPr sz="2600" spc="20" dirty="0"/>
              <a:t>of</a:t>
            </a:r>
            <a:r>
              <a:rPr sz="2600" spc="-215" dirty="0"/>
              <a:t> </a:t>
            </a:r>
            <a:r>
              <a:rPr sz="2600" spc="20" dirty="0"/>
              <a:t>Trades</a:t>
            </a:r>
            <a:endParaRPr sz="2600"/>
          </a:p>
          <a:p>
            <a:pPr marL="12700" marR="1920875">
              <a:lnSpc>
                <a:spcPts val="3540"/>
              </a:lnSpc>
            </a:pPr>
            <a:r>
              <a:rPr sz="2600" spc="-20" dirty="0"/>
              <a:t>Determination</a:t>
            </a:r>
            <a:r>
              <a:rPr sz="2600" spc="-140" dirty="0"/>
              <a:t> </a:t>
            </a:r>
            <a:r>
              <a:rPr sz="2600" spc="20" dirty="0"/>
              <a:t>of</a:t>
            </a:r>
            <a:r>
              <a:rPr sz="2600" spc="-210" dirty="0"/>
              <a:t> </a:t>
            </a:r>
            <a:r>
              <a:rPr sz="2600" spc="45" dirty="0"/>
              <a:t>Rates</a:t>
            </a:r>
            <a:r>
              <a:rPr sz="2600" spc="-215" dirty="0"/>
              <a:t> </a:t>
            </a:r>
            <a:r>
              <a:rPr sz="2600" spc="20" dirty="0"/>
              <a:t>of</a:t>
            </a:r>
            <a:r>
              <a:rPr sz="2600" spc="-210" dirty="0"/>
              <a:t> </a:t>
            </a:r>
            <a:r>
              <a:rPr sz="2600" spc="20" dirty="0"/>
              <a:t>Foreign</a:t>
            </a:r>
            <a:r>
              <a:rPr sz="2600" spc="-135" dirty="0"/>
              <a:t> </a:t>
            </a:r>
            <a:r>
              <a:rPr sz="2600" spc="65" dirty="0"/>
              <a:t>Exchange  </a:t>
            </a:r>
            <a:r>
              <a:rPr sz="2600" spc="30" dirty="0"/>
              <a:t>For</a:t>
            </a:r>
            <a:r>
              <a:rPr sz="2600" spc="-190" dirty="0"/>
              <a:t> </a:t>
            </a:r>
            <a:r>
              <a:rPr sz="2600" spc="-15" dirty="0"/>
              <a:t>Nationalization</a:t>
            </a:r>
            <a:r>
              <a:rPr sz="2600" spc="-135" dirty="0"/>
              <a:t> </a:t>
            </a:r>
            <a:r>
              <a:rPr sz="2600" spc="20" dirty="0"/>
              <a:t>of</a:t>
            </a:r>
            <a:r>
              <a:rPr sz="2600" spc="-210" dirty="0"/>
              <a:t> </a:t>
            </a:r>
            <a:r>
              <a:rPr sz="2600" spc="-15" dirty="0"/>
              <a:t>Certain</a:t>
            </a:r>
            <a:r>
              <a:rPr sz="2600" spc="-135" dirty="0"/>
              <a:t> </a:t>
            </a:r>
            <a:r>
              <a:rPr sz="2600" spc="25" dirty="0"/>
              <a:t>Industries</a:t>
            </a:r>
            <a:endParaRPr sz="2600"/>
          </a:p>
          <a:p>
            <a:pPr marL="12700" marR="410845">
              <a:lnSpc>
                <a:spcPts val="2720"/>
              </a:lnSpc>
              <a:spcBef>
                <a:spcPts val="660"/>
              </a:spcBef>
            </a:pPr>
            <a:r>
              <a:rPr sz="2600" dirty="0"/>
              <a:t>In</a:t>
            </a:r>
            <a:r>
              <a:rPr sz="2600" spc="-130" dirty="0"/>
              <a:t> </a:t>
            </a:r>
            <a:r>
              <a:rPr sz="2600" spc="50" dirty="0"/>
              <a:t>economic</a:t>
            </a:r>
            <a:r>
              <a:rPr sz="2600" spc="-135" dirty="0"/>
              <a:t> </a:t>
            </a:r>
            <a:r>
              <a:rPr sz="2600" spc="5" dirty="0"/>
              <a:t>Analysis,</a:t>
            </a:r>
            <a:r>
              <a:rPr sz="2600" spc="-160" dirty="0"/>
              <a:t> </a:t>
            </a:r>
            <a:r>
              <a:rPr sz="2600" spc="-40" dirty="0"/>
              <a:t>the</a:t>
            </a:r>
            <a:r>
              <a:rPr sz="2600" spc="-155" dirty="0"/>
              <a:t> </a:t>
            </a:r>
            <a:r>
              <a:rPr sz="2600" spc="30" dirty="0"/>
              <a:t>concept</a:t>
            </a:r>
            <a:r>
              <a:rPr sz="2600" spc="-150" dirty="0"/>
              <a:t> </a:t>
            </a:r>
            <a:r>
              <a:rPr sz="2600" spc="20" dirty="0"/>
              <a:t>of</a:t>
            </a:r>
            <a:r>
              <a:rPr sz="2600" spc="-200" dirty="0"/>
              <a:t> </a:t>
            </a:r>
            <a:r>
              <a:rPr sz="2600" spc="-30" dirty="0"/>
              <a:t>price</a:t>
            </a:r>
            <a:r>
              <a:rPr sz="2600" spc="-160" dirty="0"/>
              <a:t> </a:t>
            </a:r>
            <a:r>
              <a:rPr sz="2600" spc="-40" dirty="0"/>
              <a:t>elasticity</a:t>
            </a:r>
            <a:r>
              <a:rPr sz="2600" spc="-185" dirty="0"/>
              <a:t> </a:t>
            </a:r>
            <a:r>
              <a:rPr sz="2600" spc="20" dirty="0"/>
              <a:t>of  </a:t>
            </a:r>
            <a:r>
              <a:rPr sz="2600" spc="45" dirty="0"/>
              <a:t>demand</a:t>
            </a:r>
            <a:r>
              <a:rPr sz="2600" spc="-170" dirty="0"/>
              <a:t> </a:t>
            </a:r>
            <a:r>
              <a:rPr sz="2600" spc="45" dirty="0"/>
              <a:t>helps</a:t>
            </a:r>
            <a:r>
              <a:rPr sz="2600" spc="-215" dirty="0"/>
              <a:t> </a:t>
            </a:r>
            <a:r>
              <a:rPr sz="2600" spc="-50" dirty="0"/>
              <a:t>in</a:t>
            </a:r>
            <a:r>
              <a:rPr sz="2600" spc="-135" dirty="0"/>
              <a:t> </a:t>
            </a:r>
            <a:r>
              <a:rPr sz="2600" spc="-5" dirty="0"/>
              <a:t>explaining</a:t>
            </a:r>
            <a:r>
              <a:rPr sz="2600" spc="-160" dirty="0"/>
              <a:t> </a:t>
            </a:r>
            <a:r>
              <a:rPr sz="2600" spc="-40" dirty="0"/>
              <a:t>the</a:t>
            </a:r>
            <a:r>
              <a:rPr sz="2600" spc="-165" dirty="0"/>
              <a:t> </a:t>
            </a:r>
            <a:r>
              <a:rPr sz="2600" spc="-30" dirty="0"/>
              <a:t>irony</a:t>
            </a:r>
            <a:r>
              <a:rPr sz="2600" spc="-190" dirty="0"/>
              <a:t> </a:t>
            </a:r>
            <a:r>
              <a:rPr sz="2600" spc="20" dirty="0"/>
              <a:t>of</a:t>
            </a:r>
            <a:r>
              <a:rPr sz="2600" spc="-210" dirty="0"/>
              <a:t> </a:t>
            </a:r>
            <a:r>
              <a:rPr sz="2600" spc="-15" dirty="0"/>
              <a:t>poverty</a:t>
            </a:r>
            <a:r>
              <a:rPr sz="2600" spc="-190" dirty="0"/>
              <a:t> </a:t>
            </a:r>
            <a:r>
              <a:rPr sz="2600" spc="-50" dirty="0"/>
              <a:t>in</a:t>
            </a:r>
            <a:r>
              <a:rPr sz="2600" spc="-135" dirty="0"/>
              <a:t> </a:t>
            </a:r>
            <a:r>
              <a:rPr sz="2600" spc="-40" dirty="0"/>
              <a:t>the  </a:t>
            </a:r>
            <a:r>
              <a:rPr sz="2600" spc="20" dirty="0"/>
              <a:t>midst of</a:t>
            </a:r>
            <a:r>
              <a:rPr sz="2600" spc="-390" dirty="0"/>
              <a:t> </a:t>
            </a:r>
            <a:r>
              <a:rPr sz="2600" spc="-105" dirty="0"/>
              <a:t>plenty.</a:t>
            </a:r>
            <a:endParaRPr sz="2600"/>
          </a:p>
        </p:txBody>
      </p:sp>
      <p:sp>
        <p:nvSpPr>
          <p:cNvPr id="11" name="object 11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278083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380345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4329152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7828915" cy="14243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20" dirty="0"/>
              <a:t>Methods</a:t>
            </a:r>
            <a:r>
              <a:rPr spc="-165" dirty="0"/>
              <a:t> </a:t>
            </a:r>
            <a:r>
              <a:rPr spc="15" dirty="0"/>
              <a:t>of</a:t>
            </a:r>
            <a:r>
              <a:rPr spc="-110" dirty="0"/>
              <a:t> </a:t>
            </a:r>
            <a:r>
              <a:rPr spc="105" dirty="0"/>
              <a:t>Measuring</a:t>
            </a:r>
            <a:r>
              <a:rPr spc="-140" dirty="0"/>
              <a:t> </a:t>
            </a:r>
            <a:r>
              <a:rPr spc="-10" dirty="0"/>
              <a:t>Price</a:t>
            </a:r>
            <a:r>
              <a:rPr spc="-125" dirty="0"/>
              <a:t> </a:t>
            </a:r>
            <a:r>
              <a:rPr spc="-50" dirty="0"/>
              <a:t>Elasticity</a:t>
            </a:r>
            <a:r>
              <a:rPr spc="-190" dirty="0"/>
              <a:t> </a:t>
            </a:r>
            <a:r>
              <a:rPr spc="15" dirty="0"/>
              <a:t>of  </a:t>
            </a:r>
            <a:r>
              <a:rPr spc="80" dirty="0"/>
              <a:t>Demand</a:t>
            </a:r>
          </a:p>
          <a:p>
            <a:pPr marL="313055">
              <a:lnSpc>
                <a:spcPts val="2755"/>
              </a:lnSpc>
            </a:pPr>
            <a:r>
              <a:rPr sz="2800" spc="-25" dirty="0"/>
              <a:t>Proportionate </a:t>
            </a:r>
            <a:r>
              <a:rPr sz="2800" spc="-315" dirty="0"/>
              <a:t>/ </a:t>
            </a:r>
            <a:r>
              <a:rPr sz="2800" dirty="0"/>
              <a:t>Percentage</a:t>
            </a:r>
            <a:r>
              <a:rPr sz="2800" spc="-105" dirty="0"/>
              <a:t> </a:t>
            </a:r>
            <a:r>
              <a:rPr sz="2800" spc="55" dirty="0"/>
              <a:t>Method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949347" y="2026141"/>
            <a:ext cx="7078345" cy="26054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90" dirty="0">
                <a:latin typeface="Trebuchet MS"/>
                <a:cs typeface="Trebuchet MS"/>
              </a:rPr>
              <a:t>Total </a:t>
            </a:r>
            <a:r>
              <a:rPr sz="2800" spc="-35" dirty="0">
                <a:latin typeface="Trebuchet MS"/>
                <a:cs typeface="Trebuchet MS"/>
              </a:rPr>
              <a:t>Expenditure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Method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850"/>
              </a:spcBef>
            </a:pPr>
            <a:r>
              <a:rPr sz="2450" spc="-45" dirty="0">
                <a:latin typeface="Trebuchet MS"/>
                <a:cs typeface="Trebuchet MS"/>
              </a:rPr>
              <a:t>Total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expenditure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60" dirty="0">
                <a:latin typeface="Trebuchet MS"/>
                <a:cs typeface="Trebuchet MS"/>
              </a:rPr>
              <a:t>=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Price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155" dirty="0">
                <a:latin typeface="Trebuchet MS"/>
                <a:cs typeface="Trebuchet MS"/>
              </a:rPr>
              <a:t>*</a:t>
            </a:r>
            <a:r>
              <a:rPr sz="2450" spc="-130" dirty="0">
                <a:latin typeface="Trebuchet MS"/>
                <a:cs typeface="Trebuchet MS"/>
              </a:rPr>
              <a:t> </a:t>
            </a:r>
            <a:r>
              <a:rPr sz="2450" spc="-65" dirty="0">
                <a:latin typeface="Trebuchet MS"/>
                <a:cs typeface="Trebuchet MS"/>
              </a:rPr>
              <a:t>Quantity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800" spc="-30" dirty="0">
                <a:latin typeface="Trebuchet MS"/>
                <a:cs typeface="Trebuchet MS"/>
              </a:rPr>
              <a:t>Geometric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Method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850"/>
              </a:spcBef>
            </a:pPr>
            <a:r>
              <a:rPr sz="2450" dirty="0">
                <a:latin typeface="Trebuchet MS"/>
                <a:cs typeface="Trebuchet MS"/>
              </a:rPr>
              <a:t>Point </a:t>
            </a:r>
            <a:r>
              <a:rPr sz="2450" spc="-30" dirty="0">
                <a:latin typeface="Trebuchet MS"/>
                <a:cs typeface="Trebuchet MS"/>
              </a:rPr>
              <a:t>elasticity= </a:t>
            </a:r>
            <a:r>
              <a:rPr sz="2450" spc="-35" dirty="0">
                <a:latin typeface="Trebuchet MS"/>
                <a:cs typeface="Trebuchet MS"/>
              </a:rPr>
              <a:t>lower </a:t>
            </a:r>
            <a:r>
              <a:rPr sz="2450" spc="45" dirty="0">
                <a:latin typeface="Trebuchet MS"/>
                <a:cs typeface="Trebuchet MS"/>
              </a:rPr>
              <a:t>segment</a:t>
            </a:r>
            <a:r>
              <a:rPr sz="2450" spc="-525" dirty="0">
                <a:latin typeface="Trebuchet MS"/>
                <a:cs typeface="Trebuchet MS"/>
              </a:rPr>
              <a:t> </a:t>
            </a:r>
            <a:r>
              <a:rPr sz="2450" spc="-275" dirty="0">
                <a:latin typeface="Trebuchet MS"/>
                <a:cs typeface="Trebuchet MS"/>
              </a:rPr>
              <a:t>/ </a:t>
            </a:r>
            <a:r>
              <a:rPr sz="2450" spc="-25" dirty="0">
                <a:latin typeface="Trebuchet MS"/>
                <a:cs typeface="Trebuchet MS"/>
              </a:rPr>
              <a:t>upper </a:t>
            </a:r>
            <a:r>
              <a:rPr sz="2450" spc="45" dirty="0">
                <a:latin typeface="Trebuchet MS"/>
                <a:cs typeface="Trebuchet MS"/>
              </a:rPr>
              <a:t>segment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26173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0" dirty="0"/>
              <a:t>Income </a:t>
            </a: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705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9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3043" y="4025357"/>
            <a:ext cx="2400935" cy="6896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35609" marR="5080" indent="-423545">
              <a:lnSpc>
                <a:spcPct val="77600"/>
              </a:lnSpc>
              <a:spcBef>
                <a:spcPts val="765"/>
              </a:spcBef>
            </a:pPr>
            <a:r>
              <a:rPr sz="2450" spc="45" dirty="0">
                <a:latin typeface="Trebuchet MS"/>
                <a:cs typeface="Trebuchet MS"/>
              </a:rPr>
              <a:t>Income</a:t>
            </a:r>
            <a:r>
              <a:rPr sz="2450" spc="-18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Elasticity 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Demand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9347" y="1079011"/>
            <a:ext cx="8479790" cy="29927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54355">
              <a:lnSpc>
                <a:spcPts val="3329"/>
              </a:lnSpc>
              <a:spcBef>
                <a:spcPts val="240"/>
              </a:spcBef>
            </a:pPr>
            <a:r>
              <a:rPr sz="2800" spc="50" dirty="0">
                <a:latin typeface="Trebuchet MS"/>
                <a:cs typeface="Trebuchet MS"/>
              </a:rPr>
              <a:t>Income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elasticity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measures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how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much 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quantity </a:t>
            </a:r>
            <a:r>
              <a:rPr sz="2800" spc="20" dirty="0">
                <a:latin typeface="Trebuchet MS"/>
                <a:cs typeface="Trebuchet MS"/>
              </a:rPr>
              <a:t>demanded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55" dirty="0">
                <a:latin typeface="Trebuchet MS"/>
                <a:cs typeface="Trebuchet MS"/>
              </a:rPr>
              <a:t>a </a:t>
            </a:r>
            <a:r>
              <a:rPr sz="2800" spc="80" dirty="0">
                <a:latin typeface="Trebuchet MS"/>
                <a:cs typeface="Trebuchet MS"/>
              </a:rPr>
              <a:t>good responds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55" dirty="0">
                <a:latin typeface="Trebuchet MS"/>
                <a:cs typeface="Trebuchet MS"/>
              </a:rPr>
              <a:t>a  change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45" dirty="0">
                <a:latin typeface="Trebuchet MS"/>
                <a:cs typeface="Trebuchet MS"/>
              </a:rPr>
              <a:t>consumers’</a:t>
            </a:r>
            <a:r>
              <a:rPr sz="2800" spc="-45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income.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885"/>
              </a:spcBef>
            </a:pPr>
            <a:r>
              <a:rPr sz="2800" spc="-95" dirty="0">
                <a:latin typeface="Trebuchet MS"/>
                <a:cs typeface="Trebuchet MS"/>
              </a:rPr>
              <a:t>It </a:t>
            </a:r>
            <a:r>
              <a:rPr sz="2800" spc="105" dirty="0">
                <a:latin typeface="Trebuchet MS"/>
                <a:cs typeface="Trebuchet MS"/>
              </a:rPr>
              <a:t>is </a:t>
            </a:r>
            <a:r>
              <a:rPr sz="2800" spc="10" dirty="0">
                <a:latin typeface="Trebuchet MS"/>
                <a:cs typeface="Trebuchet MS"/>
              </a:rPr>
              <a:t>computed </a:t>
            </a:r>
            <a:r>
              <a:rPr sz="2800" spc="165" dirty="0">
                <a:latin typeface="Trebuchet MS"/>
                <a:cs typeface="Trebuchet MS"/>
              </a:rPr>
              <a:t>as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15" dirty="0">
                <a:latin typeface="Trebuchet MS"/>
                <a:cs typeface="Trebuchet MS"/>
              </a:rPr>
              <a:t>percentage </a:t>
            </a:r>
            <a:r>
              <a:rPr sz="2800" spc="5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80" dirty="0">
                <a:latin typeface="Trebuchet MS"/>
                <a:cs typeface="Trebuchet MS"/>
              </a:rPr>
              <a:t>the  </a:t>
            </a:r>
            <a:r>
              <a:rPr sz="2800" spc="-65" dirty="0">
                <a:latin typeface="Trebuchet MS"/>
                <a:cs typeface="Trebuchet MS"/>
              </a:rPr>
              <a:t>quantity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demanded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divided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percentage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 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income.</a:t>
            </a:r>
            <a:endParaRPr sz="2800">
              <a:latin typeface="Trebuchet MS"/>
              <a:cs typeface="Trebuchet MS"/>
            </a:endParaRPr>
          </a:p>
          <a:p>
            <a:pPr marL="4511040">
              <a:lnSpc>
                <a:spcPts val="2355"/>
              </a:lnSpc>
            </a:pPr>
            <a:r>
              <a:rPr sz="2100" dirty="0">
                <a:latin typeface="Trebuchet MS"/>
                <a:cs typeface="Trebuchet MS"/>
              </a:rPr>
              <a:t>Percentage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Change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1377" y="3931001"/>
            <a:ext cx="3044190" cy="99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599"/>
              </a:lnSpc>
              <a:spcBef>
                <a:spcPts val="95"/>
              </a:spcBef>
              <a:tabLst>
                <a:tab pos="3030855" algn="l"/>
              </a:tabLst>
            </a:pP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100" u="sng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Quantity</a:t>
            </a:r>
            <a:r>
              <a:rPr sz="2100" u="sng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Demanded 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2100" dirty="0">
                <a:latin typeface="Trebuchet MS"/>
                <a:cs typeface="Trebuchet MS"/>
              </a:rPr>
              <a:t> Percentage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Change</a:t>
            </a:r>
            <a:endParaRPr sz="2100">
              <a:latin typeface="Trebuchet MS"/>
              <a:cs typeface="Trebuchet MS"/>
            </a:endParaRPr>
          </a:p>
          <a:p>
            <a:pPr marL="54610" algn="ctr">
              <a:lnSpc>
                <a:spcPts val="1930"/>
              </a:lnSpc>
            </a:pPr>
            <a:r>
              <a:rPr sz="2100" spc="-35" dirty="0">
                <a:latin typeface="Trebuchet MS"/>
                <a:cs typeface="Trebuchet MS"/>
              </a:rPr>
              <a:t>in</a:t>
            </a:r>
            <a:r>
              <a:rPr sz="2100" spc="-14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Income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1701" y="4117180"/>
            <a:ext cx="221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70" dirty="0">
                <a:latin typeface="Trebuchet MS"/>
                <a:cs typeface="Trebuchet MS"/>
              </a:rPr>
              <a:t>=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14870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 </a:t>
            </a:r>
            <a:r>
              <a:rPr sz="3850" spc="85" dirty="0"/>
              <a:t>Economic</a:t>
            </a:r>
            <a:r>
              <a:rPr sz="3850" spc="-700" dirty="0"/>
              <a:t> </a:t>
            </a:r>
            <a:r>
              <a:rPr sz="3850" spc="105" dirty="0"/>
              <a:t>Analysis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5907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69374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0587" y="2985859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6568" y="945344"/>
            <a:ext cx="8696960" cy="352361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90170" algn="just">
              <a:lnSpc>
                <a:spcPct val="100000"/>
              </a:lnSpc>
              <a:spcBef>
                <a:spcPts val="944"/>
              </a:spcBef>
            </a:pPr>
            <a:r>
              <a:rPr sz="2800" spc="-65" dirty="0">
                <a:latin typeface="Trebuchet MS"/>
                <a:cs typeface="Trebuchet MS"/>
              </a:rPr>
              <a:t>C. </a:t>
            </a:r>
            <a:r>
              <a:rPr sz="2800" spc="5" dirty="0">
                <a:latin typeface="Trebuchet MS"/>
                <a:cs typeface="Trebuchet MS"/>
              </a:rPr>
              <a:t>Time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Period</a:t>
            </a:r>
            <a:endParaRPr sz="2800">
              <a:latin typeface="Trebuchet MS"/>
              <a:cs typeface="Trebuchet MS"/>
            </a:endParaRPr>
          </a:p>
          <a:p>
            <a:pPr marL="12700" marR="1479550" indent="77470" algn="just">
              <a:lnSpc>
                <a:spcPts val="2980"/>
              </a:lnSpc>
              <a:spcBef>
                <a:spcPts val="1270"/>
              </a:spcBef>
            </a:pPr>
            <a:r>
              <a:rPr sz="2800" spc="40" dirty="0">
                <a:latin typeface="Trebuchet MS"/>
                <a:cs typeface="Trebuchet MS"/>
              </a:rPr>
              <a:t>Short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run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254" dirty="0">
                <a:latin typeface="Trebuchet MS"/>
                <a:cs typeface="Trebuchet MS"/>
              </a:rPr>
              <a:t>-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time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period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not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long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enough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for  </a:t>
            </a:r>
            <a:r>
              <a:rPr sz="2800" spc="100" dirty="0">
                <a:latin typeface="Trebuchet MS"/>
                <a:cs typeface="Trebuchet MS"/>
              </a:rPr>
              <a:t>consumers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30" dirty="0">
                <a:latin typeface="Trebuchet MS"/>
                <a:cs typeface="Trebuchet MS"/>
              </a:rPr>
              <a:t>producers 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adjust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new  </a:t>
            </a:r>
            <a:r>
              <a:rPr sz="2800" spc="-40" dirty="0">
                <a:latin typeface="Trebuchet MS"/>
                <a:cs typeface="Trebuchet MS"/>
              </a:rPr>
              <a:t>situation-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K/L</a:t>
            </a:r>
            <a:endParaRPr sz="2800">
              <a:latin typeface="Trebuchet MS"/>
              <a:cs typeface="Trebuchet MS"/>
            </a:endParaRPr>
          </a:p>
          <a:p>
            <a:pPr marL="302260" marR="5080">
              <a:lnSpc>
                <a:spcPts val="2980"/>
              </a:lnSpc>
              <a:spcBef>
                <a:spcPts val="1230"/>
              </a:spcBef>
            </a:pPr>
            <a:r>
              <a:rPr sz="2800" spc="85" dirty="0">
                <a:latin typeface="Trebuchet MS"/>
                <a:cs typeface="Trebuchet MS"/>
              </a:rPr>
              <a:t>Long </a:t>
            </a:r>
            <a:r>
              <a:rPr sz="2800" spc="-20" dirty="0">
                <a:latin typeface="Trebuchet MS"/>
                <a:cs typeface="Trebuchet MS"/>
              </a:rPr>
              <a:t>run </a:t>
            </a:r>
            <a:r>
              <a:rPr sz="2800" spc="-254" dirty="0">
                <a:latin typeface="Trebuchet MS"/>
                <a:cs typeface="Trebuchet MS"/>
              </a:rPr>
              <a:t>- </a:t>
            </a:r>
            <a:r>
              <a:rPr sz="2800" spc="35" dirty="0">
                <a:latin typeface="Trebuchet MS"/>
                <a:cs typeface="Trebuchet MS"/>
              </a:rPr>
              <a:t>Planning </a:t>
            </a:r>
            <a:r>
              <a:rPr sz="2800" spc="-25" dirty="0">
                <a:latin typeface="Trebuchet MS"/>
                <a:cs typeface="Trebuchet MS"/>
              </a:rPr>
              <a:t>horizon- </a:t>
            </a:r>
            <a:r>
              <a:rPr sz="2800" spc="175" dirty="0">
                <a:latin typeface="Trebuchet MS"/>
                <a:cs typeface="Trebuchet MS"/>
              </a:rPr>
              <a:t>A </a:t>
            </a:r>
            <a:r>
              <a:rPr sz="2800" spc="-65" dirty="0">
                <a:latin typeface="Trebuchet MS"/>
                <a:cs typeface="Trebuchet MS"/>
              </a:rPr>
              <a:t>time </a:t>
            </a:r>
            <a:r>
              <a:rPr sz="2800" spc="-30" dirty="0">
                <a:latin typeface="Trebuchet MS"/>
                <a:cs typeface="Trebuchet MS"/>
              </a:rPr>
              <a:t>period </a:t>
            </a:r>
            <a:r>
              <a:rPr sz="2800" spc="40" dirty="0">
                <a:latin typeface="Trebuchet MS"/>
                <a:cs typeface="Trebuchet MS"/>
              </a:rPr>
              <a:t>long  </a:t>
            </a:r>
            <a:r>
              <a:rPr sz="2800" spc="50" dirty="0">
                <a:latin typeface="Trebuchet MS"/>
                <a:cs typeface="Trebuchet MS"/>
              </a:rPr>
              <a:t>enough </a:t>
            </a:r>
            <a:r>
              <a:rPr sz="2800" spc="-50" dirty="0">
                <a:latin typeface="Trebuchet MS"/>
                <a:cs typeface="Trebuchet MS"/>
              </a:rPr>
              <a:t>for </a:t>
            </a:r>
            <a:r>
              <a:rPr sz="2800" spc="100" dirty="0">
                <a:latin typeface="Trebuchet MS"/>
                <a:cs typeface="Trebuchet MS"/>
              </a:rPr>
              <a:t>consumers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30" dirty="0">
                <a:latin typeface="Trebuchet MS"/>
                <a:cs typeface="Trebuchet MS"/>
              </a:rPr>
              <a:t>producers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15" dirty="0">
                <a:latin typeface="Trebuchet MS"/>
                <a:cs typeface="Trebuchet MS"/>
              </a:rPr>
              <a:t>adjust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55" dirty="0">
                <a:latin typeface="Trebuchet MS"/>
                <a:cs typeface="Trebuchet MS"/>
              </a:rPr>
              <a:t>a  </a:t>
            </a:r>
            <a:r>
              <a:rPr sz="2800" spc="10" dirty="0">
                <a:latin typeface="Trebuchet MS"/>
                <a:cs typeface="Trebuchet MS"/>
              </a:rPr>
              <a:t>new </a:t>
            </a:r>
            <a:r>
              <a:rPr sz="2800" spc="-40" dirty="0">
                <a:latin typeface="Trebuchet MS"/>
                <a:cs typeface="Trebuchet MS"/>
              </a:rPr>
              <a:t>situation- </a:t>
            </a:r>
            <a:r>
              <a:rPr sz="2800" spc="-30" dirty="0">
                <a:latin typeface="Trebuchet MS"/>
                <a:cs typeface="Trebuchet MS"/>
              </a:rPr>
              <a:t>All </a:t>
            </a:r>
            <a:r>
              <a:rPr sz="2800" spc="10" dirty="0">
                <a:latin typeface="Trebuchet MS"/>
                <a:cs typeface="Trebuchet MS"/>
              </a:rPr>
              <a:t>inputs </a:t>
            </a:r>
            <a:r>
              <a:rPr sz="2800" spc="45" dirty="0">
                <a:latin typeface="Trebuchet MS"/>
                <a:cs typeface="Trebuchet MS"/>
              </a:rPr>
              <a:t>can </a:t>
            </a:r>
            <a:r>
              <a:rPr sz="2800" spc="-15" dirty="0">
                <a:latin typeface="Trebuchet MS"/>
                <a:cs typeface="Trebuchet MS"/>
              </a:rPr>
              <a:t>be </a:t>
            </a:r>
            <a:r>
              <a:rPr sz="2800" spc="-70" dirty="0">
                <a:latin typeface="Trebuchet MS"/>
                <a:cs typeface="Trebuchet MS"/>
              </a:rPr>
              <a:t>varied- </a:t>
            </a:r>
            <a:r>
              <a:rPr sz="2800" spc="145" dirty="0">
                <a:latin typeface="Trebuchet MS"/>
                <a:cs typeface="Trebuchet MS"/>
              </a:rPr>
              <a:t>K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-95" dirty="0">
                <a:latin typeface="Trebuchet MS"/>
                <a:cs typeface="Trebuchet MS"/>
              </a:rPr>
              <a:t>L-  </a:t>
            </a:r>
            <a:r>
              <a:rPr sz="2800" spc="-45" dirty="0">
                <a:latin typeface="Trebuchet MS"/>
                <a:cs typeface="Trebuchet MS"/>
              </a:rPr>
              <a:t>Whether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product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lines,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build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new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plant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26173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0" dirty="0"/>
              <a:t>Income </a:t>
            </a:r>
            <a:r>
              <a:rPr sz="3850" spc="-35" dirty="0"/>
              <a:t>Elasticity </a:t>
            </a:r>
            <a:r>
              <a:rPr sz="3850" spc="20" dirty="0"/>
              <a:t>of</a:t>
            </a:r>
            <a:r>
              <a:rPr sz="3850" spc="-705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2134778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99031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998" y="3939289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1079011"/>
            <a:ext cx="8455660" cy="3162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359410">
              <a:lnSpc>
                <a:spcPts val="3329"/>
              </a:lnSpc>
              <a:spcBef>
                <a:spcPts val="240"/>
              </a:spcBef>
            </a:pPr>
            <a:r>
              <a:rPr sz="2800" spc="100" dirty="0">
                <a:latin typeface="Trebuchet MS"/>
                <a:cs typeface="Trebuchet MS"/>
              </a:rPr>
              <a:t>Goods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consumers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regard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necessities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tend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be  </a:t>
            </a:r>
            <a:r>
              <a:rPr sz="2800" spc="30" dirty="0">
                <a:latin typeface="Trebuchet MS"/>
                <a:cs typeface="Trebuchet MS"/>
              </a:rPr>
              <a:t>income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inelastic.</a:t>
            </a:r>
            <a:endParaRPr sz="2800">
              <a:latin typeface="Trebuchet MS"/>
              <a:cs typeface="Trebuchet MS"/>
            </a:endParaRPr>
          </a:p>
          <a:p>
            <a:pPr marL="357505" marR="5080">
              <a:lnSpc>
                <a:spcPts val="2890"/>
              </a:lnSpc>
              <a:spcBef>
                <a:spcPts val="885"/>
              </a:spcBef>
            </a:pPr>
            <a:r>
              <a:rPr sz="2450" spc="50" dirty="0">
                <a:latin typeface="Trebuchet MS"/>
                <a:cs typeface="Trebuchet MS"/>
              </a:rPr>
              <a:t>Examples </a:t>
            </a:r>
            <a:r>
              <a:rPr sz="2450" spc="-25" dirty="0">
                <a:latin typeface="Trebuchet MS"/>
                <a:cs typeface="Trebuchet MS"/>
              </a:rPr>
              <a:t>include </a:t>
            </a:r>
            <a:r>
              <a:rPr sz="2450" spc="-50" dirty="0">
                <a:latin typeface="Trebuchet MS"/>
                <a:cs typeface="Trebuchet MS"/>
              </a:rPr>
              <a:t>food, </a:t>
            </a:r>
            <a:r>
              <a:rPr sz="2450" spc="-125" dirty="0">
                <a:latin typeface="Trebuchet MS"/>
                <a:cs typeface="Trebuchet MS"/>
              </a:rPr>
              <a:t>fuel, </a:t>
            </a:r>
            <a:r>
              <a:rPr sz="2450" spc="-55" dirty="0">
                <a:latin typeface="Trebuchet MS"/>
                <a:cs typeface="Trebuchet MS"/>
              </a:rPr>
              <a:t>clothing, </a:t>
            </a:r>
            <a:r>
              <a:rPr sz="2450" spc="-100" dirty="0">
                <a:latin typeface="Trebuchet MS"/>
                <a:cs typeface="Trebuchet MS"/>
              </a:rPr>
              <a:t>utilities,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38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medical  </a:t>
            </a:r>
            <a:r>
              <a:rPr sz="2450" spc="5" dirty="0">
                <a:latin typeface="Trebuchet MS"/>
                <a:cs typeface="Trebuchet MS"/>
              </a:rPr>
              <a:t>services.</a:t>
            </a:r>
            <a:endParaRPr sz="2450">
              <a:latin typeface="Trebuchet MS"/>
              <a:cs typeface="Trebuchet MS"/>
            </a:endParaRPr>
          </a:p>
          <a:p>
            <a:pPr marL="12700" marR="916305">
              <a:lnSpc>
                <a:spcPts val="3329"/>
              </a:lnSpc>
              <a:spcBef>
                <a:spcPts val="885"/>
              </a:spcBef>
            </a:pPr>
            <a:r>
              <a:rPr sz="2800" spc="100" dirty="0">
                <a:latin typeface="Trebuchet MS"/>
                <a:cs typeface="Trebuchet MS"/>
              </a:rPr>
              <a:t>Goods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consumers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regard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luxuries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tend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be  </a:t>
            </a:r>
            <a:r>
              <a:rPr sz="2800" spc="30" dirty="0">
                <a:latin typeface="Trebuchet MS"/>
                <a:cs typeface="Trebuchet MS"/>
              </a:rPr>
              <a:t>income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elastic.</a:t>
            </a:r>
            <a:endParaRPr sz="2800">
              <a:latin typeface="Trebuchet MS"/>
              <a:cs typeface="Trebuchet MS"/>
            </a:endParaRPr>
          </a:p>
          <a:p>
            <a:pPr marL="357505">
              <a:lnSpc>
                <a:spcPct val="100000"/>
              </a:lnSpc>
              <a:spcBef>
                <a:spcPts val="745"/>
              </a:spcBef>
            </a:pPr>
            <a:r>
              <a:rPr sz="2450" spc="50" dirty="0">
                <a:latin typeface="Trebuchet MS"/>
                <a:cs typeface="Trebuchet MS"/>
              </a:rPr>
              <a:t>Examples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include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60" dirty="0">
                <a:latin typeface="Trebuchet MS"/>
                <a:cs typeface="Trebuchet MS"/>
              </a:rPr>
              <a:t>sports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cars,</a:t>
            </a:r>
            <a:r>
              <a:rPr sz="2450" spc="-85" dirty="0">
                <a:latin typeface="Trebuchet MS"/>
                <a:cs typeface="Trebuchet MS"/>
              </a:rPr>
              <a:t> furs, </a:t>
            </a:r>
            <a:r>
              <a:rPr sz="2450" spc="5" dirty="0">
                <a:latin typeface="Trebuchet MS"/>
                <a:cs typeface="Trebuchet MS"/>
              </a:rPr>
              <a:t>and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expensive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foods.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75005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0" dirty="0"/>
              <a:t>Degrees </a:t>
            </a:r>
            <a:r>
              <a:rPr sz="3850" spc="20" dirty="0"/>
              <a:t>of </a:t>
            </a:r>
            <a:r>
              <a:rPr sz="3850" spc="60" dirty="0"/>
              <a:t>Income</a:t>
            </a:r>
            <a:r>
              <a:rPr sz="3850" spc="-740" dirty="0"/>
              <a:t> </a:t>
            </a:r>
            <a:r>
              <a:rPr sz="3850" spc="-40" dirty="0"/>
              <a:t>Elasticities: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8207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45564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090566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725486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36647" y="871827"/>
            <a:ext cx="7787005" cy="320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677035">
              <a:lnSpc>
                <a:spcPct val="148800"/>
              </a:lnSpc>
              <a:spcBef>
                <a:spcPts val="95"/>
              </a:spcBef>
            </a:pPr>
            <a:r>
              <a:rPr sz="2800" spc="-80" dirty="0">
                <a:latin typeface="Trebuchet MS"/>
                <a:cs typeface="Trebuchet MS"/>
              </a:rPr>
              <a:t>Greater </a:t>
            </a:r>
            <a:r>
              <a:rPr sz="2800" spc="-40" dirty="0">
                <a:latin typeface="Trebuchet MS"/>
                <a:cs typeface="Trebuchet MS"/>
              </a:rPr>
              <a:t>than </a:t>
            </a:r>
            <a:r>
              <a:rPr sz="2800" spc="25" dirty="0">
                <a:latin typeface="Trebuchet MS"/>
                <a:cs typeface="Trebuchet MS"/>
              </a:rPr>
              <a:t>one </a:t>
            </a:r>
            <a:r>
              <a:rPr sz="2800" spc="-70" dirty="0">
                <a:latin typeface="Trebuchet MS"/>
                <a:cs typeface="Trebuchet MS"/>
              </a:rPr>
              <a:t>( </a:t>
            </a:r>
            <a:r>
              <a:rPr sz="2800" spc="-90" dirty="0">
                <a:latin typeface="Trebuchet MS"/>
                <a:cs typeface="Trebuchet MS"/>
              </a:rPr>
              <a:t>E</a:t>
            </a:r>
            <a:r>
              <a:rPr sz="3300" spc="-135" baseline="-23989" dirty="0">
                <a:latin typeface="Trebuchet MS"/>
                <a:cs typeface="Trebuchet MS"/>
              </a:rPr>
              <a:t>y </a:t>
            </a:r>
            <a:r>
              <a:rPr sz="2800" spc="-5" dirty="0">
                <a:latin typeface="Trebuchet MS"/>
                <a:cs typeface="Trebuchet MS"/>
              </a:rPr>
              <a:t>&gt; </a:t>
            </a:r>
            <a:r>
              <a:rPr sz="2800" spc="25" dirty="0">
                <a:latin typeface="Trebuchet MS"/>
                <a:cs typeface="Trebuchet MS"/>
              </a:rPr>
              <a:t>1)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dirty="0">
                <a:latin typeface="Trebuchet MS"/>
                <a:cs typeface="Trebuchet MS"/>
              </a:rPr>
              <a:t>luxuries  Equal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one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(E</a:t>
            </a:r>
            <a:r>
              <a:rPr sz="3300" spc="-127" baseline="-23989" dirty="0">
                <a:latin typeface="Trebuchet MS"/>
                <a:cs typeface="Trebuchet MS"/>
              </a:rPr>
              <a:t>y</a:t>
            </a:r>
            <a:r>
              <a:rPr sz="3300" spc="-397" baseline="-23989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=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1)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normal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  </a:t>
            </a:r>
            <a:r>
              <a:rPr sz="2800" spc="175" dirty="0">
                <a:latin typeface="Trebuchet MS"/>
                <a:cs typeface="Trebuchet MS"/>
              </a:rPr>
              <a:t>Less </a:t>
            </a:r>
            <a:r>
              <a:rPr sz="2800" spc="-40" dirty="0">
                <a:latin typeface="Trebuchet MS"/>
                <a:cs typeface="Trebuchet MS"/>
              </a:rPr>
              <a:t>than </a:t>
            </a:r>
            <a:r>
              <a:rPr sz="2800" spc="25" dirty="0">
                <a:latin typeface="Trebuchet MS"/>
                <a:cs typeface="Trebuchet MS"/>
              </a:rPr>
              <a:t>one </a:t>
            </a:r>
            <a:r>
              <a:rPr sz="2800" spc="-85" dirty="0">
                <a:latin typeface="Trebuchet MS"/>
                <a:cs typeface="Trebuchet MS"/>
              </a:rPr>
              <a:t>(E</a:t>
            </a:r>
            <a:r>
              <a:rPr sz="3300" spc="-127" baseline="-23989" dirty="0">
                <a:latin typeface="Trebuchet MS"/>
                <a:cs typeface="Trebuchet MS"/>
              </a:rPr>
              <a:t>y </a:t>
            </a:r>
            <a:r>
              <a:rPr sz="2800" spc="-45" dirty="0">
                <a:latin typeface="Trebuchet MS"/>
                <a:cs typeface="Trebuchet MS"/>
              </a:rPr>
              <a:t>&lt; </a:t>
            </a:r>
            <a:r>
              <a:rPr sz="2800" spc="25" dirty="0">
                <a:latin typeface="Trebuchet MS"/>
                <a:cs typeface="Trebuchet MS"/>
              </a:rPr>
              <a:t>1)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spc="55" dirty="0">
                <a:latin typeface="Trebuchet MS"/>
                <a:cs typeface="Trebuchet MS"/>
              </a:rPr>
              <a:t>necessities  </a:t>
            </a:r>
            <a:r>
              <a:rPr sz="2800" dirty="0">
                <a:latin typeface="Trebuchet MS"/>
                <a:cs typeface="Trebuchet MS"/>
              </a:rPr>
              <a:t>Equal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zero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(E</a:t>
            </a:r>
            <a:r>
              <a:rPr sz="3300" spc="-127" baseline="-23989" dirty="0">
                <a:latin typeface="Trebuchet MS"/>
                <a:cs typeface="Trebuchet MS"/>
              </a:rPr>
              <a:t>y</a:t>
            </a:r>
            <a:r>
              <a:rPr sz="3300" spc="-397" baseline="-23989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=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0)</a:t>
            </a:r>
            <a:endParaRPr sz="28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z="2800" spc="175" dirty="0">
                <a:latin typeface="Trebuchet MS"/>
                <a:cs typeface="Trebuchet MS"/>
              </a:rPr>
              <a:t>Less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than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zero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(E</a:t>
            </a:r>
            <a:r>
              <a:rPr sz="3300" spc="-127" baseline="-23989" dirty="0">
                <a:latin typeface="Trebuchet MS"/>
                <a:cs typeface="Trebuchet MS"/>
              </a:rPr>
              <a:t>y</a:t>
            </a:r>
            <a:r>
              <a:rPr sz="3300" spc="-397" baseline="-23989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&lt;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0)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Giffen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315" dirty="0">
                <a:latin typeface="Trebuchet MS"/>
                <a:cs typeface="Trebuchet MS"/>
              </a:rPr>
              <a:t>/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inferior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1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295"/>
              </a:spcBef>
            </a:pPr>
            <a:r>
              <a:rPr spc="15" dirty="0"/>
              <a:t>Importance </a:t>
            </a:r>
            <a:r>
              <a:rPr dirty="0"/>
              <a:t>Of </a:t>
            </a:r>
            <a:r>
              <a:rPr spc="-90" dirty="0"/>
              <a:t>the </a:t>
            </a:r>
            <a:r>
              <a:rPr spc="25" dirty="0"/>
              <a:t>Concept </a:t>
            </a:r>
            <a:r>
              <a:rPr spc="15" dirty="0"/>
              <a:t>of</a:t>
            </a:r>
            <a:r>
              <a:rPr spc="-610" dirty="0"/>
              <a:t> </a:t>
            </a:r>
            <a:r>
              <a:rPr spc="60" dirty="0"/>
              <a:t>Income  </a:t>
            </a:r>
            <a:r>
              <a:rPr spc="-50" dirty="0"/>
              <a:t>Elasticity </a:t>
            </a:r>
            <a:r>
              <a:rPr dirty="0"/>
              <a:t>Of</a:t>
            </a:r>
            <a:r>
              <a:rPr spc="-254" dirty="0"/>
              <a:t>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6784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21309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9347" y="972077"/>
            <a:ext cx="8390890" cy="301117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spc="10" dirty="0">
                <a:latin typeface="Trebuchet MS"/>
                <a:cs typeface="Trebuchet MS"/>
              </a:rPr>
              <a:t>In </a:t>
            </a:r>
            <a:r>
              <a:rPr sz="2800" spc="-15" dirty="0">
                <a:latin typeface="Trebuchet MS"/>
                <a:cs typeface="Trebuchet MS"/>
              </a:rPr>
              <a:t>production </a:t>
            </a:r>
            <a:r>
              <a:rPr sz="2800" spc="10" dirty="0">
                <a:latin typeface="Trebuchet MS"/>
                <a:cs typeface="Trebuchet MS"/>
              </a:rPr>
              <a:t>planning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management</a:t>
            </a:r>
            <a:endParaRPr sz="2800">
              <a:latin typeface="Trebuchet MS"/>
              <a:cs typeface="Trebuchet MS"/>
            </a:endParaRPr>
          </a:p>
          <a:p>
            <a:pPr marL="12700" marR="332740">
              <a:lnSpc>
                <a:spcPts val="3329"/>
              </a:lnSpc>
              <a:spcBef>
                <a:spcPts val="990"/>
              </a:spcBef>
            </a:pPr>
            <a:r>
              <a:rPr sz="2800" spc="10" dirty="0">
                <a:latin typeface="Trebuchet MS"/>
                <a:cs typeface="Trebuchet MS"/>
              </a:rPr>
              <a:t>In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forecasting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when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consumers  </a:t>
            </a:r>
            <a:r>
              <a:rPr sz="2800" spc="30" dirty="0">
                <a:latin typeface="Trebuchet MS"/>
                <a:cs typeface="Trebuchet MS"/>
              </a:rPr>
              <a:t>income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expected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10" dirty="0">
                <a:latin typeface="Trebuchet MS"/>
                <a:cs typeface="Trebuchet MS"/>
              </a:rPr>
              <a:t>In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classifying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as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normal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inferior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3329"/>
              </a:lnSpc>
              <a:spcBef>
                <a:spcPts val="985"/>
              </a:spcBef>
            </a:pPr>
            <a:r>
              <a:rPr sz="2800" spc="10" dirty="0">
                <a:latin typeface="Trebuchet MS"/>
                <a:cs typeface="Trebuchet MS"/>
              </a:rPr>
              <a:t>In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expansion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contraction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ﬁrm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by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ﬁgure 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30" dirty="0">
                <a:latin typeface="Trebuchet MS"/>
                <a:cs typeface="Trebuchet MS"/>
              </a:rPr>
              <a:t>income </a:t>
            </a:r>
            <a:r>
              <a:rPr sz="2800" spc="-45" dirty="0">
                <a:latin typeface="Trebuchet MS"/>
                <a:cs typeface="Trebuchet MS"/>
              </a:rPr>
              <a:t>elasticity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60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demand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9715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210" dirty="0"/>
              <a:t>Cross </a:t>
            </a:r>
            <a:r>
              <a:rPr sz="3850" spc="-35" dirty="0"/>
              <a:t>Elasticity </a:t>
            </a:r>
            <a:r>
              <a:rPr sz="3850" spc="-25" dirty="0"/>
              <a:t>Of</a:t>
            </a:r>
            <a:r>
              <a:rPr sz="3850" spc="-80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9347" y="1079011"/>
            <a:ext cx="836930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spc="120" dirty="0">
                <a:latin typeface="Trebuchet MS"/>
                <a:cs typeface="Trebuchet MS"/>
              </a:rPr>
              <a:t>Measures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85" dirty="0">
                <a:latin typeface="Trebuchet MS"/>
                <a:cs typeface="Trebuchet MS"/>
              </a:rPr>
              <a:t>responsiveness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quantity  </a:t>
            </a:r>
            <a:r>
              <a:rPr sz="2800" spc="30" dirty="0">
                <a:latin typeface="Trebuchet MS"/>
                <a:cs typeface="Trebuchet MS"/>
              </a:rPr>
              <a:t>demand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25" dirty="0">
                <a:latin typeface="Trebuchet MS"/>
                <a:cs typeface="Trebuchet MS"/>
              </a:rPr>
              <a:t>one </a:t>
            </a:r>
            <a:r>
              <a:rPr sz="2800" spc="80" dirty="0">
                <a:latin typeface="Trebuchet MS"/>
                <a:cs typeface="Trebuchet MS"/>
              </a:rPr>
              <a:t>good </a:t>
            </a:r>
            <a:r>
              <a:rPr sz="2800" spc="10" dirty="0">
                <a:latin typeface="Trebuchet MS"/>
                <a:cs typeface="Trebuchet MS"/>
              </a:rPr>
              <a:t>when </a:t>
            </a:r>
            <a:r>
              <a:rPr sz="2800" spc="55" dirty="0">
                <a:latin typeface="Trebuchet MS"/>
                <a:cs typeface="Trebuchet MS"/>
              </a:rPr>
              <a:t>a change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30" dirty="0">
                <a:latin typeface="Trebuchet MS"/>
                <a:cs typeface="Trebuchet MS"/>
              </a:rPr>
              <a:t>price </a:t>
            </a:r>
            <a:r>
              <a:rPr sz="2800" spc="5" dirty="0">
                <a:latin typeface="Trebuchet MS"/>
                <a:cs typeface="Trebuchet MS"/>
              </a:rPr>
              <a:t>takes  </a:t>
            </a:r>
            <a:r>
              <a:rPr sz="2800" spc="-10" dirty="0">
                <a:latin typeface="Trebuchet MS"/>
                <a:cs typeface="Trebuchet MS"/>
              </a:rPr>
              <a:t>place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35" dirty="0">
                <a:latin typeface="Trebuchet MS"/>
                <a:cs typeface="Trebuchet MS"/>
              </a:rPr>
              <a:t>another </a:t>
            </a:r>
            <a:r>
              <a:rPr sz="2800" spc="5" dirty="0">
                <a:latin typeface="Trebuchet MS"/>
                <a:cs typeface="Trebuchet MS"/>
              </a:rPr>
              <a:t>good. </a:t>
            </a:r>
            <a:r>
              <a:rPr sz="2800" spc="125" dirty="0">
                <a:latin typeface="Trebuchet MS"/>
                <a:cs typeface="Trebuchet MS"/>
              </a:rPr>
              <a:t>Also </a:t>
            </a:r>
            <a:r>
              <a:rPr sz="2800" spc="-30" dirty="0">
                <a:latin typeface="Trebuchet MS"/>
                <a:cs typeface="Trebuchet MS"/>
              </a:rPr>
              <a:t>called </a:t>
            </a:r>
            <a:r>
              <a:rPr sz="2800" spc="140" dirty="0">
                <a:latin typeface="Trebuchet MS"/>
                <a:cs typeface="Trebuchet MS"/>
              </a:rPr>
              <a:t>cross </a:t>
            </a:r>
            <a:r>
              <a:rPr sz="2800" spc="-30" dirty="0">
                <a:latin typeface="Trebuchet MS"/>
                <a:cs typeface="Trebuchet MS"/>
              </a:rPr>
              <a:t>price  </a:t>
            </a:r>
            <a:r>
              <a:rPr sz="2800" spc="-45" dirty="0">
                <a:latin typeface="Trebuchet MS"/>
                <a:cs typeface="Trebuchet MS"/>
              </a:rPr>
              <a:t>elasticity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demand,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this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measurement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calculated  </a:t>
            </a:r>
            <a:r>
              <a:rPr sz="2800" spc="-20" dirty="0">
                <a:latin typeface="Trebuchet MS"/>
                <a:cs typeface="Trebuchet MS"/>
              </a:rPr>
              <a:t>by taking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15" dirty="0">
                <a:latin typeface="Trebuchet MS"/>
                <a:cs typeface="Trebuchet MS"/>
              </a:rPr>
              <a:t>percentage </a:t>
            </a:r>
            <a:r>
              <a:rPr sz="2800" spc="55" dirty="0">
                <a:latin typeface="Trebuchet MS"/>
                <a:cs typeface="Trebuchet MS"/>
              </a:rPr>
              <a:t>change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quantity  </a:t>
            </a:r>
            <a:r>
              <a:rPr sz="2800" spc="20" dirty="0">
                <a:latin typeface="Trebuchet MS"/>
                <a:cs typeface="Trebuchet MS"/>
              </a:rPr>
              <a:t>demanded </a:t>
            </a:r>
            <a:r>
              <a:rPr sz="2800" spc="5" dirty="0">
                <a:latin typeface="Trebuchet MS"/>
                <a:cs typeface="Trebuchet MS"/>
              </a:rPr>
              <a:t>of </a:t>
            </a:r>
            <a:r>
              <a:rPr sz="2800" spc="25" dirty="0">
                <a:latin typeface="Trebuchet MS"/>
                <a:cs typeface="Trebuchet MS"/>
              </a:rPr>
              <a:t>one </a:t>
            </a:r>
            <a:r>
              <a:rPr sz="2800" spc="80" dirty="0">
                <a:latin typeface="Trebuchet MS"/>
                <a:cs typeface="Trebuchet MS"/>
              </a:rPr>
              <a:t>good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-5" dirty="0">
                <a:latin typeface="Trebuchet MS"/>
                <a:cs typeface="Trebuchet MS"/>
              </a:rPr>
              <a:t>dividing </a:t>
            </a:r>
            <a:r>
              <a:rPr sz="2800" spc="-150" dirty="0">
                <a:latin typeface="Trebuchet MS"/>
                <a:cs typeface="Trebuchet MS"/>
              </a:rPr>
              <a:t>it </a:t>
            </a:r>
            <a:r>
              <a:rPr sz="2800" spc="-20" dirty="0">
                <a:latin typeface="Trebuchet MS"/>
                <a:cs typeface="Trebuchet MS"/>
              </a:rPr>
              <a:t>by </a:t>
            </a:r>
            <a:r>
              <a:rPr sz="2800" spc="-80" dirty="0">
                <a:latin typeface="Trebuchet MS"/>
                <a:cs typeface="Trebuchet MS"/>
              </a:rPr>
              <a:t>the  </a:t>
            </a:r>
            <a:r>
              <a:rPr sz="2800" spc="-15" dirty="0">
                <a:latin typeface="Trebuchet MS"/>
                <a:cs typeface="Trebuchet MS"/>
              </a:rPr>
              <a:t>percentage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change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price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other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good.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3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9715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210" dirty="0"/>
              <a:t>Cross </a:t>
            </a:r>
            <a:r>
              <a:rPr sz="3850" spc="-35" dirty="0"/>
              <a:t>Elasticity </a:t>
            </a:r>
            <a:r>
              <a:rPr sz="3850" spc="-25" dirty="0"/>
              <a:t>Of</a:t>
            </a:r>
            <a:r>
              <a:rPr sz="3850" spc="-80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091930" cy="35953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84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10" dirty="0">
                <a:latin typeface="Trebuchet MS"/>
                <a:cs typeface="Trebuchet MS"/>
              </a:rPr>
              <a:t>Substitute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Goods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105" dirty="0">
                <a:latin typeface="Trebuchet MS"/>
                <a:cs typeface="Trebuchet MS"/>
              </a:rPr>
              <a:t>cross </a:t>
            </a:r>
            <a:r>
              <a:rPr sz="2450" spc="-40" dirty="0">
                <a:latin typeface="Trebuchet MS"/>
                <a:cs typeface="Trebuchet MS"/>
              </a:rPr>
              <a:t>elasticity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substitute </a:t>
            </a:r>
            <a:r>
              <a:rPr sz="2450" spc="130" dirty="0">
                <a:latin typeface="Trebuchet MS"/>
                <a:cs typeface="Trebuchet MS"/>
              </a:rPr>
              <a:t>goods </a:t>
            </a:r>
            <a:r>
              <a:rPr sz="2450" spc="90" dirty="0">
                <a:latin typeface="Trebuchet MS"/>
                <a:cs typeface="Trebuchet MS"/>
              </a:rPr>
              <a:t>is  </a:t>
            </a:r>
            <a:r>
              <a:rPr sz="2450" spc="25" dirty="0">
                <a:latin typeface="Trebuchet MS"/>
                <a:cs typeface="Trebuchet MS"/>
              </a:rPr>
              <a:t>always </a:t>
            </a:r>
            <a:r>
              <a:rPr sz="2450" spc="-5" dirty="0">
                <a:latin typeface="Trebuchet MS"/>
                <a:cs typeface="Trebuchet MS"/>
              </a:rPr>
              <a:t>positive </a:t>
            </a:r>
            <a:r>
              <a:rPr sz="2450" spc="40" dirty="0">
                <a:latin typeface="Trebuchet MS"/>
                <a:cs typeface="Trebuchet MS"/>
              </a:rPr>
              <a:t>because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5" dirty="0">
                <a:latin typeface="Trebuchet MS"/>
                <a:cs typeface="Trebuchet MS"/>
              </a:rPr>
              <a:t>one </a:t>
            </a:r>
            <a:r>
              <a:rPr sz="2450" spc="90" dirty="0">
                <a:latin typeface="Trebuchet MS"/>
                <a:cs typeface="Trebuchet MS"/>
              </a:rPr>
              <a:t>good  </a:t>
            </a:r>
            <a:r>
              <a:rPr sz="2450" spc="30" dirty="0">
                <a:latin typeface="Trebuchet MS"/>
                <a:cs typeface="Trebuchet MS"/>
              </a:rPr>
              <a:t>increases </a:t>
            </a:r>
            <a:r>
              <a:rPr sz="2450" spc="-70" dirty="0">
                <a:latin typeface="Trebuchet MS"/>
                <a:cs typeface="Trebuchet MS"/>
              </a:rPr>
              <a:t>if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55" dirty="0">
                <a:latin typeface="Trebuchet MS"/>
                <a:cs typeface="Trebuchet MS"/>
              </a:rPr>
              <a:t>other </a:t>
            </a:r>
            <a:r>
              <a:rPr sz="2450" spc="90" dirty="0">
                <a:latin typeface="Trebuchet MS"/>
                <a:cs typeface="Trebuchet MS"/>
              </a:rPr>
              <a:t>good </a:t>
            </a:r>
            <a:r>
              <a:rPr sz="2450" dirty="0">
                <a:latin typeface="Trebuchet MS"/>
                <a:cs typeface="Trebuchet MS"/>
              </a:rPr>
              <a:t>increases. </a:t>
            </a:r>
            <a:r>
              <a:rPr sz="2450" spc="-5" dirty="0">
                <a:latin typeface="Trebuchet MS"/>
                <a:cs typeface="Trebuchet MS"/>
              </a:rPr>
              <a:t>For  </a:t>
            </a:r>
            <a:r>
              <a:rPr sz="2450" spc="-50" dirty="0">
                <a:latin typeface="Trebuchet MS"/>
                <a:cs typeface="Trebuchet MS"/>
              </a:rPr>
              <a:t>example, </a:t>
            </a:r>
            <a:r>
              <a:rPr sz="2450" spc="-70" dirty="0">
                <a:latin typeface="Trebuchet MS"/>
                <a:cs typeface="Trebuchet MS"/>
              </a:rPr>
              <a:t>if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30" dirty="0">
                <a:latin typeface="Trebuchet MS"/>
                <a:cs typeface="Trebuchet MS"/>
              </a:rPr>
              <a:t>price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10" dirty="0">
                <a:latin typeface="Trebuchet MS"/>
                <a:cs typeface="Trebuchet MS"/>
              </a:rPr>
              <a:t>coffee </a:t>
            </a:r>
            <a:r>
              <a:rPr sz="2450" spc="-15" dirty="0">
                <a:latin typeface="Trebuchet MS"/>
                <a:cs typeface="Trebuchet MS"/>
              </a:rPr>
              <a:t>increases,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5" dirty="0">
                <a:latin typeface="Trebuchet MS"/>
                <a:cs typeface="Trebuchet MS"/>
              </a:rPr>
              <a:t>quantity  </a:t>
            </a:r>
            <a:r>
              <a:rPr sz="2450" spc="20" dirty="0">
                <a:latin typeface="Trebuchet MS"/>
                <a:cs typeface="Trebuchet MS"/>
              </a:rPr>
              <a:t>demanded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55" dirty="0">
                <a:latin typeface="Trebuchet MS"/>
                <a:cs typeface="Trebuchet MS"/>
              </a:rPr>
              <a:t>tea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(a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substitute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beverage)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increases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as  </a:t>
            </a:r>
            <a:r>
              <a:rPr sz="2450" spc="65" dirty="0">
                <a:latin typeface="Trebuchet MS"/>
                <a:cs typeface="Trebuchet MS"/>
              </a:rPr>
              <a:t>consumers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switch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to</a:t>
            </a:r>
            <a:r>
              <a:rPr sz="2450" spc="-120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a</a:t>
            </a:r>
            <a:r>
              <a:rPr sz="2450" spc="-14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less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expensive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90" dirty="0">
                <a:latin typeface="Trebuchet MS"/>
                <a:cs typeface="Trebuchet MS"/>
              </a:rPr>
              <a:t>yet</a:t>
            </a:r>
            <a:r>
              <a:rPr sz="2450" spc="-135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substitutable  </a:t>
            </a:r>
            <a:r>
              <a:rPr sz="2450" spc="-85" dirty="0">
                <a:latin typeface="Trebuchet MS"/>
                <a:cs typeface="Trebuchet MS"/>
              </a:rPr>
              <a:t>alternative.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597154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210" dirty="0"/>
              <a:t>Cross </a:t>
            </a:r>
            <a:r>
              <a:rPr sz="3850" spc="-35" dirty="0"/>
              <a:t>Elasticity </a:t>
            </a:r>
            <a:r>
              <a:rPr sz="3850" spc="-25" dirty="0"/>
              <a:t>Of</a:t>
            </a:r>
            <a:r>
              <a:rPr sz="3850" spc="-800" dirty="0"/>
              <a:t> </a:t>
            </a:r>
            <a:r>
              <a:rPr sz="3850" spc="70" dirty="0"/>
              <a:t>Demand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998" y="1711497"/>
            <a:ext cx="111124" cy="22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406" y="623616"/>
            <a:ext cx="9555480" cy="39630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5" dirty="0">
                <a:solidFill>
                  <a:srgbClr val="FDFFFF"/>
                </a:solidFill>
                <a:latin typeface="Trebuchet MS"/>
                <a:cs typeface="Trebuchet MS"/>
              </a:rPr>
              <a:t>85</a:t>
            </a:r>
            <a:endParaRPr sz="1750">
              <a:latin typeface="Trebuchet MS"/>
              <a:cs typeface="Trebuchet MS"/>
            </a:endParaRPr>
          </a:p>
          <a:p>
            <a:pPr marL="1149350">
              <a:lnSpc>
                <a:spcPct val="100000"/>
              </a:lnSpc>
              <a:spcBef>
                <a:spcPts val="919"/>
              </a:spcBef>
            </a:pPr>
            <a:r>
              <a:rPr sz="2800" spc="-10" dirty="0">
                <a:latin typeface="Trebuchet MS"/>
                <a:cs typeface="Trebuchet MS"/>
              </a:rPr>
              <a:t>Complimentary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Goods</a:t>
            </a:r>
            <a:endParaRPr sz="2800">
              <a:latin typeface="Trebuchet MS"/>
              <a:cs typeface="Trebuchet MS"/>
            </a:endParaRPr>
          </a:p>
          <a:p>
            <a:pPr marL="1494790" marR="5080">
              <a:lnSpc>
                <a:spcPts val="2890"/>
              </a:lnSpc>
              <a:spcBef>
                <a:spcPts val="990"/>
              </a:spcBef>
            </a:pPr>
            <a:r>
              <a:rPr sz="2450" dirty="0">
                <a:latin typeface="Trebuchet MS"/>
                <a:cs typeface="Trebuchet MS"/>
              </a:rPr>
              <a:t>The </a:t>
            </a:r>
            <a:r>
              <a:rPr sz="2450" spc="105" dirty="0">
                <a:latin typeface="Trebuchet MS"/>
                <a:cs typeface="Trebuchet MS"/>
              </a:rPr>
              <a:t>cross </a:t>
            </a:r>
            <a:r>
              <a:rPr sz="2450" spc="-40" dirty="0">
                <a:latin typeface="Trebuchet MS"/>
                <a:cs typeface="Trebuchet MS"/>
              </a:rPr>
              <a:t>elasticity </a:t>
            </a:r>
            <a:r>
              <a:rPr sz="2450" spc="15" dirty="0">
                <a:latin typeface="Trebuchet MS"/>
                <a:cs typeface="Trebuchet MS"/>
              </a:rPr>
              <a:t>of </a:t>
            </a:r>
            <a:r>
              <a:rPr sz="2450" spc="30" dirty="0">
                <a:latin typeface="Trebuchet MS"/>
                <a:cs typeface="Trebuchet MS"/>
              </a:rPr>
              <a:t>demand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-10" dirty="0">
                <a:latin typeface="Trebuchet MS"/>
                <a:cs typeface="Trebuchet MS"/>
              </a:rPr>
              <a:t>complimentary </a:t>
            </a:r>
            <a:r>
              <a:rPr sz="2450" spc="130" dirty="0">
                <a:latin typeface="Trebuchet MS"/>
                <a:cs typeface="Trebuchet MS"/>
              </a:rPr>
              <a:t>goods  </a:t>
            </a:r>
            <a:r>
              <a:rPr sz="2450" spc="90" dirty="0">
                <a:latin typeface="Trebuchet MS"/>
                <a:cs typeface="Trebuchet MS"/>
              </a:rPr>
              <a:t>is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negative.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200" dirty="0">
                <a:latin typeface="Trebuchet MS"/>
                <a:cs typeface="Trebuchet MS"/>
              </a:rPr>
              <a:t>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7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one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30" dirty="0">
                <a:latin typeface="Trebuchet MS"/>
                <a:cs typeface="Trebuchet MS"/>
              </a:rPr>
              <a:t>goods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15" dirty="0">
                <a:latin typeface="Trebuchet MS"/>
                <a:cs typeface="Trebuchet MS"/>
              </a:rPr>
              <a:t>increases,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20" dirty="0">
                <a:latin typeface="Trebuchet MS"/>
                <a:cs typeface="Trebuchet MS"/>
              </a:rPr>
              <a:t>an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item  </a:t>
            </a:r>
            <a:r>
              <a:rPr sz="2450" spc="15" dirty="0">
                <a:latin typeface="Trebuchet MS"/>
                <a:cs typeface="Trebuchet MS"/>
              </a:rPr>
              <a:t>closely </a:t>
            </a:r>
            <a:r>
              <a:rPr sz="2450" spc="40" dirty="0">
                <a:latin typeface="Trebuchet MS"/>
                <a:cs typeface="Trebuchet MS"/>
              </a:rPr>
              <a:t>associated </a:t>
            </a:r>
            <a:r>
              <a:rPr sz="2450" spc="-60" dirty="0">
                <a:latin typeface="Trebuchet MS"/>
                <a:cs typeface="Trebuchet MS"/>
              </a:rPr>
              <a:t>with </a:t>
            </a:r>
            <a:r>
              <a:rPr sz="2450" spc="-90" dirty="0">
                <a:latin typeface="Trebuchet MS"/>
                <a:cs typeface="Trebuchet MS"/>
              </a:rPr>
              <a:t>that </a:t>
            </a:r>
            <a:r>
              <a:rPr sz="2450" spc="-45" dirty="0">
                <a:latin typeface="Trebuchet MS"/>
                <a:cs typeface="Trebuchet MS"/>
              </a:rPr>
              <a:t>item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30" dirty="0">
                <a:latin typeface="Trebuchet MS"/>
                <a:cs typeface="Trebuchet MS"/>
              </a:rPr>
              <a:t>necessary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dirty="0">
                <a:latin typeface="Trebuchet MS"/>
                <a:cs typeface="Trebuchet MS"/>
              </a:rPr>
              <a:t>its  </a:t>
            </a:r>
            <a:r>
              <a:rPr sz="2450" spc="35" dirty="0">
                <a:latin typeface="Trebuchet MS"/>
                <a:cs typeface="Trebuchet MS"/>
              </a:rPr>
              <a:t>consumption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decreases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because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30" dirty="0">
                <a:latin typeface="Trebuchet MS"/>
                <a:cs typeface="Trebuchet MS"/>
              </a:rPr>
              <a:t>demand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-25" dirty="0">
                <a:latin typeface="Trebuchet MS"/>
                <a:cs typeface="Trebuchet MS"/>
              </a:rPr>
              <a:t>for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main  </a:t>
            </a:r>
            <a:r>
              <a:rPr sz="2450" spc="90" dirty="0">
                <a:latin typeface="Trebuchet MS"/>
                <a:cs typeface="Trebuchet MS"/>
              </a:rPr>
              <a:t>good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has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also</a:t>
            </a:r>
            <a:r>
              <a:rPr sz="2450" spc="-125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dropped.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-5" dirty="0">
                <a:latin typeface="Trebuchet MS"/>
                <a:cs typeface="Trebuchet MS"/>
              </a:rPr>
              <a:t>For</a:t>
            </a:r>
            <a:r>
              <a:rPr sz="2450" spc="-170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example,</a:t>
            </a:r>
            <a:r>
              <a:rPr sz="2450" spc="-85" dirty="0">
                <a:latin typeface="Trebuchet MS"/>
                <a:cs typeface="Trebuchet MS"/>
              </a:rPr>
              <a:t> </a:t>
            </a:r>
            <a:r>
              <a:rPr sz="2450" spc="-70" dirty="0">
                <a:latin typeface="Trebuchet MS"/>
                <a:cs typeface="Trebuchet MS"/>
              </a:rPr>
              <a:t>if</a:t>
            </a:r>
            <a:r>
              <a:rPr sz="2450" spc="-100" dirty="0">
                <a:latin typeface="Trebuchet MS"/>
                <a:cs typeface="Trebuchet MS"/>
              </a:rPr>
              <a:t> </a:t>
            </a:r>
            <a:r>
              <a:rPr sz="2450" spc="-85" dirty="0">
                <a:latin typeface="Trebuchet MS"/>
                <a:cs typeface="Trebuchet MS"/>
              </a:rPr>
              <a:t>the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-30" dirty="0">
                <a:latin typeface="Trebuchet MS"/>
                <a:cs typeface="Trebuchet MS"/>
              </a:rPr>
              <a:t>price</a:t>
            </a:r>
            <a:r>
              <a:rPr sz="2450" spc="-114" dirty="0">
                <a:latin typeface="Trebuchet MS"/>
                <a:cs typeface="Trebuchet MS"/>
              </a:rPr>
              <a:t> </a:t>
            </a:r>
            <a:r>
              <a:rPr sz="2450" spc="15" dirty="0">
                <a:latin typeface="Trebuchet MS"/>
                <a:cs typeface="Trebuchet MS"/>
              </a:rPr>
              <a:t>of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10" dirty="0">
                <a:latin typeface="Trebuchet MS"/>
                <a:cs typeface="Trebuchet MS"/>
              </a:rPr>
              <a:t>coffee  </a:t>
            </a:r>
            <a:r>
              <a:rPr sz="2450" spc="-15" dirty="0">
                <a:latin typeface="Trebuchet MS"/>
                <a:cs typeface="Trebuchet MS"/>
              </a:rPr>
              <a:t>increases, </a:t>
            </a:r>
            <a:r>
              <a:rPr sz="2450" spc="-85" dirty="0">
                <a:latin typeface="Trebuchet MS"/>
                <a:cs typeface="Trebuchet MS"/>
              </a:rPr>
              <a:t>the </a:t>
            </a:r>
            <a:r>
              <a:rPr sz="2450" spc="-65" dirty="0">
                <a:latin typeface="Trebuchet MS"/>
                <a:cs typeface="Trebuchet MS"/>
              </a:rPr>
              <a:t>quantity </a:t>
            </a:r>
            <a:r>
              <a:rPr sz="2450" spc="20" dirty="0">
                <a:latin typeface="Trebuchet MS"/>
                <a:cs typeface="Trebuchet MS"/>
              </a:rPr>
              <a:t>demanded </a:t>
            </a:r>
            <a:r>
              <a:rPr sz="2450" spc="-25" dirty="0">
                <a:latin typeface="Trebuchet MS"/>
                <a:cs typeface="Trebuchet MS"/>
              </a:rPr>
              <a:t>for </a:t>
            </a:r>
            <a:r>
              <a:rPr sz="2450" spc="10" dirty="0">
                <a:latin typeface="Trebuchet MS"/>
                <a:cs typeface="Trebuchet MS"/>
              </a:rPr>
              <a:t>coffee </a:t>
            </a:r>
            <a:r>
              <a:rPr sz="2450" spc="-40" dirty="0">
                <a:latin typeface="Trebuchet MS"/>
                <a:cs typeface="Trebuchet MS"/>
              </a:rPr>
              <a:t>stir </a:t>
            </a:r>
            <a:r>
              <a:rPr sz="2450" spc="55" dirty="0">
                <a:latin typeface="Trebuchet MS"/>
                <a:cs typeface="Trebuchet MS"/>
              </a:rPr>
              <a:t>sticks  </a:t>
            </a:r>
            <a:r>
              <a:rPr sz="2450" spc="50" dirty="0">
                <a:latin typeface="Trebuchet MS"/>
                <a:cs typeface="Trebuchet MS"/>
              </a:rPr>
              <a:t>drops </a:t>
            </a:r>
            <a:r>
              <a:rPr sz="2450" spc="145" dirty="0">
                <a:latin typeface="Trebuchet MS"/>
                <a:cs typeface="Trebuchet MS"/>
              </a:rPr>
              <a:t>as </a:t>
            </a:r>
            <a:r>
              <a:rPr sz="2450" spc="65" dirty="0">
                <a:latin typeface="Trebuchet MS"/>
                <a:cs typeface="Trebuchet MS"/>
              </a:rPr>
              <a:t>consumers </a:t>
            </a:r>
            <a:r>
              <a:rPr sz="2450" spc="-60" dirty="0">
                <a:latin typeface="Trebuchet MS"/>
                <a:cs typeface="Trebuchet MS"/>
              </a:rPr>
              <a:t>are </a:t>
            </a:r>
            <a:r>
              <a:rPr sz="2450" spc="-30" dirty="0">
                <a:latin typeface="Trebuchet MS"/>
                <a:cs typeface="Trebuchet MS"/>
              </a:rPr>
              <a:t>drinking </a:t>
            </a:r>
            <a:r>
              <a:rPr sz="2450" spc="90" dirty="0">
                <a:latin typeface="Trebuchet MS"/>
                <a:cs typeface="Trebuchet MS"/>
              </a:rPr>
              <a:t>less </a:t>
            </a:r>
            <a:r>
              <a:rPr sz="2450" spc="10" dirty="0">
                <a:latin typeface="Trebuchet MS"/>
                <a:cs typeface="Trebuchet MS"/>
              </a:rPr>
              <a:t>coffee </a:t>
            </a:r>
            <a:r>
              <a:rPr sz="2450" spc="5" dirty="0">
                <a:latin typeface="Trebuchet MS"/>
                <a:cs typeface="Trebuchet MS"/>
              </a:rPr>
              <a:t>and </a:t>
            </a:r>
            <a:r>
              <a:rPr sz="2450" spc="-15" dirty="0">
                <a:latin typeface="Trebuchet MS"/>
                <a:cs typeface="Trebuchet MS"/>
              </a:rPr>
              <a:t>need </a:t>
            </a:r>
            <a:r>
              <a:rPr sz="2450" spc="-50" dirty="0">
                <a:latin typeface="Trebuchet MS"/>
                <a:cs typeface="Trebuchet MS"/>
              </a:rPr>
              <a:t>to  </a:t>
            </a:r>
            <a:r>
              <a:rPr sz="2450" spc="15" dirty="0">
                <a:latin typeface="Trebuchet MS"/>
                <a:cs typeface="Trebuchet MS"/>
              </a:rPr>
              <a:t>purchase </a:t>
            </a:r>
            <a:r>
              <a:rPr sz="2450" spc="-40" dirty="0">
                <a:latin typeface="Trebuchet MS"/>
                <a:cs typeface="Trebuchet MS"/>
              </a:rPr>
              <a:t>fewer</a:t>
            </a:r>
            <a:r>
              <a:rPr sz="2450" spc="-305" dirty="0">
                <a:latin typeface="Trebuchet MS"/>
                <a:cs typeface="Trebuchet MS"/>
              </a:rPr>
              <a:t> </a:t>
            </a:r>
            <a:r>
              <a:rPr sz="2450" spc="5" dirty="0">
                <a:latin typeface="Trebuchet MS"/>
                <a:cs typeface="Trebuchet MS"/>
              </a:rPr>
              <a:t>sticks.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28269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60" dirty="0"/>
              <a:t>Degrees </a:t>
            </a:r>
            <a:r>
              <a:rPr sz="3850" spc="20" dirty="0"/>
              <a:t>of </a:t>
            </a:r>
            <a:r>
              <a:rPr sz="3850" spc="210" dirty="0"/>
              <a:t>Cross</a:t>
            </a:r>
            <a:r>
              <a:rPr sz="3850" spc="-690" dirty="0"/>
              <a:t> </a:t>
            </a:r>
            <a:r>
              <a:rPr sz="3850" spc="-5" dirty="0"/>
              <a:t>Elasticities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82072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45564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0" y="3090566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0" y="3725486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36647" y="871827"/>
            <a:ext cx="8221980" cy="372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48800"/>
              </a:lnSpc>
              <a:spcBef>
                <a:spcPts val="95"/>
              </a:spcBef>
            </a:pPr>
            <a:r>
              <a:rPr sz="2800" spc="-45" dirty="0">
                <a:latin typeface="Trebuchet MS"/>
                <a:cs typeface="Trebuchet MS"/>
              </a:rPr>
              <a:t>Perfectly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positive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(E</a:t>
            </a:r>
            <a:r>
              <a:rPr sz="3300" spc="-179" baseline="-23989" dirty="0">
                <a:latin typeface="Trebuchet MS"/>
                <a:cs typeface="Trebuchet MS"/>
              </a:rPr>
              <a:t>xy</a:t>
            </a:r>
            <a:r>
              <a:rPr sz="3300" baseline="-23989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=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490" dirty="0">
                <a:latin typeface="Trebuchet MS"/>
                <a:cs typeface="Trebuchet MS"/>
              </a:rPr>
              <a:t>+∞)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perfect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substitutes  </a:t>
            </a:r>
            <a:r>
              <a:rPr sz="2800" spc="-80" dirty="0">
                <a:latin typeface="Trebuchet MS"/>
                <a:cs typeface="Trebuchet MS"/>
              </a:rPr>
              <a:t>Greater </a:t>
            </a:r>
            <a:r>
              <a:rPr sz="2800" spc="-40" dirty="0">
                <a:latin typeface="Trebuchet MS"/>
                <a:cs typeface="Trebuchet MS"/>
              </a:rPr>
              <a:t>than </a:t>
            </a:r>
            <a:r>
              <a:rPr sz="2800" dirty="0">
                <a:latin typeface="Trebuchet MS"/>
                <a:cs typeface="Trebuchet MS"/>
              </a:rPr>
              <a:t>zero </a:t>
            </a:r>
            <a:r>
              <a:rPr sz="2800" spc="-120" dirty="0">
                <a:latin typeface="Trebuchet MS"/>
                <a:cs typeface="Trebuchet MS"/>
              </a:rPr>
              <a:t>(E</a:t>
            </a:r>
            <a:r>
              <a:rPr sz="3300" spc="-179" baseline="-23989" dirty="0">
                <a:latin typeface="Trebuchet MS"/>
                <a:cs typeface="Trebuchet MS"/>
              </a:rPr>
              <a:t>xy </a:t>
            </a:r>
            <a:r>
              <a:rPr sz="2800" spc="-5" dirty="0">
                <a:latin typeface="Trebuchet MS"/>
                <a:cs typeface="Trebuchet MS"/>
              </a:rPr>
              <a:t>&gt; </a:t>
            </a:r>
            <a:r>
              <a:rPr sz="2800" spc="25" dirty="0">
                <a:latin typeface="Trebuchet MS"/>
                <a:cs typeface="Trebuchet MS"/>
              </a:rPr>
              <a:t>0)</a:t>
            </a:r>
            <a:r>
              <a:rPr sz="2800" spc="-509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spc="25" dirty="0">
                <a:latin typeface="Trebuchet MS"/>
                <a:cs typeface="Trebuchet MS"/>
              </a:rPr>
              <a:t>substitutes</a:t>
            </a:r>
            <a:endParaRPr sz="2800">
              <a:latin typeface="Trebuchet MS"/>
              <a:cs typeface="Trebuchet MS"/>
            </a:endParaRPr>
          </a:p>
          <a:p>
            <a:pPr marL="25400" marR="1487805">
              <a:lnSpc>
                <a:spcPct val="148800"/>
              </a:lnSpc>
            </a:pPr>
            <a:r>
              <a:rPr sz="2800" dirty="0">
                <a:latin typeface="Trebuchet MS"/>
                <a:cs typeface="Trebuchet MS"/>
              </a:rPr>
              <a:t>Equal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zero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(E</a:t>
            </a:r>
            <a:r>
              <a:rPr sz="3300" spc="-179" baseline="-23989" dirty="0">
                <a:latin typeface="Trebuchet MS"/>
                <a:cs typeface="Trebuchet MS"/>
              </a:rPr>
              <a:t>xy</a:t>
            </a:r>
            <a:r>
              <a:rPr sz="3300" spc="-15" baseline="-23989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=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0)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unrelated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  </a:t>
            </a:r>
            <a:r>
              <a:rPr sz="2800" spc="175" dirty="0">
                <a:latin typeface="Trebuchet MS"/>
                <a:cs typeface="Trebuchet MS"/>
              </a:rPr>
              <a:t>Less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than </a:t>
            </a:r>
            <a:r>
              <a:rPr sz="2800" dirty="0">
                <a:latin typeface="Trebuchet MS"/>
                <a:cs typeface="Trebuchet MS"/>
              </a:rPr>
              <a:t>zero </a:t>
            </a:r>
            <a:r>
              <a:rPr sz="2800" spc="-120" dirty="0">
                <a:latin typeface="Trebuchet MS"/>
                <a:cs typeface="Trebuchet MS"/>
              </a:rPr>
              <a:t>(E</a:t>
            </a:r>
            <a:r>
              <a:rPr sz="3300" spc="-179" baseline="-23989" dirty="0">
                <a:latin typeface="Trebuchet MS"/>
                <a:cs typeface="Trebuchet MS"/>
              </a:rPr>
              <a:t>xy </a:t>
            </a:r>
            <a:r>
              <a:rPr sz="2800" spc="-45" dirty="0">
                <a:latin typeface="Trebuchet MS"/>
                <a:cs typeface="Trebuchet MS"/>
              </a:rPr>
              <a:t>&lt; </a:t>
            </a:r>
            <a:r>
              <a:rPr sz="2800" spc="25" dirty="0">
                <a:latin typeface="Trebuchet MS"/>
                <a:cs typeface="Trebuchet MS"/>
              </a:rPr>
              <a:t>0)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spc="30" dirty="0">
                <a:latin typeface="Trebuchet MS"/>
                <a:cs typeface="Trebuchet MS"/>
              </a:rPr>
              <a:t>complements</a:t>
            </a:r>
            <a:endParaRPr sz="2800">
              <a:latin typeface="Trebuchet MS"/>
              <a:cs typeface="Trebuchet MS"/>
            </a:endParaRPr>
          </a:p>
          <a:p>
            <a:pPr marL="25400" marR="1625600">
              <a:lnSpc>
                <a:spcPct val="122700"/>
              </a:lnSpc>
              <a:spcBef>
                <a:spcPts val="880"/>
              </a:spcBef>
            </a:pPr>
            <a:r>
              <a:rPr sz="2800" spc="-45" dirty="0">
                <a:latin typeface="Trebuchet MS"/>
                <a:cs typeface="Trebuchet MS"/>
              </a:rPr>
              <a:t>Perfectly </a:t>
            </a:r>
            <a:r>
              <a:rPr sz="2800" spc="-20" dirty="0">
                <a:latin typeface="Trebuchet MS"/>
                <a:cs typeface="Trebuchet MS"/>
              </a:rPr>
              <a:t>negative </a:t>
            </a:r>
            <a:r>
              <a:rPr sz="2800" spc="-120" dirty="0">
                <a:latin typeface="Trebuchet MS"/>
                <a:cs typeface="Trebuchet MS"/>
              </a:rPr>
              <a:t>(E</a:t>
            </a:r>
            <a:r>
              <a:rPr sz="3300" spc="-179" baseline="-23989" dirty="0">
                <a:latin typeface="Trebuchet MS"/>
                <a:cs typeface="Trebuchet MS"/>
              </a:rPr>
              <a:t>xy </a:t>
            </a:r>
            <a:r>
              <a:rPr sz="2800" spc="70" dirty="0">
                <a:latin typeface="Trebuchet MS"/>
                <a:cs typeface="Trebuchet MS"/>
              </a:rPr>
              <a:t>= </a:t>
            </a:r>
            <a:r>
              <a:rPr sz="2800" spc="375" dirty="0">
                <a:latin typeface="Trebuchet MS"/>
                <a:cs typeface="Trebuchet MS"/>
              </a:rPr>
              <a:t>-∞)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e.g. </a:t>
            </a:r>
            <a:r>
              <a:rPr sz="2800" spc="-65" dirty="0">
                <a:latin typeface="Trebuchet MS"/>
                <a:cs typeface="Trebuchet MS"/>
              </a:rPr>
              <a:t>perfectly  </a:t>
            </a:r>
            <a:r>
              <a:rPr sz="2800" spc="-10" dirty="0">
                <a:latin typeface="Trebuchet MS"/>
                <a:cs typeface="Trebuchet MS"/>
              </a:rPr>
              <a:t>complementary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goods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81235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Importance of </a:t>
            </a:r>
            <a:r>
              <a:rPr spc="165" dirty="0"/>
              <a:t>Cross</a:t>
            </a:r>
            <a:r>
              <a:rPr spc="-685" dirty="0"/>
              <a:t> </a:t>
            </a:r>
            <a:r>
              <a:rPr spc="-50" dirty="0"/>
              <a:t>Elasticity </a:t>
            </a:r>
            <a:r>
              <a:rPr dirty="0"/>
              <a:t>Of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256703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3524985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64" rIns="0" bIns="0" rtlCol="0">
            <a:spAutoFit/>
          </a:bodyPr>
          <a:lstStyle/>
          <a:p>
            <a:pPr marL="12700" marR="182880">
              <a:lnSpc>
                <a:spcPts val="3329"/>
              </a:lnSpc>
              <a:spcBef>
                <a:spcPts val="240"/>
              </a:spcBef>
            </a:pPr>
            <a:r>
              <a:rPr spc="15" dirty="0"/>
              <a:t>The</a:t>
            </a:r>
            <a:r>
              <a:rPr spc="-145" dirty="0"/>
              <a:t> </a:t>
            </a:r>
            <a:r>
              <a:rPr spc="15" dirty="0"/>
              <a:t>concept</a:t>
            </a:r>
            <a:r>
              <a:rPr spc="-190" dirty="0"/>
              <a:t> </a:t>
            </a:r>
            <a:r>
              <a:rPr spc="105" dirty="0"/>
              <a:t>is</a:t>
            </a:r>
            <a:r>
              <a:rPr spc="-10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-50" dirty="0"/>
              <a:t>very</a:t>
            </a:r>
            <a:r>
              <a:rPr spc="-160" dirty="0"/>
              <a:t> </a:t>
            </a:r>
            <a:r>
              <a:rPr spc="-35" dirty="0"/>
              <a:t>great</a:t>
            </a:r>
            <a:r>
              <a:rPr spc="-190" dirty="0"/>
              <a:t> </a:t>
            </a:r>
            <a:r>
              <a:rPr spc="-5" dirty="0"/>
              <a:t>importance</a:t>
            </a:r>
            <a:r>
              <a:rPr spc="-140" dirty="0"/>
              <a:t> </a:t>
            </a:r>
            <a:r>
              <a:rPr spc="-45" dirty="0"/>
              <a:t>in</a:t>
            </a:r>
            <a:r>
              <a:rPr spc="-120" dirty="0"/>
              <a:t> </a:t>
            </a:r>
            <a:r>
              <a:rPr spc="60" dirty="0"/>
              <a:t>changing  </a:t>
            </a:r>
            <a:r>
              <a:rPr spc="-80" dirty="0"/>
              <a:t>the </a:t>
            </a:r>
            <a:r>
              <a:rPr spc="-30" dirty="0"/>
              <a:t>price </a:t>
            </a:r>
            <a:r>
              <a:rPr spc="5" dirty="0"/>
              <a:t>of </a:t>
            </a:r>
            <a:r>
              <a:rPr spc="-80" dirty="0"/>
              <a:t>the </a:t>
            </a:r>
            <a:r>
              <a:rPr spc="25" dirty="0"/>
              <a:t>products </a:t>
            </a:r>
            <a:r>
              <a:rPr spc="30" dirty="0"/>
              <a:t>having </a:t>
            </a:r>
            <a:r>
              <a:rPr spc="25" dirty="0"/>
              <a:t>substitutes and  </a:t>
            </a:r>
            <a:r>
              <a:rPr spc="-10" dirty="0"/>
              <a:t>complementary</a:t>
            </a:r>
            <a:r>
              <a:rPr spc="-160" dirty="0"/>
              <a:t> </a:t>
            </a:r>
            <a:r>
              <a:rPr spc="65" dirty="0"/>
              <a:t>goods.</a:t>
            </a:r>
          </a:p>
          <a:p>
            <a:pPr marL="12700" marR="883285">
              <a:lnSpc>
                <a:spcPts val="3329"/>
              </a:lnSpc>
              <a:spcBef>
                <a:spcPts val="885"/>
              </a:spcBef>
            </a:pPr>
            <a:r>
              <a:rPr spc="65" dirty="0"/>
              <a:t>Helps</a:t>
            </a:r>
            <a:r>
              <a:rPr spc="-105" dirty="0"/>
              <a:t> </a:t>
            </a:r>
            <a:r>
              <a:rPr spc="-45" dirty="0"/>
              <a:t>in</a:t>
            </a:r>
            <a:r>
              <a:rPr spc="-114" dirty="0"/>
              <a:t> </a:t>
            </a:r>
            <a:r>
              <a:rPr spc="50" dirty="0"/>
              <a:t>measuring</a:t>
            </a:r>
            <a:r>
              <a:rPr spc="-140" dirty="0"/>
              <a:t> </a:t>
            </a:r>
            <a:r>
              <a:rPr spc="-25" dirty="0"/>
              <a:t>interdependence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-30" dirty="0"/>
              <a:t>price</a:t>
            </a:r>
            <a:r>
              <a:rPr spc="-140" dirty="0"/>
              <a:t> </a:t>
            </a:r>
            <a:r>
              <a:rPr spc="5" dirty="0"/>
              <a:t>of  </a:t>
            </a:r>
            <a:r>
              <a:rPr spc="10" dirty="0"/>
              <a:t>commodity</a:t>
            </a:r>
            <a:r>
              <a:rPr spc="-160" dirty="0"/>
              <a:t> </a:t>
            </a:r>
            <a:r>
              <a:rPr spc="-290" dirty="0"/>
              <a:t>.</a:t>
            </a:r>
          </a:p>
          <a:p>
            <a:pPr marL="12700" marR="5080">
              <a:lnSpc>
                <a:spcPts val="3329"/>
              </a:lnSpc>
              <a:spcBef>
                <a:spcPts val="885"/>
              </a:spcBef>
            </a:pPr>
            <a:r>
              <a:rPr spc="-5" dirty="0"/>
              <a:t>Multiproduct</a:t>
            </a:r>
            <a:r>
              <a:rPr spc="-185" dirty="0"/>
              <a:t> </a:t>
            </a:r>
            <a:r>
              <a:rPr spc="65" dirty="0"/>
              <a:t>ﬁrms</a:t>
            </a:r>
            <a:r>
              <a:rPr spc="-100" dirty="0"/>
              <a:t> </a:t>
            </a:r>
            <a:r>
              <a:rPr spc="120" dirty="0"/>
              <a:t>use</a:t>
            </a:r>
            <a:r>
              <a:rPr spc="-140" dirty="0"/>
              <a:t> </a:t>
            </a:r>
            <a:r>
              <a:rPr spc="15" dirty="0"/>
              <a:t>these</a:t>
            </a:r>
            <a:r>
              <a:rPr spc="-135" dirty="0"/>
              <a:t> </a:t>
            </a:r>
            <a:r>
              <a:rPr spc="15" dirty="0"/>
              <a:t>concept</a:t>
            </a:r>
            <a:r>
              <a:rPr spc="-185" dirty="0"/>
              <a:t> </a:t>
            </a:r>
            <a:r>
              <a:rPr spc="-70" dirty="0"/>
              <a:t>to</a:t>
            </a:r>
            <a:r>
              <a:rPr spc="-165" dirty="0"/>
              <a:t> </a:t>
            </a:r>
            <a:r>
              <a:rPr spc="45" dirty="0"/>
              <a:t>measure</a:t>
            </a:r>
            <a:r>
              <a:rPr spc="-135" dirty="0"/>
              <a:t> </a:t>
            </a:r>
            <a:r>
              <a:rPr spc="-80" dirty="0"/>
              <a:t>the  </a:t>
            </a:r>
            <a:r>
              <a:rPr spc="-55" dirty="0"/>
              <a:t>effect </a:t>
            </a:r>
            <a:r>
              <a:rPr spc="5" dirty="0"/>
              <a:t>of </a:t>
            </a:r>
            <a:r>
              <a:rPr spc="55" dirty="0"/>
              <a:t>change </a:t>
            </a:r>
            <a:r>
              <a:rPr spc="-45" dirty="0"/>
              <a:t>in </a:t>
            </a:r>
            <a:r>
              <a:rPr spc="-30" dirty="0"/>
              <a:t>price </a:t>
            </a:r>
            <a:r>
              <a:rPr spc="5" dirty="0"/>
              <a:t>of </a:t>
            </a:r>
            <a:r>
              <a:rPr spc="25" dirty="0"/>
              <a:t>one </a:t>
            </a:r>
            <a:r>
              <a:rPr spc="-10" dirty="0"/>
              <a:t>product </a:t>
            </a:r>
            <a:r>
              <a:rPr spc="45" dirty="0"/>
              <a:t>on </a:t>
            </a:r>
            <a:r>
              <a:rPr spc="-80" dirty="0"/>
              <a:t>the  </a:t>
            </a:r>
            <a:r>
              <a:rPr spc="30" dirty="0"/>
              <a:t>demand </a:t>
            </a:r>
            <a:r>
              <a:rPr spc="5" dirty="0"/>
              <a:t>of </a:t>
            </a:r>
            <a:r>
              <a:rPr spc="-95" dirty="0"/>
              <a:t>their </a:t>
            </a:r>
            <a:r>
              <a:rPr spc="-60" dirty="0"/>
              <a:t>other</a:t>
            </a:r>
            <a:r>
              <a:rPr spc="-515" dirty="0"/>
              <a:t> </a:t>
            </a:r>
            <a:r>
              <a:rPr spc="-50" dirty="0"/>
              <a:t>product.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7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812355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Importance of </a:t>
            </a:r>
            <a:r>
              <a:rPr spc="165" dirty="0"/>
              <a:t>Cross</a:t>
            </a:r>
            <a:r>
              <a:rPr spc="-685" dirty="0"/>
              <a:t> </a:t>
            </a:r>
            <a:r>
              <a:rPr spc="-50" dirty="0"/>
              <a:t>Elasticity </a:t>
            </a:r>
            <a:r>
              <a:rPr dirty="0"/>
              <a:t>Of </a:t>
            </a:r>
            <a:r>
              <a:rPr spc="80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677170" y="118580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0" y="172047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0" y="225514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9347" y="972077"/>
            <a:ext cx="7917815" cy="162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5"/>
              </a:spcBef>
            </a:pPr>
            <a:r>
              <a:rPr sz="2800" spc="25" dirty="0">
                <a:latin typeface="Trebuchet MS"/>
                <a:cs typeface="Trebuchet MS"/>
              </a:rPr>
              <a:t>Useful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making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product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line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extension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decisions  </a:t>
            </a:r>
            <a:r>
              <a:rPr sz="2800" spc="-20" dirty="0">
                <a:latin typeface="Trebuchet MS"/>
                <a:cs typeface="Trebuchet MS"/>
              </a:rPr>
              <a:t>Helpful </a:t>
            </a:r>
            <a:r>
              <a:rPr sz="2800" spc="-45" dirty="0">
                <a:latin typeface="Trebuchet MS"/>
                <a:cs typeface="Trebuchet MS"/>
              </a:rPr>
              <a:t>in </a:t>
            </a:r>
            <a:r>
              <a:rPr sz="2800" spc="15" dirty="0">
                <a:latin typeface="Trebuchet MS"/>
                <a:cs typeface="Trebuchet MS"/>
              </a:rPr>
              <a:t>avoiding </a:t>
            </a:r>
            <a:r>
              <a:rPr sz="2800" spc="-85" dirty="0">
                <a:latin typeface="Trebuchet MS"/>
                <a:cs typeface="Trebuchet MS"/>
              </a:rPr>
              <a:t>‘cannibalization’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effect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5" dirty="0">
                <a:latin typeface="Trebuchet MS"/>
                <a:cs typeface="Trebuchet MS"/>
              </a:rPr>
              <a:t>Help </a:t>
            </a:r>
            <a:r>
              <a:rPr sz="2800" spc="-40" dirty="0">
                <a:latin typeface="Trebuchet MS"/>
                <a:cs typeface="Trebuchet MS"/>
              </a:rPr>
              <a:t>formulate competitive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strategy.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406" y="695947"/>
            <a:ext cx="273685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596" y="108385"/>
            <a:ext cx="649414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40" dirty="0"/>
              <a:t>Types </a:t>
            </a:r>
            <a:r>
              <a:rPr sz="3850" spc="20" dirty="0"/>
              <a:t>of </a:t>
            </a:r>
            <a:r>
              <a:rPr sz="3850" spc="85" dirty="0"/>
              <a:t>Economic</a:t>
            </a:r>
            <a:r>
              <a:rPr sz="3850" spc="-710" dirty="0"/>
              <a:t> </a:t>
            </a:r>
            <a:r>
              <a:rPr sz="3850" spc="55" dirty="0"/>
              <a:t>Questions</a:t>
            </a:r>
            <a:endParaRPr sz="3850"/>
          </a:p>
        </p:txBody>
      </p:sp>
      <p:sp>
        <p:nvSpPr>
          <p:cNvPr id="3" name="object 3"/>
          <p:cNvSpPr/>
          <p:nvPr/>
        </p:nvSpPr>
        <p:spPr>
          <a:xfrm>
            <a:off x="1677171" y="1110408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71" y="1622800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171" y="2135192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171" y="2647584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7171" y="3159976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7171" y="3672368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7171" y="4184761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171" y="4697152"/>
            <a:ext cx="126999" cy="25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4155" y="918960"/>
            <a:ext cx="7780020" cy="450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80460" indent="33020">
              <a:lnSpc>
                <a:spcPct val="120100"/>
              </a:lnSpc>
              <a:spcBef>
                <a:spcPts val="95"/>
              </a:spcBef>
            </a:pPr>
            <a:r>
              <a:rPr sz="2800" spc="-20" dirty="0">
                <a:latin typeface="Trebuchet MS"/>
                <a:cs typeface="Trebuchet MS"/>
              </a:rPr>
              <a:t>What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70" dirty="0">
                <a:latin typeface="Trebuchet MS"/>
                <a:cs typeface="Trebuchet MS"/>
              </a:rPr>
              <a:t>Produce?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(Micro)  </a:t>
            </a:r>
            <a:r>
              <a:rPr sz="2800" spc="90" dirty="0">
                <a:latin typeface="Trebuchet MS"/>
                <a:cs typeface="Trebuchet MS"/>
              </a:rPr>
              <a:t>How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70" dirty="0">
                <a:latin typeface="Trebuchet MS"/>
                <a:cs typeface="Trebuchet MS"/>
              </a:rPr>
              <a:t>Produce?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(Micro)</a:t>
            </a:r>
            <a:endParaRPr sz="2800">
              <a:latin typeface="Trebuchet MS"/>
              <a:cs typeface="Trebuchet MS"/>
            </a:endParaRPr>
          </a:p>
          <a:p>
            <a:pPr marL="12700" marR="2834005">
              <a:lnSpc>
                <a:spcPct val="120100"/>
              </a:lnSpc>
            </a:pPr>
            <a:r>
              <a:rPr sz="2800" spc="90" dirty="0">
                <a:latin typeface="Trebuchet MS"/>
                <a:cs typeface="Trebuchet MS"/>
              </a:rPr>
              <a:t>How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much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produce?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(Micro)  </a:t>
            </a:r>
            <a:r>
              <a:rPr sz="2800" spc="10" dirty="0">
                <a:latin typeface="Trebuchet MS"/>
                <a:cs typeface="Trebuchet MS"/>
              </a:rPr>
              <a:t>For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Whom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to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Produce?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(Micro)</a:t>
            </a:r>
            <a:endParaRPr sz="2800">
              <a:latin typeface="Trebuchet MS"/>
              <a:cs typeface="Trebuchet MS"/>
            </a:endParaRPr>
          </a:p>
          <a:p>
            <a:pPr marL="12700" marR="1519555" algn="just">
              <a:lnSpc>
                <a:spcPct val="120100"/>
              </a:lnSpc>
            </a:pPr>
            <a:r>
              <a:rPr sz="2800" spc="5" dirty="0">
                <a:latin typeface="Trebuchet MS"/>
                <a:cs typeface="Trebuchet MS"/>
              </a:rPr>
              <a:t>Are </a:t>
            </a:r>
            <a:r>
              <a:rPr sz="2800" spc="85" dirty="0">
                <a:latin typeface="Trebuchet MS"/>
                <a:cs typeface="Trebuchet MS"/>
              </a:rPr>
              <a:t>Resources </a:t>
            </a:r>
            <a:r>
              <a:rPr sz="2800" spc="90" dirty="0">
                <a:latin typeface="Trebuchet MS"/>
                <a:cs typeface="Trebuchet MS"/>
              </a:rPr>
              <a:t>Used</a:t>
            </a:r>
            <a:r>
              <a:rPr sz="2800" spc="-63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optimally? </a:t>
            </a:r>
            <a:r>
              <a:rPr sz="2800" spc="40" dirty="0">
                <a:latin typeface="Trebuchet MS"/>
                <a:cs typeface="Trebuchet MS"/>
              </a:rPr>
              <a:t>(Micro)  </a:t>
            </a:r>
            <a:r>
              <a:rPr sz="2800" spc="5" dirty="0">
                <a:latin typeface="Trebuchet MS"/>
                <a:cs typeface="Trebuchet MS"/>
              </a:rPr>
              <a:t>Are </a:t>
            </a:r>
            <a:r>
              <a:rPr sz="2800" spc="85" dirty="0">
                <a:latin typeface="Trebuchet MS"/>
                <a:cs typeface="Trebuchet MS"/>
              </a:rPr>
              <a:t>Resources </a:t>
            </a:r>
            <a:r>
              <a:rPr sz="2800" spc="-70" dirty="0">
                <a:latin typeface="Trebuchet MS"/>
                <a:cs typeface="Trebuchet MS"/>
              </a:rPr>
              <a:t>fully </a:t>
            </a:r>
            <a:r>
              <a:rPr sz="2800" spc="25" dirty="0">
                <a:latin typeface="Trebuchet MS"/>
                <a:cs typeface="Trebuchet MS"/>
              </a:rPr>
              <a:t>employed?</a:t>
            </a:r>
            <a:r>
              <a:rPr sz="2800" spc="-54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(Macro)  </a:t>
            </a:r>
            <a:r>
              <a:rPr sz="2800" spc="160" dirty="0">
                <a:latin typeface="Trebuchet MS"/>
                <a:cs typeface="Trebuchet MS"/>
              </a:rPr>
              <a:t>Is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45" dirty="0">
                <a:latin typeface="Trebuchet MS"/>
                <a:cs typeface="Trebuchet MS"/>
              </a:rPr>
              <a:t>economy </a:t>
            </a:r>
            <a:r>
              <a:rPr sz="2800" spc="50" dirty="0">
                <a:latin typeface="Trebuchet MS"/>
                <a:cs typeface="Trebuchet MS"/>
              </a:rPr>
              <a:t>Growing? </a:t>
            </a:r>
            <a:r>
              <a:rPr sz="2800" spc="55" dirty="0">
                <a:latin typeface="Trebuchet MS"/>
                <a:cs typeface="Trebuchet MS"/>
              </a:rPr>
              <a:t>(Macro)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ts val="2980"/>
              </a:lnSpc>
              <a:spcBef>
                <a:spcPts val="1090"/>
              </a:spcBef>
            </a:pPr>
            <a:r>
              <a:rPr sz="2800" spc="10" dirty="0">
                <a:latin typeface="Trebuchet MS"/>
                <a:cs typeface="Trebuchet MS"/>
              </a:rPr>
              <a:t>In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what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phase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business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cycle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is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economy?  </a:t>
            </a:r>
            <a:r>
              <a:rPr sz="2800" spc="55" dirty="0">
                <a:latin typeface="Trebuchet MS"/>
                <a:cs typeface="Trebuchet MS"/>
              </a:rPr>
              <a:t>(Macro)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934" y="695947"/>
            <a:ext cx="151130" cy="29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5" dirty="0">
                <a:solidFill>
                  <a:srgbClr val="FDFFFF"/>
                </a:solidFill>
                <a:latin typeface="Trebuchet MS"/>
                <a:cs typeface="Trebuchet MS"/>
              </a:rPr>
              <a:t>9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4822</Words>
  <Application>Microsoft Office PowerPoint</Application>
  <PresentationFormat>Custom</PresentationFormat>
  <Paragraphs>605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Times New Roman</vt:lpstr>
      <vt:lpstr>Trebuchet MS</vt:lpstr>
      <vt:lpstr>Wingdings</vt:lpstr>
      <vt:lpstr>Office Theme</vt:lpstr>
      <vt:lpstr>PowerPoint Presentation</vt:lpstr>
      <vt:lpstr>Introduction</vt:lpstr>
      <vt:lpstr>Introduction</vt:lpstr>
      <vt:lpstr>What is Economics</vt:lpstr>
      <vt:lpstr>Economics: Basic Assumptions</vt:lpstr>
      <vt:lpstr>Economics: Basic Assumptions</vt:lpstr>
      <vt:lpstr>Types of Economic Analysis</vt:lpstr>
      <vt:lpstr>Types of Economic Analysis</vt:lpstr>
      <vt:lpstr>Types of Economic Questions</vt:lpstr>
      <vt:lpstr>Business Economics</vt:lpstr>
      <vt:lpstr>Business Economics</vt:lpstr>
      <vt:lpstr>Conceptualization of ME</vt:lpstr>
      <vt:lpstr>Role of Economics and Managerial  Economist</vt:lpstr>
      <vt:lpstr>…Role of Economics</vt:lpstr>
      <vt:lpstr>…Role of Economics</vt:lpstr>
      <vt:lpstr>…Role of Economics</vt:lpstr>
      <vt:lpstr>…Role of Economics</vt:lpstr>
      <vt:lpstr>Role of Economics in Business</vt:lpstr>
      <vt:lpstr>Role of Managerial Economist</vt:lpstr>
      <vt:lpstr>…Role of Managerial Economist</vt:lpstr>
      <vt:lpstr>…Role of Managerial Economist</vt:lpstr>
      <vt:lpstr>Growing Challenges to the Managerial  Economist</vt:lpstr>
      <vt:lpstr>…Growing Challenges to the Managerial  Economist</vt:lpstr>
      <vt:lpstr>…Growing Challenges to the Managerial  Economist</vt:lpstr>
      <vt:lpstr>…Growing Challenges to the Managerial  Economist</vt:lpstr>
      <vt:lpstr>Micro Economics</vt:lpstr>
      <vt:lpstr>Macro Economics</vt:lpstr>
      <vt:lpstr>Managerial Economics</vt:lpstr>
      <vt:lpstr>Micro versus Macro</vt:lpstr>
      <vt:lpstr>Theory of Demand</vt:lpstr>
      <vt:lpstr>Deﬁnition of Demand</vt:lpstr>
      <vt:lpstr>Deﬁnition of Demand</vt:lpstr>
      <vt:lpstr>Factors Effecting Demand</vt:lpstr>
      <vt:lpstr>Demand Function</vt:lpstr>
      <vt:lpstr>Law of Demand</vt:lpstr>
      <vt:lpstr>Assumptions and Limitations of the Law of  Demand</vt:lpstr>
      <vt:lpstr>Demand Schedule and Demand Curve</vt:lpstr>
      <vt:lpstr>Demand Schedule and Demand Curve</vt:lpstr>
      <vt:lpstr>Reasons for Downward Sloping of the  Demand Curve</vt:lpstr>
      <vt:lpstr>Change in Quantity Demanded</vt:lpstr>
      <vt:lpstr>Change in Demand</vt:lpstr>
      <vt:lpstr>Change in Quantity Demanded vs. Change in  Demand</vt:lpstr>
      <vt:lpstr>Exceptions to Law of Demand</vt:lpstr>
      <vt:lpstr>Exceptions to Law of Demand</vt:lpstr>
      <vt:lpstr>Exceptions to Law of Demand</vt:lpstr>
      <vt:lpstr>Exceptions to Law of Demand</vt:lpstr>
      <vt:lpstr>Exceptions to Law of Demand</vt:lpstr>
      <vt:lpstr>Exceptions to Law of Demand</vt:lpstr>
      <vt:lpstr>Types of Demand</vt:lpstr>
      <vt:lpstr>Types of Demand</vt:lpstr>
      <vt:lpstr>Types of Demand</vt:lpstr>
      <vt:lpstr>Types of Demand</vt:lpstr>
      <vt:lpstr>Types of Demand</vt:lpstr>
      <vt:lpstr>Types of Demand</vt:lpstr>
      <vt:lpstr>Types of Demand</vt:lpstr>
      <vt:lpstr>Types of Demand</vt:lpstr>
      <vt:lpstr>Types of Demand</vt:lpstr>
      <vt:lpstr>Types of Demand</vt:lpstr>
      <vt:lpstr>Individual Demand</vt:lpstr>
      <vt:lpstr>Market Demand</vt:lpstr>
      <vt:lpstr>Concept of Elasticity</vt:lpstr>
      <vt:lpstr>Types of Elasticity of Demand</vt:lpstr>
      <vt:lpstr>Elasticity of Demand</vt:lpstr>
      <vt:lpstr>Elasticity of Demand</vt:lpstr>
      <vt:lpstr>Price Elasticity of Demand</vt:lpstr>
      <vt:lpstr>Price Elasticity of Demand</vt:lpstr>
      <vt:lpstr>Range of Price Elasticity</vt:lpstr>
      <vt:lpstr>Range of Price Elasticity</vt:lpstr>
      <vt:lpstr>Range of Price Elasticity</vt:lpstr>
      <vt:lpstr>Range of Price Elasticity</vt:lpstr>
      <vt:lpstr>Range of Price Elasticity</vt:lpstr>
      <vt:lpstr>Determinants of the Price Elasticity of  Demand</vt:lpstr>
      <vt:lpstr>Determinants of the Price Elasticity of  Demand</vt:lpstr>
      <vt:lpstr>Determinants of the Price Elasticity of  Demand</vt:lpstr>
      <vt:lpstr>Determinants of the Price Elasticity of  Demand</vt:lpstr>
      <vt:lpstr>Determinants of the Price Elasticity of  Demand</vt:lpstr>
      <vt:lpstr>Practical Importance of the Concept of Price  Elasticity Of Demand</vt:lpstr>
      <vt:lpstr>Methods of Measuring Price Elasticity of  Demand Proportionate / Percentage Method</vt:lpstr>
      <vt:lpstr>Income Elasticity of Demand</vt:lpstr>
      <vt:lpstr>Income Elasticity of Demand</vt:lpstr>
      <vt:lpstr>Degrees of Income Elasticities:</vt:lpstr>
      <vt:lpstr>Importance Of the Concept of Income  Elasticity Of Demand</vt:lpstr>
      <vt:lpstr>Cross Elasticity Of Demand</vt:lpstr>
      <vt:lpstr>Cross Elasticity Of Demand</vt:lpstr>
      <vt:lpstr>Cross Elasticity Of Demand</vt:lpstr>
      <vt:lpstr>Degrees of Cross Elasticities</vt:lpstr>
      <vt:lpstr>Importance of Cross Elasticity Of Demand</vt:lpstr>
      <vt:lpstr>Importance of Cross Elasticity Of Demand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shilpi chhabra</cp:lastModifiedBy>
  <cp:revision>1</cp:revision>
  <dcterms:created xsi:type="dcterms:W3CDTF">2020-01-22T16:12:50Z</dcterms:created>
  <dcterms:modified xsi:type="dcterms:W3CDTF">2020-01-22T16:14:25Z</dcterms:modified>
</cp:coreProperties>
</file>