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59" r:id="rId4"/>
    <p:sldId id="292" r:id="rId5"/>
    <p:sldId id="260" r:id="rId6"/>
    <p:sldId id="261" r:id="rId7"/>
    <p:sldId id="283" r:id="rId8"/>
    <p:sldId id="262" r:id="rId9"/>
    <p:sldId id="291" r:id="rId10"/>
    <p:sldId id="263" r:id="rId11"/>
    <p:sldId id="264" r:id="rId12"/>
    <p:sldId id="265" r:id="rId13"/>
    <p:sldId id="267" r:id="rId14"/>
    <p:sldId id="266" r:id="rId15"/>
    <p:sldId id="269" r:id="rId16"/>
    <p:sldId id="268" r:id="rId17"/>
    <p:sldId id="270" r:id="rId18"/>
    <p:sldId id="271" r:id="rId19"/>
    <p:sldId id="272" r:id="rId20"/>
    <p:sldId id="273" r:id="rId21"/>
    <p:sldId id="282" r:id="rId22"/>
    <p:sldId id="279" r:id="rId23"/>
    <p:sldId id="281" r:id="rId24"/>
    <p:sldId id="280" r:id="rId25"/>
    <p:sldId id="278" r:id="rId26"/>
    <p:sldId id="284"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2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3BB48A-9622-4E79-AF7D-E09954D668F8}" type="doc">
      <dgm:prSet loTypeId="urn:microsoft.com/office/officeart/2005/8/layout/funnel1" loCatId="process" qsTypeId="urn:microsoft.com/office/officeart/2005/8/quickstyle/simple1" qsCatId="simple" csTypeId="urn:microsoft.com/office/officeart/2005/8/colors/colorful3" csCatId="colorful" phldr="1"/>
      <dgm:spPr/>
      <dgm:t>
        <a:bodyPr/>
        <a:lstStyle/>
        <a:p>
          <a:endParaRPr lang="en-IN"/>
        </a:p>
      </dgm:t>
    </dgm:pt>
    <dgm:pt modelId="{A89BCD4C-0D2F-4E6C-B0C6-1C7E2FE6C9B5}">
      <dgm:prSet phldrT="[Text]"/>
      <dgm:spPr/>
      <dgm:t>
        <a:bodyPr/>
        <a:lstStyle/>
        <a:p>
          <a:r>
            <a:rPr lang="en-US" dirty="0"/>
            <a:t>Text variables</a:t>
          </a:r>
          <a:endParaRPr lang="en-IN" dirty="0"/>
        </a:p>
      </dgm:t>
    </dgm:pt>
    <dgm:pt modelId="{FB5F7E95-6E50-43FD-A09E-F5670B988277}" type="parTrans" cxnId="{21170795-4CF4-4A24-A124-A8076F7AD468}">
      <dgm:prSet/>
      <dgm:spPr/>
      <dgm:t>
        <a:bodyPr/>
        <a:lstStyle/>
        <a:p>
          <a:endParaRPr lang="en-IN"/>
        </a:p>
      </dgm:t>
    </dgm:pt>
    <dgm:pt modelId="{6E6BEBF8-D2BA-4C44-B5E8-AC34A52C07AE}" type="sibTrans" cxnId="{21170795-4CF4-4A24-A124-A8076F7AD468}">
      <dgm:prSet/>
      <dgm:spPr/>
      <dgm:t>
        <a:bodyPr/>
        <a:lstStyle/>
        <a:p>
          <a:endParaRPr lang="en-IN"/>
        </a:p>
      </dgm:t>
    </dgm:pt>
    <dgm:pt modelId="{13C7EA19-4C3B-41D4-B077-DFB62D0811E4}">
      <dgm:prSet phldrT="[Text]"/>
      <dgm:spPr/>
      <dgm:t>
        <a:bodyPr/>
        <a:lstStyle/>
        <a:p>
          <a:r>
            <a:rPr lang="en-US" dirty="0"/>
            <a:t>Punctuations </a:t>
          </a:r>
          <a:endParaRPr lang="en-IN" dirty="0"/>
        </a:p>
      </dgm:t>
    </dgm:pt>
    <dgm:pt modelId="{497458C1-B36B-4111-B872-2DA79DE6F58D}" type="parTrans" cxnId="{602194CD-58B4-4076-89AB-8EFCA7F11CC9}">
      <dgm:prSet/>
      <dgm:spPr/>
      <dgm:t>
        <a:bodyPr/>
        <a:lstStyle/>
        <a:p>
          <a:endParaRPr lang="en-IN"/>
        </a:p>
      </dgm:t>
    </dgm:pt>
    <dgm:pt modelId="{0CC015D4-636C-4C23-A141-65BDA1220D69}" type="sibTrans" cxnId="{602194CD-58B4-4076-89AB-8EFCA7F11CC9}">
      <dgm:prSet/>
      <dgm:spPr/>
      <dgm:t>
        <a:bodyPr/>
        <a:lstStyle/>
        <a:p>
          <a:endParaRPr lang="en-IN"/>
        </a:p>
      </dgm:t>
    </dgm:pt>
    <dgm:pt modelId="{9679E7AE-D956-4AC8-A2D8-7F647D84CFC2}">
      <dgm:prSet phldrT="[Text]"/>
      <dgm:spPr/>
      <dgm:t>
        <a:bodyPr/>
        <a:lstStyle/>
        <a:p>
          <a:r>
            <a:rPr lang="en-US" dirty="0"/>
            <a:t>Stop Words</a:t>
          </a:r>
          <a:endParaRPr lang="en-IN" dirty="0"/>
        </a:p>
      </dgm:t>
    </dgm:pt>
    <dgm:pt modelId="{FFB26E29-B20B-4ECB-B41A-741A7C6482ED}" type="parTrans" cxnId="{133D1027-98C4-4B8A-9F21-64C35E8BA0CB}">
      <dgm:prSet/>
      <dgm:spPr/>
      <dgm:t>
        <a:bodyPr/>
        <a:lstStyle/>
        <a:p>
          <a:endParaRPr lang="en-IN"/>
        </a:p>
      </dgm:t>
    </dgm:pt>
    <dgm:pt modelId="{B46479D3-FE83-4A92-BF1E-63E938986766}" type="sibTrans" cxnId="{133D1027-98C4-4B8A-9F21-64C35E8BA0CB}">
      <dgm:prSet/>
      <dgm:spPr/>
      <dgm:t>
        <a:bodyPr/>
        <a:lstStyle/>
        <a:p>
          <a:endParaRPr lang="en-IN"/>
        </a:p>
      </dgm:t>
    </dgm:pt>
    <dgm:pt modelId="{ACA8B755-688B-4FBC-AFE0-D8CD23A05DEA}">
      <dgm:prSet phldrT="[Text]"/>
      <dgm:spPr/>
      <dgm:t>
        <a:bodyPr/>
        <a:lstStyle/>
        <a:p>
          <a:r>
            <a:rPr lang="en-US" dirty="0"/>
            <a:t>Stemming</a:t>
          </a:r>
          <a:endParaRPr lang="en-IN" dirty="0"/>
        </a:p>
      </dgm:t>
    </dgm:pt>
    <dgm:pt modelId="{8915E47E-07FA-4771-9AB1-8382069233E0}" type="parTrans" cxnId="{B8D5FED9-4D26-49A7-8671-377160D0B6B0}">
      <dgm:prSet/>
      <dgm:spPr/>
      <dgm:t>
        <a:bodyPr/>
        <a:lstStyle/>
        <a:p>
          <a:endParaRPr lang="en-IN"/>
        </a:p>
      </dgm:t>
    </dgm:pt>
    <dgm:pt modelId="{40ABD35B-A954-41A9-98D8-1AF2B6E405C0}" type="sibTrans" cxnId="{B8D5FED9-4D26-49A7-8671-377160D0B6B0}">
      <dgm:prSet/>
      <dgm:spPr/>
      <dgm:t>
        <a:bodyPr/>
        <a:lstStyle/>
        <a:p>
          <a:endParaRPr lang="en-IN"/>
        </a:p>
      </dgm:t>
    </dgm:pt>
    <dgm:pt modelId="{47847598-2263-465B-8D27-56EB4E1EDF43}" type="pres">
      <dgm:prSet presAssocID="{643BB48A-9622-4E79-AF7D-E09954D668F8}" presName="Name0" presStyleCnt="0">
        <dgm:presLayoutVars>
          <dgm:chMax val="4"/>
          <dgm:resizeHandles val="exact"/>
        </dgm:presLayoutVars>
      </dgm:prSet>
      <dgm:spPr/>
    </dgm:pt>
    <dgm:pt modelId="{2667EBA3-585B-4F5F-90DD-7E296D62D811}" type="pres">
      <dgm:prSet presAssocID="{643BB48A-9622-4E79-AF7D-E09954D668F8}" presName="ellipse" presStyleLbl="trBgShp" presStyleIdx="0" presStyleCnt="1"/>
      <dgm:spPr/>
    </dgm:pt>
    <dgm:pt modelId="{6E7E932B-3563-478A-B71B-21FA28601FA3}" type="pres">
      <dgm:prSet presAssocID="{643BB48A-9622-4E79-AF7D-E09954D668F8}" presName="arrow1" presStyleLbl="fgShp" presStyleIdx="0" presStyleCnt="1"/>
      <dgm:spPr/>
    </dgm:pt>
    <dgm:pt modelId="{745BFA1F-FD0B-45D2-A1CF-273F03584CCC}" type="pres">
      <dgm:prSet presAssocID="{643BB48A-9622-4E79-AF7D-E09954D668F8}" presName="rectangle" presStyleLbl="revTx" presStyleIdx="0" presStyleCnt="1">
        <dgm:presLayoutVars>
          <dgm:bulletEnabled val="1"/>
        </dgm:presLayoutVars>
      </dgm:prSet>
      <dgm:spPr/>
    </dgm:pt>
    <dgm:pt modelId="{9F1BCA99-0ED8-408C-B264-AE9317DF371D}" type="pres">
      <dgm:prSet presAssocID="{13C7EA19-4C3B-41D4-B077-DFB62D0811E4}" presName="item1" presStyleLbl="node1" presStyleIdx="0" presStyleCnt="3">
        <dgm:presLayoutVars>
          <dgm:bulletEnabled val="1"/>
        </dgm:presLayoutVars>
      </dgm:prSet>
      <dgm:spPr/>
    </dgm:pt>
    <dgm:pt modelId="{C632F810-6DC9-42B8-9692-5FCF2310D7F2}" type="pres">
      <dgm:prSet presAssocID="{9679E7AE-D956-4AC8-A2D8-7F647D84CFC2}" presName="item2" presStyleLbl="node1" presStyleIdx="1" presStyleCnt="3">
        <dgm:presLayoutVars>
          <dgm:bulletEnabled val="1"/>
        </dgm:presLayoutVars>
      </dgm:prSet>
      <dgm:spPr/>
    </dgm:pt>
    <dgm:pt modelId="{BD5662E2-A0E5-4E14-BA47-5D2A55D65FD2}" type="pres">
      <dgm:prSet presAssocID="{ACA8B755-688B-4FBC-AFE0-D8CD23A05DEA}" presName="item3" presStyleLbl="node1" presStyleIdx="2" presStyleCnt="3">
        <dgm:presLayoutVars>
          <dgm:bulletEnabled val="1"/>
        </dgm:presLayoutVars>
      </dgm:prSet>
      <dgm:spPr/>
    </dgm:pt>
    <dgm:pt modelId="{C8E5BB94-5BC7-40F3-A527-6DA945A137BC}" type="pres">
      <dgm:prSet presAssocID="{643BB48A-9622-4E79-AF7D-E09954D668F8}" presName="funnel" presStyleLbl="trAlignAcc1" presStyleIdx="0" presStyleCnt="1" custLinFactNeighborY="-1229"/>
      <dgm:spPr/>
    </dgm:pt>
  </dgm:ptLst>
  <dgm:cxnLst>
    <dgm:cxn modelId="{AC4BDE01-6921-4B6E-9DED-F47230B407D9}" type="presOf" srcId="{A89BCD4C-0D2F-4E6C-B0C6-1C7E2FE6C9B5}" destId="{BD5662E2-A0E5-4E14-BA47-5D2A55D65FD2}" srcOrd="0" destOrd="0" presId="urn:microsoft.com/office/officeart/2005/8/layout/funnel1"/>
    <dgm:cxn modelId="{0FD5F326-A4C9-49F3-886D-E96144449419}" type="presOf" srcId="{13C7EA19-4C3B-41D4-B077-DFB62D0811E4}" destId="{C632F810-6DC9-42B8-9692-5FCF2310D7F2}" srcOrd="0" destOrd="0" presId="urn:microsoft.com/office/officeart/2005/8/layout/funnel1"/>
    <dgm:cxn modelId="{133D1027-98C4-4B8A-9F21-64C35E8BA0CB}" srcId="{643BB48A-9622-4E79-AF7D-E09954D668F8}" destId="{9679E7AE-D956-4AC8-A2D8-7F647D84CFC2}" srcOrd="2" destOrd="0" parTransId="{FFB26E29-B20B-4ECB-B41A-741A7C6482ED}" sibTransId="{B46479D3-FE83-4A92-BF1E-63E938986766}"/>
    <dgm:cxn modelId="{0E56DD4C-073B-4E95-94A4-1079071B8D8F}" type="presOf" srcId="{9679E7AE-D956-4AC8-A2D8-7F647D84CFC2}" destId="{9F1BCA99-0ED8-408C-B264-AE9317DF371D}" srcOrd="0" destOrd="0" presId="urn:microsoft.com/office/officeart/2005/8/layout/funnel1"/>
    <dgm:cxn modelId="{21170795-4CF4-4A24-A124-A8076F7AD468}" srcId="{643BB48A-9622-4E79-AF7D-E09954D668F8}" destId="{A89BCD4C-0D2F-4E6C-B0C6-1C7E2FE6C9B5}" srcOrd="0" destOrd="0" parTransId="{FB5F7E95-6E50-43FD-A09E-F5670B988277}" sibTransId="{6E6BEBF8-D2BA-4C44-B5E8-AC34A52C07AE}"/>
    <dgm:cxn modelId="{602194CD-58B4-4076-89AB-8EFCA7F11CC9}" srcId="{643BB48A-9622-4E79-AF7D-E09954D668F8}" destId="{13C7EA19-4C3B-41D4-B077-DFB62D0811E4}" srcOrd="1" destOrd="0" parTransId="{497458C1-B36B-4111-B872-2DA79DE6F58D}" sibTransId="{0CC015D4-636C-4C23-A141-65BDA1220D69}"/>
    <dgm:cxn modelId="{E8A141D6-F6E7-48AD-9FAC-7B5E7C550F36}" type="presOf" srcId="{ACA8B755-688B-4FBC-AFE0-D8CD23A05DEA}" destId="{745BFA1F-FD0B-45D2-A1CF-273F03584CCC}" srcOrd="0" destOrd="0" presId="urn:microsoft.com/office/officeart/2005/8/layout/funnel1"/>
    <dgm:cxn modelId="{B8D5FED9-4D26-49A7-8671-377160D0B6B0}" srcId="{643BB48A-9622-4E79-AF7D-E09954D668F8}" destId="{ACA8B755-688B-4FBC-AFE0-D8CD23A05DEA}" srcOrd="3" destOrd="0" parTransId="{8915E47E-07FA-4771-9AB1-8382069233E0}" sibTransId="{40ABD35B-A954-41A9-98D8-1AF2B6E405C0}"/>
    <dgm:cxn modelId="{31D35DDC-FEB6-44D7-9DFE-196D13F1A871}" type="presOf" srcId="{643BB48A-9622-4E79-AF7D-E09954D668F8}" destId="{47847598-2263-465B-8D27-56EB4E1EDF43}" srcOrd="0" destOrd="0" presId="urn:microsoft.com/office/officeart/2005/8/layout/funnel1"/>
    <dgm:cxn modelId="{880BC9F8-C415-4B16-A905-304C1E9A3D76}" type="presParOf" srcId="{47847598-2263-465B-8D27-56EB4E1EDF43}" destId="{2667EBA3-585B-4F5F-90DD-7E296D62D811}" srcOrd="0" destOrd="0" presId="urn:microsoft.com/office/officeart/2005/8/layout/funnel1"/>
    <dgm:cxn modelId="{B592F863-CAF5-441C-9EA7-0B09DAAD750E}" type="presParOf" srcId="{47847598-2263-465B-8D27-56EB4E1EDF43}" destId="{6E7E932B-3563-478A-B71B-21FA28601FA3}" srcOrd="1" destOrd="0" presId="urn:microsoft.com/office/officeart/2005/8/layout/funnel1"/>
    <dgm:cxn modelId="{8665AAC2-89B0-483C-8480-01210C7FA020}" type="presParOf" srcId="{47847598-2263-465B-8D27-56EB4E1EDF43}" destId="{745BFA1F-FD0B-45D2-A1CF-273F03584CCC}" srcOrd="2" destOrd="0" presId="urn:microsoft.com/office/officeart/2005/8/layout/funnel1"/>
    <dgm:cxn modelId="{B7A80C34-166C-4F5D-A024-73E8FE16E38D}" type="presParOf" srcId="{47847598-2263-465B-8D27-56EB4E1EDF43}" destId="{9F1BCA99-0ED8-408C-B264-AE9317DF371D}" srcOrd="3" destOrd="0" presId="urn:microsoft.com/office/officeart/2005/8/layout/funnel1"/>
    <dgm:cxn modelId="{13EEC2DF-F0B2-43A7-9776-8B707ACAFDCD}" type="presParOf" srcId="{47847598-2263-465B-8D27-56EB4E1EDF43}" destId="{C632F810-6DC9-42B8-9692-5FCF2310D7F2}" srcOrd="4" destOrd="0" presId="urn:microsoft.com/office/officeart/2005/8/layout/funnel1"/>
    <dgm:cxn modelId="{C0527E3C-0E4B-49DF-ACC1-70FD347CA074}" type="presParOf" srcId="{47847598-2263-465B-8D27-56EB4E1EDF43}" destId="{BD5662E2-A0E5-4E14-BA47-5D2A55D65FD2}" srcOrd="5" destOrd="0" presId="urn:microsoft.com/office/officeart/2005/8/layout/funnel1"/>
    <dgm:cxn modelId="{227C488E-0BB6-4B6A-AAAA-F76B9AA29E49}" type="presParOf" srcId="{47847598-2263-465B-8D27-56EB4E1EDF43}" destId="{C8E5BB94-5BC7-40F3-A527-6DA945A137B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7EBA3-585B-4F5F-90DD-7E296D62D811}">
      <dsp:nvSpPr>
        <dsp:cNvPr id="0" name=""/>
        <dsp:cNvSpPr/>
      </dsp:nvSpPr>
      <dsp:spPr>
        <a:xfrm>
          <a:off x="560386" y="1017588"/>
          <a:ext cx="2047873" cy="711199"/>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E932B-3563-478A-B71B-21FA28601FA3}">
      <dsp:nvSpPr>
        <dsp:cNvPr id="0" name=""/>
        <dsp:cNvSpPr/>
      </dsp:nvSpPr>
      <dsp:spPr>
        <a:xfrm>
          <a:off x="1389061" y="2759074"/>
          <a:ext cx="396874" cy="253999"/>
        </a:xfrm>
        <a:prstGeom prst="down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5BFA1F-FD0B-45D2-A1CF-273F03584CCC}">
      <dsp:nvSpPr>
        <dsp:cNvPr id="0" name=""/>
        <dsp:cNvSpPr/>
      </dsp:nvSpPr>
      <dsp:spPr>
        <a:xfrm>
          <a:off x="634999" y="2962274"/>
          <a:ext cx="1904998" cy="476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Stemming</a:t>
          </a:r>
          <a:endParaRPr lang="en-IN" sz="1600" kern="1200" dirty="0"/>
        </a:p>
      </dsp:txBody>
      <dsp:txXfrm>
        <a:off x="634999" y="2962274"/>
        <a:ext cx="1904998" cy="476249"/>
      </dsp:txXfrm>
    </dsp:sp>
    <dsp:sp modelId="{9F1BCA99-0ED8-408C-B264-AE9317DF371D}">
      <dsp:nvSpPr>
        <dsp:cNvPr id="0" name=""/>
        <dsp:cNvSpPr/>
      </dsp:nvSpPr>
      <dsp:spPr>
        <a:xfrm>
          <a:off x="1304923" y="1783715"/>
          <a:ext cx="714374" cy="71437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Stop Words</a:t>
          </a:r>
          <a:endParaRPr lang="en-IN" sz="700" kern="1200" dirty="0"/>
        </a:p>
      </dsp:txBody>
      <dsp:txXfrm>
        <a:off x="1409541" y="1888333"/>
        <a:ext cx="505138" cy="505138"/>
      </dsp:txXfrm>
    </dsp:sp>
    <dsp:sp modelId="{C632F810-6DC9-42B8-9692-5FCF2310D7F2}">
      <dsp:nvSpPr>
        <dsp:cNvPr id="0" name=""/>
        <dsp:cNvSpPr/>
      </dsp:nvSpPr>
      <dsp:spPr>
        <a:xfrm>
          <a:off x="793749" y="1247775"/>
          <a:ext cx="714374" cy="714374"/>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Punctuations </a:t>
          </a:r>
          <a:endParaRPr lang="en-IN" sz="700" kern="1200" dirty="0"/>
        </a:p>
      </dsp:txBody>
      <dsp:txXfrm>
        <a:off x="898367" y="1352393"/>
        <a:ext cx="505138" cy="505138"/>
      </dsp:txXfrm>
    </dsp:sp>
    <dsp:sp modelId="{BD5662E2-A0E5-4E14-BA47-5D2A55D65FD2}">
      <dsp:nvSpPr>
        <dsp:cNvPr id="0" name=""/>
        <dsp:cNvSpPr/>
      </dsp:nvSpPr>
      <dsp:spPr>
        <a:xfrm>
          <a:off x="1523998" y="1075056"/>
          <a:ext cx="714374" cy="714374"/>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Text variables</a:t>
          </a:r>
          <a:endParaRPr lang="en-IN" sz="700" kern="1200" dirty="0"/>
        </a:p>
      </dsp:txBody>
      <dsp:txXfrm>
        <a:off x="1628616" y="1179674"/>
        <a:ext cx="505138" cy="505138"/>
      </dsp:txXfrm>
    </dsp:sp>
    <dsp:sp modelId="{C8E5BB94-5BC7-40F3-A527-6DA945A137BC}">
      <dsp:nvSpPr>
        <dsp:cNvPr id="0" name=""/>
        <dsp:cNvSpPr/>
      </dsp:nvSpPr>
      <dsp:spPr>
        <a:xfrm>
          <a:off x="476249" y="908424"/>
          <a:ext cx="2222497" cy="1777998"/>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BB9964-BEB9-8146-05A3-C8978FBC5D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DB5A664-CB64-7700-6B47-B360C6FA93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8A7637-6B41-4910-A44B-A942CCC1A546}" type="datetimeFigureOut">
              <a:rPr lang="en-IN" smtClean="0"/>
              <a:t>19-10-2022</a:t>
            </a:fld>
            <a:endParaRPr lang="en-IN"/>
          </a:p>
        </p:txBody>
      </p:sp>
      <p:sp>
        <p:nvSpPr>
          <p:cNvPr id="4" name="Footer Placeholder 3">
            <a:extLst>
              <a:ext uri="{FF2B5EF4-FFF2-40B4-BE49-F238E27FC236}">
                <a16:creationId xmlns:a16="http://schemas.microsoft.com/office/drawing/2014/main" id="{F1386DED-CE35-925B-B9A2-9EDAB89309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A52EC1-BD8E-8BF4-D6F2-DF48CF0A63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B1713B-7721-4017-9807-40E2D9943F63}" type="slidenum">
              <a:rPr lang="en-IN" smtClean="0"/>
              <a:t>‹#›</a:t>
            </a:fld>
            <a:endParaRPr lang="en-IN"/>
          </a:p>
        </p:txBody>
      </p:sp>
    </p:spTree>
    <p:extLst>
      <p:ext uri="{BB962C8B-B14F-4D97-AF65-F5344CB8AC3E}">
        <p14:creationId xmlns:p14="http://schemas.microsoft.com/office/powerpoint/2010/main" val="807847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F8ADF-F422-473A-B59F-648B342D2B38}"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66508-9EA4-4089-8307-3BF0B24552D5}" type="slidenum">
              <a:rPr lang="en-IN" smtClean="0"/>
              <a:t>‹#›</a:t>
            </a:fld>
            <a:endParaRPr lang="en-IN"/>
          </a:p>
        </p:txBody>
      </p:sp>
    </p:spTree>
    <p:extLst>
      <p:ext uri="{BB962C8B-B14F-4D97-AF65-F5344CB8AC3E}">
        <p14:creationId xmlns:p14="http://schemas.microsoft.com/office/powerpoint/2010/main" val="1356075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30BF-C120-3A1C-512B-65278622C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DDBC5D-4DEC-18C7-981A-7CD670BBD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C29880-5B36-1841-CEA2-1FF9A1FB3ED5}"/>
              </a:ext>
            </a:extLst>
          </p:cNvPr>
          <p:cNvSpPr>
            <a:spLocks noGrp="1"/>
          </p:cNvSpPr>
          <p:nvPr>
            <p:ph type="dt" sz="half" idx="10"/>
          </p:nvPr>
        </p:nvSpPr>
        <p:spPr/>
        <p:txBody>
          <a:bodyPr/>
          <a:lstStyle/>
          <a:p>
            <a:fld id="{AE112DB2-023E-4353-B3EF-237260BC227C}" type="datetime1">
              <a:rPr lang="en-IN" smtClean="0"/>
              <a:t>19-10-2022</a:t>
            </a:fld>
            <a:endParaRPr lang="en-IN"/>
          </a:p>
        </p:txBody>
      </p:sp>
      <p:sp>
        <p:nvSpPr>
          <p:cNvPr id="5" name="Footer Placeholder 4">
            <a:extLst>
              <a:ext uri="{FF2B5EF4-FFF2-40B4-BE49-F238E27FC236}">
                <a16:creationId xmlns:a16="http://schemas.microsoft.com/office/drawing/2014/main" id="{29EFB263-7DFB-D36F-54FC-E4FE82795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85205-4625-E8F5-106B-9A741D8270CA}"/>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316425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BC03-A657-CD57-7A7F-31DE1D1AA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752E70-669D-965E-4E5C-4069EF733C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20777-7896-3E3B-53E6-8FD1B0BFA30C}"/>
              </a:ext>
            </a:extLst>
          </p:cNvPr>
          <p:cNvSpPr>
            <a:spLocks noGrp="1"/>
          </p:cNvSpPr>
          <p:nvPr>
            <p:ph type="dt" sz="half" idx="10"/>
          </p:nvPr>
        </p:nvSpPr>
        <p:spPr/>
        <p:txBody>
          <a:bodyPr/>
          <a:lstStyle/>
          <a:p>
            <a:fld id="{84E4988A-9CD6-4509-8E0D-4E50B70B3A52}" type="datetime1">
              <a:rPr lang="en-IN" smtClean="0"/>
              <a:t>19-10-2022</a:t>
            </a:fld>
            <a:endParaRPr lang="en-IN"/>
          </a:p>
        </p:txBody>
      </p:sp>
      <p:sp>
        <p:nvSpPr>
          <p:cNvPr id="5" name="Footer Placeholder 4">
            <a:extLst>
              <a:ext uri="{FF2B5EF4-FFF2-40B4-BE49-F238E27FC236}">
                <a16:creationId xmlns:a16="http://schemas.microsoft.com/office/drawing/2014/main" id="{3628D10E-E8C0-68D5-8FDE-95AC876F0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78A36-CB49-7006-5CFA-988C3BAA6A58}"/>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37764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33B4-2AB6-AD38-2793-09C9B15E0E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1F8FFC-2339-97A8-6E07-254619419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5574B-6F01-CE8D-15FF-8D8A436B3020}"/>
              </a:ext>
            </a:extLst>
          </p:cNvPr>
          <p:cNvSpPr>
            <a:spLocks noGrp="1"/>
          </p:cNvSpPr>
          <p:nvPr>
            <p:ph type="dt" sz="half" idx="10"/>
          </p:nvPr>
        </p:nvSpPr>
        <p:spPr/>
        <p:txBody>
          <a:bodyPr/>
          <a:lstStyle/>
          <a:p>
            <a:fld id="{08619B7E-E76D-48B4-86A2-6728BC4803DA}" type="datetime1">
              <a:rPr lang="en-IN" smtClean="0"/>
              <a:t>19-10-2022</a:t>
            </a:fld>
            <a:endParaRPr lang="en-IN"/>
          </a:p>
        </p:txBody>
      </p:sp>
      <p:sp>
        <p:nvSpPr>
          <p:cNvPr id="5" name="Footer Placeholder 4">
            <a:extLst>
              <a:ext uri="{FF2B5EF4-FFF2-40B4-BE49-F238E27FC236}">
                <a16:creationId xmlns:a16="http://schemas.microsoft.com/office/drawing/2014/main" id="{DA6A9662-84EA-722B-6171-2FBE7ABE9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B45C0-6FDB-592A-32FB-474C60245CE2}"/>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246184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1265-F81F-F22D-25DE-7B09FC570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A7992F-9C37-0B70-0FE7-126782F2F6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0B8E4-1BE9-DDC8-FE4B-A9ECA16F37AF}"/>
              </a:ext>
            </a:extLst>
          </p:cNvPr>
          <p:cNvSpPr>
            <a:spLocks noGrp="1"/>
          </p:cNvSpPr>
          <p:nvPr>
            <p:ph type="dt" sz="half" idx="10"/>
          </p:nvPr>
        </p:nvSpPr>
        <p:spPr/>
        <p:txBody>
          <a:bodyPr/>
          <a:lstStyle/>
          <a:p>
            <a:fld id="{1789F663-851B-4B8E-836B-CA56BCF10E3E}" type="datetime1">
              <a:rPr lang="en-IN" smtClean="0"/>
              <a:t>19-10-2022</a:t>
            </a:fld>
            <a:endParaRPr lang="en-IN"/>
          </a:p>
        </p:txBody>
      </p:sp>
      <p:sp>
        <p:nvSpPr>
          <p:cNvPr id="5" name="Footer Placeholder 4">
            <a:extLst>
              <a:ext uri="{FF2B5EF4-FFF2-40B4-BE49-F238E27FC236}">
                <a16:creationId xmlns:a16="http://schemas.microsoft.com/office/drawing/2014/main" id="{21648AFC-4B5F-595E-0A2C-EC0865A5F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8EF7B-0CD4-FA34-702A-E299EF8D4DFA}"/>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9768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1237-3024-BAD4-050C-9C32BA271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C0721-5681-DDFA-0EB3-D63F8ADD3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8353D-3667-D108-0089-1BEFA68116BF}"/>
              </a:ext>
            </a:extLst>
          </p:cNvPr>
          <p:cNvSpPr>
            <a:spLocks noGrp="1"/>
          </p:cNvSpPr>
          <p:nvPr>
            <p:ph type="dt" sz="half" idx="10"/>
          </p:nvPr>
        </p:nvSpPr>
        <p:spPr/>
        <p:txBody>
          <a:bodyPr/>
          <a:lstStyle/>
          <a:p>
            <a:fld id="{7EC9DC10-27A6-4464-8832-F2D5C69A2DE9}" type="datetime1">
              <a:rPr lang="en-IN" smtClean="0"/>
              <a:t>19-10-2022</a:t>
            </a:fld>
            <a:endParaRPr lang="en-IN"/>
          </a:p>
        </p:txBody>
      </p:sp>
      <p:sp>
        <p:nvSpPr>
          <p:cNvPr id="5" name="Footer Placeholder 4">
            <a:extLst>
              <a:ext uri="{FF2B5EF4-FFF2-40B4-BE49-F238E27FC236}">
                <a16:creationId xmlns:a16="http://schemas.microsoft.com/office/drawing/2014/main" id="{36F03FDC-4332-393D-446C-0C3FFCF59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ABA4B-E0EB-2309-8FD5-0A4C2C088368}"/>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113637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EDF5-D211-B032-649E-BEB248FBAE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4F2CE-15B1-263A-27D7-D422F0B73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815347-9BFD-4B6E-D189-546C61C2C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E1D7E-E7E3-6377-BC35-8F68C186E0BC}"/>
              </a:ext>
            </a:extLst>
          </p:cNvPr>
          <p:cNvSpPr>
            <a:spLocks noGrp="1"/>
          </p:cNvSpPr>
          <p:nvPr>
            <p:ph type="dt" sz="half" idx="10"/>
          </p:nvPr>
        </p:nvSpPr>
        <p:spPr/>
        <p:txBody>
          <a:bodyPr/>
          <a:lstStyle/>
          <a:p>
            <a:fld id="{3B164A1C-71AF-4CE1-A5D7-5EFA0A7B3165}" type="datetime1">
              <a:rPr lang="en-IN" smtClean="0"/>
              <a:t>19-10-2022</a:t>
            </a:fld>
            <a:endParaRPr lang="en-IN"/>
          </a:p>
        </p:txBody>
      </p:sp>
      <p:sp>
        <p:nvSpPr>
          <p:cNvPr id="6" name="Footer Placeholder 5">
            <a:extLst>
              <a:ext uri="{FF2B5EF4-FFF2-40B4-BE49-F238E27FC236}">
                <a16:creationId xmlns:a16="http://schemas.microsoft.com/office/drawing/2014/main" id="{F7DB993C-60DA-1CCB-70D1-A2C912E88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0E2C5-B8AA-2F49-A07B-3F2FC9DFFA89}"/>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409356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2A23-4EE8-44F3-5E5F-325A6F4F81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76AAE-DAAA-A081-7416-EAADD132E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1B467-9D33-D0AD-BF91-1ABC6A774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8CF3F4-63C7-2498-6C00-03F935BD7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22FDE-FC7A-FB9F-4A1C-D27FC278C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B9994C-ED76-BC82-F4F2-30A9BB40AFE1}"/>
              </a:ext>
            </a:extLst>
          </p:cNvPr>
          <p:cNvSpPr>
            <a:spLocks noGrp="1"/>
          </p:cNvSpPr>
          <p:nvPr>
            <p:ph type="dt" sz="half" idx="10"/>
          </p:nvPr>
        </p:nvSpPr>
        <p:spPr/>
        <p:txBody>
          <a:bodyPr/>
          <a:lstStyle/>
          <a:p>
            <a:fld id="{AC581E27-11BD-4976-AFBF-3CE5989F245F}" type="datetime1">
              <a:rPr lang="en-IN" smtClean="0"/>
              <a:t>19-10-2022</a:t>
            </a:fld>
            <a:endParaRPr lang="en-IN"/>
          </a:p>
        </p:txBody>
      </p:sp>
      <p:sp>
        <p:nvSpPr>
          <p:cNvPr id="8" name="Footer Placeholder 7">
            <a:extLst>
              <a:ext uri="{FF2B5EF4-FFF2-40B4-BE49-F238E27FC236}">
                <a16:creationId xmlns:a16="http://schemas.microsoft.com/office/drawing/2014/main" id="{B1302CA3-4FD2-6CD8-0B06-3D4DE5929E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7877F-2ED5-614C-8BDC-08933237E572}"/>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374292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8ECA-8724-708F-4EEE-185EA91701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06CC49-F036-8C5E-19E2-490625FACD02}"/>
              </a:ext>
            </a:extLst>
          </p:cNvPr>
          <p:cNvSpPr>
            <a:spLocks noGrp="1"/>
          </p:cNvSpPr>
          <p:nvPr>
            <p:ph type="dt" sz="half" idx="10"/>
          </p:nvPr>
        </p:nvSpPr>
        <p:spPr/>
        <p:txBody>
          <a:bodyPr/>
          <a:lstStyle/>
          <a:p>
            <a:fld id="{BA9E2EDE-53A1-460C-A788-5AC113C7AE7C}" type="datetime1">
              <a:rPr lang="en-IN" smtClean="0"/>
              <a:t>19-10-2022</a:t>
            </a:fld>
            <a:endParaRPr lang="en-IN"/>
          </a:p>
        </p:txBody>
      </p:sp>
      <p:sp>
        <p:nvSpPr>
          <p:cNvPr id="4" name="Footer Placeholder 3">
            <a:extLst>
              <a:ext uri="{FF2B5EF4-FFF2-40B4-BE49-F238E27FC236}">
                <a16:creationId xmlns:a16="http://schemas.microsoft.com/office/drawing/2014/main" id="{8826FA4C-30D8-D9DF-AAE2-C5109C9F78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7B4E55-BDEC-B445-D0AE-C009B249DEAD}"/>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45916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95751-E4AD-508E-61EC-6B988D8A4463}"/>
              </a:ext>
            </a:extLst>
          </p:cNvPr>
          <p:cNvSpPr>
            <a:spLocks noGrp="1"/>
          </p:cNvSpPr>
          <p:nvPr>
            <p:ph type="dt" sz="half" idx="10"/>
          </p:nvPr>
        </p:nvSpPr>
        <p:spPr/>
        <p:txBody>
          <a:bodyPr/>
          <a:lstStyle/>
          <a:p>
            <a:fld id="{E32C4B72-3498-4BBE-915A-E92A67AD4821}" type="datetime1">
              <a:rPr lang="en-IN" smtClean="0"/>
              <a:t>19-10-2022</a:t>
            </a:fld>
            <a:endParaRPr lang="en-IN"/>
          </a:p>
        </p:txBody>
      </p:sp>
      <p:sp>
        <p:nvSpPr>
          <p:cNvPr id="3" name="Footer Placeholder 2">
            <a:extLst>
              <a:ext uri="{FF2B5EF4-FFF2-40B4-BE49-F238E27FC236}">
                <a16:creationId xmlns:a16="http://schemas.microsoft.com/office/drawing/2014/main" id="{0EB303BA-0867-5D3A-76D2-849FE91480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E12C5E-1090-2602-153F-0C9CEBEA6087}"/>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25528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1777-5D00-3C3B-B19B-484E0B790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306298-0E49-CD38-E1D3-330A72650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802DD5-1473-7C01-D816-A91E34A4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05BA-9DB2-A6CB-E083-401145D4E622}"/>
              </a:ext>
            </a:extLst>
          </p:cNvPr>
          <p:cNvSpPr>
            <a:spLocks noGrp="1"/>
          </p:cNvSpPr>
          <p:nvPr>
            <p:ph type="dt" sz="half" idx="10"/>
          </p:nvPr>
        </p:nvSpPr>
        <p:spPr/>
        <p:txBody>
          <a:bodyPr/>
          <a:lstStyle/>
          <a:p>
            <a:fld id="{BBAE620A-7466-40C4-9733-C4EEE41582A3}" type="datetime1">
              <a:rPr lang="en-IN" smtClean="0"/>
              <a:t>19-10-2022</a:t>
            </a:fld>
            <a:endParaRPr lang="en-IN"/>
          </a:p>
        </p:txBody>
      </p:sp>
      <p:sp>
        <p:nvSpPr>
          <p:cNvPr id="6" name="Footer Placeholder 5">
            <a:extLst>
              <a:ext uri="{FF2B5EF4-FFF2-40B4-BE49-F238E27FC236}">
                <a16:creationId xmlns:a16="http://schemas.microsoft.com/office/drawing/2014/main" id="{69F4DCE5-C023-5478-7D41-0AC675C13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E38E0-1D14-D188-94F0-42F9200FCF36}"/>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270393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6C6-ABD2-5CC4-BCC0-79297E3C7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6B241E-38FA-E687-BF53-B38534F85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628614-51C9-BF83-C05D-A4FA17FBC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8BBC5-AF85-AF37-A4E2-01D5C7EA3AD7}"/>
              </a:ext>
            </a:extLst>
          </p:cNvPr>
          <p:cNvSpPr>
            <a:spLocks noGrp="1"/>
          </p:cNvSpPr>
          <p:nvPr>
            <p:ph type="dt" sz="half" idx="10"/>
          </p:nvPr>
        </p:nvSpPr>
        <p:spPr/>
        <p:txBody>
          <a:bodyPr/>
          <a:lstStyle/>
          <a:p>
            <a:fld id="{67BD7EEC-0462-4B09-9548-71321DB63F2B}" type="datetime1">
              <a:rPr lang="en-IN" smtClean="0"/>
              <a:t>19-10-2022</a:t>
            </a:fld>
            <a:endParaRPr lang="en-IN"/>
          </a:p>
        </p:txBody>
      </p:sp>
      <p:sp>
        <p:nvSpPr>
          <p:cNvPr id="6" name="Footer Placeholder 5">
            <a:extLst>
              <a:ext uri="{FF2B5EF4-FFF2-40B4-BE49-F238E27FC236}">
                <a16:creationId xmlns:a16="http://schemas.microsoft.com/office/drawing/2014/main" id="{AF57FA39-F500-98FC-B2EC-705AA8809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5F196-FCB1-5B91-995D-85A9CEB9AA5A}"/>
              </a:ext>
            </a:extLst>
          </p:cNvPr>
          <p:cNvSpPr>
            <a:spLocks noGrp="1"/>
          </p:cNvSpPr>
          <p:nvPr>
            <p:ph type="sldNum" sz="quarter" idx="12"/>
          </p:nvPr>
        </p:nvSpPr>
        <p:spPr/>
        <p:txBody>
          <a:bodyPr/>
          <a:lstStyle/>
          <a:p>
            <a:fld id="{CE36B274-70B5-4D4A-BBA6-B79A007D8D6C}" type="slidenum">
              <a:rPr lang="en-IN" smtClean="0"/>
              <a:t>‹#›</a:t>
            </a:fld>
            <a:endParaRPr lang="en-IN"/>
          </a:p>
        </p:txBody>
      </p:sp>
    </p:spTree>
    <p:extLst>
      <p:ext uri="{BB962C8B-B14F-4D97-AF65-F5344CB8AC3E}">
        <p14:creationId xmlns:p14="http://schemas.microsoft.com/office/powerpoint/2010/main" val="35087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E4FF6-A539-0260-36FB-01A53BD10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64602-2974-DE89-2636-B5CF6EF84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2193A-7EEE-EE3C-B9BF-9E2662E72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777F8-7DCA-47F2-BBE3-BA3157E9E427}" type="datetime1">
              <a:rPr lang="en-IN" smtClean="0"/>
              <a:t>19-10-2022</a:t>
            </a:fld>
            <a:endParaRPr lang="en-IN"/>
          </a:p>
        </p:txBody>
      </p:sp>
      <p:sp>
        <p:nvSpPr>
          <p:cNvPr id="5" name="Footer Placeholder 4">
            <a:extLst>
              <a:ext uri="{FF2B5EF4-FFF2-40B4-BE49-F238E27FC236}">
                <a16:creationId xmlns:a16="http://schemas.microsoft.com/office/drawing/2014/main" id="{8F335CF6-B86E-0BDD-F566-CE3527C16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5D6F3-2C6C-EE94-91FE-023CB8C3B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6B274-70B5-4D4A-BBA6-B79A007D8D6C}" type="slidenum">
              <a:rPr lang="en-IN" smtClean="0"/>
              <a:t>‹#›</a:t>
            </a:fld>
            <a:endParaRPr lang="en-IN"/>
          </a:p>
        </p:txBody>
      </p:sp>
    </p:spTree>
    <p:extLst>
      <p:ext uri="{BB962C8B-B14F-4D97-AF65-F5344CB8AC3E}">
        <p14:creationId xmlns:p14="http://schemas.microsoft.com/office/powerpoint/2010/main" val="296778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255DF0-0484-A12C-B0A0-3E46B9D48B4A}"/>
              </a:ext>
            </a:extLst>
          </p:cNvPr>
          <p:cNvPicPr>
            <a:picLocks noChangeAspect="1"/>
          </p:cNvPicPr>
          <p:nvPr/>
        </p:nvPicPr>
        <p:blipFill>
          <a:blip r:embed="rId2"/>
          <a:stretch>
            <a:fillRect/>
          </a:stretch>
        </p:blipFill>
        <p:spPr>
          <a:xfrm>
            <a:off x="0" y="0"/>
            <a:ext cx="12192000" cy="6856854"/>
          </a:xfrm>
          <a:prstGeom prst="rect">
            <a:avLst/>
          </a:prstGeom>
        </p:spPr>
      </p:pic>
      <p:sp>
        <p:nvSpPr>
          <p:cNvPr id="2" name="TextBox 1">
            <a:extLst>
              <a:ext uri="{FF2B5EF4-FFF2-40B4-BE49-F238E27FC236}">
                <a16:creationId xmlns:a16="http://schemas.microsoft.com/office/drawing/2014/main" id="{7BF627A1-9A1C-B66F-6808-57D5071AF208}"/>
              </a:ext>
            </a:extLst>
          </p:cNvPr>
          <p:cNvSpPr txBox="1"/>
          <p:nvPr/>
        </p:nvSpPr>
        <p:spPr>
          <a:xfrm>
            <a:off x="4601633" y="4207934"/>
            <a:ext cx="2988733" cy="369332"/>
          </a:xfrm>
          <a:prstGeom prst="rect">
            <a:avLst/>
          </a:prstGeom>
          <a:noFill/>
        </p:spPr>
        <p:txBody>
          <a:bodyPr wrap="square" rtlCol="0">
            <a:spAutoFit/>
          </a:bodyPr>
          <a:lstStyle/>
          <a:p>
            <a:r>
              <a:rPr lang="en-US" b="1" dirty="0">
                <a:solidFill>
                  <a:schemeClr val="bg1"/>
                </a:solidFill>
                <a:latin typeface="Montserrat" panose="00000500000000000000" pitchFamily="2" charset="0"/>
              </a:rPr>
              <a:t>TEAM: ZIZZLE STARK</a:t>
            </a:r>
            <a:endParaRPr lang="en-IN"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209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764BC-CB34-8228-97BC-996A7B18C059}"/>
              </a:ext>
            </a:extLst>
          </p:cNvPr>
          <p:cNvPicPr>
            <a:picLocks noChangeAspect="1"/>
          </p:cNvPicPr>
          <p:nvPr/>
        </p:nvPicPr>
        <p:blipFill>
          <a:blip r:embed="rId2"/>
          <a:stretch>
            <a:fillRect/>
          </a:stretch>
        </p:blipFill>
        <p:spPr>
          <a:xfrm>
            <a:off x="529938" y="524235"/>
            <a:ext cx="11132122" cy="3632387"/>
          </a:xfrm>
          <a:prstGeom prst="rect">
            <a:avLst/>
          </a:prstGeom>
        </p:spPr>
      </p:pic>
      <p:sp>
        <p:nvSpPr>
          <p:cNvPr id="5" name="TextBox 4">
            <a:extLst>
              <a:ext uri="{FF2B5EF4-FFF2-40B4-BE49-F238E27FC236}">
                <a16:creationId xmlns:a16="http://schemas.microsoft.com/office/drawing/2014/main" id="{96B9643F-A4B8-E46E-170E-356B478DE175}"/>
              </a:ext>
            </a:extLst>
          </p:cNvPr>
          <p:cNvSpPr txBox="1"/>
          <p:nvPr/>
        </p:nvSpPr>
        <p:spPr>
          <a:xfrm>
            <a:off x="1499808" y="4478356"/>
            <a:ext cx="9192381"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Montserrat" panose="00000500000000000000" pitchFamily="2" charset="0"/>
              </a:rPr>
              <a:t>Relative growth is seen in the number of movies on Netflix than TV shows</a:t>
            </a:r>
          </a:p>
          <a:p>
            <a:pPr marL="285750" indent="-285750" algn="l">
              <a:buFont typeface="Arial" panose="020B0604020202020204" pitchFamily="34" charset="0"/>
              <a:buChar char="•"/>
            </a:pPr>
            <a:r>
              <a:rPr lang="en-US" b="0" i="0" dirty="0">
                <a:effectLst/>
                <a:latin typeface="Montserrat" panose="00000500000000000000" pitchFamily="2" charset="0"/>
              </a:rPr>
              <a:t>Increase in number of movies and Tv shows is noticeable from year 2015</a:t>
            </a:r>
          </a:p>
          <a:p>
            <a:pPr marL="285750" indent="-285750" algn="l">
              <a:buFont typeface="Arial" panose="020B0604020202020204" pitchFamily="34" charset="0"/>
              <a:buChar char="•"/>
            </a:pPr>
            <a:r>
              <a:rPr lang="en-US" b="0" i="0" dirty="0">
                <a:effectLst/>
                <a:latin typeface="Montserrat" panose="00000500000000000000" pitchFamily="2" charset="0"/>
              </a:rPr>
              <a:t>In 2019 and 2020, highest number of movies and TV shows were added by Netflix on its platform.</a:t>
            </a:r>
          </a:p>
          <a:p>
            <a:pPr marL="285750" indent="-285750" algn="l">
              <a:buFont typeface="Arial" panose="020B0604020202020204" pitchFamily="34" charset="0"/>
              <a:buChar char="•"/>
            </a:pPr>
            <a:r>
              <a:rPr lang="en-US" b="0" i="0" dirty="0">
                <a:effectLst/>
                <a:latin typeface="Montserrat" panose="00000500000000000000" pitchFamily="2" charset="0"/>
              </a:rPr>
              <a:t>Very few movies and Tv shows were recorded in 2021, due to very less data recorded in the same year.</a:t>
            </a:r>
          </a:p>
        </p:txBody>
      </p:sp>
      <p:sp>
        <p:nvSpPr>
          <p:cNvPr id="4" name="Slide Number Placeholder 2">
            <a:extLst>
              <a:ext uri="{FF2B5EF4-FFF2-40B4-BE49-F238E27FC236}">
                <a16:creationId xmlns:a16="http://schemas.microsoft.com/office/drawing/2014/main" id="{3B1FAEF8-3E9B-7115-CF24-565C4C847A5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10</a:t>
            </a:fld>
            <a:endParaRPr lang="en-IN" sz="1400" dirty="0">
              <a:latin typeface="Montserrat" panose="00000500000000000000" pitchFamily="2" charset="0"/>
            </a:endParaRPr>
          </a:p>
        </p:txBody>
      </p:sp>
      <p:pic>
        <p:nvPicPr>
          <p:cNvPr id="2" name="Picture 1">
            <a:extLst>
              <a:ext uri="{FF2B5EF4-FFF2-40B4-BE49-F238E27FC236}">
                <a16:creationId xmlns:a16="http://schemas.microsoft.com/office/drawing/2014/main" id="{708D9380-3990-F5B4-2F82-660A80DFF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spTree>
    <p:extLst>
      <p:ext uri="{BB962C8B-B14F-4D97-AF65-F5344CB8AC3E}">
        <p14:creationId xmlns:p14="http://schemas.microsoft.com/office/powerpoint/2010/main" val="394071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8F5983-BCF2-41BA-5F77-0EEEBB4F6A4B}"/>
              </a:ext>
            </a:extLst>
          </p:cNvPr>
          <p:cNvPicPr>
            <a:picLocks noChangeAspect="1"/>
          </p:cNvPicPr>
          <p:nvPr/>
        </p:nvPicPr>
        <p:blipFill>
          <a:blip r:embed="rId2"/>
          <a:stretch>
            <a:fillRect/>
          </a:stretch>
        </p:blipFill>
        <p:spPr>
          <a:xfrm>
            <a:off x="418807" y="3043917"/>
            <a:ext cx="11354384" cy="3530781"/>
          </a:xfrm>
          <a:prstGeom prst="rect">
            <a:avLst/>
          </a:prstGeom>
        </p:spPr>
      </p:pic>
      <p:sp>
        <p:nvSpPr>
          <p:cNvPr id="5" name="TextBox 4">
            <a:extLst>
              <a:ext uri="{FF2B5EF4-FFF2-40B4-BE49-F238E27FC236}">
                <a16:creationId xmlns:a16="http://schemas.microsoft.com/office/drawing/2014/main" id="{F3B320E5-1F5F-740D-B572-240D08E1A71E}"/>
              </a:ext>
            </a:extLst>
          </p:cNvPr>
          <p:cNvSpPr txBox="1"/>
          <p:nvPr/>
        </p:nvSpPr>
        <p:spPr>
          <a:xfrm>
            <a:off x="600891" y="834067"/>
            <a:ext cx="10990217"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United States is the leading producer of both movies and tv shows, since Netflix is a US company this makes sense.</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India stands seconds via the influence of Bollywood which explains the type of content available which mainly focuses on movies rather than tv shows.</a:t>
            </a:r>
          </a:p>
          <a:p>
            <a:pPr marL="285750" indent="-285750" algn="l">
              <a:buFont typeface="Arial" panose="020B0604020202020204" pitchFamily="34" charset="0"/>
              <a:buChar char="•"/>
            </a:pPr>
            <a:r>
              <a:rPr lang="en-US" i="0" dirty="0">
                <a:solidFill>
                  <a:srgbClr val="212121"/>
                </a:solidFill>
                <a:effectLst/>
                <a:latin typeface="Montserrat" panose="00000500000000000000" pitchFamily="2" charset="0"/>
              </a:rPr>
              <a:t>Japan and Korea are more frequent in Tv shows which explains the </a:t>
            </a:r>
            <a:r>
              <a:rPr lang="en-US" i="0" dirty="0" err="1">
                <a:solidFill>
                  <a:srgbClr val="212121"/>
                </a:solidFill>
                <a:effectLst/>
                <a:latin typeface="Montserrat" panose="00000500000000000000" pitchFamily="2" charset="0"/>
              </a:rPr>
              <a:t>KDrama</a:t>
            </a:r>
            <a:r>
              <a:rPr lang="en-US" i="0" dirty="0">
                <a:solidFill>
                  <a:srgbClr val="212121"/>
                </a:solidFill>
                <a:effectLst/>
                <a:latin typeface="Montserrat" panose="00000500000000000000" pitchFamily="2" charset="0"/>
              </a:rPr>
              <a:t> and Anime culture nowadays.</a:t>
            </a:r>
          </a:p>
        </p:txBody>
      </p:sp>
      <p:sp>
        <p:nvSpPr>
          <p:cNvPr id="4" name="Slide Number Placeholder 2">
            <a:extLst>
              <a:ext uri="{FF2B5EF4-FFF2-40B4-BE49-F238E27FC236}">
                <a16:creationId xmlns:a16="http://schemas.microsoft.com/office/drawing/2014/main" id="{8C717D64-CBC5-99BC-D8D2-A29AA84BFD95}"/>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11</a:t>
            </a:fld>
            <a:endParaRPr lang="en-IN" sz="1400" dirty="0">
              <a:latin typeface="Montserrat" panose="00000500000000000000" pitchFamily="2" charset="0"/>
            </a:endParaRPr>
          </a:p>
        </p:txBody>
      </p:sp>
    </p:spTree>
    <p:extLst>
      <p:ext uri="{BB962C8B-B14F-4D97-AF65-F5344CB8AC3E}">
        <p14:creationId xmlns:p14="http://schemas.microsoft.com/office/powerpoint/2010/main" val="262951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06AA93-D9BF-43CD-71DD-5FD9C99F83D7}"/>
              </a:ext>
            </a:extLst>
          </p:cNvPr>
          <p:cNvPicPr>
            <a:picLocks noChangeAspect="1"/>
          </p:cNvPicPr>
          <p:nvPr/>
        </p:nvPicPr>
        <p:blipFill>
          <a:blip r:embed="rId2"/>
          <a:stretch>
            <a:fillRect/>
          </a:stretch>
        </p:blipFill>
        <p:spPr>
          <a:xfrm>
            <a:off x="806347" y="406341"/>
            <a:ext cx="10579305" cy="6045318"/>
          </a:xfrm>
          <a:prstGeom prst="rect">
            <a:avLst/>
          </a:prstGeom>
        </p:spPr>
      </p:pic>
      <p:sp>
        <p:nvSpPr>
          <p:cNvPr id="4" name="Slide Number Placeholder 2">
            <a:extLst>
              <a:ext uri="{FF2B5EF4-FFF2-40B4-BE49-F238E27FC236}">
                <a16:creationId xmlns:a16="http://schemas.microsoft.com/office/drawing/2014/main" id="{D94A39DD-1933-7893-10A6-5F793A881B4C}"/>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12</a:t>
            </a:fld>
            <a:endParaRPr lang="en-IN" sz="1400" dirty="0">
              <a:latin typeface="Montserrat" panose="00000500000000000000" pitchFamily="2" charset="0"/>
            </a:endParaRPr>
          </a:p>
        </p:txBody>
      </p:sp>
    </p:spTree>
    <p:extLst>
      <p:ext uri="{BB962C8B-B14F-4D97-AF65-F5344CB8AC3E}">
        <p14:creationId xmlns:p14="http://schemas.microsoft.com/office/powerpoint/2010/main" val="94513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8E212E-FA0D-92C5-36D4-8E50F06FB7F8}"/>
              </a:ext>
            </a:extLst>
          </p:cNvPr>
          <p:cNvPicPr>
            <a:picLocks noChangeAspect="1"/>
          </p:cNvPicPr>
          <p:nvPr/>
        </p:nvPicPr>
        <p:blipFill>
          <a:blip r:embed="rId2"/>
          <a:stretch>
            <a:fillRect/>
          </a:stretch>
        </p:blipFill>
        <p:spPr>
          <a:xfrm>
            <a:off x="6966162" y="3001936"/>
            <a:ext cx="4274208" cy="3390155"/>
          </a:xfrm>
          <a:prstGeom prst="rect">
            <a:avLst/>
          </a:prstGeom>
        </p:spPr>
      </p:pic>
      <p:sp>
        <p:nvSpPr>
          <p:cNvPr id="5" name="TextBox 4">
            <a:extLst>
              <a:ext uri="{FF2B5EF4-FFF2-40B4-BE49-F238E27FC236}">
                <a16:creationId xmlns:a16="http://schemas.microsoft.com/office/drawing/2014/main" id="{D309FBF6-E736-4A05-3422-D62561F23B18}"/>
              </a:ext>
            </a:extLst>
          </p:cNvPr>
          <p:cNvSpPr txBox="1"/>
          <p:nvPr/>
        </p:nvSpPr>
        <p:spPr>
          <a:xfrm>
            <a:off x="702732" y="547006"/>
            <a:ext cx="10608735"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Montserrat" panose="00000500000000000000" pitchFamily="2" charset="0"/>
              </a:rPr>
              <a:t>Drama, International Movies, and Comedies seem popular choices in most countries.</a:t>
            </a:r>
          </a:p>
          <a:p>
            <a:pPr marL="285750" indent="-285750" algn="l">
              <a:buFont typeface="Arial" panose="020B0604020202020204" pitchFamily="34" charset="0"/>
              <a:buChar char="•"/>
            </a:pPr>
            <a:r>
              <a:rPr lang="en-US" b="0" i="0" dirty="0">
                <a:effectLst/>
                <a:latin typeface="Montserrat" panose="00000500000000000000" pitchFamily="2" charset="0"/>
              </a:rPr>
              <a:t>British and International Tv Shows dominate in the United Kingdom. Regional specialties such as Anime in Japan and Korean Tv shows in South Korea are more prominent in these countries; This makes sense as anime has always been popular in Japan, and the rising </a:t>
            </a:r>
            <a:r>
              <a:rPr lang="en-US" b="0" i="0" dirty="0" err="1">
                <a:effectLst/>
                <a:latin typeface="Montserrat" panose="00000500000000000000" pitchFamily="2" charset="0"/>
              </a:rPr>
              <a:t>k-pop</a:t>
            </a:r>
            <a:r>
              <a:rPr lang="en-US" b="0" i="0" dirty="0">
                <a:effectLst/>
                <a:latin typeface="Montserrat" panose="00000500000000000000" pitchFamily="2" charset="0"/>
              </a:rPr>
              <a:t> culture explains the increase in Korean Tv Shows.</a:t>
            </a:r>
          </a:p>
          <a:p>
            <a:pPr marL="285750" indent="-285750" algn="l">
              <a:buFont typeface="Arial" panose="020B0604020202020204" pitchFamily="34" charset="0"/>
              <a:buChar char="•"/>
            </a:pPr>
            <a:r>
              <a:rPr lang="en-US" b="0" i="0" dirty="0">
                <a:effectLst/>
                <a:latin typeface="Montserrat" panose="00000500000000000000" pitchFamily="2" charset="0"/>
              </a:rPr>
              <a:t>It's also observed that in the countries where the regional language is not English, International Tv Shows and Movies are more in demand.</a:t>
            </a:r>
          </a:p>
        </p:txBody>
      </p:sp>
      <p:sp>
        <p:nvSpPr>
          <p:cNvPr id="6" name="Rectangle 2">
            <a:extLst>
              <a:ext uri="{FF2B5EF4-FFF2-40B4-BE49-F238E27FC236}">
                <a16:creationId xmlns:a16="http://schemas.microsoft.com/office/drawing/2014/main" id="{132ACD3D-E455-0097-AEF9-46E9F739095B}"/>
              </a:ext>
            </a:extLst>
          </p:cNvPr>
          <p:cNvSpPr>
            <a:spLocks noChangeArrowheads="1"/>
          </p:cNvSpPr>
          <p:nvPr/>
        </p:nvSpPr>
        <p:spPr bwMode="auto">
          <a:xfrm>
            <a:off x="702732" y="4112046"/>
            <a:ext cx="57478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ontserrat" panose="00000500000000000000" pitchFamily="2" charset="0"/>
              </a:rPr>
              <a:t>82.7% of the content was released between the year of 2010 - 2021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ontserrat" panose="00000500000000000000" pitchFamily="2" charset="0"/>
              </a:rPr>
              <a:t>Before 2010 only 17.28% content was released.</a:t>
            </a:r>
          </a:p>
        </p:txBody>
      </p:sp>
      <p:sp>
        <p:nvSpPr>
          <p:cNvPr id="4" name="Slide Number Placeholder 2">
            <a:extLst>
              <a:ext uri="{FF2B5EF4-FFF2-40B4-BE49-F238E27FC236}">
                <a16:creationId xmlns:a16="http://schemas.microsoft.com/office/drawing/2014/main" id="{BAB7EB82-D979-4EE4-66EC-AD67DAF8FD29}"/>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13</a:t>
            </a:fld>
            <a:endParaRPr lang="en-IN" sz="1400" dirty="0">
              <a:latin typeface="Montserrat" panose="00000500000000000000" pitchFamily="2" charset="0"/>
            </a:endParaRPr>
          </a:p>
        </p:txBody>
      </p:sp>
    </p:spTree>
    <p:extLst>
      <p:ext uri="{BB962C8B-B14F-4D97-AF65-F5344CB8AC3E}">
        <p14:creationId xmlns:p14="http://schemas.microsoft.com/office/powerpoint/2010/main" val="292605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525B0D-7D33-49CB-65BB-6D9D3153F00C}"/>
              </a:ext>
            </a:extLst>
          </p:cNvPr>
          <p:cNvPicPr>
            <a:picLocks noChangeAspect="1"/>
          </p:cNvPicPr>
          <p:nvPr/>
        </p:nvPicPr>
        <p:blipFill>
          <a:blip r:embed="rId2"/>
          <a:stretch>
            <a:fillRect/>
          </a:stretch>
        </p:blipFill>
        <p:spPr>
          <a:xfrm>
            <a:off x="7543800" y="703409"/>
            <a:ext cx="4265110" cy="2509359"/>
          </a:xfrm>
          <a:prstGeom prst="rect">
            <a:avLst/>
          </a:prstGeom>
        </p:spPr>
      </p:pic>
      <p:sp>
        <p:nvSpPr>
          <p:cNvPr id="5" name="TextBox 4">
            <a:extLst>
              <a:ext uri="{FF2B5EF4-FFF2-40B4-BE49-F238E27FC236}">
                <a16:creationId xmlns:a16="http://schemas.microsoft.com/office/drawing/2014/main" id="{7200100A-CE11-976D-B5F8-4B9CFC4844B4}"/>
              </a:ext>
            </a:extLst>
          </p:cNvPr>
          <p:cNvSpPr txBox="1"/>
          <p:nvPr/>
        </p:nvSpPr>
        <p:spPr>
          <a:xfrm>
            <a:off x="730077" y="1025142"/>
            <a:ext cx="6629400"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Christmas, Love, World, Man, and Story are the most repeated words including in the title.</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Also we can say that </a:t>
            </a:r>
            <a:r>
              <a:rPr lang="en-US" b="0" i="0" dirty="0" err="1">
                <a:solidFill>
                  <a:srgbClr val="212121"/>
                </a:solidFill>
                <a:effectLst/>
                <a:latin typeface="Montserrat" panose="00000500000000000000" pitchFamily="2" charset="0"/>
              </a:rPr>
              <a:t>christmas</a:t>
            </a:r>
            <a:r>
              <a:rPr lang="en-US" b="0" i="0" dirty="0">
                <a:solidFill>
                  <a:srgbClr val="212121"/>
                </a:solidFill>
                <a:effectLst/>
                <a:latin typeface="Montserrat" panose="00000500000000000000" pitchFamily="2" charset="0"/>
              </a:rPr>
              <a:t> being appeared many times as a sign we saw earlier of most of the movies and tv shows got released during the winters.</a:t>
            </a:r>
          </a:p>
          <a:p>
            <a:br>
              <a:rPr lang="en-US" dirty="0"/>
            </a:br>
            <a:endParaRPr lang="en-IN" dirty="0"/>
          </a:p>
        </p:txBody>
      </p:sp>
      <p:pic>
        <p:nvPicPr>
          <p:cNvPr id="7" name="Picture 6">
            <a:extLst>
              <a:ext uri="{FF2B5EF4-FFF2-40B4-BE49-F238E27FC236}">
                <a16:creationId xmlns:a16="http://schemas.microsoft.com/office/drawing/2014/main" id="{5F886FAB-1CE4-51B8-49EF-7C6A58AC6E8E}"/>
              </a:ext>
            </a:extLst>
          </p:cNvPr>
          <p:cNvPicPr>
            <a:picLocks noChangeAspect="1"/>
          </p:cNvPicPr>
          <p:nvPr/>
        </p:nvPicPr>
        <p:blipFill>
          <a:blip r:embed="rId3"/>
          <a:stretch>
            <a:fillRect/>
          </a:stretch>
        </p:blipFill>
        <p:spPr>
          <a:xfrm>
            <a:off x="730077" y="3513666"/>
            <a:ext cx="4620856" cy="2732483"/>
          </a:xfrm>
          <a:prstGeom prst="rect">
            <a:avLst/>
          </a:prstGeom>
        </p:spPr>
      </p:pic>
      <p:sp>
        <p:nvSpPr>
          <p:cNvPr id="9" name="TextBox 8">
            <a:extLst>
              <a:ext uri="{FF2B5EF4-FFF2-40B4-BE49-F238E27FC236}">
                <a16:creationId xmlns:a16="http://schemas.microsoft.com/office/drawing/2014/main" id="{086BDFF2-473B-D9E1-A4E2-3AD54370613F}"/>
              </a:ext>
            </a:extLst>
          </p:cNvPr>
          <p:cNvSpPr txBox="1"/>
          <p:nvPr/>
        </p:nvSpPr>
        <p:spPr>
          <a:xfrm>
            <a:off x="5621867" y="4525201"/>
            <a:ext cx="5840056" cy="923330"/>
          </a:xfrm>
          <a:prstGeom prst="rect">
            <a:avLst/>
          </a:prstGeom>
          <a:noFill/>
        </p:spPr>
        <p:txBody>
          <a:bodyPr wrap="square">
            <a:spAutoFit/>
          </a:bodyPr>
          <a:lstStyle/>
          <a:p>
            <a:r>
              <a:rPr lang="en-US" b="0" i="0" dirty="0">
                <a:solidFill>
                  <a:srgbClr val="212121"/>
                </a:solidFill>
                <a:effectLst/>
                <a:latin typeface="Montserrat" panose="00000500000000000000" pitchFamily="2" charset="0"/>
              </a:rPr>
              <a:t>Family, Friend, Love, Life, Woman, Man are the most occurring words in the description of the tv shows and movies.</a:t>
            </a:r>
            <a:endParaRPr lang="en-IN" dirty="0">
              <a:latin typeface="Montserrat" panose="00000500000000000000" pitchFamily="2" charset="0"/>
            </a:endParaRPr>
          </a:p>
        </p:txBody>
      </p:sp>
      <p:sp>
        <p:nvSpPr>
          <p:cNvPr id="4" name="Slide Number Placeholder 2">
            <a:extLst>
              <a:ext uri="{FF2B5EF4-FFF2-40B4-BE49-F238E27FC236}">
                <a16:creationId xmlns:a16="http://schemas.microsoft.com/office/drawing/2014/main" id="{52C508C5-9DEE-4288-0561-77A53187339A}"/>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14</a:t>
            </a:fld>
            <a:endParaRPr lang="en-IN" sz="1400" dirty="0">
              <a:latin typeface="Montserrat" panose="00000500000000000000" pitchFamily="2" charset="0"/>
            </a:endParaRPr>
          </a:p>
        </p:txBody>
      </p:sp>
    </p:spTree>
    <p:extLst>
      <p:ext uri="{BB962C8B-B14F-4D97-AF65-F5344CB8AC3E}">
        <p14:creationId xmlns:p14="http://schemas.microsoft.com/office/powerpoint/2010/main" val="280532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93ABDC0-4824-A73B-8179-0F3746ED0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99" y="3672416"/>
            <a:ext cx="11023600" cy="28348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E2B2E5E-8B57-F56B-174D-11020994C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204" y="350738"/>
            <a:ext cx="7946557" cy="21045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E4A11EB-223D-A636-6ACB-0A063173746A}"/>
              </a:ext>
            </a:extLst>
          </p:cNvPr>
          <p:cNvSpPr txBox="1"/>
          <p:nvPr/>
        </p:nvSpPr>
        <p:spPr>
          <a:xfrm>
            <a:off x="757766" y="2594403"/>
            <a:ext cx="10676467" cy="1200329"/>
          </a:xfrm>
          <a:prstGeom prst="rect">
            <a:avLst/>
          </a:prstGeom>
          <a:noFill/>
        </p:spPr>
        <p:txBody>
          <a:bodyPr wrap="square">
            <a:spAutoFit/>
          </a:bodyPr>
          <a:lstStyle/>
          <a:p>
            <a:r>
              <a:rPr lang="en-US" b="0" i="0" dirty="0">
                <a:solidFill>
                  <a:srgbClr val="212121"/>
                </a:solidFill>
                <a:effectLst/>
                <a:latin typeface="Montserrat" panose="00000500000000000000" pitchFamily="2" charset="0"/>
              </a:rPr>
              <a:t>Most of the Tv Shows last for more than 1 or 2 seasons, very few tv shows are listed for more than 5 seasons.</a:t>
            </a:r>
          </a:p>
          <a:p>
            <a:r>
              <a:rPr lang="en-US" b="0" i="0" dirty="0">
                <a:solidFill>
                  <a:srgbClr val="212121"/>
                </a:solidFill>
                <a:effectLst/>
                <a:latin typeface="Montserrat" panose="00000500000000000000" pitchFamily="2" charset="0"/>
              </a:rPr>
              <a:t>Most of the movies last for 90 to 120 minutes.</a:t>
            </a:r>
            <a:endParaRPr lang="en-US" dirty="0">
              <a:solidFill>
                <a:srgbClr val="212121"/>
              </a:solidFill>
              <a:latin typeface="Montserrat" panose="00000500000000000000" pitchFamily="2" charset="0"/>
            </a:endParaRPr>
          </a:p>
          <a:p>
            <a:endParaRPr lang="en-IN" dirty="0"/>
          </a:p>
        </p:txBody>
      </p:sp>
      <p:sp>
        <p:nvSpPr>
          <p:cNvPr id="3" name="Slide Number Placeholder 2">
            <a:extLst>
              <a:ext uri="{FF2B5EF4-FFF2-40B4-BE49-F238E27FC236}">
                <a16:creationId xmlns:a16="http://schemas.microsoft.com/office/drawing/2014/main" id="{CB1FAC90-1F5B-7D15-A0F8-23B8901132F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15</a:t>
            </a:fld>
            <a:endParaRPr lang="en-IN" sz="1400" dirty="0">
              <a:latin typeface="Montserrat" panose="00000500000000000000" pitchFamily="2" charset="0"/>
            </a:endParaRPr>
          </a:p>
        </p:txBody>
      </p:sp>
    </p:spTree>
    <p:extLst>
      <p:ext uri="{BB962C8B-B14F-4D97-AF65-F5344CB8AC3E}">
        <p14:creationId xmlns:p14="http://schemas.microsoft.com/office/powerpoint/2010/main" val="44475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20E043A-17E8-5C13-BC58-CE090CCF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6" y="1492251"/>
            <a:ext cx="11077258" cy="4781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11641A-62B1-08E9-464C-4D5BA9DA4B7E}"/>
              </a:ext>
            </a:extLst>
          </p:cNvPr>
          <p:cNvSpPr txBox="1"/>
          <p:nvPr/>
        </p:nvSpPr>
        <p:spPr>
          <a:xfrm>
            <a:off x="428626" y="704334"/>
            <a:ext cx="6934200" cy="369332"/>
          </a:xfrm>
          <a:prstGeom prst="rect">
            <a:avLst/>
          </a:prstGeom>
          <a:noFill/>
        </p:spPr>
        <p:txBody>
          <a:bodyPr wrap="square">
            <a:spAutoFit/>
          </a:bodyPr>
          <a:lstStyle/>
          <a:p>
            <a:pPr algn="l"/>
            <a:r>
              <a:rPr lang="en-US" b="1" i="0" dirty="0">
                <a:solidFill>
                  <a:srgbClr val="212121"/>
                </a:solidFill>
                <a:effectLst/>
                <a:latin typeface="Montserrat" panose="00000500000000000000" pitchFamily="2" charset="0"/>
              </a:rPr>
              <a:t>Top 25 Directors whose content is available on Netflix</a:t>
            </a:r>
          </a:p>
        </p:txBody>
      </p:sp>
      <p:sp>
        <p:nvSpPr>
          <p:cNvPr id="4" name="Slide Number Placeholder 2">
            <a:extLst>
              <a:ext uri="{FF2B5EF4-FFF2-40B4-BE49-F238E27FC236}">
                <a16:creationId xmlns:a16="http://schemas.microsoft.com/office/drawing/2014/main" id="{144B3D45-14C2-E551-E2CF-24C8C127609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16</a:t>
            </a:fld>
            <a:endParaRPr lang="en-IN" sz="1400" dirty="0">
              <a:latin typeface="Montserrat" panose="00000500000000000000" pitchFamily="2" charset="0"/>
            </a:endParaRPr>
          </a:p>
        </p:txBody>
      </p:sp>
    </p:spTree>
    <p:extLst>
      <p:ext uri="{BB962C8B-B14F-4D97-AF65-F5344CB8AC3E}">
        <p14:creationId xmlns:p14="http://schemas.microsoft.com/office/powerpoint/2010/main" val="146020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9B4E947-E00B-081F-F336-3DEF838F6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155" y="1201614"/>
            <a:ext cx="7927445" cy="48241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5BB291-41BD-E182-2E27-18FC150BDFEE}"/>
              </a:ext>
            </a:extLst>
          </p:cNvPr>
          <p:cNvSpPr txBox="1"/>
          <p:nvPr/>
        </p:nvSpPr>
        <p:spPr>
          <a:xfrm>
            <a:off x="618066" y="468854"/>
            <a:ext cx="6468534" cy="369332"/>
          </a:xfrm>
          <a:prstGeom prst="rect">
            <a:avLst/>
          </a:prstGeom>
          <a:noFill/>
        </p:spPr>
        <p:txBody>
          <a:bodyPr wrap="square">
            <a:spAutoFit/>
          </a:bodyPr>
          <a:lstStyle/>
          <a:p>
            <a:pPr algn="l"/>
            <a:r>
              <a:rPr lang="en-US" b="1" i="0" dirty="0">
                <a:solidFill>
                  <a:srgbClr val="212121"/>
                </a:solidFill>
                <a:effectLst/>
                <a:latin typeface="Montserrat" panose="00000500000000000000" pitchFamily="2" charset="0"/>
              </a:rPr>
              <a:t>Top 10 actors whose content is available in Netflix</a:t>
            </a:r>
          </a:p>
        </p:txBody>
      </p:sp>
      <p:sp>
        <p:nvSpPr>
          <p:cNvPr id="5" name="TextBox 4">
            <a:extLst>
              <a:ext uri="{FF2B5EF4-FFF2-40B4-BE49-F238E27FC236}">
                <a16:creationId xmlns:a16="http://schemas.microsoft.com/office/drawing/2014/main" id="{73AC978E-2F07-1787-28EB-0B21A6F46D21}"/>
              </a:ext>
            </a:extLst>
          </p:cNvPr>
          <p:cNvSpPr txBox="1"/>
          <p:nvPr/>
        </p:nvSpPr>
        <p:spPr>
          <a:xfrm>
            <a:off x="872066" y="6106067"/>
            <a:ext cx="6976533" cy="369332"/>
          </a:xfrm>
          <a:prstGeom prst="rect">
            <a:avLst/>
          </a:prstGeom>
          <a:noFill/>
        </p:spPr>
        <p:txBody>
          <a:bodyPr wrap="square">
            <a:spAutoFit/>
          </a:bodyPr>
          <a:lstStyle/>
          <a:p>
            <a:r>
              <a:rPr lang="en-US" b="1" i="1" dirty="0" err="1">
                <a:solidFill>
                  <a:srgbClr val="212121"/>
                </a:solidFill>
                <a:effectLst/>
                <a:latin typeface="Baskerville Old Face" panose="02020602080505020303" pitchFamily="18" charset="0"/>
              </a:rPr>
              <a:t>Yahhh</a:t>
            </a:r>
            <a:r>
              <a:rPr lang="en-US" b="1" i="1" dirty="0">
                <a:solidFill>
                  <a:srgbClr val="212121"/>
                </a:solidFill>
                <a:effectLst/>
                <a:latin typeface="Baskerville Old Face" panose="02020602080505020303" pitchFamily="18" charset="0"/>
              </a:rPr>
              <a:t>!!! Delightful to see </a:t>
            </a:r>
            <a:r>
              <a:rPr lang="en-US" b="1" i="1" dirty="0" err="1">
                <a:solidFill>
                  <a:srgbClr val="212121"/>
                </a:solidFill>
                <a:effectLst/>
                <a:latin typeface="Baskerville Old Face" panose="02020602080505020303" pitchFamily="18" charset="0"/>
              </a:rPr>
              <a:t>indian</a:t>
            </a:r>
            <a:r>
              <a:rPr lang="en-US" b="1" i="1" dirty="0">
                <a:solidFill>
                  <a:srgbClr val="212121"/>
                </a:solidFill>
                <a:effectLst/>
                <a:latin typeface="Baskerville Old Face" panose="02020602080505020303" pitchFamily="18" charset="0"/>
              </a:rPr>
              <a:t> actors in the top 6</a:t>
            </a:r>
            <a:r>
              <a:rPr lang="en-US" b="1" i="1" dirty="0">
                <a:solidFill>
                  <a:srgbClr val="212121"/>
                </a:solidFill>
                <a:effectLst/>
                <a:latin typeface="Montserrat" panose="00000500000000000000" pitchFamily="2" charset="0"/>
              </a:rPr>
              <a:t>.</a:t>
            </a:r>
            <a:endParaRPr lang="en-IN" b="1" i="1" dirty="0">
              <a:latin typeface="Montserrat" panose="00000500000000000000" pitchFamily="2" charset="0"/>
            </a:endParaRPr>
          </a:p>
        </p:txBody>
      </p:sp>
      <p:sp>
        <p:nvSpPr>
          <p:cNvPr id="4" name="Slide Number Placeholder 2">
            <a:extLst>
              <a:ext uri="{FF2B5EF4-FFF2-40B4-BE49-F238E27FC236}">
                <a16:creationId xmlns:a16="http://schemas.microsoft.com/office/drawing/2014/main" id="{0A564B93-CC8A-5750-7A03-B72BE9CA5094}"/>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17</a:t>
            </a:fld>
            <a:endParaRPr lang="en-IN" sz="1400" dirty="0">
              <a:latin typeface="Montserrat" panose="00000500000000000000" pitchFamily="2" charset="0"/>
            </a:endParaRPr>
          </a:p>
        </p:txBody>
      </p:sp>
    </p:spTree>
    <p:extLst>
      <p:ext uri="{BB962C8B-B14F-4D97-AF65-F5344CB8AC3E}">
        <p14:creationId xmlns:p14="http://schemas.microsoft.com/office/powerpoint/2010/main" val="404683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B53FE8-E8C3-8D29-62C2-F7C5BC425C87}"/>
              </a:ext>
            </a:extLst>
          </p:cNvPr>
          <p:cNvSpPr txBox="1"/>
          <p:nvPr/>
        </p:nvSpPr>
        <p:spPr>
          <a:xfrm>
            <a:off x="660400" y="1154668"/>
            <a:ext cx="10888135" cy="1200329"/>
          </a:xfrm>
          <a:prstGeom prst="rect">
            <a:avLst/>
          </a:prstGeom>
          <a:noFill/>
        </p:spPr>
        <p:txBody>
          <a:bodyPr wrap="square">
            <a:spAutoFit/>
          </a:bodyPr>
          <a:lstStyle/>
          <a:p>
            <a:r>
              <a:rPr lang="en-US" b="0" i="0" dirty="0">
                <a:solidFill>
                  <a:srgbClr val="212121"/>
                </a:solidFill>
                <a:effectLst/>
                <a:latin typeface="Montserrat" panose="00000500000000000000" pitchFamily="2" charset="0"/>
              </a:rPr>
              <a:t>Each TV show and movie on Netflix is assigned a maturity rating to help members make informed choices for themselves and their </a:t>
            </a:r>
            <a:r>
              <a:rPr lang="en-US" b="0" i="0" dirty="0" err="1">
                <a:solidFill>
                  <a:srgbClr val="212121"/>
                </a:solidFill>
                <a:effectLst/>
                <a:latin typeface="Montserrat" panose="00000500000000000000" pitchFamily="2" charset="0"/>
              </a:rPr>
              <a:t>children.Netflix</a:t>
            </a:r>
            <a:r>
              <a:rPr lang="en-US" b="0" i="0" dirty="0">
                <a:solidFill>
                  <a:srgbClr val="212121"/>
                </a:solidFill>
                <a:effectLst/>
                <a:latin typeface="Montserrat" panose="00000500000000000000" pitchFamily="2" charset="0"/>
              </a:rPr>
              <a:t> determines maturity ratings by the frequency and impact of mature content in a TV show or movie. TV show ratings reflect the overall maturity level of the whole series.</a:t>
            </a:r>
            <a:endParaRPr lang="en-IN" dirty="0">
              <a:latin typeface="Montserrat" panose="00000500000000000000" pitchFamily="2" charset="0"/>
            </a:endParaRPr>
          </a:p>
        </p:txBody>
      </p:sp>
      <p:sp>
        <p:nvSpPr>
          <p:cNvPr id="8" name="TextBox 7">
            <a:extLst>
              <a:ext uri="{FF2B5EF4-FFF2-40B4-BE49-F238E27FC236}">
                <a16:creationId xmlns:a16="http://schemas.microsoft.com/office/drawing/2014/main" id="{1AE8863C-4EB8-0642-0AC7-4D125D0889C0}"/>
              </a:ext>
            </a:extLst>
          </p:cNvPr>
          <p:cNvSpPr txBox="1"/>
          <p:nvPr/>
        </p:nvSpPr>
        <p:spPr>
          <a:xfrm>
            <a:off x="660400" y="497639"/>
            <a:ext cx="10134600" cy="369332"/>
          </a:xfrm>
          <a:prstGeom prst="rect">
            <a:avLst/>
          </a:prstGeom>
          <a:noFill/>
        </p:spPr>
        <p:txBody>
          <a:bodyPr wrap="square">
            <a:spAutoFit/>
          </a:bodyPr>
          <a:lstStyle/>
          <a:p>
            <a:pPr algn="l"/>
            <a:r>
              <a:rPr lang="en-IN" b="1" i="0" dirty="0">
                <a:solidFill>
                  <a:srgbClr val="212121"/>
                </a:solidFill>
                <a:effectLst/>
                <a:latin typeface="Montserrat" panose="00000500000000000000" pitchFamily="2" charset="0"/>
              </a:rPr>
              <a:t>Top Tv Show ratings</a:t>
            </a:r>
          </a:p>
        </p:txBody>
      </p:sp>
      <p:pic>
        <p:nvPicPr>
          <p:cNvPr id="5127" name="Picture 7">
            <a:extLst>
              <a:ext uri="{FF2B5EF4-FFF2-40B4-BE49-F238E27FC236}">
                <a16:creationId xmlns:a16="http://schemas.microsoft.com/office/drawing/2014/main" id="{4EAE5E0F-4BCE-30ED-0D8F-B8F7962A5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78" y="2720948"/>
            <a:ext cx="5249465" cy="3438956"/>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C028DBD0-A0D3-5FE6-2A68-CB8111BBA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757" y="2799202"/>
            <a:ext cx="5023909" cy="331675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B086EF4-0460-9518-6DB9-618C1C0850F0}"/>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18</a:t>
            </a:fld>
            <a:endParaRPr lang="en-IN" sz="1400" dirty="0">
              <a:latin typeface="Montserrat" panose="00000500000000000000" pitchFamily="2" charset="0"/>
            </a:endParaRPr>
          </a:p>
        </p:txBody>
      </p:sp>
    </p:spTree>
    <p:extLst>
      <p:ext uri="{BB962C8B-B14F-4D97-AF65-F5344CB8AC3E}">
        <p14:creationId xmlns:p14="http://schemas.microsoft.com/office/powerpoint/2010/main" val="191767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54F8D9B-F230-69DB-AE6A-E1CCEFB3F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840567"/>
            <a:ext cx="10642600" cy="3658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258A07-9EB0-4A3A-C9C6-AF630DA9BF94}"/>
              </a:ext>
            </a:extLst>
          </p:cNvPr>
          <p:cNvSpPr txBox="1"/>
          <p:nvPr/>
        </p:nvSpPr>
        <p:spPr>
          <a:xfrm>
            <a:off x="660399" y="948605"/>
            <a:ext cx="10642599" cy="1477328"/>
          </a:xfrm>
          <a:prstGeom prst="rect">
            <a:avLst/>
          </a:prstGeom>
          <a:noFill/>
        </p:spPr>
        <p:txBody>
          <a:bodyPr wrap="square">
            <a:spAutoFit/>
          </a:bodyPr>
          <a:lstStyle/>
          <a:p>
            <a:pPr algn="l"/>
            <a:r>
              <a:rPr lang="en-US" b="0" i="0" dirty="0">
                <a:solidFill>
                  <a:srgbClr val="212121"/>
                </a:solidFill>
                <a:effectLst/>
                <a:latin typeface="Montserrat" panose="00000500000000000000" pitchFamily="2" charset="0"/>
              </a:rPr>
              <a:t>TV-MA tops the charts, indicating that mature content is more popular on Netflix.</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This popularity is followed by TV-14 and TV-PG, which are Shows focused on Teens and Older kids.</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Very few titles with a rating NC-17 exist. It can be understood since this type of content is purely for the audience above 17.</a:t>
            </a:r>
          </a:p>
        </p:txBody>
      </p:sp>
      <p:sp>
        <p:nvSpPr>
          <p:cNvPr id="4" name="Slide Number Placeholder 2">
            <a:extLst>
              <a:ext uri="{FF2B5EF4-FFF2-40B4-BE49-F238E27FC236}">
                <a16:creationId xmlns:a16="http://schemas.microsoft.com/office/drawing/2014/main" id="{E75C709A-C395-FE7E-4414-8E160F6F269A}"/>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19</a:t>
            </a:fld>
            <a:endParaRPr lang="en-IN" sz="1400" dirty="0">
              <a:latin typeface="Montserrat" panose="00000500000000000000" pitchFamily="2" charset="0"/>
            </a:endParaRPr>
          </a:p>
        </p:txBody>
      </p:sp>
    </p:spTree>
    <p:extLst>
      <p:ext uri="{BB962C8B-B14F-4D97-AF65-F5344CB8AC3E}">
        <p14:creationId xmlns:p14="http://schemas.microsoft.com/office/powerpoint/2010/main" val="10597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10B194-A632-7A4A-BEB6-57A80C5ECEC8}"/>
              </a:ext>
            </a:extLst>
          </p:cNvPr>
          <p:cNvSpPr/>
          <p:nvPr/>
        </p:nvSpPr>
        <p:spPr>
          <a:xfrm>
            <a:off x="0" y="5867416"/>
            <a:ext cx="12192000" cy="1066800"/>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C14B451-C12A-0C6D-AADD-FCDD9447267B}"/>
              </a:ext>
            </a:extLst>
          </p:cNvPr>
          <p:cNvSpPr txBox="1"/>
          <p:nvPr/>
        </p:nvSpPr>
        <p:spPr>
          <a:xfrm>
            <a:off x="2290234" y="2181704"/>
            <a:ext cx="7933356" cy="2308324"/>
          </a:xfrm>
          <a:prstGeom prst="rect">
            <a:avLst/>
          </a:prstGeom>
          <a:noFill/>
        </p:spPr>
        <p:txBody>
          <a:bodyPr wrap="square">
            <a:spAutoFit/>
          </a:bodyPr>
          <a:lstStyle/>
          <a:p>
            <a:pPr algn="ctr"/>
            <a:r>
              <a:rPr lang="en-US" b="1" dirty="0">
                <a:effectLst/>
                <a:latin typeface="Montserrat" panose="00000500000000000000" pitchFamily="2" charset="0"/>
              </a:rPr>
              <a:t>NETFLIX</a:t>
            </a:r>
            <a:r>
              <a:rPr lang="en-US" dirty="0">
                <a:effectLst/>
                <a:latin typeface="Montserrat" panose="00000500000000000000" pitchFamily="2" charset="0"/>
              </a:rPr>
              <a:t>, is world’s largest on-demand internet streaming media and online DVD movie rental service provider. it was Founded on August 29, 1997, in Los Gatos, California by Marc and Reed. It has 69 million members in over 60 countries enjoying more than 100 million hours of TV shows and movies per day. Netflix is the world’s leading internet entertainment service enjoying TV series, documentaries, and feature films across a wide variety of genres and languages. </a:t>
            </a:r>
          </a:p>
        </p:txBody>
      </p:sp>
      <p:sp>
        <p:nvSpPr>
          <p:cNvPr id="6" name="TextBox 5">
            <a:extLst>
              <a:ext uri="{FF2B5EF4-FFF2-40B4-BE49-F238E27FC236}">
                <a16:creationId xmlns:a16="http://schemas.microsoft.com/office/drawing/2014/main" id="{9894F3C4-607C-2197-965E-5792E375A178}"/>
              </a:ext>
            </a:extLst>
          </p:cNvPr>
          <p:cNvSpPr txBox="1"/>
          <p:nvPr/>
        </p:nvSpPr>
        <p:spPr>
          <a:xfrm>
            <a:off x="7552267" y="6043768"/>
            <a:ext cx="4267200" cy="707886"/>
          </a:xfrm>
          <a:prstGeom prst="rect">
            <a:avLst/>
          </a:prstGeom>
          <a:noFill/>
        </p:spPr>
        <p:txBody>
          <a:bodyPr wrap="square">
            <a:spAutoFit/>
          </a:bodyPr>
          <a:lstStyle/>
          <a:p>
            <a:r>
              <a:rPr lang="en-US" sz="2000" dirty="0">
                <a:solidFill>
                  <a:srgbClr val="292929"/>
                </a:solidFill>
                <a:effectLst/>
                <a:latin typeface="Montserrat" panose="00000500000000000000" pitchFamily="2" charset="0"/>
              </a:rPr>
              <a:t>A Case of </a:t>
            </a:r>
            <a:r>
              <a:rPr lang="en-US" sz="2000" b="1" dirty="0">
                <a:solidFill>
                  <a:srgbClr val="292929"/>
                </a:solidFill>
                <a:effectLst/>
                <a:latin typeface="Montserrat" panose="00000500000000000000" pitchFamily="2" charset="0"/>
              </a:rPr>
              <a:t>NETFLIX MOVIES</a:t>
            </a:r>
            <a:r>
              <a:rPr lang="en-US" sz="2000" dirty="0">
                <a:solidFill>
                  <a:srgbClr val="292929"/>
                </a:solidFill>
                <a:effectLst/>
                <a:latin typeface="Montserrat" panose="00000500000000000000" pitchFamily="2" charset="0"/>
              </a:rPr>
              <a:t> AND </a:t>
            </a:r>
            <a:r>
              <a:rPr lang="en-US" sz="2000" b="1" dirty="0">
                <a:solidFill>
                  <a:srgbClr val="292929"/>
                </a:solidFill>
                <a:effectLst/>
                <a:latin typeface="Montserrat" panose="00000500000000000000" pitchFamily="2" charset="0"/>
              </a:rPr>
              <a:t>TV SHOWS CLUSTERING</a:t>
            </a:r>
            <a:endParaRPr lang="en-IN" sz="2000" dirty="0"/>
          </a:p>
        </p:txBody>
      </p:sp>
      <p:pic>
        <p:nvPicPr>
          <p:cNvPr id="10" name="Picture 9">
            <a:extLst>
              <a:ext uri="{FF2B5EF4-FFF2-40B4-BE49-F238E27FC236}">
                <a16:creationId xmlns:a16="http://schemas.microsoft.com/office/drawing/2014/main" id="{FF860CDD-591B-8EF0-51C9-9623D68CD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sp>
        <p:nvSpPr>
          <p:cNvPr id="3" name="Slide Number Placeholder 2">
            <a:extLst>
              <a:ext uri="{FF2B5EF4-FFF2-40B4-BE49-F238E27FC236}">
                <a16:creationId xmlns:a16="http://schemas.microsoft.com/office/drawing/2014/main" id="{4BF0AEC8-7693-7BC0-9E38-68D662541879}"/>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a:t>
            </a:fld>
            <a:endParaRPr lang="en-IN" sz="1400" dirty="0">
              <a:latin typeface="Montserrat" panose="00000500000000000000" pitchFamily="2" charset="0"/>
            </a:endParaRPr>
          </a:p>
        </p:txBody>
      </p:sp>
    </p:spTree>
    <p:extLst>
      <p:ext uri="{BB962C8B-B14F-4D97-AF65-F5344CB8AC3E}">
        <p14:creationId xmlns:p14="http://schemas.microsoft.com/office/powerpoint/2010/main" val="294327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5B2D707-AF10-2B22-40AC-F30209CC8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865" y="805066"/>
            <a:ext cx="6536267" cy="52478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4F097830-1CAF-49F4-454C-4A81CA97D9AD}"/>
              </a:ext>
            </a:extLst>
          </p:cNvPr>
          <p:cNvSpPr>
            <a:spLocks noChangeArrowheads="1"/>
          </p:cNvSpPr>
          <p:nvPr/>
        </p:nvSpPr>
        <p:spPr bwMode="auto">
          <a:xfrm>
            <a:off x="660399" y="1457222"/>
            <a:ext cx="4199466" cy="37195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ontserrat" panose="00000500000000000000" pitchFamily="2" charset="0"/>
              </a:rPr>
              <a:t>From around 2014 is when Netflix began to increase their content count. We can see over the years and months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ontserrat" panose="00000500000000000000" pitchFamily="2" charset="0"/>
              </a:rPr>
              <a:t>Netflix continues to slowly increase the amount of content that is being added into their platform.</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12121"/>
                </a:solidFill>
                <a:effectLst/>
                <a:latin typeface="Montserrat" panose="00000500000000000000" pitchFamily="2" charset="0"/>
              </a:rPr>
              <a:t>We can see in 2020, the data stops at January since that is the latest month available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2">
            <a:extLst>
              <a:ext uri="{FF2B5EF4-FFF2-40B4-BE49-F238E27FC236}">
                <a16:creationId xmlns:a16="http://schemas.microsoft.com/office/drawing/2014/main" id="{57F84F45-4112-1446-D322-B98DBFE4901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20</a:t>
            </a:fld>
            <a:endParaRPr lang="en-IN" sz="1400" dirty="0">
              <a:latin typeface="Montserrat" panose="00000500000000000000" pitchFamily="2" charset="0"/>
            </a:endParaRPr>
          </a:p>
        </p:txBody>
      </p:sp>
    </p:spTree>
    <p:extLst>
      <p:ext uri="{BB962C8B-B14F-4D97-AF65-F5344CB8AC3E}">
        <p14:creationId xmlns:p14="http://schemas.microsoft.com/office/powerpoint/2010/main" val="294915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34FDC-2FC5-D040-8B30-1A9C879B0A2D}"/>
              </a:ext>
            </a:extLst>
          </p:cNvPr>
          <p:cNvPicPr>
            <a:picLocks noChangeAspect="1"/>
          </p:cNvPicPr>
          <p:nvPr/>
        </p:nvPicPr>
        <p:blipFill rotWithShape="1">
          <a:blip r:embed="rId2">
            <a:extLst>
              <a:ext uri="{28A0092B-C50C-407E-A947-70E740481C1C}">
                <a14:useLocalDpi xmlns:a14="http://schemas.microsoft.com/office/drawing/2010/main" val="0"/>
              </a:ext>
            </a:extLst>
          </a:blip>
          <a:srcRect l="36899" t="47433" r="37373" b="11593"/>
          <a:stretch/>
        </p:blipFill>
        <p:spPr>
          <a:xfrm>
            <a:off x="8812924" y="4624551"/>
            <a:ext cx="3237187" cy="2065283"/>
          </a:xfrm>
          <a:prstGeom prst="rect">
            <a:avLst/>
          </a:prstGeom>
        </p:spPr>
      </p:pic>
      <p:pic>
        <p:nvPicPr>
          <p:cNvPr id="4" name="Picture 3">
            <a:extLst>
              <a:ext uri="{FF2B5EF4-FFF2-40B4-BE49-F238E27FC236}">
                <a16:creationId xmlns:a16="http://schemas.microsoft.com/office/drawing/2014/main" id="{D10CCD3F-9355-3BF0-0F34-D765AD6361F9}"/>
              </a:ext>
            </a:extLst>
          </p:cNvPr>
          <p:cNvPicPr>
            <a:picLocks noChangeAspect="1"/>
          </p:cNvPicPr>
          <p:nvPr/>
        </p:nvPicPr>
        <p:blipFill rotWithShape="1">
          <a:blip r:embed="rId2">
            <a:extLst>
              <a:ext uri="{28A0092B-C50C-407E-A947-70E740481C1C}">
                <a14:useLocalDpi xmlns:a14="http://schemas.microsoft.com/office/drawing/2010/main" val="0"/>
              </a:ext>
            </a:extLst>
          </a:blip>
          <a:srcRect l="72024" t="47433" r="1120" b="11593"/>
          <a:stretch/>
        </p:blipFill>
        <p:spPr>
          <a:xfrm>
            <a:off x="8812925" y="0"/>
            <a:ext cx="3379075" cy="2065283"/>
          </a:xfrm>
          <a:prstGeom prst="rect">
            <a:avLst/>
          </a:prstGeom>
        </p:spPr>
      </p:pic>
      <p:pic>
        <p:nvPicPr>
          <p:cNvPr id="5" name="Picture 4">
            <a:extLst>
              <a:ext uri="{FF2B5EF4-FFF2-40B4-BE49-F238E27FC236}">
                <a16:creationId xmlns:a16="http://schemas.microsoft.com/office/drawing/2014/main" id="{916DAAE9-9572-9E7D-3EC3-5EF66F69E2E7}"/>
              </a:ext>
            </a:extLst>
          </p:cNvPr>
          <p:cNvPicPr>
            <a:picLocks noChangeAspect="1"/>
          </p:cNvPicPr>
          <p:nvPr/>
        </p:nvPicPr>
        <p:blipFill rotWithShape="1">
          <a:blip r:embed="rId2">
            <a:extLst>
              <a:ext uri="{28A0092B-C50C-407E-A947-70E740481C1C}">
                <a14:useLocalDpi xmlns:a14="http://schemas.microsoft.com/office/drawing/2010/main" val="0"/>
              </a:ext>
            </a:extLst>
          </a:blip>
          <a:srcRect l="11714" t="35131" r="62558" b="15763"/>
          <a:stretch/>
        </p:blipFill>
        <p:spPr>
          <a:xfrm>
            <a:off x="8812925" y="2065283"/>
            <a:ext cx="3237186" cy="2475186"/>
          </a:xfrm>
          <a:prstGeom prst="rect">
            <a:avLst/>
          </a:prstGeom>
        </p:spPr>
      </p:pic>
      <p:sp>
        <p:nvSpPr>
          <p:cNvPr id="6" name="TextBox 5">
            <a:extLst>
              <a:ext uri="{FF2B5EF4-FFF2-40B4-BE49-F238E27FC236}">
                <a16:creationId xmlns:a16="http://schemas.microsoft.com/office/drawing/2014/main" id="{D4361ADB-232D-1DB1-EAF1-59FFB358F342}"/>
              </a:ext>
            </a:extLst>
          </p:cNvPr>
          <p:cNvSpPr txBox="1"/>
          <p:nvPr/>
        </p:nvSpPr>
        <p:spPr>
          <a:xfrm>
            <a:off x="1513490" y="2543503"/>
            <a:ext cx="6894786" cy="1323439"/>
          </a:xfrm>
          <a:prstGeom prst="rect">
            <a:avLst/>
          </a:prstGeom>
          <a:noFill/>
        </p:spPr>
        <p:txBody>
          <a:bodyPr wrap="square" rtlCol="0">
            <a:spAutoFit/>
          </a:bodyPr>
          <a:lstStyle/>
          <a:p>
            <a:pPr algn="ctr"/>
            <a:r>
              <a:rPr lang="en-US" sz="4000" b="1" dirty="0">
                <a:solidFill>
                  <a:schemeClr val="bg1"/>
                </a:solidFill>
                <a:latin typeface="Montserrat" panose="00000500000000000000" pitchFamily="2" charset="0"/>
              </a:rPr>
              <a:t>DATA</a:t>
            </a:r>
          </a:p>
          <a:p>
            <a:pPr algn="ctr"/>
            <a:r>
              <a:rPr lang="en-US" sz="4000" b="1" dirty="0">
                <a:solidFill>
                  <a:schemeClr val="bg1"/>
                </a:solidFill>
                <a:latin typeface="Montserrat" panose="00000500000000000000" pitchFamily="2" charset="0"/>
              </a:rPr>
              <a:t>PRE-PROCESSING</a:t>
            </a:r>
          </a:p>
        </p:txBody>
      </p:sp>
      <p:sp>
        <p:nvSpPr>
          <p:cNvPr id="8" name="Slide Number Placeholder 2">
            <a:extLst>
              <a:ext uri="{FF2B5EF4-FFF2-40B4-BE49-F238E27FC236}">
                <a16:creationId xmlns:a16="http://schemas.microsoft.com/office/drawing/2014/main" id="{FDD8E506-E8A8-E35D-9B73-AB40EFEE76C0}"/>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21</a:t>
            </a:fld>
            <a:endParaRPr lang="en-IN" sz="1400" dirty="0">
              <a:latin typeface="Montserrat" panose="00000500000000000000" pitchFamily="2" charset="0"/>
            </a:endParaRPr>
          </a:p>
        </p:txBody>
      </p:sp>
    </p:spTree>
    <p:extLst>
      <p:ext uri="{BB962C8B-B14F-4D97-AF65-F5344CB8AC3E}">
        <p14:creationId xmlns:p14="http://schemas.microsoft.com/office/powerpoint/2010/main" val="130324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E48E6126-196A-3580-EFC3-C97B4C6287E8}"/>
              </a:ext>
            </a:extLst>
          </p:cNvPr>
          <p:cNvGraphicFramePr/>
          <p:nvPr>
            <p:extLst>
              <p:ext uri="{D42A27DB-BD31-4B8C-83A1-F6EECF244321}">
                <p14:modId xmlns:p14="http://schemas.microsoft.com/office/powerpoint/2010/main" val="1321490469"/>
              </p:ext>
            </p:extLst>
          </p:nvPr>
        </p:nvGraphicFramePr>
        <p:xfrm>
          <a:off x="8466669" y="0"/>
          <a:ext cx="3174997"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B83E4AE1-0970-26DF-66CD-B7EB4D1E9C50}"/>
              </a:ext>
            </a:extLst>
          </p:cNvPr>
          <p:cNvSpPr txBox="1"/>
          <p:nvPr/>
        </p:nvSpPr>
        <p:spPr>
          <a:xfrm>
            <a:off x="821267" y="1120676"/>
            <a:ext cx="797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Create clusters for our data now using text columns ( Description, </a:t>
            </a:r>
            <a:r>
              <a:rPr lang="en-US" dirty="0" err="1">
                <a:latin typeface="Montserrat" panose="00000500000000000000" pitchFamily="2" charset="0"/>
              </a:rPr>
              <a:t>listed_in</a:t>
            </a:r>
            <a:r>
              <a:rPr lang="en-US" dirty="0">
                <a:latin typeface="Montserrat" panose="00000500000000000000" pitchFamily="2" charset="0"/>
              </a:rPr>
              <a:t>, Director, Cast, Country, Rating)</a:t>
            </a:r>
          </a:p>
          <a:p>
            <a:pPr marL="285750" indent="-285750">
              <a:buFont typeface="Arial" panose="020B0604020202020204" pitchFamily="34" charset="0"/>
              <a:buChar char="•"/>
            </a:pPr>
            <a:r>
              <a:rPr lang="en-IN" dirty="0">
                <a:latin typeface="Montserrat" panose="00000500000000000000" pitchFamily="2" charset="0"/>
              </a:rPr>
              <a:t>Remove punctuations and stop words.</a:t>
            </a:r>
          </a:p>
          <a:p>
            <a:pPr marL="285750" indent="-285750">
              <a:buFont typeface="Arial" panose="020B0604020202020204" pitchFamily="34" charset="0"/>
              <a:buChar char="•"/>
            </a:pPr>
            <a:r>
              <a:rPr lang="en-IN" dirty="0">
                <a:latin typeface="Montserrat" panose="00000500000000000000" pitchFamily="2" charset="0"/>
              </a:rPr>
              <a:t>Perform stemming to reduce words with similar meaning.</a:t>
            </a:r>
          </a:p>
          <a:p>
            <a:pPr marL="285750" indent="-285750">
              <a:buFont typeface="Arial" panose="020B0604020202020204" pitchFamily="34" charset="0"/>
              <a:buChar char="•"/>
            </a:pPr>
            <a:r>
              <a:rPr lang="en-IN" dirty="0">
                <a:latin typeface="Montserrat" panose="00000500000000000000" pitchFamily="2" charset="0"/>
              </a:rPr>
              <a:t>Perform PCA to reduce dimensions, select number of components that explain 95% of the variance.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pic>
        <p:nvPicPr>
          <p:cNvPr id="21" name="Picture 20">
            <a:extLst>
              <a:ext uri="{FF2B5EF4-FFF2-40B4-BE49-F238E27FC236}">
                <a16:creationId xmlns:a16="http://schemas.microsoft.com/office/drawing/2014/main" id="{5911E43D-7FCB-2BD0-C7BD-C57F91CEA191}"/>
              </a:ext>
            </a:extLst>
          </p:cNvPr>
          <p:cNvPicPr>
            <a:picLocks noChangeAspect="1"/>
          </p:cNvPicPr>
          <p:nvPr/>
        </p:nvPicPr>
        <p:blipFill>
          <a:blip r:embed="rId7"/>
          <a:stretch>
            <a:fillRect/>
          </a:stretch>
        </p:blipFill>
        <p:spPr>
          <a:xfrm>
            <a:off x="922867" y="3429000"/>
            <a:ext cx="8101915" cy="2921526"/>
          </a:xfrm>
          <a:prstGeom prst="rect">
            <a:avLst/>
          </a:prstGeom>
        </p:spPr>
      </p:pic>
      <p:sp>
        <p:nvSpPr>
          <p:cNvPr id="23" name="Slide Number Placeholder 2">
            <a:extLst>
              <a:ext uri="{FF2B5EF4-FFF2-40B4-BE49-F238E27FC236}">
                <a16:creationId xmlns:a16="http://schemas.microsoft.com/office/drawing/2014/main" id="{ABE50B6A-D234-E9C4-3ED3-54EAE115FB20}"/>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22</a:t>
            </a:fld>
            <a:endParaRPr lang="en-IN" sz="1400" dirty="0">
              <a:latin typeface="Montserrat" panose="00000500000000000000" pitchFamily="2" charset="0"/>
            </a:endParaRPr>
          </a:p>
        </p:txBody>
      </p:sp>
    </p:spTree>
    <p:extLst>
      <p:ext uri="{BB962C8B-B14F-4D97-AF65-F5344CB8AC3E}">
        <p14:creationId xmlns:p14="http://schemas.microsoft.com/office/powerpoint/2010/main" val="76340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581C6E-BD17-52A7-0AE5-C252F1F5E297}"/>
              </a:ext>
            </a:extLst>
          </p:cNvPr>
          <p:cNvPicPr>
            <a:picLocks noChangeAspect="1"/>
          </p:cNvPicPr>
          <p:nvPr/>
        </p:nvPicPr>
        <p:blipFill rotWithShape="1">
          <a:blip r:embed="rId2">
            <a:extLst>
              <a:ext uri="{28A0092B-C50C-407E-A947-70E740481C1C}">
                <a14:useLocalDpi xmlns:a14="http://schemas.microsoft.com/office/drawing/2010/main" val="0"/>
              </a:ext>
            </a:extLst>
          </a:blip>
          <a:srcRect r="6944"/>
          <a:stretch/>
        </p:blipFill>
        <p:spPr>
          <a:xfrm>
            <a:off x="312782" y="3815983"/>
            <a:ext cx="4195926" cy="2929918"/>
          </a:xfrm>
          <a:prstGeom prst="rect">
            <a:avLst/>
          </a:prstGeom>
        </p:spPr>
      </p:pic>
      <p:pic>
        <p:nvPicPr>
          <p:cNvPr id="3" name="Picture 2">
            <a:extLst>
              <a:ext uri="{FF2B5EF4-FFF2-40B4-BE49-F238E27FC236}">
                <a16:creationId xmlns:a16="http://schemas.microsoft.com/office/drawing/2014/main" id="{8840D547-CE77-6C88-1DE8-C58C40E2F9DC}"/>
              </a:ext>
            </a:extLst>
          </p:cNvPr>
          <p:cNvPicPr>
            <a:picLocks noChangeAspect="1"/>
          </p:cNvPicPr>
          <p:nvPr/>
        </p:nvPicPr>
        <p:blipFill rotWithShape="1">
          <a:blip r:embed="rId2">
            <a:extLst>
              <a:ext uri="{28A0092B-C50C-407E-A947-70E740481C1C}">
                <a14:useLocalDpi xmlns:a14="http://schemas.microsoft.com/office/drawing/2010/main" val="0"/>
              </a:ext>
            </a:extLst>
          </a:blip>
          <a:srcRect r="6944"/>
          <a:stretch/>
        </p:blipFill>
        <p:spPr>
          <a:xfrm>
            <a:off x="4038271" y="3853932"/>
            <a:ext cx="4302116" cy="3004068"/>
          </a:xfrm>
          <a:prstGeom prst="rect">
            <a:avLst/>
          </a:prstGeom>
        </p:spPr>
      </p:pic>
      <p:sp>
        <p:nvSpPr>
          <p:cNvPr id="4" name="TextBox 3">
            <a:extLst>
              <a:ext uri="{FF2B5EF4-FFF2-40B4-BE49-F238E27FC236}">
                <a16:creationId xmlns:a16="http://schemas.microsoft.com/office/drawing/2014/main" id="{7B893DFE-2AEB-EB1E-D011-BD10224EC8B4}"/>
              </a:ext>
            </a:extLst>
          </p:cNvPr>
          <p:cNvSpPr txBox="1"/>
          <p:nvPr/>
        </p:nvSpPr>
        <p:spPr>
          <a:xfrm>
            <a:off x="4225159" y="2490951"/>
            <a:ext cx="4561489" cy="714703"/>
          </a:xfrm>
          <a:prstGeom prst="rect">
            <a:avLst/>
          </a:prstGeom>
          <a:noFill/>
        </p:spPr>
        <p:txBody>
          <a:bodyPr wrap="square" rtlCol="0">
            <a:spAutoFit/>
          </a:bodyPr>
          <a:lstStyle/>
          <a:p>
            <a:r>
              <a:rPr lang="en-US" sz="4000" b="1" dirty="0">
                <a:solidFill>
                  <a:schemeClr val="bg1"/>
                </a:solidFill>
                <a:latin typeface="Montserrat" panose="00000500000000000000" pitchFamily="2" charset="0"/>
              </a:rPr>
              <a:t>CLUSTERING</a:t>
            </a:r>
            <a:endParaRPr lang="en-IN" sz="40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61969A45-36DE-CAD7-8B4B-72EBB6BDD98E}"/>
              </a:ext>
            </a:extLst>
          </p:cNvPr>
          <p:cNvPicPr>
            <a:picLocks noChangeAspect="1"/>
          </p:cNvPicPr>
          <p:nvPr/>
        </p:nvPicPr>
        <p:blipFill rotWithShape="1">
          <a:blip r:embed="rId2">
            <a:extLst>
              <a:ext uri="{28A0092B-C50C-407E-A947-70E740481C1C}">
                <a14:useLocalDpi xmlns:a14="http://schemas.microsoft.com/office/drawing/2010/main" val="0"/>
              </a:ext>
            </a:extLst>
          </a:blip>
          <a:srcRect r="6944"/>
          <a:stretch/>
        </p:blipFill>
        <p:spPr>
          <a:xfrm>
            <a:off x="7889884" y="3778908"/>
            <a:ext cx="4302116" cy="3004068"/>
          </a:xfrm>
          <a:prstGeom prst="rect">
            <a:avLst/>
          </a:prstGeom>
        </p:spPr>
      </p:pic>
      <p:sp>
        <p:nvSpPr>
          <p:cNvPr id="8" name="Slide Number Placeholder 2">
            <a:extLst>
              <a:ext uri="{FF2B5EF4-FFF2-40B4-BE49-F238E27FC236}">
                <a16:creationId xmlns:a16="http://schemas.microsoft.com/office/drawing/2014/main" id="{7D76B37C-B06F-771F-AF32-AB5C53E54125}"/>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23</a:t>
            </a:fld>
            <a:endParaRPr lang="en-IN" sz="1400" dirty="0">
              <a:latin typeface="Montserrat" panose="00000500000000000000" pitchFamily="2" charset="0"/>
            </a:endParaRPr>
          </a:p>
        </p:txBody>
      </p:sp>
    </p:spTree>
    <p:extLst>
      <p:ext uri="{BB962C8B-B14F-4D97-AF65-F5344CB8AC3E}">
        <p14:creationId xmlns:p14="http://schemas.microsoft.com/office/powerpoint/2010/main" val="32870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2E054-FB64-B817-ADC1-3D1C5CC352C0}"/>
              </a:ext>
            </a:extLst>
          </p:cNvPr>
          <p:cNvSpPr txBox="1"/>
          <p:nvPr/>
        </p:nvSpPr>
        <p:spPr>
          <a:xfrm>
            <a:off x="1075266" y="628134"/>
            <a:ext cx="7467599" cy="369332"/>
          </a:xfrm>
          <a:prstGeom prst="rect">
            <a:avLst/>
          </a:prstGeom>
          <a:noFill/>
        </p:spPr>
        <p:txBody>
          <a:bodyPr wrap="square">
            <a:spAutoFit/>
          </a:bodyPr>
          <a:lstStyle/>
          <a:p>
            <a:r>
              <a:rPr lang="en-US" b="1" dirty="0">
                <a:latin typeface="Montserrat" panose="00000500000000000000" pitchFamily="2" charset="0"/>
              </a:rPr>
              <a:t>Data represented via Clusters</a:t>
            </a:r>
            <a:endParaRPr lang="en-IN" b="1" dirty="0">
              <a:latin typeface="Montserrat" panose="00000500000000000000" pitchFamily="2" charset="0"/>
            </a:endParaRPr>
          </a:p>
        </p:txBody>
      </p:sp>
      <p:sp>
        <p:nvSpPr>
          <p:cNvPr id="5" name="Slide Number Placeholder 2">
            <a:extLst>
              <a:ext uri="{FF2B5EF4-FFF2-40B4-BE49-F238E27FC236}">
                <a16:creationId xmlns:a16="http://schemas.microsoft.com/office/drawing/2014/main" id="{62809C87-B1DA-319F-A6B9-17563906438B}"/>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24</a:t>
            </a:fld>
            <a:endParaRPr lang="en-IN" sz="1400" dirty="0">
              <a:latin typeface="Montserrat" panose="00000500000000000000" pitchFamily="2" charset="0"/>
            </a:endParaRPr>
          </a:p>
        </p:txBody>
      </p:sp>
    </p:spTree>
    <p:extLst>
      <p:ext uri="{BB962C8B-B14F-4D97-AF65-F5344CB8AC3E}">
        <p14:creationId xmlns:p14="http://schemas.microsoft.com/office/powerpoint/2010/main" val="19990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AE2DB-E81B-1D07-591A-1F15EC258054}"/>
              </a:ext>
            </a:extLst>
          </p:cNvPr>
          <p:cNvSpPr txBox="1"/>
          <p:nvPr/>
        </p:nvSpPr>
        <p:spPr>
          <a:xfrm>
            <a:off x="694267" y="782163"/>
            <a:ext cx="10261600" cy="369332"/>
          </a:xfrm>
          <a:prstGeom prst="rect">
            <a:avLst/>
          </a:prstGeom>
          <a:noFill/>
        </p:spPr>
        <p:txBody>
          <a:bodyPr wrap="square">
            <a:spAutoFit/>
          </a:bodyPr>
          <a:lstStyle/>
          <a:p>
            <a:pPr algn="l"/>
            <a:r>
              <a:rPr lang="en-US" b="1" i="0" dirty="0">
                <a:solidFill>
                  <a:srgbClr val="212121"/>
                </a:solidFill>
                <a:effectLst/>
                <a:latin typeface="Montserrat" panose="00000500000000000000" pitchFamily="2" charset="0"/>
              </a:rPr>
              <a:t>Optimum K value using Metric : Silhouette Method and Elbow Method</a:t>
            </a:r>
          </a:p>
        </p:txBody>
      </p:sp>
      <p:pic>
        <p:nvPicPr>
          <p:cNvPr id="5" name="Picture 4">
            <a:extLst>
              <a:ext uri="{FF2B5EF4-FFF2-40B4-BE49-F238E27FC236}">
                <a16:creationId xmlns:a16="http://schemas.microsoft.com/office/drawing/2014/main" id="{428536FB-D62D-AD08-9024-7930B43A4082}"/>
              </a:ext>
            </a:extLst>
          </p:cNvPr>
          <p:cNvPicPr>
            <a:picLocks noChangeAspect="1"/>
          </p:cNvPicPr>
          <p:nvPr/>
        </p:nvPicPr>
        <p:blipFill>
          <a:blip r:embed="rId2"/>
          <a:stretch>
            <a:fillRect/>
          </a:stretch>
        </p:blipFill>
        <p:spPr>
          <a:xfrm>
            <a:off x="797999" y="1786495"/>
            <a:ext cx="5236740" cy="3285009"/>
          </a:xfrm>
          <a:prstGeom prst="rect">
            <a:avLst/>
          </a:prstGeom>
        </p:spPr>
      </p:pic>
      <p:pic>
        <p:nvPicPr>
          <p:cNvPr id="4" name="Picture 3">
            <a:extLst>
              <a:ext uri="{FF2B5EF4-FFF2-40B4-BE49-F238E27FC236}">
                <a16:creationId xmlns:a16="http://schemas.microsoft.com/office/drawing/2014/main" id="{27280DAF-13AA-115E-70A5-B5ECA2AF049C}"/>
              </a:ext>
            </a:extLst>
          </p:cNvPr>
          <p:cNvPicPr>
            <a:picLocks noChangeAspect="1"/>
          </p:cNvPicPr>
          <p:nvPr/>
        </p:nvPicPr>
        <p:blipFill>
          <a:blip r:embed="rId3"/>
          <a:stretch>
            <a:fillRect/>
          </a:stretch>
        </p:blipFill>
        <p:spPr>
          <a:xfrm>
            <a:off x="6157261" y="1978895"/>
            <a:ext cx="5067560" cy="3092609"/>
          </a:xfrm>
          <a:prstGeom prst="rect">
            <a:avLst/>
          </a:prstGeom>
        </p:spPr>
      </p:pic>
      <p:sp>
        <p:nvSpPr>
          <p:cNvPr id="8" name="Slide Number Placeholder 2">
            <a:extLst>
              <a:ext uri="{FF2B5EF4-FFF2-40B4-BE49-F238E27FC236}">
                <a16:creationId xmlns:a16="http://schemas.microsoft.com/office/drawing/2014/main" id="{51BB4A48-BC35-AE30-437B-DEFBC0468B1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25</a:t>
            </a:fld>
            <a:endParaRPr lang="en-IN" sz="1400" dirty="0">
              <a:latin typeface="Montserrat" panose="00000500000000000000" pitchFamily="2" charset="0"/>
            </a:endParaRPr>
          </a:p>
        </p:txBody>
      </p:sp>
    </p:spTree>
    <p:extLst>
      <p:ext uri="{BB962C8B-B14F-4D97-AF65-F5344CB8AC3E}">
        <p14:creationId xmlns:p14="http://schemas.microsoft.com/office/powerpoint/2010/main" val="257477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9C613-44AE-8272-C335-7A166BFC8339}"/>
              </a:ext>
            </a:extLst>
          </p:cNvPr>
          <p:cNvPicPr>
            <a:picLocks noChangeAspect="1"/>
          </p:cNvPicPr>
          <p:nvPr/>
        </p:nvPicPr>
        <p:blipFill rotWithShape="1">
          <a:blip r:embed="rId2"/>
          <a:srcRect t="1013"/>
          <a:stretch/>
        </p:blipFill>
        <p:spPr>
          <a:xfrm>
            <a:off x="2502100" y="681023"/>
            <a:ext cx="6799556" cy="3981523"/>
          </a:xfrm>
          <a:prstGeom prst="rect">
            <a:avLst/>
          </a:prstGeom>
        </p:spPr>
      </p:pic>
      <p:sp>
        <p:nvSpPr>
          <p:cNvPr id="5" name="TextBox 4">
            <a:extLst>
              <a:ext uri="{FF2B5EF4-FFF2-40B4-BE49-F238E27FC236}">
                <a16:creationId xmlns:a16="http://schemas.microsoft.com/office/drawing/2014/main" id="{A4E917AA-A80C-6F17-2066-124AB75B6D23}"/>
              </a:ext>
            </a:extLst>
          </p:cNvPr>
          <p:cNvSpPr txBox="1"/>
          <p:nvPr/>
        </p:nvSpPr>
        <p:spPr>
          <a:xfrm>
            <a:off x="830637" y="4903076"/>
            <a:ext cx="10142482"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Here we performed clustering considering K = 10.</a:t>
            </a:r>
          </a:p>
          <a:p>
            <a:pPr marL="285750" indent="-285750" algn="l">
              <a:buFont typeface="Arial" panose="020B0604020202020204" pitchFamily="34" charset="0"/>
              <a:buChar char="•"/>
            </a:pPr>
            <a:r>
              <a:rPr lang="en-US" dirty="0">
                <a:latin typeface="Montserrat" panose="00000500000000000000" pitchFamily="2" charset="0"/>
              </a:rPr>
              <a:t>The numbers 0 to 9 represent 10-distinct clusters formed by K-means clustering. </a:t>
            </a:r>
          </a:p>
          <a:p>
            <a:pPr marL="285750" indent="-285750" algn="l">
              <a:buFont typeface="Arial" panose="020B0604020202020204" pitchFamily="34" charset="0"/>
              <a:buChar char="•"/>
            </a:pPr>
            <a:r>
              <a:rPr lang="en-US" dirty="0">
                <a:latin typeface="Montserrat" panose="00000500000000000000" pitchFamily="2" charset="0"/>
              </a:rPr>
              <a:t>Each cluster contains data points similar to those in the same groups but varies from other groups</a:t>
            </a:r>
            <a:r>
              <a:rPr lang="en-US" dirty="0"/>
              <a:t>.</a:t>
            </a:r>
            <a:endParaRPr lang="en-US" b="0" i="0" dirty="0">
              <a:solidFill>
                <a:srgbClr val="212121"/>
              </a:solidFill>
              <a:effectLst/>
              <a:latin typeface="Roboto" panose="02000000000000000000" pitchFamily="2" charset="0"/>
            </a:endParaRPr>
          </a:p>
        </p:txBody>
      </p:sp>
      <p:sp>
        <p:nvSpPr>
          <p:cNvPr id="7" name="Slide Number Placeholder 2">
            <a:extLst>
              <a:ext uri="{FF2B5EF4-FFF2-40B4-BE49-F238E27FC236}">
                <a16:creationId xmlns:a16="http://schemas.microsoft.com/office/drawing/2014/main" id="{958354E3-57D5-4E75-A258-38EA768B2A12}"/>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26</a:t>
            </a:fld>
            <a:endParaRPr lang="en-IN" sz="1400" dirty="0">
              <a:latin typeface="Montserrat" panose="00000500000000000000" pitchFamily="2" charset="0"/>
            </a:endParaRPr>
          </a:p>
        </p:txBody>
      </p:sp>
    </p:spTree>
    <p:extLst>
      <p:ext uri="{BB962C8B-B14F-4D97-AF65-F5344CB8AC3E}">
        <p14:creationId xmlns:p14="http://schemas.microsoft.com/office/powerpoint/2010/main" val="79381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50FF4-19CC-7A06-EA68-79CC8881873F}"/>
              </a:ext>
            </a:extLst>
          </p:cNvPr>
          <p:cNvSpPr txBox="1"/>
          <p:nvPr/>
        </p:nvSpPr>
        <p:spPr>
          <a:xfrm>
            <a:off x="1040524" y="2932387"/>
            <a:ext cx="5055476" cy="954107"/>
          </a:xfrm>
          <a:prstGeom prst="rect">
            <a:avLst/>
          </a:prstGeom>
          <a:noFill/>
        </p:spPr>
        <p:txBody>
          <a:bodyPr wrap="square" rtlCol="0">
            <a:spAutoFit/>
          </a:bodyPr>
          <a:lstStyle/>
          <a:p>
            <a:r>
              <a:rPr lang="en-US" sz="2800" b="1" dirty="0">
                <a:solidFill>
                  <a:schemeClr val="bg1"/>
                </a:solidFill>
                <a:latin typeface="Montserrat" panose="00000500000000000000" pitchFamily="2" charset="0"/>
              </a:rPr>
              <a:t>GETTING RECOMMENDATIONS……</a:t>
            </a:r>
            <a:endParaRPr lang="en-IN" sz="2800" b="1" dirty="0">
              <a:solidFill>
                <a:schemeClr val="bg1"/>
              </a:solidFill>
              <a:latin typeface="Montserrat" panose="00000500000000000000" pitchFamily="2" charset="0"/>
            </a:endParaRPr>
          </a:p>
        </p:txBody>
      </p:sp>
      <p:sp>
        <p:nvSpPr>
          <p:cNvPr id="6" name="Slide Number Placeholder 2">
            <a:extLst>
              <a:ext uri="{FF2B5EF4-FFF2-40B4-BE49-F238E27FC236}">
                <a16:creationId xmlns:a16="http://schemas.microsoft.com/office/drawing/2014/main" id="{E7AF2143-8EC3-99E6-2CC1-29C90DFA1449}"/>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27</a:t>
            </a:fld>
            <a:endParaRPr lang="en-IN" sz="1400" dirty="0">
              <a:latin typeface="Montserrat" panose="00000500000000000000" pitchFamily="2" charset="0"/>
            </a:endParaRPr>
          </a:p>
        </p:txBody>
      </p:sp>
    </p:spTree>
    <p:extLst>
      <p:ext uri="{BB962C8B-B14F-4D97-AF65-F5344CB8AC3E}">
        <p14:creationId xmlns:p14="http://schemas.microsoft.com/office/powerpoint/2010/main" val="396444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E2ABA-ED4E-BC8F-8511-738C9893D423}"/>
              </a:ext>
            </a:extLst>
          </p:cNvPr>
          <p:cNvSpPr txBox="1"/>
          <p:nvPr/>
        </p:nvSpPr>
        <p:spPr>
          <a:xfrm>
            <a:off x="525517" y="1324301"/>
            <a:ext cx="5402317" cy="646331"/>
          </a:xfrm>
          <a:prstGeom prst="rect">
            <a:avLst/>
          </a:prstGeom>
          <a:noFill/>
        </p:spPr>
        <p:txBody>
          <a:bodyPr wrap="square" rtlCol="0">
            <a:spAutoFit/>
          </a:bodyPr>
          <a:lstStyle/>
          <a:p>
            <a:r>
              <a:rPr lang="en-US" b="1" dirty="0">
                <a:latin typeface="Montserrat" panose="00000500000000000000" pitchFamily="2" charset="0"/>
              </a:rPr>
              <a:t>Obtained recommendations using cosine similarity.</a:t>
            </a:r>
            <a:endParaRPr lang="en-IN" b="1" dirty="0">
              <a:latin typeface="Montserrat" panose="00000500000000000000" pitchFamily="2" charset="0"/>
            </a:endParaRPr>
          </a:p>
        </p:txBody>
      </p:sp>
      <p:pic>
        <p:nvPicPr>
          <p:cNvPr id="4" name="Picture 3">
            <a:extLst>
              <a:ext uri="{FF2B5EF4-FFF2-40B4-BE49-F238E27FC236}">
                <a16:creationId xmlns:a16="http://schemas.microsoft.com/office/drawing/2014/main" id="{6DCF0D32-A31C-750C-6C9B-193450B4FF21}"/>
              </a:ext>
            </a:extLst>
          </p:cNvPr>
          <p:cNvPicPr>
            <a:picLocks noChangeAspect="1"/>
          </p:cNvPicPr>
          <p:nvPr/>
        </p:nvPicPr>
        <p:blipFill>
          <a:blip r:embed="rId2"/>
          <a:stretch>
            <a:fillRect/>
          </a:stretch>
        </p:blipFill>
        <p:spPr>
          <a:xfrm>
            <a:off x="301359" y="2939231"/>
            <a:ext cx="5530888" cy="3291388"/>
          </a:xfrm>
          <a:prstGeom prst="rect">
            <a:avLst/>
          </a:prstGeom>
        </p:spPr>
      </p:pic>
      <p:pic>
        <p:nvPicPr>
          <p:cNvPr id="6" name="Picture 5">
            <a:extLst>
              <a:ext uri="{FF2B5EF4-FFF2-40B4-BE49-F238E27FC236}">
                <a16:creationId xmlns:a16="http://schemas.microsoft.com/office/drawing/2014/main" id="{AEAE850C-B894-F244-2016-AFFFAA1757E4}"/>
              </a:ext>
            </a:extLst>
          </p:cNvPr>
          <p:cNvPicPr>
            <a:picLocks noChangeAspect="1"/>
          </p:cNvPicPr>
          <p:nvPr/>
        </p:nvPicPr>
        <p:blipFill>
          <a:blip r:embed="rId3"/>
          <a:stretch>
            <a:fillRect/>
          </a:stretch>
        </p:blipFill>
        <p:spPr>
          <a:xfrm>
            <a:off x="5832247" y="2939231"/>
            <a:ext cx="5963801" cy="3468561"/>
          </a:xfrm>
          <a:prstGeom prst="rect">
            <a:avLst/>
          </a:prstGeom>
        </p:spPr>
      </p:pic>
      <p:pic>
        <p:nvPicPr>
          <p:cNvPr id="3074" name="Picture 2">
            <a:extLst>
              <a:ext uri="{FF2B5EF4-FFF2-40B4-BE49-F238E27FC236}">
                <a16:creationId xmlns:a16="http://schemas.microsoft.com/office/drawing/2014/main" id="{E22C5D55-A03C-B8AD-4E94-39D0CF7A1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755" y="593619"/>
            <a:ext cx="3055872" cy="234561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8AB38318-D235-837F-375F-CECC9C49F55C}"/>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28</a:t>
            </a:fld>
            <a:endParaRPr lang="en-IN" sz="1400" dirty="0">
              <a:latin typeface="Montserrat" panose="00000500000000000000" pitchFamily="2" charset="0"/>
            </a:endParaRPr>
          </a:p>
        </p:txBody>
      </p:sp>
    </p:spTree>
    <p:extLst>
      <p:ext uri="{BB962C8B-B14F-4D97-AF65-F5344CB8AC3E}">
        <p14:creationId xmlns:p14="http://schemas.microsoft.com/office/powerpoint/2010/main" val="1912871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700C2-04FE-1E84-7670-13F20E66D9F1}"/>
              </a:ext>
            </a:extLst>
          </p:cNvPr>
          <p:cNvPicPr>
            <a:picLocks noChangeAspect="1"/>
          </p:cNvPicPr>
          <p:nvPr/>
        </p:nvPicPr>
        <p:blipFill>
          <a:blip r:embed="rId2"/>
          <a:stretch>
            <a:fillRect/>
          </a:stretch>
        </p:blipFill>
        <p:spPr>
          <a:xfrm>
            <a:off x="0" y="4740166"/>
            <a:ext cx="2803314" cy="2117834"/>
          </a:xfrm>
          <a:prstGeom prst="rect">
            <a:avLst/>
          </a:prstGeom>
        </p:spPr>
      </p:pic>
      <p:sp>
        <p:nvSpPr>
          <p:cNvPr id="6" name="Rectangle 5">
            <a:extLst>
              <a:ext uri="{FF2B5EF4-FFF2-40B4-BE49-F238E27FC236}">
                <a16:creationId xmlns:a16="http://schemas.microsoft.com/office/drawing/2014/main" id="{A2A42204-57AA-66E7-9AF2-BB0726C13D01}"/>
              </a:ext>
            </a:extLst>
          </p:cNvPr>
          <p:cNvSpPr/>
          <p:nvPr/>
        </p:nvSpPr>
        <p:spPr>
          <a:xfrm>
            <a:off x="2803314" y="4740166"/>
            <a:ext cx="9388686" cy="2117834"/>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B79B499-8229-F10E-7B92-83F6DE801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741" y="5368611"/>
            <a:ext cx="2771071" cy="926460"/>
          </a:xfrm>
          <a:prstGeom prst="rect">
            <a:avLst/>
          </a:prstGeom>
        </p:spPr>
      </p:pic>
      <p:sp>
        <p:nvSpPr>
          <p:cNvPr id="9" name="TextBox 8">
            <a:extLst>
              <a:ext uri="{FF2B5EF4-FFF2-40B4-BE49-F238E27FC236}">
                <a16:creationId xmlns:a16="http://schemas.microsoft.com/office/drawing/2014/main" id="{BB6A2CCF-91C7-4A0A-594A-83E8FA751F55}"/>
              </a:ext>
            </a:extLst>
          </p:cNvPr>
          <p:cNvSpPr txBox="1"/>
          <p:nvPr/>
        </p:nvSpPr>
        <p:spPr>
          <a:xfrm>
            <a:off x="6666187" y="5475917"/>
            <a:ext cx="6101254" cy="646331"/>
          </a:xfrm>
          <a:prstGeom prst="rect">
            <a:avLst/>
          </a:prstGeom>
          <a:noFill/>
        </p:spPr>
        <p:txBody>
          <a:bodyPr wrap="square">
            <a:spAutoFit/>
          </a:bodyPr>
          <a:lstStyle/>
          <a:p>
            <a:r>
              <a:rPr lang="en-US" sz="1800" dirty="0">
                <a:solidFill>
                  <a:srgbClr val="292929"/>
                </a:solidFill>
                <a:effectLst/>
                <a:latin typeface="Montserrat" panose="00000500000000000000" pitchFamily="2" charset="0"/>
              </a:rPr>
              <a:t>A Case of </a:t>
            </a:r>
            <a:r>
              <a:rPr lang="en-US" sz="1800" b="1" dirty="0">
                <a:solidFill>
                  <a:srgbClr val="292929"/>
                </a:solidFill>
                <a:effectLst/>
                <a:latin typeface="Montserrat" panose="00000500000000000000" pitchFamily="2" charset="0"/>
              </a:rPr>
              <a:t>NETFLIX MOVIES</a:t>
            </a:r>
            <a:r>
              <a:rPr lang="en-US" sz="1800" dirty="0">
                <a:solidFill>
                  <a:srgbClr val="292929"/>
                </a:solidFill>
                <a:effectLst/>
                <a:latin typeface="Montserrat" panose="00000500000000000000" pitchFamily="2" charset="0"/>
              </a:rPr>
              <a:t> AND </a:t>
            </a:r>
            <a:r>
              <a:rPr lang="en-US" sz="1800" b="1" dirty="0">
                <a:solidFill>
                  <a:srgbClr val="292929"/>
                </a:solidFill>
                <a:effectLst/>
                <a:latin typeface="Montserrat" panose="00000500000000000000" pitchFamily="2" charset="0"/>
              </a:rPr>
              <a:t>TV SHOWS CLUSTERING</a:t>
            </a:r>
            <a:endParaRPr lang="en-IN" sz="1800" dirty="0"/>
          </a:p>
        </p:txBody>
      </p:sp>
      <p:sp>
        <p:nvSpPr>
          <p:cNvPr id="10" name="TextBox 9">
            <a:extLst>
              <a:ext uri="{FF2B5EF4-FFF2-40B4-BE49-F238E27FC236}">
                <a16:creationId xmlns:a16="http://schemas.microsoft.com/office/drawing/2014/main" id="{B08296CF-858A-3A00-2A37-09F548D0E461}"/>
              </a:ext>
            </a:extLst>
          </p:cNvPr>
          <p:cNvSpPr txBox="1"/>
          <p:nvPr/>
        </p:nvSpPr>
        <p:spPr>
          <a:xfrm>
            <a:off x="584833" y="2539075"/>
            <a:ext cx="5424934" cy="707886"/>
          </a:xfrm>
          <a:prstGeom prst="rect">
            <a:avLst/>
          </a:prstGeom>
          <a:noFill/>
        </p:spPr>
        <p:txBody>
          <a:bodyPr wrap="square" rtlCol="0">
            <a:spAutoFit/>
          </a:bodyPr>
          <a:lstStyle/>
          <a:p>
            <a:r>
              <a:rPr lang="en-US" sz="4000" b="1" dirty="0">
                <a:solidFill>
                  <a:schemeClr val="bg1"/>
                </a:solidFill>
                <a:latin typeface="Montserrat" panose="00000500000000000000" pitchFamily="2" charset="0"/>
              </a:rPr>
              <a:t>CONCLUSION………</a:t>
            </a:r>
            <a:endParaRPr lang="en-IN" sz="4000" b="1" dirty="0">
              <a:solidFill>
                <a:schemeClr val="bg1"/>
              </a:solidFill>
              <a:latin typeface="Montserrat" panose="00000500000000000000" pitchFamily="2" charset="0"/>
            </a:endParaRPr>
          </a:p>
        </p:txBody>
      </p:sp>
      <p:sp>
        <p:nvSpPr>
          <p:cNvPr id="12" name="Slide Number Placeholder 2">
            <a:extLst>
              <a:ext uri="{FF2B5EF4-FFF2-40B4-BE49-F238E27FC236}">
                <a16:creationId xmlns:a16="http://schemas.microsoft.com/office/drawing/2014/main" id="{9C759FD7-7133-3B91-A6C1-DCEA362A9957}"/>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29</a:t>
            </a:fld>
            <a:endParaRPr lang="en-IN" sz="1400" dirty="0">
              <a:latin typeface="Montserrat" panose="00000500000000000000" pitchFamily="2" charset="0"/>
            </a:endParaRPr>
          </a:p>
        </p:txBody>
      </p:sp>
    </p:spTree>
    <p:extLst>
      <p:ext uri="{BB962C8B-B14F-4D97-AF65-F5344CB8AC3E}">
        <p14:creationId xmlns:p14="http://schemas.microsoft.com/office/powerpoint/2010/main" val="93594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10B194-A632-7A4A-BEB6-57A80C5ECEC8}"/>
              </a:ext>
            </a:extLst>
          </p:cNvPr>
          <p:cNvSpPr/>
          <p:nvPr/>
        </p:nvSpPr>
        <p:spPr>
          <a:xfrm>
            <a:off x="0" y="5867401"/>
            <a:ext cx="12192000" cy="1066800"/>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C14B451-C12A-0C6D-AADD-FCDD9447267B}"/>
              </a:ext>
            </a:extLst>
          </p:cNvPr>
          <p:cNvSpPr txBox="1"/>
          <p:nvPr/>
        </p:nvSpPr>
        <p:spPr>
          <a:xfrm>
            <a:off x="2129322" y="1309637"/>
            <a:ext cx="7933356" cy="3754874"/>
          </a:xfrm>
          <a:prstGeom prst="rect">
            <a:avLst/>
          </a:prstGeom>
          <a:noFill/>
        </p:spPr>
        <p:txBody>
          <a:bodyPr wrap="square">
            <a:spAutoFit/>
          </a:bodyPr>
          <a:lstStyle/>
          <a:p>
            <a:r>
              <a:rPr lang="en-US" dirty="0">
                <a:latin typeface="Montserrat" panose="00000500000000000000" pitchFamily="2" charset="0"/>
              </a:rPr>
              <a:t>This dataset consists of tv shows and movies available on Netflix as of 2019. The dataset is collected from </a:t>
            </a:r>
            <a:r>
              <a:rPr lang="en-US" dirty="0" err="1">
                <a:latin typeface="Montserrat" panose="00000500000000000000" pitchFamily="2" charset="0"/>
              </a:rPr>
              <a:t>Flixable</a:t>
            </a:r>
            <a:r>
              <a:rPr lang="en-US" dirty="0">
                <a:latin typeface="Montserrat" panose="00000500000000000000" pitchFamily="2" charset="0"/>
              </a:rPr>
              <a:t> which is a third-party Netflix search engine.</a:t>
            </a:r>
          </a:p>
          <a:p>
            <a:r>
              <a:rPr lang="en-US" dirty="0">
                <a:latin typeface="Montserrat" panose="00000500000000000000" pitchFamily="2"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algn="ctr"/>
            <a:r>
              <a:rPr lang="en-US" dirty="0">
                <a:effectLst/>
                <a:latin typeface="Montserrat" panose="00000500000000000000" pitchFamily="2" charset="0"/>
              </a:rPr>
              <a:t>Integrating this dataset with other external datasets such as IMDB ratings, rotten tomatoes can also provide many interesting findings.</a:t>
            </a:r>
            <a:r>
              <a:rPr lang="en-US" sz="2000" dirty="0">
                <a:solidFill>
                  <a:schemeClr val="bg1"/>
                </a:solidFill>
                <a:effectLst/>
              </a:rPr>
              <a:t>.</a:t>
            </a:r>
          </a:p>
          <a:p>
            <a:pPr algn="ctr"/>
            <a:endParaRPr lang="en-US" sz="2000" dirty="0">
              <a:effectLst/>
            </a:endParaRPr>
          </a:p>
        </p:txBody>
      </p:sp>
      <p:sp>
        <p:nvSpPr>
          <p:cNvPr id="6" name="TextBox 5">
            <a:extLst>
              <a:ext uri="{FF2B5EF4-FFF2-40B4-BE49-F238E27FC236}">
                <a16:creationId xmlns:a16="http://schemas.microsoft.com/office/drawing/2014/main" id="{9894F3C4-607C-2197-965E-5792E375A178}"/>
              </a:ext>
            </a:extLst>
          </p:cNvPr>
          <p:cNvSpPr txBox="1"/>
          <p:nvPr/>
        </p:nvSpPr>
        <p:spPr>
          <a:xfrm>
            <a:off x="8317002" y="6200746"/>
            <a:ext cx="3491352" cy="400110"/>
          </a:xfrm>
          <a:prstGeom prst="rect">
            <a:avLst/>
          </a:prstGeom>
          <a:noFill/>
        </p:spPr>
        <p:txBody>
          <a:bodyPr wrap="square">
            <a:spAutoFit/>
          </a:bodyPr>
          <a:lstStyle/>
          <a:p>
            <a:r>
              <a:rPr lang="en-IN" sz="2000" b="1" dirty="0">
                <a:effectLst/>
              </a:rPr>
              <a:t>NETFLIX</a:t>
            </a:r>
            <a:r>
              <a:rPr lang="en-IN" sz="2000" dirty="0">
                <a:effectLst/>
              </a:rPr>
              <a:t>: PROBLEM STATEMENT</a:t>
            </a:r>
            <a:endParaRPr lang="en-IN" sz="2000" dirty="0"/>
          </a:p>
        </p:txBody>
      </p:sp>
      <p:pic>
        <p:nvPicPr>
          <p:cNvPr id="10" name="Picture 9">
            <a:extLst>
              <a:ext uri="{FF2B5EF4-FFF2-40B4-BE49-F238E27FC236}">
                <a16:creationId xmlns:a16="http://schemas.microsoft.com/office/drawing/2014/main" id="{FF860CDD-591B-8EF0-51C9-9623D68CD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pic>
        <p:nvPicPr>
          <p:cNvPr id="5" name="Picture 4">
            <a:extLst>
              <a:ext uri="{FF2B5EF4-FFF2-40B4-BE49-F238E27FC236}">
                <a16:creationId xmlns:a16="http://schemas.microsoft.com/office/drawing/2014/main" id="{0B8ADF93-45D5-D445-BD1A-0B1188143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60" y="6182515"/>
            <a:ext cx="1632008" cy="545634"/>
          </a:xfrm>
          <a:prstGeom prst="rect">
            <a:avLst/>
          </a:prstGeom>
        </p:spPr>
      </p:pic>
      <p:sp>
        <p:nvSpPr>
          <p:cNvPr id="9" name="Slide Number Placeholder 2">
            <a:extLst>
              <a:ext uri="{FF2B5EF4-FFF2-40B4-BE49-F238E27FC236}">
                <a16:creationId xmlns:a16="http://schemas.microsoft.com/office/drawing/2014/main" id="{FE697230-DD23-73DB-B9F6-1BFA081D8A74}"/>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3</a:t>
            </a:fld>
            <a:endParaRPr lang="en-IN" sz="1400" dirty="0">
              <a:latin typeface="Montserrat" panose="00000500000000000000" pitchFamily="2" charset="0"/>
            </a:endParaRPr>
          </a:p>
        </p:txBody>
      </p:sp>
    </p:spTree>
    <p:extLst>
      <p:ext uri="{BB962C8B-B14F-4D97-AF65-F5344CB8AC3E}">
        <p14:creationId xmlns:p14="http://schemas.microsoft.com/office/powerpoint/2010/main" val="1036801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50F9D-CEB9-1F8E-F853-694BC1408B4F}"/>
              </a:ext>
            </a:extLst>
          </p:cNvPr>
          <p:cNvSpPr txBox="1"/>
          <p:nvPr/>
        </p:nvSpPr>
        <p:spPr>
          <a:xfrm>
            <a:off x="924910" y="474345"/>
            <a:ext cx="10342180" cy="590931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First comes first, Information about our data set which comprises of 7787 rows and 12 columns, where columns like director, cast, country, </a:t>
            </a:r>
            <a:r>
              <a:rPr lang="en-US" b="0" i="0" dirty="0" err="1">
                <a:solidFill>
                  <a:srgbClr val="212121"/>
                </a:solidFill>
                <a:effectLst/>
                <a:latin typeface="Montserrat" panose="00000500000000000000" pitchFamily="2" charset="0"/>
              </a:rPr>
              <a:t>date_added</a:t>
            </a:r>
            <a:r>
              <a:rPr lang="en-US" b="0" i="0" dirty="0">
                <a:solidFill>
                  <a:srgbClr val="212121"/>
                </a:solidFill>
                <a:effectLst/>
                <a:latin typeface="Montserrat" panose="00000500000000000000" pitchFamily="2" charset="0"/>
              </a:rPr>
              <a:t> had some null values which were treated accordingly.</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Insights from our Exploratory Data analysis :</a:t>
            </a:r>
          </a:p>
          <a:p>
            <a:pPr algn="l"/>
            <a:endParaRPr lang="en-US" b="0" i="0" dirty="0">
              <a:solidFill>
                <a:srgbClr val="212121"/>
              </a:solidFill>
              <a:effectLst/>
              <a:latin typeface="Montserrat" panose="00000500000000000000" pitchFamily="2" charset="0"/>
            </a:endParaRP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68.1% of the content available on Netflix are movies ands 30.9% of the content are TV shows.</a:t>
            </a: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Relative Growth is observed here in the number of movies on Netflix than TV Shows</a:t>
            </a: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2015 was the year where the spike of growth began , 2019 and 2020 were the peak years where highest number of movies and tv shows were added on </a:t>
            </a:r>
            <a:r>
              <a:rPr lang="en-US" dirty="0">
                <a:solidFill>
                  <a:srgbClr val="212121"/>
                </a:solidFill>
                <a:latin typeface="Montserrat" panose="00000500000000000000" pitchFamily="2" charset="0"/>
              </a:rPr>
              <a:t>N</a:t>
            </a:r>
            <a:r>
              <a:rPr lang="en-US" b="0" i="0" dirty="0">
                <a:solidFill>
                  <a:srgbClr val="212121"/>
                </a:solidFill>
                <a:effectLst/>
                <a:latin typeface="Montserrat" panose="00000500000000000000" pitchFamily="2" charset="0"/>
              </a:rPr>
              <a:t>etflix.</a:t>
            </a: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It is noticed that US, India and UK majorly create movies on this platform.</a:t>
            </a: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Jan </a:t>
            </a:r>
            <a:r>
              <a:rPr lang="en-US" dirty="0">
                <a:solidFill>
                  <a:srgbClr val="212121"/>
                </a:solidFill>
                <a:latin typeface="Montserrat" panose="00000500000000000000" pitchFamily="2" charset="0"/>
              </a:rPr>
              <a:t>S</a:t>
            </a:r>
            <a:r>
              <a:rPr lang="en-US" b="0" i="0" dirty="0">
                <a:solidFill>
                  <a:srgbClr val="212121"/>
                </a:solidFill>
                <a:effectLst/>
                <a:latin typeface="Montserrat" panose="00000500000000000000" pitchFamily="2" charset="0"/>
              </a:rPr>
              <a:t>uter is the most popular director on </a:t>
            </a:r>
            <a:r>
              <a:rPr lang="en-US" dirty="0">
                <a:solidFill>
                  <a:srgbClr val="212121"/>
                </a:solidFill>
                <a:latin typeface="Montserrat" panose="00000500000000000000" pitchFamily="2" charset="0"/>
              </a:rPr>
              <a:t>N</a:t>
            </a:r>
            <a:r>
              <a:rPr lang="en-US" b="0" i="0" dirty="0">
                <a:solidFill>
                  <a:srgbClr val="212121"/>
                </a:solidFill>
                <a:effectLst/>
                <a:latin typeface="Montserrat" panose="00000500000000000000" pitchFamily="2" charset="0"/>
              </a:rPr>
              <a:t>etflix</a:t>
            </a:r>
          </a:p>
          <a:p>
            <a:pPr marL="742950" lvl="1" indent="-285750" algn="l">
              <a:buFont typeface="Wingdings" panose="05000000000000000000" pitchFamily="2" charset="2"/>
              <a:buChar char="ü"/>
            </a:pPr>
            <a:r>
              <a:rPr lang="en-US" b="0" i="0" dirty="0">
                <a:solidFill>
                  <a:srgbClr val="212121"/>
                </a:solidFill>
                <a:effectLst/>
                <a:latin typeface="Montserrat" panose="00000500000000000000" pitchFamily="2" charset="0"/>
              </a:rPr>
              <a:t>Anupam </a:t>
            </a:r>
            <a:r>
              <a:rPr lang="en-US" b="0" i="0" dirty="0" err="1">
                <a:solidFill>
                  <a:srgbClr val="212121"/>
                </a:solidFill>
                <a:effectLst/>
                <a:latin typeface="Montserrat" panose="00000500000000000000" pitchFamily="2" charset="0"/>
              </a:rPr>
              <a:t>Kher</a:t>
            </a:r>
            <a:r>
              <a:rPr lang="en-US" b="0" i="0" dirty="0">
                <a:solidFill>
                  <a:srgbClr val="212121"/>
                </a:solidFill>
                <a:effectLst/>
                <a:latin typeface="Montserrat" panose="00000500000000000000" pitchFamily="2" charset="0"/>
              </a:rPr>
              <a:t> and Shahrukh Khan are the most popular actors on Netflix.</a:t>
            </a:r>
          </a:p>
          <a:p>
            <a:pPr lvl="1" algn="l"/>
            <a:endParaRPr lang="en-US" b="0" i="0" dirty="0">
              <a:solidFill>
                <a:srgbClr val="212121"/>
              </a:solidFill>
              <a:effectLst/>
              <a:latin typeface="Montserrat" panose="00000500000000000000" pitchFamily="2" charset="0"/>
            </a:endParaRP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By applying </a:t>
            </a:r>
            <a:r>
              <a:rPr lang="en-US" b="0" i="0" dirty="0" err="1">
                <a:solidFill>
                  <a:srgbClr val="212121"/>
                </a:solidFill>
                <a:effectLst/>
                <a:latin typeface="Montserrat" panose="00000500000000000000" pitchFamily="2" charset="0"/>
              </a:rPr>
              <a:t>Silhoutte</a:t>
            </a:r>
            <a:r>
              <a:rPr lang="en-US" b="0" i="0" dirty="0">
                <a:solidFill>
                  <a:srgbClr val="212121"/>
                </a:solidFill>
                <a:effectLst/>
                <a:latin typeface="Montserrat" panose="00000500000000000000" pitchFamily="2" charset="0"/>
              </a:rPr>
              <a:t> Score Method we found the optimum value of </a:t>
            </a:r>
            <a:r>
              <a:rPr lang="en-US" b="1" i="0" dirty="0">
                <a:solidFill>
                  <a:srgbClr val="212121"/>
                </a:solidFill>
                <a:effectLst/>
                <a:latin typeface="Montserrat" panose="00000500000000000000" pitchFamily="2" charset="0"/>
              </a:rPr>
              <a:t>K = 10</a:t>
            </a:r>
            <a:r>
              <a:rPr lang="en-US" b="0" i="0" dirty="0">
                <a:solidFill>
                  <a:srgbClr val="212121"/>
                </a:solidFill>
                <a:effectLst/>
                <a:latin typeface="Montserrat" panose="00000500000000000000" pitchFamily="2" charset="0"/>
              </a:rPr>
              <a:t>.</a:t>
            </a:r>
          </a:p>
          <a:p>
            <a:pPr marL="285750" indent="-285750" algn="l">
              <a:buFont typeface="Arial" panose="020B0604020202020204" pitchFamily="34" charset="0"/>
              <a:buChar char="•"/>
            </a:pPr>
            <a:r>
              <a:rPr lang="en-US" b="0" i="0" dirty="0">
                <a:solidFill>
                  <a:srgbClr val="212121"/>
                </a:solidFill>
                <a:effectLst/>
                <a:latin typeface="Montserrat" panose="00000500000000000000" pitchFamily="2" charset="0"/>
              </a:rPr>
              <a:t>Using the given data set a simple recommender system was also created using the cosine similarity and recommendations for </a:t>
            </a:r>
            <a:r>
              <a:rPr lang="en-US" dirty="0">
                <a:solidFill>
                  <a:srgbClr val="212121"/>
                </a:solidFill>
                <a:latin typeface="Montserrat" panose="00000500000000000000" pitchFamily="2" charset="0"/>
              </a:rPr>
              <a:t>TV </a:t>
            </a:r>
            <a:r>
              <a:rPr lang="en-US" b="0" i="0" dirty="0">
                <a:solidFill>
                  <a:srgbClr val="212121"/>
                </a:solidFill>
                <a:effectLst/>
                <a:latin typeface="Montserrat" panose="00000500000000000000" pitchFamily="2" charset="0"/>
              </a:rPr>
              <a:t>shows and movies were obtained.</a:t>
            </a:r>
          </a:p>
          <a:p>
            <a:pPr algn="l"/>
            <a:endParaRPr lang="en-US" b="0" i="0" dirty="0">
              <a:solidFill>
                <a:srgbClr val="212121"/>
              </a:solidFill>
              <a:effectLst/>
              <a:latin typeface="Montserrat" panose="00000500000000000000" pitchFamily="2" charset="0"/>
            </a:endParaRPr>
          </a:p>
          <a:p>
            <a:pPr algn="l"/>
            <a:r>
              <a:rPr lang="en-US" sz="1400" b="1" i="1" dirty="0">
                <a:solidFill>
                  <a:srgbClr val="212121"/>
                </a:solidFill>
                <a:effectLst/>
                <a:latin typeface="Montserrat" panose="00000500000000000000" pitchFamily="2" charset="0"/>
              </a:rPr>
              <a:t>Future scope : If the dataset is integrated with IMDB dataset and Rotten Tomatoes Data set better and interesting insights can be noted.</a:t>
            </a:r>
          </a:p>
        </p:txBody>
      </p:sp>
      <p:sp>
        <p:nvSpPr>
          <p:cNvPr id="5" name="Slide Number Placeholder 2">
            <a:extLst>
              <a:ext uri="{FF2B5EF4-FFF2-40B4-BE49-F238E27FC236}">
                <a16:creationId xmlns:a16="http://schemas.microsoft.com/office/drawing/2014/main" id="{F7C2A4CD-8FCA-7E31-24EF-3FE97F470D89}"/>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30</a:t>
            </a:fld>
            <a:endParaRPr lang="en-IN" sz="1400" dirty="0">
              <a:latin typeface="Montserrat" panose="00000500000000000000" pitchFamily="2" charset="0"/>
            </a:endParaRPr>
          </a:p>
        </p:txBody>
      </p:sp>
    </p:spTree>
    <p:extLst>
      <p:ext uri="{BB962C8B-B14F-4D97-AF65-F5344CB8AC3E}">
        <p14:creationId xmlns:p14="http://schemas.microsoft.com/office/powerpoint/2010/main" val="1585628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452A2-0F44-7C75-375C-4B1868D805A2}"/>
              </a:ext>
            </a:extLst>
          </p:cNvPr>
          <p:cNvSpPr txBox="1"/>
          <p:nvPr/>
        </p:nvSpPr>
        <p:spPr>
          <a:xfrm>
            <a:off x="3132083" y="2743200"/>
            <a:ext cx="6085489" cy="1015663"/>
          </a:xfrm>
          <a:prstGeom prst="rect">
            <a:avLst/>
          </a:prstGeom>
          <a:noFill/>
        </p:spPr>
        <p:txBody>
          <a:bodyPr wrap="square" rtlCol="0">
            <a:spAutoFit/>
          </a:bodyPr>
          <a:lstStyle/>
          <a:p>
            <a:r>
              <a:rPr lang="en-US" sz="6000" b="1" dirty="0">
                <a:solidFill>
                  <a:schemeClr val="bg1"/>
                </a:solidFill>
                <a:latin typeface="Montserrat" panose="00000500000000000000" pitchFamily="2" charset="0"/>
              </a:rPr>
              <a:t>Thank You !</a:t>
            </a:r>
            <a:endParaRPr lang="en-IN" sz="6000" b="1" dirty="0">
              <a:solidFill>
                <a:schemeClr val="bg1"/>
              </a:solidFill>
              <a:latin typeface="Montserrat" panose="00000500000000000000" pitchFamily="2" charset="0"/>
            </a:endParaRPr>
          </a:p>
        </p:txBody>
      </p:sp>
      <p:sp>
        <p:nvSpPr>
          <p:cNvPr id="4" name="Slide Number Placeholder 2">
            <a:extLst>
              <a:ext uri="{FF2B5EF4-FFF2-40B4-BE49-F238E27FC236}">
                <a16:creationId xmlns:a16="http://schemas.microsoft.com/office/drawing/2014/main" id="{82F1036E-F1F9-3896-EA25-3BEDA9AF2846}"/>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31</a:t>
            </a:fld>
            <a:endParaRPr lang="en-IN" sz="1400" dirty="0">
              <a:latin typeface="Montserrat" panose="00000500000000000000" pitchFamily="2" charset="0"/>
            </a:endParaRPr>
          </a:p>
        </p:txBody>
      </p:sp>
    </p:spTree>
    <p:extLst>
      <p:ext uri="{BB962C8B-B14F-4D97-AF65-F5344CB8AC3E}">
        <p14:creationId xmlns:p14="http://schemas.microsoft.com/office/powerpoint/2010/main" val="1909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descr="Target">
            <a:extLst>
              <a:ext uri="{FF2B5EF4-FFF2-40B4-BE49-F238E27FC236}">
                <a16:creationId xmlns:a16="http://schemas.microsoft.com/office/drawing/2014/main" id="{95C45ACF-04EF-F0E8-9151-687A78C807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04" y="1026071"/>
            <a:ext cx="4650829" cy="4650829"/>
          </a:xfrm>
          <a:prstGeom prst="rect">
            <a:avLst/>
          </a:prstGeom>
        </p:spPr>
      </p:pic>
      <p:sp>
        <p:nvSpPr>
          <p:cNvPr id="4" name="TextBox 3">
            <a:extLst>
              <a:ext uri="{FF2B5EF4-FFF2-40B4-BE49-F238E27FC236}">
                <a16:creationId xmlns:a16="http://schemas.microsoft.com/office/drawing/2014/main" id="{C07072A7-1840-7C47-613E-56AC0FFBC028}"/>
              </a:ext>
            </a:extLst>
          </p:cNvPr>
          <p:cNvSpPr txBox="1"/>
          <p:nvPr/>
        </p:nvSpPr>
        <p:spPr>
          <a:xfrm>
            <a:off x="5864772" y="3075057"/>
            <a:ext cx="3838904" cy="707886"/>
          </a:xfrm>
          <a:prstGeom prst="rect">
            <a:avLst/>
          </a:prstGeom>
          <a:noFill/>
        </p:spPr>
        <p:txBody>
          <a:bodyPr wrap="square" rtlCol="0">
            <a:spAutoFit/>
          </a:bodyPr>
          <a:lstStyle/>
          <a:p>
            <a:r>
              <a:rPr lang="en-US" sz="4000" b="1" dirty="0">
                <a:solidFill>
                  <a:schemeClr val="bg1"/>
                </a:solidFill>
                <a:latin typeface="Montserrat" panose="00000500000000000000" pitchFamily="2" charset="0"/>
              </a:rPr>
              <a:t>OBJECTIVES</a:t>
            </a:r>
            <a:endParaRPr lang="en-IN" sz="4000" b="1" dirty="0">
              <a:solidFill>
                <a:schemeClr val="bg1"/>
              </a:solidFill>
              <a:latin typeface="Montserrat" panose="00000500000000000000" pitchFamily="2" charset="0"/>
            </a:endParaRPr>
          </a:p>
        </p:txBody>
      </p:sp>
      <p:pic>
        <p:nvPicPr>
          <p:cNvPr id="5122" name="Picture 2">
            <a:extLst>
              <a:ext uri="{FF2B5EF4-FFF2-40B4-BE49-F238E27FC236}">
                <a16:creationId xmlns:a16="http://schemas.microsoft.com/office/drawing/2014/main" id="{8F2335E5-7E01-1923-AD97-F7E661D1F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447" y="2382296"/>
            <a:ext cx="2459421" cy="184456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a:extLst>
              <a:ext uri="{FF2B5EF4-FFF2-40B4-BE49-F238E27FC236}">
                <a16:creationId xmlns:a16="http://schemas.microsoft.com/office/drawing/2014/main" id="{1EB066A3-81CE-3F84-DA98-7E7F2401284E}"/>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4</a:t>
            </a:fld>
            <a:endParaRPr lang="en-IN" sz="1400" dirty="0">
              <a:latin typeface="Montserrat" panose="00000500000000000000" pitchFamily="2" charset="0"/>
            </a:endParaRPr>
          </a:p>
        </p:txBody>
      </p:sp>
    </p:spTree>
    <p:extLst>
      <p:ext uri="{BB962C8B-B14F-4D97-AF65-F5344CB8AC3E}">
        <p14:creationId xmlns:p14="http://schemas.microsoft.com/office/powerpoint/2010/main" val="315398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474FEB-64AA-F34E-82FF-51F1F7BACA82}"/>
              </a:ext>
            </a:extLst>
          </p:cNvPr>
          <p:cNvPicPr>
            <a:picLocks noChangeAspect="1"/>
          </p:cNvPicPr>
          <p:nvPr/>
        </p:nvPicPr>
        <p:blipFill>
          <a:blip r:embed="rId2"/>
          <a:stretch>
            <a:fillRect/>
          </a:stretch>
        </p:blipFill>
        <p:spPr>
          <a:xfrm>
            <a:off x="0" y="0"/>
            <a:ext cx="12192000" cy="6863168"/>
          </a:xfrm>
          <a:prstGeom prst="rect">
            <a:avLst/>
          </a:prstGeom>
        </p:spPr>
      </p:pic>
      <p:pic>
        <p:nvPicPr>
          <p:cNvPr id="2" name="Picture 1">
            <a:extLst>
              <a:ext uri="{FF2B5EF4-FFF2-40B4-BE49-F238E27FC236}">
                <a16:creationId xmlns:a16="http://schemas.microsoft.com/office/drawing/2014/main" id="{6A040B65-7A84-5CF6-2CBF-0E100851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spTree>
    <p:extLst>
      <p:ext uri="{BB962C8B-B14F-4D97-AF65-F5344CB8AC3E}">
        <p14:creationId xmlns:p14="http://schemas.microsoft.com/office/powerpoint/2010/main" val="100964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7C534A-FBED-2971-99D2-A51ABD7DB657}"/>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B6242D1D-2F75-F78D-80D8-05CDDDB5A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spTree>
    <p:extLst>
      <p:ext uri="{BB962C8B-B14F-4D97-AF65-F5344CB8AC3E}">
        <p14:creationId xmlns:p14="http://schemas.microsoft.com/office/powerpoint/2010/main" val="106126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ECC84-E147-8B4C-3F5B-976384474B9B}"/>
              </a:ext>
            </a:extLst>
          </p:cNvPr>
          <p:cNvPicPr>
            <a:picLocks noChangeAspect="1"/>
          </p:cNvPicPr>
          <p:nvPr/>
        </p:nvPicPr>
        <p:blipFill rotWithShape="1">
          <a:blip r:embed="rId2">
            <a:extLst>
              <a:ext uri="{28A0092B-C50C-407E-A947-70E740481C1C}">
                <a14:useLocalDpi xmlns:a14="http://schemas.microsoft.com/office/drawing/2010/main" val="0"/>
              </a:ext>
            </a:extLst>
          </a:blip>
          <a:srcRect t="967" b="11968"/>
          <a:stretch/>
        </p:blipFill>
        <p:spPr>
          <a:xfrm>
            <a:off x="0" y="4562214"/>
            <a:ext cx="12192001" cy="2295786"/>
          </a:xfrm>
          <a:prstGeom prst="rect">
            <a:avLst/>
          </a:prstGeom>
        </p:spPr>
      </p:pic>
      <p:pic>
        <p:nvPicPr>
          <p:cNvPr id="5" name="Picture 4">
            <a:extLst>
              <a:ext uri="{FF2B5EF4-FFF2-40B4-BE49-F238E27FC236}">
                <a16:creationId xmlns:a16="http://schemas.microsoft.com/office/drawing/2014/main" id="{73B0BC32-E06E-6770-3291-A7B62C281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38"/>
            <a:ext cx="12192000" cy="2919248"/>
          </a:xfrm>
          <a:prstGeom prst="rect">
            <a:avLst/>
          </a:prstGeom>
        </p:spPr>
      </p:pic>
      <p:sp>
        <p:nvSpPr>
          <p:cNvPr id="6" name="TextBox 5">
            <a:extLst>
              <a:ext uri="{FF2B5EF4-FFF2-40B4-BE49-F238E27FC236}">
                <a16:creationId xmlns:a16="http://schemas.microsoft.com/office/drawing/2014/main" id="{FA71CA29-4D75-3A9A-C634-AC2E48629190}"/>
              </a:ext>
            </a:extLst>
          </p:cNvPr>
          <p:cNvSpPr txBox="1"/>
          <p:nvPr/>
        </p:nvSpPr>
        <p:spPr>
          <a:xfrm>
            <a:off x="3478924" y="3258647"/>
            <a:ext cx="5507421" cy="707886"/>
          </a:xfrm>
          <a:prstGeom prst="rect">
            <a:avLst/>
          </a:prstGeom>
          <a:noFill/>
        </p:spPr>
        <p:txBody>
          <a:bodyPr wrap="square" rtlCol="0">
            <a:spAutoFit/>
          </a:bodyPr>
          <a:lstStyle/>
          <a:p>
            <a:pPr algn="ctr"/>
            <a:r>
              <a:rPr lang="en-US" sz="4000" b="1" dirty="0">
                <a:solidFill>
                  <a:schemeClr val="bg1"/>
                </a:solidFill>
                <a:latin typeface="Montserrat" panose="00000500000000000000" pitchFamily="2" charset="0"/>
              </a:rPr>
              <a:t>DATA CLEANING</a:t>
            </a:r>
            <a:endParaRPr lang="en-IN" sz="4000" b="1" dirty="0">
              <a:solidFill>
                <a:schemeClr val="bg1"/>
              </a:solidFill>
              <a:latin typeface="Montserrat" panose="00000500000000000000" pitchFamily="2" charset="0"/>
            </a:endParaRPr>
          </a:p>
        </p:txBody>
      </p:sp>
      <p:sp>
        <p:nvSpPr>
          <p:cNvPr id="8" name="Slide Number Placeholder 2">
            <a:extLst>
              <a:ext uri="{FF2B5EF4-FFF2-40B4-BE49-F238E27FC236}">
                <a16:creationId xmlns:a16="http://schemas.microsoft.com/office/drawing/2014/main" id="{DB8BF760-4AA5-71C3-14A3-7FA048F31750}"/>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7</a:t>
            </a:fld>
            <a:endParaRPr lang="en-IN" sz="1400" dirty="0">
              <a:latin typeface="Montserrat" panose="00000500000000000000" pitchFamily="2" charset="0"/>
            </a:endParaRPr>
          </a:p>
        </p:txBody>
      </p:sp>
    </p:spTree>
    <p:extLst>
      <p:ext uri="{BB962C8B-B14F-4D97-AF65-F5344CB8AC3E}">
        <p14:creationId xmlns:p14="http://schemas.microsoft.com/office/powerpoint/2010/main" val="375435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02B0F-5B4A-F347-B848-129272075691}"/>
              </a:ext>
            </a:extLst>
          </p:cNvPr>
          <p:cNvSpPr txBox="1"/>
          <p:nvPr/>
        </p:nvSpPr>
        <p:spPr>
          <a:xfrm>
            <a:off x="524934" y="1103767"/>
            <a:ext cx="4995333" cy="369332"/>
          </a:xfrm>
          <a:prstGeom prst="rect">
            <a:avLst/>
          </a:prstGeom>
          <a:noFill/>
        </p:spPr>
        <p:txBody>
          <a:bodyPr wrap="square">
            <a:spAutoFit/>
          </a:bodyPr>
          <a:lstStyle/>
          <a:p>
            <a:r>
              <a:rPr lang="en-US" b="1" i="0" dirty="0">
                <a:solidFill>
                  <a:srgbClr val="212121"/>
                </a:solidFill>
                <a:effectLst/>
                <a:latin typeface="Roboto" panose="02000000000000000000" pitchFamily="2" charset="0"/>
              </a:rPr>
              <a:t>THERE ARE NULL VALUES IN OUR DATASET</a:t>
            </a:r>
            <a:endParaRPr lang="en-IN" dirty="0"/>
          </a:p>
        </p:txBody>
      </p:sp>
      <p:pic>
        <p:nvPicPr>
          <p:cNvPr id="5" name="Picture 4">
            <a:extLst>
              <a:ext uri="{FF2B5EF4-FFF2-40B4-BE49-F238E27FC236}">
                <a16:creationId xmlns:a16="http://schemas.microsoft.com/office/drawing/2014/main" id="{4AFD2EC4-F309-B389-D413-31FE86E1033F}"/>
              </a:ext>
            </a:extLst>
          </p:cNvPr>
          <p:cNvPicPr>
            <a:picLocks noChangeAspect="1"/>
          </p:cNvPicPr>
          <p:nvPr/>
        </p:nvPicPr>
        <p:blipFill>
          <a:blip r:embed="rId2"/>
          <a:stretch>
            <a:fillRect/>
          </a:stretch>
        </p:blipFill>
        <p:spPr>
          <a:xfrm>
            <a:off x="5766714" y="1473099"/>
            <a:ext cx="5815685" cy="4084905"/>
          </a:xfrm>
          <a:prstGeom prst="rect">
            <a:avLst/>
          </a:prstGeom>
        </p:spPr>
      </p:pic>
      <p:sp>
        <p:nvSpPr>
          <p:cNvPr id="6" name="Rectangle 1">
            <a:extLst>
              <a:ext uri="{FF2B5EF4-FFF2-40B4-BE49-F238E27FC236}">
                <a16:creationId xmlns:a16="http://schemas.microsoft.com/office/drawing/2014/main" id="{4A6DDC35-87B2-B294-A7EE-73FFF7604BF8}"/>
              </a:ext>
            </a:extLst>
          </p:cNvPr>
          <p:cNvSpPr>
            <a:spLocks noChangeArrowheads="1"/>
          </p:cNvSpPr>
          <p:nvPr/>
        </p:nvSpPr>
        <p:spPr bwMode="auto">
          <a:xfrm>
            <a:off x="524934" y="1761225"/>
            <a:ext cx="517313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Montserrat" panose="00000500000000000000" pitchFamily="2" charset="0"/>
              </a:rPr>
              <a:t>As we can see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Montserrat" panose="00000500000000000000" pitchFamily="2" charset="0"/>
              </a:rPr>
              <a:t>Column: </a:t>
            </a:r>
            <a:r>
              <a:rPr kumimoji="0" lang="en-US" altLang="en-US" sz="1800" b="1" i="1" u="none" strike="noStrike" cap="none" normalizeH="0" baseline="0" dirty="0">
                <a:ln>
                  <a:noFill/>
                </a:ln>
                <a:solidFill>
                  <a:srgbClr val="292929"/>
                </a:solidFill>
                <a:effectLst/>
                <a:latin typeface="Montserrat" panose="00000500000000000000" pitchFamily="2" charset="0"/>
              </a:rPr>
              <a:t>Director, Cast, Country and </a:t>
            </a:r>
            <a:r>
              <a:rPr kumimoji="0" lang="en-US" altLang="en-US" sz="1800" b="1" i="1" u="none" strike="noStrike" cap="none" normalizeH="0" baseline="0" dirty="0" err="1">
                <a:ln>
                  <a:noFill/>
                </a:ln>
                <a:solidFill>
                  <a:srgbClr val="292929"/>
                </a:solidFill>
                <a:effectLst/>
                <a:latin typeface="Montserrat" panose="00000500000000000000" pitchFamily="2" charset="0"/>
              </a:rPr>
              <a:t>date_added</a:t>
            </a:r>
            <a:r>
              <a:rPr kumimoji="0" lang="en-US" altLang="en-US" sz="1800" b="1" i="1" u="none" strike="noStrike" cap="none" normalizeH="0" baseline="0" dirty="0">
                <a:ln>
                  <a:noFill/>
                </a:ln>
                <a:solidFill>
                  <a:srgbClr val="292929"/>
                </a:solidFill>
                <a:effectLst/>
                <a:latin typeface="Montserrat" panose="00000500000000000000" pitchFamily="2" charset="0"/>
              </a:rPr>
              <a:t> </a:t>
            </a:r>
            <a:r>
              <a:rPr kumimoji="0" lang="en-US" altLang="en-US" sz="1800" b="1" i="1" u="none" strike="noStrike" cap="none" normalizeH="0" baseline="0" dirty="0" err="1">
                <a:ln>
                  <a:noFill/>
                </a:ln>
                <a:solidFill>
                  <a:srgbClr val="292929"/>
                </a:solidFill>
                <a:effectLst/>
                <a:latin typeface="Montserrat" panose="00000500000000000000" pitchFamily="2" charset="0"/>
              </a:rPr>
              <a:t>contrains</a:t>
            </a:r>
            <a:r>
              <a:rPr kumimoji="0" lang="en-US" altLang="en-US" sz="1800" b="1" i="1" u="none" strike="noStrike" cap="none" normalizeH="0" baseline="0" dirty="0">
                <a:ln>
                  <a:noFill/>
                </a:ln>
                <a:solidFill>
                  <a:srgbClr val="292929"/>
                </a:solidFill>
                <a:effectLst/>
                <a:latin typeface="Montserrat" panose="00000500000000000000" pitchFamily="2" charset="0"/>
              </a:rPr>
              <a:t> null values</a:t>
            </a:r>
            <a:endParaRPr kumimoji="0" lang="en-US" altLang="en-US" sz="8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Montserrat" panose="00000500000000000000" pitchFamily="2" charset="0"/>
              </a:rPr>
              <a:t>but as in </a:t>
            </a:r>
            <a:r>
              <a:rPr kumimoji="0" lang="en-US" altLang="en-US" sz="1800" b="0" i="0" u="none" strike="noStrike" cap="none" normalizeH="0" baseline="0" dirty="0" err="1">
                <a:ln>
                  <a:noFill/>
                </a:ln>
                <a:solidFill>
                  <a:srgbClr val="292929"/>
                </a:solidFill>
                <a:effectLst/>
                <a:latin typeface="Montserrat" panose="00000500000000000000" pitchFamily="2" charset="0"/>
              </a:rPr>
              <a:t>date_added</a:t>
            </a:r>
            <a:r>
              <a:rPr kumimoji="0" lang="en-US" altLang="en-US" sz="1800" b="0" i="0" u="none" strike="noStrike" cap="none" normalizeH="0" baseline="0" dirty="0">
                <a:ln>
                  <a:noFill/>
                </a:ln>
                <a:solidFill>
                  <a:srgbClr val="292929"/>
                </a:solidFill>
                <a:effectLst/>
                <a:latin typeface="Montserrat" panose="00000500000000000000" pitchFamily="2" charset="0"/>
              </a:rPr>
              <a:t> only 10 rows contain null value so we will remove only those rows</a:t>
            </a: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7" name="Rectangle 2">
            <a:extLst>
              <a:ext uri="{FF2B5EF4-FFF2-40B4-BE49-F238E27FC236}">
                <a16:creationId xmlns:a16="http://schemas.microsoft.com/office/drawing/2014/main" id="{929559BF-58EE-5F1F-0D3A-0D5548D0D036}"/>
              </a:ext>
            </a:extLst>
          </p:cNvPr>
          <p:cNvSpPr>
            <a:spLocks noChangeArrowheads="1"/>
          </p:cNvSpPr>
          <p:nvPr/>
        </p:nvSpPr>
        <p:spPr bwMode="auto">
          <a:xfrm>
            <a:off x="515553" y="3722908"/>
            <a:ext cx="525116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12121"/>
                </a:solidFill>
                <a:effectLst/>
                <a:latin typeface="Montserrat" panose="00000500000000000000" pitchFamily="2" charset="0"/>
              </a:rPr>
              <a:t>Removing rows with null values in the </a:t>
            </a:r>
            <a:r>
              <a:rPr kumimoji="0" lang="en-US" altLang="en-US" sz="1800" b="0" i="0" u="none" strike="noStrike" cap="none" normalizeH="0" baseline="0" dirty="0" err="1">
                <a:ln>
                  <a:noFill/>
                </a:ln>
                <a:solidFill>
                  <a:srgbClr val="212121"/>
                </a:solidFill>
                <a:effectLst/>
                <a:latin typeface="Montserrat" panose="00000500000000000000" pitchFamily="2" charset="0"/>
              </a:rPr>
              <a:t>date_added</a:t>
            </a:r>
            <a:r>
              <a:rPr kumimoji="0" lang="en-US" altLang="en-US" sz="1800" b="0" i="0" u="none" strike="noStrike" cap="none" normalizeH="0" baseline="0" dirty="0">
                <a:ln>
                  <a:noFill/>
                </a:ln>
                <a:solidFill>
                  <a:srgbClr val="212121"/>
                </a:solidFill>
                <a:effectLst/>
                <a:latin typeface="Montserrat" panose="00000500000000000000" pitchFamily="2" charset="0"/>
              </a:rPr>
              <a:t> column</a:t>
            </a:r>
            <a:endParaRPr kumimoji="0" lang="en-US" altLang="en-US" sz="8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12121"/>
                </a:solidFill>
                <a:effectLst/>
                <a:latin typeface="Montserrat" panose="00000500000000000000" pitchFamily="2" charset="0"/>
              </a:rPr>
              <a:t>Removing rows with null values in the rating column</a:t>
            </a:r>
            <a:endParaRPr kumimoji="0" lang="en-US" altLang="en-US" sz="8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12121"/>
                </a:solidFill>
                <a:effectLst/>
                <a:latin typeface="Montserrat" panose="00000500000000000000" pitchFamily="2" charset="0"/>
              </a:rPr>
              <a:t>Introducing a new column - "</a:t>
            </a:r>
            <a:r>
              <a:rPr kumimoji="0" lang="en-US" altLang="en-US" sz="1800" b="0" i="0" u="none" strike="noStrike" cap="none" normalizeH="0" baseline="0" dirty="0" err="1">
                <a:ln>
                  <a:noFill/>
                </a:ln>
                <a:solidFill>
                  <a:srgbClr val="212121"/>
                </a:solidFill>
                <a:effectLst/>
                <a:latin typeface="Montserrat" panose="00000500000000000000" pitchFamily="2" charset="0"/>
              </a:rPr>
              <a:t>year_added</a:t>
            </a:r>
            <a:r>
              <a:rPr kumimoji="0" lang="en-US" altLang="en-US" sz="1800" b="0" i="0" u="none" strike="noStrike" cap="none" normalizeH="0" baseline="0" dirty="0">
                <a:ln>
                  <a:noFill/>
                </a:ln>
                <a:solidFill>
                  <a:srgbClr val="212121"/>
                </a:solidFill>
                <a:effectLst/>
                <a:latin typeface="Montserrat" panose="00000500000000000000" pitchFamily="2" charset="0"/>
              </a:rPr>
              <a:t>" column to get the year in which movie was added to </a:t>
            </a:r>
            <a:r>
              <a:rPr kumimoji="0" lang="en-US" altLang="en-US" sz="1800" b="0" i="0" u="none" strike="noStrike" cap="none" normalizeH="0" baseline="0" dirty="0" err="1">
                <a:ln>
                  <a:noFill/>
                </a:ln>
                <a:solidFill>
                  <a:srgbClr val="212121"/>
                </a:solidFill>
                <a:effectLst/>
                <a:latin typeface="Montserrat" panose="00000500000000000000" pitchFamily="2" charset="0"/>
              </a:rPr>
              <a:t>netflix</a:t>
            </a:r>
            <a:r>
              <a:rPr kumimoji="0" lang="en-US" altLang="en-US" sz="800" b="0" i="0" u="none" strike="noStrike" cap="none" normalizeH="0" baseline="0" dirty="0">
                <a:ln>
                  <a:noFill/>
                </a:ln>
                <a:solidFill>
                  <a:schemeClr val="tx1"/>
                </a:solidFill>
                <a:effectLst/>
                <a:latin typeface="Montserrat" panose="00000500000000000000" pitchFamily="2" charset="0"/>
              </a:rPr>
              <a:t> </a:t>
            </a:r>
            <a:endParaRPr kumimoji="0" lang="en-US" altLang="en-US" sz="1800" b="0" i="0" u="none" strike="noStrike" cap="none" normalizeH="0" baseline="0" dirty="0">
              <a:ln>
                <a:noFill/>
              </a:ln>
              <a:solidFill>
                <a:schemeClr val="tx1"/>
              </a:solidFill>
              <a:effectLst/>
              <a:latin typeface="Montserrat" panose="00000500000000000000" pitchFamily="2" charset="0"/>
            </a:endParaRPr>
          </a:p>
        </p:txBody>
      </p:sp>
      <p:sp>
        <p:nvSpPr>
          <p:cNvPr id="4" name="Slide Number Placeholder 2">
            <a:extLst>
              <a:ext uri="{FF2B5EF4-FFF2-40B4-BE49-F238E27FC236}">
                <a16:creationId xmlns:a16="http://schemas.microsoft.com/office/drawing/2014/main" id="{675C399C-D134-88C4-8C93-6852D7E6BF94}"/>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8</a:t>
            </a:fld>
            <a:endParaRPr lang="en-IN" sz="1400" dirty="0">
              <a:latin typeface="Montserrat" panose="00000500000000000000" pitchFamily="2" charset="0"/>
            </a:endParaRPr>
          </a:p>
        </p:txBody>
      </p:sp>
      <p:pic>
        <p:nvPicPr>
          <p:cNvPr id="2" name="Picture 1">
            <a:extLst>
              <a:ext uri="{FF2B5EF4-FFF2-40B4-BE49-F238E27FC236}">
                <a16:creationId xmlns:a16="http://schemas.microsoft.com/office/drawing/2014/main" id="{4C2EED78-4415-C7AB-F031-AEB73E626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619" y="0"/>
            <a:ext cx="775848" cy="777454"/>
          </a:xfrm>
          <a:prstGeom prst="rect">
            <a:avLst/>
          </a:prstGeom>
        </p:spPr>
      </p:pic>
    </p:spTree>
    <p:extLst>
      <p:ext uri="{BB962C8B-B14F-4D97-AF65-F5344CB8AC3E}">
        <p14:creationId xmlns:p14="http://schemas.microsoft.com/office/powerpoint/2010/main" val="155821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Graphic 8" descr="Bar chart">
            <a:extLst>
              <a:ext uri="{FF2B5EF4-FFF2-40B4-BE49-F238E27FC236}">
                <a16:creationId xmlns:a16="http://schemas.microsoft.com/office/drawing/2014/main" id="{9B1B276A-5611-8F24-2AE8-7D4BF74EC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07" y="4713887"/>
            <a:ext cx="1960181" cy="1960181"/>
          </a:xfrm>
          <a:prstGeom prst="rect">
            <a:avLst/>
          </a:prstGeom>
        </p:spPr>
      </p:pic>
      <p:pic>
        <p:nvPicPr>
          <p:cNvPr id="11" name="Graphic 10" descr="Table">
            <a:extLst>
              <a:ext uri="{FF2B5EF4-FFF2-40B4-BE49-F238E27FC236}">
                <a16:creationId xmlns:a16="http://schemas.microsoft.com/office/drawing/2014/main" id="{9776929D-1B3C-2C7D-3C56-FD71272111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6510" y="4790089"/>
            <a:ext cx="2443655" cy="1960180"/>
          </a:xfrm>
          <a:prstGeom prst="rect">
            <a:avLst/>
          </a:prstGeom>
        </p:spPr>
      </p:pic>
      <p:pic>
        <p:nvPicPr>
          <p:cNvPr id="13" name="Graphic 12" descr="Upward trend">
            <a:extLst>
              <a:ext uri="{FF2B5EF4-FFF2-40B4-BE49-F238E27FC236}">
                <a16:creationId xmlns:a16="http://schemas.microsoft.com/office/drawing/2014/main" id="{6804212F-72F2-1E92-F6DD-2F3F1FE6EF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4608" y="4779579"/>
            <a:ext cx="1928648" cy="1928648"/>
          </a:xfrm>
          <a:prstGeom prst="rect">
            <a:avLst/>
          </a:prstGeom>
        </p:spPr>
      </p:pic>
      <p:pic>
        <p:nvPicPr>
          <p:cNvPr id="15" name="Graphic 14" descr="Pie chart">
            <a:extLst>
              <a:ext uri="{FF2B5EF4-FFF2-40B4-BE49-F238E27FC236}">
                <a16:creationId xmlns:a16="http://schemas.microsoft.com/office/drawing/2014/main" id="{8E80755E-51BC-E750-3317-93EFF2E9E9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52141" y="4790089"/>
            <a:ext cx="1807778" cy="1807778"/>
          </a:xfrm>
          <a:prstGeom prst="rect">
            <a:avLst/>
          </a:prstGeom>
        </p:spPr>
      </p:pic>
      <p:pic>
        <p:nvPicPr>
          <p:cNvPr id="17" name="Graphic 16" descr="Venn diagram">
            <a:extLst>
              <a:ext uri="{FF2B5EF4-FFF2-40B4-BE49-F238E27FC236}">
                <a16:creationId xmlns:a16="http://schemas.microsoft.com/office/drawing/2014/main" id="{4D8C275D-803D-6ABE-CE25-208A076D84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59919" y="4445876"/>
            <a:ext cx="2325414" cy="2325414"/>
          </a:xfrm>
          <a:prstGeom prst="rect">
            <a:avLst/>
          </a:prstGeom>
        </p:spPr>
      </p:pic>
      <p:pic>
        <p:nvPicPr>
          <p:cNvPr id="4098" name="Picture 2">
            <a:extLst>
              <a:ext uri="{FF2B5EF4-FFF2-40B4-BE49-F238E27FC236}">
                <a16:creationId xmlns:a16="http://schemas.microsoft.com/office/drawing/2014/main" id="{E475C21E-91E0-F2AD-FE35-21A48D2388B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8968" t="5946" r="5585" b="47317"/>
          <a:stretch/>
        </p:blipFill>
        <p:spPr bwMode="auto">
          <a:xfrm>
            <a:off x="9619594" y="924909"/>
            <a:ext cx="1765739" cy="338695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9EC99F0-068C-1A76-27D2-4A4D46716571}"/>
              </a:ext>
            </a:extLst>
          </p:cNvPr>
          <p:cNvSpPr txBox="1"/>
          <p:nvPr/>
        </p:nvSpPr>
        <p:spPr>
          <a:xfrm>
            <a:off x="2296510" y="2105561"/>
            <a:ext cx="6999891" cy="1323439"/>
          </a:xfrm>
          <a:prstGeom prst="rect">
            <a:avLst/>
          </a:prstGeom>
          <a:noFill/>
        </p:spPr>
        <p:txBody>
          <a:bodyPr wrap="square" rtlCol="0">
            <a:spAutoFit/>
          </a:bodyPr>
          <a:lstStyle/>
          <a:p>
            <a:pPr algn="ctr"/>
            <a:r>
              <a:rPr lang="en-US" sz="4000" b="1" dirty="0">
                <a:solidFill>
                  <a:schemeClr val="bg1"/>
                </a:solidFill>
                <a:latin typeface="Montserrat" panose="00000500000000000000" pitchFamily="2" charset="0"/>
              </a:rPr>
              <a:t>EXPLORATORY DATA ANALYSIS</a:t>
            </a:r>
            <a:endParaRPr lang="en-IN" sz="4000" b="1" dirty="0">
              <a:solidFill>
                <a:schemeClr val="bg1"/>
              </a:solidFill>
              <a:latin typeface="Montserrat" panose="00000500000000000000" pitchFamily="2" charset="0"/>
            </a:endParaRPr>
          </a:p>
        </p:txBody>
      </p:sp>
      <p:sp>
        <p:nvSpPr>
          <p:cNvPr id="20" name="Slide Number Placeholder 2">
            <a:extLst>
              <a:ext uri="{FF2B5EF4-FFF2-40B4-BE49-F238E27FC236}">
                <a16:creationId xmlns:a16="http://schemas.microsoft.com/office/drawing/2014/main" id="{1D43C4ED-81A2-B16E-6F61-340590C611C8}"/>
              </a:ext>
            </a:extLst>
          </p:cNvPr>
          <p:cNvSpPr>
            <a:spLocks noGrp="1"/>
          </p:cNvSpPr>
          <p:nvPr>
            <p:ph type="sldNum" sz="quarter" idx="12"/>
          </p:nvPr>
        </p:nvSpPr>
        <p:spPr>
          <a:xfrm>
            <a:off x="9367345" y="6569091"/>
            <a:ext cx="2743200" cy="365125"/>
          </a:xfrm>
        </p:spPr>
        <p:txBody>
          <a:bodyPr/>
          <a:lstStyle/>
          <a:p>
            <a:fld id="{CE36B274-70B5-4D4A-BBA6-B79A007D8D6C}" type="slidenum">
              <a:rPr lang="en-IN" sz="1400" smtClean="0">
                <a:latin typeface="Montserrat" panose="00000500000000000000" pitchFamily="2" charset="0"/>
              </a:rPr>
              <a:t>9</a:t>
            </a:fld>
            <a:endParaRPr lang="en-IN" sz="1400" dirty="0">
              <a:latin typeface="Montserrat" panose="00000500000000000000" pitchFamily="2" charset="0"/>
            </a:endParaRPr>
          </a:p>
        </p:txBody>
      </p:sp>
    </p:spTree>
    <p:extLst>
      <p:ext uri="{BB962C8B-B14F-4D97-AF65-F5344CB8AC3E}">
        <p14:creationId xmlns:p14="http://schemas.microsoft.com/office/powerpoint/2010/main" val="3252207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1279</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Baskerville Old Face</vt:lpstr>
      <vt:lpstr>Calibri</vt:lpstr>
      <vt:lpstr>Calibri Light</vt:lpstr>
      <vt:lpstr>Montserrat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NIMISHA JADHAV</dc:creator>
  <cp:lastModifiedBy>NIMISHA JADHAV</cp:lastModifiedBy>
  <cp:revision>30</cp:revision>
  <dcterms:created xsi:type="dcterms:W3CDTF">2022-10-17T17:05:01Z</dcterms:created>
  <dcterms:modified xsi:type="dcterms:W3CDTF">2022-10-19T07:47:15Z</dcterms:modified>
</cp:coreProperties>
</file>