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0" r:id="rId3"/>
    <p:sldId id="257" r:id="rId4"/>
    <p:sldId id="261" r:id="rId5"/>
    <p:sldId id="258" r:id="rId6"/>
    <p:sldId id="262"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14"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2676D4-29E6-48FF-BAE4-CE208046BE7A}" type="datetimeFigureOut">
              <a:rPr lang="en-IN" smtClean="0"/>
              <a:pPr/>
              <a:t>01-01-2021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EFFD03-09A7-47E4-BF55-7D3A5449CA04}" type="slidenum">
              <a:rPr lang="en-IN" smtClean="0"/>
              <a:pPr/>
              <a:t>‹#›</a:t>
            </a:fld>
            <a:endParaRPr lang="en-IN"/>
          </a:p>
        </p:txBody>
      </p:sp>
    </p:spTree>
    <p:extLst>
      <p:ext uri="{BB962C8B-B14F-4D97-AF65-F5344CB8AC3E}">
        <p14:creationId xmlns:p14="http://schemas.microsoft.com/office/powerpoint/2010/main" xmlns="" val="2673818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1FBF31B-80F9-469D-A002-86055B84ACBC}" type="datetimeFigureOut">
              <a:rPr lang="en-IN" smtClean="0"/>
              <a:pPr/>
              <a:t>01-01-2021</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E3EF91C6-35A6-46D9-B5CA-EE765E87FDE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FBF31B-80F9-469D-A002-86055B84ACBC}" type="datetimeFigureOut">
              <a:rPr lang="en-IN" smtClean="0"/>
              <a:pPr/>
              <a:t>01-01-2021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EF91C6-35A6-46D9-B5CA-EE765E87FDE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FBF31B-80F9-469D-A002-86055B84ACBC}" type="datetimeFigureOut">
              <a:rPr lang="en-IN" smtClean="0"/>
              <a:pPr/>
              <a:t>01-01-2021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EF91C6-35A6-46D9-B5CA-EE765E87FDE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FBF31B-80F9-469D-A002-86055B84ACBC}" type="datetimeFigureOut">
              <a:rPr lang="en-IN" smtClean="0"/>
              <a:pPr/>
              <a:t>01-01-2021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EF91C6-35A6-46D9-B5CA-EE765E87FDE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1FBF31B-80F9-469D-A002-86055B84ACBC}" type="datetimeFigureOut">
              <a:rPr lang="en-IN" smtClean="0"/>
              <a:pPr/>
              <a:t>01-01-2021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EF91C6-35A6-46D9-B5CA-EE765E87FDE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1FBF31B-80F9-469D-A002-86055B84ACBC}" type="datetimeFigureOut">
              <a:rPr lang="en-IN" smtClean="0"/>
              <a:pPr/>
              <a:t>01-01-2021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EF91C6-35A6-46D9-B5CA-EE765E87FDE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1FBF31B-80F9-469D-A002-86055B84ACBC}" type="datetimeFigureOut">
              <a:rPr lang="en-IN" smtClean="0"/>
              <a:pPr/>
              <a:t>01-01-2021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EF91C6-35A6-46D9-B5CA-EE765E87FDE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1FBF31B-80F9-469D-A002-86055B84ACBC}" type="datetimeFigureOut">
              <a:rPr lang="en-IN" smtClean="0"/>
              <a:pPr/>
              <a:t>01-01-2021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EF91C6-35A6-46D9-B5CA-EE765E87FDE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BF31B-80F9-469D-A002-86055B84ACBC}" type="datetimeFigureOut">
              <a:rPr lang="en-IN" smtClean="0"/>
              <a:pPr/>
              <a:t>01-01-2021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EF91C6-35A6-46D9-B5CA-EE765E87FDE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1FBF31B-80F9-469D-A002-86055B84ACBC}" type="datetimeFigureOut">
              <a:rPr lang="en-IN" smtClean="0"/>
              <a:pPr/>
              <a:t>01-01-2021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EF91C6-35A6-46D9-B5CA-EE765E87FDE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1FBF31B-80F9-469D-A002-86055B84ACBC}" type="datetimeFigureOut">
              <a:rPr lang="en-IN" smtClean="0"/>
              <a:pPr/>
              <a:t>01-01-2021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69600" y="6356351"/>
            <a:ext cx="812800" cy="365125"/>
          </a:xfrm>
        </p:spPr>
        <p:txBody>
          <a:bodyPr/>
          <a:lstStyle/>
          <a:p>
            <a:fld id="{E3EF91C6-35A6-46D9-B5CA-EE765E87FDE9}" type="slidenum">
              <a:rPr lang="en-IN" smtClean="0"/>
              <a:pPr/>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1FBF31B-80F9-469D-A002-86055B84ACBC}" type="datetimeFigureOut">
              <a:rPr lang="en-IN" smtClean="0"/>
              <a:pPr/>
              <a:t>01-01-2021</a:t>
            </a:fld>
            <a:endParaRPr lang="en-IN"/>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3EF91C6-35A6-46D9-B5CA-EE765E87FDE9}" type="slidenum">
              <a:rPr lang="en-IN" smtClean="0"/>
              <a:pPr/>
              <a:t>‹#›</a:t>
            </a:fld>
            <a:endParaRPr lang="en-IN"/>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20973" y="307730"/>
            <a:ext cx="2254143" cy="707886"/>
          </a:xfrm>
          <a:prstGeom prst="rect">
            <a:avLst/>
          </a:prstGeom>
          <a:noFill/>
        </p:spPr>
        <p:txBody>
          <a:bodyPr wrap="none" rtlCol="0">
            <a:spAutoFit/>
          </a:bodyPr>
          <a:lstStyle/>
          <a:p>
            <a:pPr algn="ctr"/>
            <a:r>
              <a:rPr lang="en-US" sz="4000" u="sng" dirty="0">
                <a:latin typeface="Bahnschrift SemiLight SemiConde" panose="020B0502040204020203" pitchFamily="34" charset="0"/>
              </a:rPr>
              <a:t>Questions</a:t>
            </a:r>
            <a:r>
              <a:rPr lang="en-US" sz="1400" dirty="0">
                <a:latin typeface="Bahnschrift SemiLight SemiConde" panose="020B0502040204020203" pitchFamily="34" charset="0"/>
              </a:rPr>
              <a:t> </a:t>
            </a:r>
            <a:r>
              <a:rPr lang="en-US" sz="1400" dirty="0"/>
              <a:t> </a:t>
            </a:r>
            <a:endParaRPr lang="en-IN" sz="1400" dirty="0"/>
          </a:p>
        </p:txBody>
      </p:sp>
      <p:sp>
        <p:nvSpPr>
          <p:cNvPr id="5" name="TextBox 4"/>
          <p:cNvSpPr txBox="1"/>
          <p:nvPr/>
        </p:nvSpPr>
        <p:spPr>
          <a:xfrm>
            <a:off x="448408" y="1015616"/>
            <a:ext cx="5556738" cy="1200329"/>
          </a:xfrm>
          <a:prstGeom prst="rect">
            <a:avLst/>
          </a:prstGeom>
          <a:noFill/>
        </p:spPr>
        <p:txBody>
          <a:bodyPr wrap="square" rtlCol="0">
            <a:spAutoFit/>
          </a:bodyPr>
          <a:lstStyle/>
          <a:p>
            <a:r>
              <a:rPr lang="en-US" dirty="0"/>
              <a:t>1. Programming based on stepwise refinement process.</a:t>
            </a:r>
            <a:br>
              <a:rPr lang="en-US" dirty="0"/>
            </a:br>
            <a:r>
              <a:rPr lang="en-US" dirty="0"/>
              <a:t>a) Structural	 		c) Procedural</a:t>
            </a:r>
            <a:br>
              <a:rPr lang="en-US" dirty="0"/>
            </a:br>
            <a:r>
              <a:rPr lang="en-US" dirty="0"/>
              <a:t>b) C programming			d) Fine</a:t>
            </a:r>
            <a:br>
              <a:rPr lang="en-US" dirty="0"/>
            </a:br>
            <a:endParaRPr lang="en-IN" dirty="0"/>
          </a:p>
        </p:txBody>
      </p:sp>
      <p:sp>
        <p:nvSpPr>
          <p:cNvPr id="6" name="TextBox 5"/>
          <p:cNvSpPr txBox="1"/>
          <p:nvPr/>
        </p:nvSpPr>
        <p:spPr>
          <a:xfrm>
            <a:off x="448408" y="2056087"/>
            <a:ext cx="5906745" cy="923330"/>
          </a:xfrm>
          <a:prstGeom prst="rect">
            <a:avLst/>
          </a:prstGeom>
          <a:noFill/>
        </p:spPr>
        <p:txBody>
          <a:bodyPr wrap="none" rtlCol="0">
            <a:spAutoFit/>
          </a:bodyPr>
          <a:lstStyle/>
          <a:p>
            <a:r>
              <a:rPr lang="en-US" dirty="0"/>
              <a:t>2. Top-down approach is followed in structural programming.</a:t>
            </a:r>
            <a:br>
              <a:rPr lang="en-US" dirty="0"/>
            </a:br>
            <a:r>
              <a:rPr lang="en-US" dirty="0"/>
              <a:t>a) True</a:t>
            </a:r>
            <a:br>
              <a:rPr lang="en-US" dirty="0"/>
            </a:br>
            <a:r>
              <a:rPr lang="en-US" dirty="0"/>
              <a:t>b) False</a:t>
            </a:r>
            <a:endParaRPr lang="en-IN" dirty="0"/>
          </a:p>
        </p:txBody>
      </p:sp>
      <p:sp>
        <p:nvSpPr>
          <p:cNvPr id="7" name="TextBox 6"/>
          <p:cNvSpPr txBox="1"/>
          <p:nvPr/>
        </p:nvSpPr>
        <p:spPr>
          <a:xfrm>
            <a:off x="448408" y="3085035"/>
            <a:ext cx="8958927" cy="1200329"/>
          </a:xfrm>
          <a:prstGeom prst="rect">
            <a:avLst/>
          </a:prstGeom>
          <a:noFill/>
        </p:spPr>
        <p:txBody>
          <a:bodyPr wrap="none" rtlCol="0">
            <a:spAutoFit/>
          </a:bodyPr>
          <a:lstStyle/>
          <a:p>
            <a:r>
              <a:rPr lang="en-US" dirty="0"/>
              <a:t>3. A ________ is a directed graph that describes the flow of execution control of the program.</a:t>
            </a:r>
            <a:br>
              <a:rPr lang="en-US" dirty="0"/>
            </a:br>
            <a:r>
              <a:rPr lang="en-US" dirty="0"/>
              <a:t>a) Flowchart 			c) Complexity curve</a:t>
            </a:r>
            <a:br>
              <a:rPr lang="en-US" dirty="0"/>
            </a:br>
            <a:r>
              <a:rPr lang="en-US" dirty="0"/>
              <a:t>b) Flow graph			d) Algorithm</a:t>
            </a:r>
            <a:br>
              <a:rPr lang="en-US" dirty="0"/>
            </a:br>
            <a:endParaRPr lang="en-IN" dirty="0"/>
          </a:p>
        </p:txBody>
      </p:sp>
      <p:sp>
        <p:nvSpPr>
          <p:cNvPr id="8" name="TextBox 7"/>
          <p:cNvSpPr txBox="1"/>
          <p:nvPr/>
        </p:nvSpPr>
        <p:spPr>
          <a:xfrm>
            <a:off x="448408" y="4171673"/>
            <a:ext cx="8809892" cy="1477328"/>
          </a:xfrm>
          <a:prstGeom prst="rect">
            <a:avLst/>
          </a:prstGeom>
          <a:noFill/>
        </p:spPr>
        <p:txBody>
          <a:bodyPr wrap="square" rtlCol="0">
            <a:spAutoFit/>
          </a:bodyPr>
          <a:lstStyle/>
          <a:p>
            <a:r>
              <a:rPr lang="en-US" dirty="0"/>
              <a:t>4. A program should be ________</a:t>
            </a:r>
            <a:br>
              <a:rPr lang="en-US" dirty="0"/>
            </a:br>
            <a:r>
              <a:rPr lang="en-US" dirty="0"/>
              <a:t>a) Secure 				c) Ordered</a:t>
            </a:r>
            <a:br>
              <a:rPr lang="en-US" dirty="0"/>
            </a:br>
            <a:r>
              <a:rPr lang="en-US" dirty="0"/>
              <a:t>b) Sequential			d) Simple</a:t>
            </a:r>
            <a:endParaRPr lang="en-IN" dirty="0"/>
          </a:p>
          <a:p>
            <a:r>
              <a:rPr lang="en-US" dirty="0"/>
              <a:t/>
            </a:r>
            <a:br>
              <a:rPr lang="en-US" dirty="0"/>
            </a:br>
            <a:endParaRPr lang="en-IN" dirty="0"/>
          </a:p>
        </p:txBody>
      </p:sp>
      <p:sp>
        <p:nvSpPr>
          <p:cNvPr id="9" name="TextBox 8"/>
          <p:cNvSpPr txBox="1"/>
          <p:nvPr/>
        </p:nvSpPr>
        <p:spPr>
          <a:xfrm>
            <a:off x="448408" y="5196255"/>
            <a:ext cx="6647974" cy="2031325"/>
          </a:xfrm>
          <a:prstGeom prst="rect">
            <a:avLst/>
          </a:prstGeom>
          <a:noFill/>
        </p:spPr>
        <p:txBody>
          <a:bodyPr wrap="none" rtlCol="0">
            <a:spAutoFit/>
          </a:bodyPr>
          <a:lstStyle/>
          <a:p>
            <a:r>
              <a:rPr lang="en-US" dirty="0"/>
              <a:t>5. The following is the syntax for:</a:t>
            </a:r>
            <a:br>
              <a:rPr lang="en-US" dirty="0"/>
            </a:br>
            <a:r>
              <a:rPr lang="en-US" dirty="0"/>
              <a:t>     ____(condition)</a:t>
            </a:r>
            <a:br>
              <a:rPr lang="en-US" dirty="0"/>
            </a:br>
            <a:r>
              <a:rPr lang="en-US" dirty="0"/>
              <a:t>action</a:t>
            </a:r>
            <a:br>
              <a:rPr lang="en-US" dirty="0"/>
            </a:br>
            <a:r>
              <a:rPr lang="en-US" dirty="0"/>
              <a:t>a) Else				c) If 			</a:t>
            </a:r>
            <a:br>
              <a:rPr lang="en-US" dirty="0"/>
            </a:br>
            <a:r>
              <a:rPr lang="en-US" dirty="0"/>
              <a:t>b) </a:t>
            </a:r>
            <a:r>
              <a:rPr lang="en-US" dirty="0" err="1"/>
              <a:t>Elif</a:t>
            </a:r>
            <a:r>
              <a:rPr lang="en-US" dirty="0"/>
              <a:t>				d) Switch</a:t>
            </a:r>
            <a:endParaRPr lang="en-IN" dirty="0"/>
          </a:p>
          <a:p>
            <a:r>
              <a:rPr lang="en-US" dirty="0"/>
              <a:t>	 				</a:t>
            </a:r>
            <a:br>
              <a:rPr lang="en-US" dirty="0"/>
            </a:br>
            <a:endParaRPr lang="en-IN" dirty="0"/>
          </a:p>
        </p:txBody>
      </p:sp>
    </p:spTree>
    <p:extLst>
      <p:ext uri="{BB962C8B-B14F-4D97-AF65-F5344CB8AC3E}">
        <p14:creationId xmlns:p14="http://schemas.microsoft.com/office/powerpoint/2010/main" xmlns="" val="1522736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92369" y="351693"/>
            <a:ext cx="11708892" cy="1200329"/>
          </a:xfrm>
          <a:prstGeom prst="rect">
            <a:avLst/>
          </a:prstGeom>
          <a:noFill/>
        </p:spPr>
        <p:txBody>
          <a:bodyPr wrap="square" rtlCol="0">
            <a:spAutoFit/>
          </a:bodyPr>
          <a:lstStyle/>
          <a:p>
            <a:r>
              <a:rPr lang="en-US" dirty="0"/>
              <a:t>24.  Answer: c</a:t>
            </a:r>
            <a:br>
              <a:rPr lang="en-US" dirty="0"/>
            </a:br>
            <a:r>
              <a:rPr lang="en-US" dirty="0"/>
              <a:t>Explanation: The running time depends on the input: an already sorted sequence is easier to sort. The running time is given by the size of the input, since short sequences are easier to sort than the longer ones. Generally, we seek upper bounds on the running time, because it is reliable.</a:t>
            </a:r>
            <a:endParaRPr lang="en-IN" dirty="0"/>
          </a:p>
        </p:txBody>
      </p:sp>
      <p:sp>
        <p:nvSpPr>
          <p:cNvPr id="4" name="TextBox 3"/>
          <p:cNvSpPr txBox="1"/>
          <p:nvPr/>
        </p:nvSpPr>
        <p:spPr>
          <a:xfrm>
            <a:off x="492369" y="1617868"/>
            <a:ext cx="4191981" cy="1477328"/>
          </a:xfrm>
          <a:prstGeom prst="rect">
            <a:avLst/>
          </a:prstGeom>
          <a:noFill/>
        </p:spPr>
        <p:txBody>
          <a:bodyPr wrap="none" rtlCol="0">
            <a:spAutoFit/>
          </a:bodyPr>
          <a:lstStyle/>
          <a:p>
            <a:r>
              <a:rPr lang="en-US" dirty="0"/>
              <a:t>25.  Answer: b</a:t>
            </a:r>
            <a:br>
              <a:rPr lang="en-US" dirty="0"/>
            </a:br>
            <a:r>
              <a:rPr lang="en-US" dirty="0"/>
              <a:t>Explanation: Representation of algorithms:</a:t>
            </a:r>
            <a:br>
              <a:rPr lang="en-US" dirty="0"/>
            </a:br>
            <a:r>
              <a:rPr lang="en-US" dirty="0"/>
              <a:t>-As programs</a:t>
            </a:r>
            <a:br>
              <a:rPr lang="en-US" dirty="0"/>
            </a:br>
            <a:r>
              <a:rPr lang="en-US" dirty="0"/>
              <a:t>-As flowcharts</a:t>
            </a:r>
            <a:br>
              <a:rPr lang="en-US" dirty="0"/>
            </a:br>
            <a:r>
              <a:rPr lang="en-US" dirty="0"/>
              <a:t>-As pseudo codes.</a:t>
            </a:r>
            <a:endParaRPr lang="en-IN" dirty="0"/>
          </a:p>
        </p:txBody>
      </p:sp>
      <p:sp>
        <p:nvSpPr>
          <p:cNvPr id="5" name="TextBox 4"/>
          <p:cNvSpPr txBox="1"/>
          <p:nvPr/>
        </p:nvSpPr>
        <p:spPr>
          <a:xfrm>
            <a:off x="492369" y="3227191"/>
            <a:ext cx="11210192" cy="923330"/>
          </a:xfrm>
          <a:prstGeom prst="rect">
            <a:avLst/>
          </a:prstGeom>
          <a:noFill/>
        </p:spPr>
        <p:txBody>
          <a:bodyPr wrap="square" rtlCol="0">
            <a:spAutoFit/>
          </a:bodyPr>
          <a:lstStyle/>
          <a:p>
            <a:r>
              <a:rPr lang="en-US" dirty="0"/>
              <a:t>26.  Answer: b</a:t>
            </a:r>
            <a:br>
              <a:rPr lang="en-US" dirty="0"/>
            </a:br>
            <a:r>
              <a:rPr lang="en-US" dirty="0"/>
              <a:t>Explanation: An algorithm becomes a program when it is written in the form of a programming language. Thus, any program is an algorithm.</a:t>
            </a:r>
            <a:endParaRPr lang="en-IN" dirty="0"/>
          </a:p>
        </p:txBody>
      </p:sp>
      <p:sp>
        <p:nvSpPr>
          <p:cNvPr id="6" name="TextBox 5"/>
          <p:cNvSpPr txBox="1"/>
          <p:nvPr/>
        </p:nvSpPr>
        <p:spPr>
          <a:xfrm>
            <a:off x="492369" y="4282516"/>
            <a:ext cx="10940444" cy="923330"/>
          </a:xfrm>
          <a:prstGeom prst="rect">
            <a:avLst/>
          </a:prstGeom>
          <a:noFill/>
        </p:spPr>
        <p:txBody>
          <a:bodyPr wrap="square" rtlCol="0">
            <a:spAutoFit/>
          </a:bodyPr>
          <a:lstStyle/>
          <a:p>
            <a:r>
              <a:rPr lang="en-US" dirty="0"/>
              <a:t>27.  Answer: b</a:t>
            </a:r>
            <a:br>
              <a:rPr lang="en-US" dirty="0"/>
            </a:br>
            <a:r>
              <a:rPr lang="en-US" dirty="0"/>
              <a:t>Explanation: The statement is false. An algorithm is represented in the form of a programming language is called a program. Any program is an algorithm but the reverse is not true.</a:t>
            </a:r>
            <a:endParaRPr lang="en-IN" dirty="0"/>
          </a:p>
        </p:txBody>
      </p:sp>
      <p:sp>
        <p:nvSpPr>
          <p:cNvPr id="7" name="TextBox 6"/>
          <p:cNvSpPr txBox="1"/>
          <p:nvPr/>
        </p:nvSpPr>
        <p:spPr>
          <a:xfrm>
            <a:off x="492369" y="5364025"/>
            <a:ext cx="9326912" cy="923330"/>
          </a:xfrm>
          <a:prstGeom prst="rect">
            <a:avLst/>
          </a:prstGeom>
          <a:noFill/>
        </p:spPr>
        <p:txBody>
          <a:bodyPr wrap="none" rtlCol="0">
            <a:spAutoFit/>
          </a:bodyPr>
          <a:lstStyle/>
          <a:p>
            <a:r>
              <a:rPr lang="en-US" dirty="0"/>
              <a:t>28.  Answer: b</a:t>
            </a:r>
            <a:br>
              <a:rPr lang="en-US" dirty="0"/>
            </a:br>
            <a:r>
              <a:rPr lang="en-US" dirty="0"/>
              <a:t>Explanation: In a queue, the items are inserted from the rear end and deleted from the front end.</a:t>
            </a:r>
            <a:endParaRPr lang="en-IN" dirty="0"/>
          </a:p>
          <a:p>
            <a:endParaRPr lang="en-IN" dirty="0"/>
          </a:p>
        </p:txBody>
      </p:sp>
    </p:spTree>
    <p:extLst>
      <p:ext uri="{BB962C8B-B14F-4D97-AF65-F5344CB8AC3E}">
        <p14:creationId xmlns:p14="http://schemas.microsoft.com/office/powerpoint/2010/main" xmlns="" val="151222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9448" y="536331"/>
            <a:ext cx="8009792" cy="1477328"/>
          </a:xfrm>
          <a:prstGeom prst="rect">
            <a:avLst/>
          </a:prstGeom>
          <a:noFill/>
        </p:spPr>
        <p:txBody>
          <a:bodyPr wrap="square" rtlCol="0">
            <a:spAutoFit/>
          </a:bodyPr>
          <a:lstStyle/>
          <a:p>
            <a:r>
              <a:rPr lang="en-US" dirty="0"/>
              <a:t>29. Another name for 1-D arrays.</a:t>
            </a:r>
            <a:br>
              <a:rPr lang="en-US" dirty="0"/>
            </a:br>
            <a:r>
              <a:rPr lang="en-US" dirty="0"/>
              <a:t>a) Linear arrays			c) Horizontal array</a:t>
            </a:r>
            <a:br>
              <a:rPr lang="en-US" dirty="0"/>
            </a:br>
            <a:r>
              <a:rPr lang="en-US" dirty="0"/>
              <a:t>b) Lists 				d) Vertical array</a:t>
            </a:r>
            <a:br>
              <a:rPr lang="en-US" dirty="0"/>
            </a:br>
            <a:r>
              <a:rPr lang="en-US" dirty="0"/>
              <a:t/>
            </a:r>
            <a:br>
              <a:rPr lang="en-US" dirty="0"/>
            </a:br>
            <a:endParaRPr lang="en-IN" dirty="0"/>
          </a:p>
        </p:txBody>
      </p:sp>
      <p:sp>
        <p:nvSpPr>
          <p:cNvPr id="4" name="TextBox 3"/>
          <p:cNvSpPr txBox="1"/>
          <p:nvPr/>
        </p:nvSpPr>
        <p:spPr>
          <a:xfrm>
            <a:off x="429448" y="2013659"/>
            <a:ext cx="4963154" cy="923330"/>
          </a:xfrm>
          <a:prstGeom prst="rect">
            <a:avLst/>
          </a:prstGeom>
          <a:noFill/>
        </p:spPr>
        <p:txBody>
          <a:bodyPr wrap="none" rtlCol="0">
            <a:spAutoFit/>
          </a:bodyPr>
          <a:lstStyle/>
          <a:p>
            <a:r>
              <a:rPr lang="en-US" dirty="0"/>
              <a:t>30. A data structure that follows the FIFO principle.</a:t>
            </a:r>
            <a:br>
              <a:rPr lang="en-US" dirty="0"/>
            </a:br>
            <a:r>
              <a:rPr lang="en-US" dirty="0"/>
              <a:t>a) Queue 				c) Stack</a:t>
            </a:r>
            <a:br>
              <a:rPr lang="en-US" dirty="0"/>
            </a:br>
            <a:r>
              <a:rPr lang="en-US" dirty="0"/>
              <a:t>b) LL            			d) Union</a:t>
            </a:r>
            <a:endParaRPr lang="en-IN" dirty="0"/>
          </a:p>
        </p:txBody>
      </p:sp>
    </p:spTree>
    <p:extLst>
      <p:ext uri="{BB962C8B-B14F-4D97-AF65-F5344CB8AC3E}">
        <p14:creationId xmlns:p14="http://schemas.microsoft.com/office/powerpoint/2010/main" xmlns="" val="2087813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5461" y="527538"/>
            <a:ext cx="10995189" cy="646331"/>
          </a:xfrm>
          <a:prstGeom prst="rect">
            <a:avLst/>
          </a:prstGeom>
          <a:noFill/>
        </p:spPr>
        <p:txBody>
          <a:bodyPr wrap="none" rtlCol="0">
            <a:spAutoFit/>
          </a:bodyPr>
          <a:lstStyle/>
          <a:p>
            <a:r>
              <a:rPr lang="en-US" dirty="0"/>
              <a:t>29.  Answer: a</a:t>
            </a:r>
            <a:br>
              <a:rPr lang="en-US" dirty="0"/>
            </a:br>
            <a:r>
              <a:rPr lang="en-US" dirty="0"/>
              <a:t>Explanation: Linear arrays are the 1-Dimensional arrays wherein only one row is present and the items are inserted.</a:t>
            </a:r>
            <a:endParaRPr lang="en-IN" dirty="0"/>
          </a:p>
        </p:txBody>
      </p:sp>
      <p:sp>
        <p:nvSpPr>
          <p:cNvPr id="4" name="TextBox 3"/>
          <p:cNvSpPr txBox="1"/>
          <p:nvPr/>
        </p:nvSpPr>
        <p:spPr>
          <a:xfrm>
            <a:off x="615461" y="1784839"/>
            <a:ext cx="9824613" cy="646331"/>
          </a:xfrm>
          <a:prstGeom prst="rect">
            <a:avLst/>
          </a:prstGeom>
          <a:noFill/>
        </p:spPr>
        <p:txBody>
          <a:bodyPr wrap="none" rtlCol="0">
            <a:spAutoFit/>
          </a:bodyPr>
          <a:lstStyle/>
          <a:p>
            <a:r>
              <a:rPr lang="en-US" dirty="0"/>
              <a:t>30.  Answer: a</a:t>
            </a:r>
            <a:br>
              <a:rPr lang="en-US" dirty="0"/>
            </a:br>
            <a:r>
              <a:rPr lang="en-US" dirty="0"/>
              <a:t>Explanation: The answer is Queue. A Queue follows the FIFO principle. FIFO stands for First In First Out.</a:t>
            </a:r>
          </a:p>
        </p:txBody>
      </p:sp>
    </p:spTree>
    <p:extLst>
      <p:ext uri="{BB962C8B-B14F-4D97-AF65-F5344CB8AC3E}">
        <p14:creationId xmlns:p14="http://schemas.microsoft.com/office/powerpoint/2010/main" xmlns="" val="3209617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68716" y="129724"/>
            <a:ext cx="2165978" cy="769441"/>
          </a:xfrm>
          <a:prstGeom prst="rect">
            <a:avLst/>
          </a:prstGeom>
          <a:noFill/>
        </p:spPr>
        <p:txBody>
          <a:bodyPr wrap="none" rtlCol="0">
            <a:spAutoFit/>
          </a:bodyPr>
          <a:lstStyle/>
          <a:p>
            <a:r>
              <a:rPr lang="en-US" sz="4400" u="sng" dirty="0">
                <a:latin typeface="Bahnschrift SemiLight SemiConde" panose="020B0502040204020203" pitchFamily="34" charset="0"/>
              </a:rPr>
              <a:t>Answers</a:t>
            </a:r>
            <a:r>
              <a:rPr lang="en-US" dirty="0"/>
              <a:t> </a:t>
            </a:r>
            <a:endParaRPr lang="en-IN" dirty="0"/>
          </a:p>
        </p:txBody>
      </p:sp>
      <p:sp>
        <p:nvSpPr>
          <p:cNvPr id="3" name="TextBox 2"/>
          <p:cNvSpPr txBox="1"/>
          <p:nvPr/>
        </p:nvSpPr>
        <p:spPr>
          <a:xfrm>
            <a:off x="633046" y="874892"/>
            <a:ext cx="11558954" cy="923330"/>
          </a:xfrm>
          <a:prstGeom prst="rect">
            <a:avLst/>
          </a:prstGeom>
          <a:noFill/>
        </p:spPr>
        <p:txBody>
          <a:bodyPr wrap="square" rtlCol="0">
            <a:spAutoFit/>
          </a:bodyPr>
          <a:lstStyle/>
          <a:p>
            <a:r>
              <a:rPr lang="en-US" dirty="0"/>
              <a:t>1.  Answer: a</a:t>
            </a:r>
            <a:br>
              <a:rPr lang="en-US" dirty="0"/>
            </a:br>
            <a:r>
              <a:rPr lang="en-US" dirty="0"/>
              <a:t>Explanation: Structured programming is based on the stepwise refinement process-a method of problem decomposition common to all engineering disciplines and the physical, chemical, and biological sciences.</a:t>
            </a:r>
            <a:endParaRPr lang="en-IN" dirty="0"/>
          </a:p>
        </p:txBody>
      </p:sp>
      <p:sp>
        <p:nvSpPr>
          <p:cNvPr id="4" name="TextBox 3"/>
          <p:cNvSpPr txBox="1"/>
          <p:nvPr/>
        </p:nvSpPr>
        <p:spPr>
          <a:xfrm>
            <a:off x="633046" y="2097257"/>
            <a:ext cx="10947829" cy="923330"/>
          </a:xfrm>
          <a:prstGeom prst="rect">
            <a:avLst/>
          </a:prstGeom>
          <a:noFill/>
        </p:spPr>
        <p:txBody>
          <a:bodyPr wrap="square" rtlCol="0">
            <a:spAutoFit/>
          </a:bodyPr>
          <a:lstStyle/>
          <a:p>
            <a:r>
              <a:rPr lang="en-US" dirty="0"/>
              <a:t>2.  Answer: a</a:t>
            </a:r>
            <a:br>
              <a:rPr lang="en-US" dirty="0"/>
            </a:br>
            <a:r>
              <a:rPr lang="en-US" dirty="0"/>
              <a:t>Explanation: The statement is true. Structural programming follows the top – down approach. Each module is further divided into sub modules.</a:t>
            </a:r>
            <a:endParaRPr lang="en-IN" dirty="0"/>
          </a:p>
        </p:txBody>
      </p:sp>
      <p:sp>
        <p:nvSpPr>
          <p:cNvPr id="5" name="TextBox 4"/>
          <p:cNvSpPr txBox="1"/>
          <p:nvPr/>
        </p:nvSpPr>
        <p:spPr>
          <a:xfrm>
            <a:off x="633046" y="3358897"/>
            <a:ext cx="10385664" cy="646331"/>
          </a:xfrm>
          <a:prstGeom prst="rect">
            <a:avLst/>
          </a:prstGeom>
          <a:noFill/>
        </p:spPr>
        <p:txBody>
          <a:bodyPr wrap="none" rtlCol="0">
            <a:spAutoFit/>
          </a:bodyPr>
          <a:lstStyle/>
          <a:p>
            <a:r>
              <a:rPr lang="en-US" dirty="0"/>
              <a:t>3.  Answer: a</a:t>
            </a:r>
            <a:br>
              <a:rPr lang="en-US" dirty="0"/>
            </a:br>
            <a:r>
              <a:rPr lang="en-US" dirty="0"/>
              <a:t>Explanation: A flowchart is a directed graph. It simply describes the flow of execution control of the program.</a:t>
            </a:r>
            <a:endParaRPr lang="en-IN" dirty="0"/>
          </a:p>
        </p:txBody>
      </p:sp>
      <p:sp>
        <p:nvSpPr>
          <p:cNvPr id="6" name="TextBox 5"/>
          <p:cNvSpPr txBox="1"/>
          <p:nvPr/>
        </p:nvSpPr>
        <p:spPr>
          <a:xfrm>
            <a:off x="633046" y="4343538"/>
            <a:ext cx="11334641" cy="923330"/>
          </a:xfrm>
          <a:prstGeom prst="rect">
            <a:avLst/>
          </a:prstGeom>
          <a:noFill/>
        </p:spPr>
        <p:txBody>
          <a:bodyPr wrap="none" rtlCol="0">
            <a:spAutoFit/>
          </a:bodyPr>
          <a:lstStyle/>
          <a:p>
            <a:r>
              <a:rPr lang="en-US" dirty="0"/>
              <a:t>4.  Answer: b</a:t>
            </a:r>
            <a:br>
              <a:rPr lang="en-US" dirty="0"/>
            </a:br>
            <a:r>
              <a:rPr lang="en-US" dirty="0"/>
              <a:t>Explanation: It is natural to write a program as a sequence of program structures such as sequences, choices and loops.</a:t>
            </a:r>
            <a:endParaRPr lang="en-IN" dirty="0"/>
          </a:p>
          <a:p>
            <a:endParaRPr lang="en-IN" dirty="0"/>
          </a:p>
        </p:txBody>
      </p:sp>
      <p:sp>
        <p:nvSpPr>
          <p:cNvPr id="7" name="TextBox 6"/>
          <p:cNvSpPr txBox="1"/>
          <p:nvPr/>
        </p:nvSpPr>
        <p:spPr>
          <a:xfrm>
            <a:off x="633046" y="5328179"/>
            <a:ext cx="9999532" cy="923330"/>
          </a:xfrm>
          <a:prstGeom prst="rect">
            <a:avLst/>
          </a:prstGeom>
          <a:noFill/>
        </p:spPr>
        <p:txBody>
          <a:bodyPr wrap="none" rtlCol="0">
            <a:spAutoFit/>
          </a:bodyPr>
          <a:lstStyle/>
          <a:p>
            <a:r>
              <a:rPr lang="en-US" dirty="0"/>
              <a:t>5.  Answer: c</a:t>
            </a:r>
            <a:br>
              <a:rPr lang="en-US" dirty="0"/>
            </a:br>
            <a:r>
              <a:rPr lang="en-US" dirty="0"/>
              <a:t>Explanation: The if statement follows that syntax. If is a choice statement. Else is also a choice statement.</a:t>
            </a:r>
            <a:endParaRPr lang="en-IN" dirty="0"/>
          </a:p>
          <a:p>
            <a:endParaRPr lang="en-IN" dirty="0"/>
          </a:p>
        </p:txBody>
      </p:sp>
    </p:spTree>
    <p:extLst>
      <p:ext uri="{BB962C8B-B14F-4D97-AF65-F5344CB8AC3E}">
        <p14:creationId xmlns:p14="http://schemas.microsoft.com/office/powerpoint/2010/main" xmlns="" val="1495946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3238" y="386862"/>
            <a:ext cx="10770577" cy="923330"/>
          </a:xfrm>
          <a:prstGeom prst="rect">
            <a:avLst/>
          </a:prstGeom>
          <a:noFill/>
        </p:spPr>
        <p:txBody>
          <a:bodyPr wrap="square" rtlCol="0">
            <a:spAutoFit/>
          </a:bodyPr>
          <a:lstStyle/>
          <a:p>
            <a:r>
              <a:rPr lang="en-US" dirty="0"/>
              <a:t>6. Which of the following is a loop statement?</a:t>
            </a:r>
            <a:br>
              <a:rPr lang="en-US" dirty="0"/>
            </a:br>
            <a:r>
              <a:rPr lang="en-US" dirty="0"/>
              <a:t>a) IF			c) WHILE</a:t>
            </a:r>
            <a:br>
              <a:rPr lang="en-US" dirty="0"/>
            </a:br>
            <a:r>
              <a:rPr lang="en-US" dirty="0"/>
              <a:t>b) ELSE 			d) DO</a:t>
            </a:r>
            <a:endParaRPr lang="en-IN" dirty="0"/>
          </a:p>
        </p:txBody>
      </p:sp>
      <p:sp>
        <p:nvSpPr>
          <p:cNvPr id="5" name="TextBox 4"/>
          <p:cNvSpPr txBox="1"/>
          <p:nvPr/>
        </p:nvSpPr>
        <p:spPr>
          <a:xfrm>
            <a:off x="413238" y="1409429"/>
            <a:ext cx="11131062" cy="923330"/>
          </a:xfrm>
          <a:prstGeom prst="rect">
            <a:avLst/>
          </a:prstGeom>
          <a:noFill/>
        </p:spPr>
        <p:txBody>
          <a:bodyPr wrap="square" rtlCol="0">
            <a:spAutoFit/>
          </a:bodyPr>
          <a:lstStyle/>
          <a:p>
            <a:r>
              <a:rPr lang="en-US" altLang="en-US" dirty="0">
                <a:solidFill>
                  <a:srgbClr val="222222"/>
                </a:solidFill>
                <a:latin typeface="Arial" panose="020B0604020202020204" pitchFamily="34" charset="0"/>
                <a:cs typeface="Arial" panose="020B0604020202020204" pitchFamily="34" charset="0"/>
              </a:rPr>
              <a:t>7. What is the correct syntax of for statement?</a:t>
            </a:r>
            <a:r>
              <a:rPr lang="en-US" altLang="en-US" dirty="0"/>
              <a:t/>
            </a:r>
            <a:br>
              <a:rPr lang="en-US" altLang="en-US" dirty="0"/>
            </a:br>
            <a:r>
              <a:rPr lang="en-US" altLang="en-US" dirty="0">
                <a:solidFill>
                  <a:srgbClr val="222222"/>
                </a:solidFill>
                <a:latin typeface="Arial" panose="020B0604020202020204" pitchFamily="34" charset="0"/>
                <a:cs typeface="Arial" panose="020B0604020202020204" pitchFamily="34" charset="0"/>
              </a:rPr>
              <a:t>a) for(</a:t>
            </a:r>
            <a:r>
              <a:rPr lang="en-US" altLang="en-US" dirty="0" err="1">
                <a:solidFill>
                  <a:srgbClr val="222222"/>
                </a:solidFill>
                <a:latin typeface="Arial" panose="020B0604020202020204" pitchFamily="34" charset="0"/>
                <a:cs typeface="Arial" panose="020B0604020202020204" pitchFamily="34" charset="0"/>
              </a:rPr>
              <a:t>initialization;condition;update</a:t>
            </a:r>
            <a:r>
              <a:rPr lang="en-US" altLang="en-US" dirty="0">
                <a:solidFill>
                  <a:srgbClr val="222222"/>
                </a:solidFill>
                <a:latin typeface="Arial" panose="020B0604020202020204" pitchFamily="34" charset="0"/>
                <a:cs typeface="Arial" panose="020B0604020202020204" pitchFamily="34" charset="0"/>
              </a:rPr>
              <a:t>) 		c) for(</a:t>
            </a:r>
            <a:r>
              <a:rPr lang="en-US" altLang="en-US" dirty="0" err="1">
                <a:solidFill>
                  <a:srgbClr val="222222"/>
                </a:solidFill>
                <a:latin typeface="Arial" panose="020B0604020202020204" pitchFamily="34" charset="0"/>
                <a:cs typeface="Arial" panose="020B0604020202020204" pitchFamily="34" charset="0"/>
              </a:rPr>
              <a:t>condition;initialization;update</a:t>
            </a:r>
            <a:r>
              <a:rPr lang="en-US" altLang="en-US" dirty="0">
                <a:solidFill>
                  <a:srgbClr val="222222"/>
                </a:solidFill>
                <a:latin typeface="Arial" panose="020B0604020202020204" pitchFamily="34" charset="0"/>
                <a:cs typeface="Arial" panose="020B0604020202020204" pitchFamily="34" charset="0"/>
              </a:rPr>
              <a:t>)</a:t>
            </a:r>
            <a:r>
              <a:rPr lang="en-US" altLang="en-US" dirty="0"/>
              <a:t/>
            </a:r>
            <a:br>
              <a:rPr lang="en-US" altLang="en-US" dirty="0"/>
            </a:br>
            <a:r>
              <a:rPr lang="en-US" altLang="en-US" dirty="0">
                <a:solidFill>
                  <a:srgbClr val="222222"/>
                </a:solidFill>
                <a:latin typeface="Arial" panose="020B0604020202020204" pitchFamily="34" charset="0"/>
                <a:cs typeface="Arial" panose="020B0604020202020204" pitchFamily="34" charset="0"/>
              </a:rPr>
              <a:t>b) for(</a:t>
            </a:r>
            <a:r>
              <a:rPr lang="en-US" altLang="en-US" dirty="0" err="1">
                <a:solidFill>
                  <a:srgbClr val="222222"/>
                </a:solidFill>
                <a:latin typeface="Arial" panose="020B0604020202020204" pitchFamily="34" charset="0"/>
                <a:cs typeface="Arial" panose="020B0604020202020204" pitchFamily="34" charset="0"/>
              </a:rPr>
              <a:t>initialization,condition,update</a:t>
            </a:r>
            <a:r>
              <a:rPr lang="en-US" altLang="en-US" dirty="0">
                <a:solidFill>
                  <a:srgbClr val="222222"/>
                </a:solidFill>
                <a:latin typeface="Arial" panose="020B0604020202020204" pitchFamily="34" charset="0"/>
                <a:cs typeface="Arial" panose="020B0604020202020204" pitchFamily="34" charset="0"/>
              </a:rPr>
              <a:t>) 		d) for(</a:t>
            </a:r>
            <a:r>
              <a:rPr lang="en-US" altLang="en-US" dirty="0" err="1">
                <a:solidFill>
                  <a:srgbClr val="222222"/>
                </a:solidFill>
                <a:latin typeface="Arial" panose="020B0604020202020204" pitchFamily="34" charset="0"/>
                <a:cs typeface="Arial" panose="020B0604020202020204" pitchFamily="34" charset="0"/>
              </a:rPr>
              <a:t>initialization;condition</a:t>
            </a:r>
            <a:r>
              <a:rPr lang="en-US" altLang="en-US" dirty="0">
                <a:solidFill>
                  <a:srgbClr val="222222"/>
                </a:solidFill>
                <a:latin typeface="Arial" panose="020B0604020202020204" pitchFamily="34" charset="0"/>
                <a:cs typeface="Arial" panose="020B0604020202020204" pitchFamily="34" charset="0"/>
              </a:rPr>
              <a:t>;)</a:t>
            </a:r>
            <a:r>
              <a:rPr lang="en-US" altLang="en-US" dirty="0"/>
              <a:t> </a:t>
            </a:r>
            <a:endParaRPr lang="en-IN" dirty="0"/>
          </a:p>
        </p:txBody>
      </p:sp>
      <p:sp>
        <p:nvSpPr>
          <p:cNvPr id="6" name="TextBox 5"/>
          <p:cNvSpPr txBox="1"/>
          <p:nvPr/>
        </p:nvSpPr>
        <p:spPr>
          <a:xfrm>
            <a:off x="413238" y="2431996"/>
            <a:ext cx="9082454" cy="923330"/>
          </a:xfrm>
          <a:prstGeom prst="rect">
            <a:avLst/>
          </a:prstGeom>
          <a:noFill/>
        </p:spPr>
        <p:txBody>
          <a:bodyPr wrap="square" rtlCol="0">
            <a:spAutoFit/>
          </a:bodyPr>
          <a:lstStyle/>
          <a:p>
            <a:r>
              <a:rPr lang="en-US" dirty="0"/>
              <a:t>8. Semicolon is used after :</a:t>
            </a:r>
            <a:br>
              <a:rPr lang="en-US" dirty="0"/>
            </a:br>
            <a:r>
              <a:rPr lang="en-US" dirty="0"/>
              <a:t>a) Function definition	 c) for loop</a:t>
            </a:r>
            <a:br>
              <a:rPr lang="en-US" dirty="0"/>
            </a:br>
            <a:r>
              <a:rPr lang="en-US" dirty="0"/>
              <a:t>b) Function call		d) while loop</a:t>
            </a:r>
            <a:endParaRPr lang="en-IN" dirty="0"/>
          </a:p>
        </p:txBody>
      </p:sp>
      <p:sp>
        <p:nvSpPr>
          <p:cNvPr id="7" name="TextBox 6"/>
          <p:cNvSpPr txBox="1"/>
          <p:nvPr/>
        </p:nvSpPr>
        <p:spPr>
          <a:xfrm>
            <a:off x="413238" y="3454563"/>
            <a:ext cx="5469318" cy="923330"/>
          </a:xfrm>
          <a:prstGeom prst="rect">
            <a:avLst/>
          </a:prstGeom>
          <a:noFill/>
        </p:spPr>
        <p:txBody>
          <a:bodyPr wrap="none" rtlCol="0">
            <a:spAutoFit/>
          </a:bodyPr>
          <a:lstStyle/>
          <a:p>
            <a:r>
              <a:rPr lang="en-US" dirty="0"/>
              <a:t>9. The number of values a function can return at a time?</a:t>
            </a:r>
            <a:br>
              <a:rPr lang="en-US" dirty="0"/>
            </a:br>
            <a:r>
              <a:rPr lang="en-US" dirty="0"/>
              <a:t>a) 1 			c) 2</a:t>
            </a:r>
            <a:br>
              <a:rPr lang="en-US" dirty="0"/>
            </a:br>
            <a:r>
              <a:rPr lang="en-US" dirty="0"/>
              <a:t>b) 0			d) more than 2</a:t>
            </a:r>
            <a:endParaRPr lang="en-IN" dirty="0"/>
          </a:p>
        </p:txBody>
      </p:sp>
      <p:sp>
        <p:nvSpPr>
          <p:cNvPr id="8" name="TextBox 7"/>
          <p:cNvSpPr txBox="1"/>
          <p:nvPr/>
        </p:nvSpPr>
        <p:spPr>
          <a:xfrm>
            <a:off x="413238" y="4542405"/>
            <a:ext cx="4860370" cy="923330"/>
          </a:xfrm>
          <a:prstGeom prst="rect">
            <a:avLst/>
          </a:prstGeom>
          <a:noFill/>
        </p:spPr>
        <p:txBody>
          <a:bodyPr wrap="none" rtlCol="0">
            <a:spAutoFit/>
          </a:bodyPr>
          <a:lstStyle/>
          <a:p>
            <a:r>
              <a:rPr lang="en-US" dirty="0"/>
              <a:t>10. Which of the following isn’t a loop statement?</a:t>
            </a:r>
            <a:br>
              <a:rPr lang="en-US" dirty="0"/>
            </a:br>
            <a:r>
              <a:rPr lang="en-US" dirty="0"/>
              <a:t>a) for 			c) while</a:t>
            </a:r>
            <a:br>
              <a:rPr lang="en-US" dirty="0"/>
            </a:br>
            <a:r>
              <a:rPr lang="en-US" dirty="0"/>
              <a:t>b) </a:t>
            </a:r>
            <a:r>
              <a:rPr lang="en-US" dirty="0" err="1"/>
              <a:t>elif</a:t>
            </a:r>
            <a:r>
              <a:rPr lang="en-US" dirty="0"/>
              <a:t>			d) do-while</a:t>
            </a:r>
            <a:endParaRPr lang="en-IN" dirty="0"/>
          </a:p>
        </p:txBody>
      </p:sp>
      <p:sp>
        <p:nvSpPr>
          <p:cNvPr id="9" name="TextBox 8"/>
          <p:cNvSpPr txBox="1"/>
          <p:nvPr/>
        </p:nvSpPr>
        <p:spPr>
          <a:xfrm>
            <a:off x="413238" y="5630248"/>
            <a:ext cx="7691080" cy="923330"/>
          </a:xfrm>
          <a:prstGeom prst="rect">
            <a:avLst/>
          </a:prstGeom>
          <a:noFill/>
        </p:spPr>
        <p:txBody>
          <a:bodyPr wrap="none" rtlCol="0">
            <a:spAutoFit/>
          </a:bodyPr>
          <a:lstStyle/>
          <a:p>
            <a:r>
              <a:rPr lang="en-US" dirty="0"/>
              <a:t>11. Keep the statement language ______________ while writing a pseudo code.</a:t>
            </a:r>
            <a:br>
              <a:rPr lang="en-US" dirty="0"/>
            </a:br>
            <a:r>
              <a:rPr lang="en-US" dirty="0"/>
              <a:t>a) Dependent		 c) Case sensitive</a:t>
            </a:r>
            <a:br>
              <a:rPr lang="en-US" dirty="0"/>
            </a:br>
            <a:r>
              <a:rPr lang="en-US" dirty="0"/>
              <a:t>b) Independent 		d) Capitalized</a:t>
            </a:r>
            <a:endParaRPr lang="en-IN" dirty="0"/>
          </a:p>
        </p:txBody>
      </p:sp>
    </p:spTree>
    <p:extLst>
      <p:ext uri="{BB962C8B-B14F-4D97-AF65-F5344CB8AC3E}">
        <p14:creationId xmlns:p14="http://schemas.microsoft.com/office/powerpoint/2010/main" xmlns="" val="941097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3915" y="342900"/>
            <a:ext cx="9363808" cy="1200329"/>
          </a:xfrm>
          <a:prstGeom prst="rect">
            <a:avLst/>
          </a:prstGeom>
          <a:noFill/>
        </p:spPr>
        <p:txBody>
          <a:bodyPr wrap="square" rtlCol="0">
            <a:spAutoFit/>
          </a:bodyPr>
          <a:lstStyle/>
          <a:p>
            <a:r>
              <a:rPr lang="en-US" dirty="0"/>
              <a:t>6.  Answer: c</a:t>
            </a:r>
            <a:br>
              <a:rPr lang="en-US" dirty="0"/>
            </a:br>
            <a:r>
              <a:rPr lang="en-US" dirty="0"/>
              <a:t>Explanation: WHILE is a loop statement.</a:t>
            </a:r>
            <a:br>
              <a:rPr lang="en-US" dirty="0"/>
            </a:br>
            <a:r>
              <a:rPr lang="en-US" dirty="0"/>
              <a:t>Syntax : while(condition)</a:t>
            </a:r>
            <a:br>
              <a:rPr lang="en-US" dirty="0"/>
            </a:br>
            <a:r>
              <a:rPr lang="en-US" dirty="0"/>
              <a:t>action.</a:t>
            </a:r>
            <a:endParaRPr lang="en-IN" dirty="0"/>
          </a:p>
        </p:txBody>
      </p:sp>
      <p:sp>
        <p:nvSpPr>
          <p:cNvPr id="5" name="TextBox 4"/>
          <p:cNvSpPr txBox="1"/>
          <p:nvPr/>
        </p:nvSpPr>
        <p:spPr>
          <a:xfrm>
            <a:off x="553915" y="1664780"/>
            <a:ext cx="6705297" cy="923330"/>
          </a:xfrm>
          <a:prstGeom prst="rect">
            <a:avLst/>
          </a:prstGeom>
          <a:noFill/>
        </p:spPr>
        <p:txBody>
          <a:bodyPr wrap="none" rtlCol="0">
            <a:spAutoFit/>
          </a:bodyPr>
          <a:lstStyle/>
          <a:p>
            <a:pPr lvl="0" eaLnBrk="0" fontAlgn="base" hangingPunct="0">
              <a:spcBef>
                <a:spcPct val="0"/>
              </a:spcBef>
              <a:spcAft>
                <a:spcPct val="0"/>
              </a:spcAft>
            </a:pPr>
            <a:r>
              <a:rPr lang="en-US" altLang="en-US" dirty="0">
                <a:solidFill>
                  <a:srgbClr val="222222"/>
                </a:solidFill>
                <a:cs typeface="Arial" panose="020B0604020202020204" pitchFamily="34" charset="0"/>
              </a:rPr>
              <a:t>7.  Answer: a</a:t>
            </a:r>
            <a:r>
              <a:rPr lang="en-US" altLang="en-US" dirty="0"/>
              <a:t/>
            </a:r>
            <a:br>
              <a:rPr lang="en-US" altLang="en-US" dirty="0"/>
            </a:br>
            <a:r>
              <a:rPr lang="en-US" altLang="en-US" dirty="0">
                <a:solidFill>
                  <a:srgbClr val="222222"/>
                </a:solidFill>
                <a:cs typeface="Arial" panose="020B0604020202020204" pitchFamily="34" charset="0"/>
              </a:rPr>
              <a:t>Explanation: The correct syntax is : for(</a:t>
            </a:r>
            <a:r>
              <a:rPr lang="en-US" altLang="en-US" dirty="0" err="1">
                <a:solidFill>
                  <a:srgbClr val="222222"/>
                </a:solidFill>
                <a:cs typeface="Arial" panose="020B0604020202020204" pitchFamily="34" charset="0"/>
              </a:rPr>
              <a:t>initialization;condition;update</a:t>
            </a:r>
            <a:r>
              <a:rPr lang="en-US" altLang="en-US" dirty="0">
                <a:solidFill>
                  <a:srgbClr val="222222"/>
                </a:solidFill>
                <a:cs typeface="Arial" panose="020B0604020202020204" pitchFamily="34" charset="0"/>
              </a:rPr>
              <a:t>)</a:t>
            </a:r>
            <a:r>
              <a:rPr lang="en-US" altLang="en-US" dirty="0"/>
              <a:t/>
            </a:r>
            <a:br>
              <a:rPr lang="en-US" altLang="en-US" dirty="0"/>
            </a:br>
            <a:r>
              <a:rPr lang="en-US" altLang="en-US" dirty="0">
                <a:solidFill>
                  <a:srgbClr val="222222"/>
                </a:solidFill>
                <a:cs typeface="Arial" panose="020B0604020202020204" pitchFamily="34" charset="0"/>
              </a:rPr>
              <a:t>For is another loop statement.</a:t>
            </a:r>
            <a:r>
              <a:rPr lang="en-US" altLang="en-US" dirty="0"/>
              <a:t> </a:t>
            </a:r>
          </a:p>
        </p:txBody>
      </p:sp>
      <p:sp>
        <p:nvSpPr>
          <p:cNvPr id="6" name="TextBox 5"/>
          <p:cNvSpPr txBox="1"/>
          <p:nvPr/>
        </p:nvSpPr>
        <p:spPr>
          <a:xfrm>
            <a:off x="553915" y="2709661"/>
            <a:ext cx="11278421" cy="923330"/>
          </a:xfrm>
          <a:prstGeom prst="rect">
            <a:avLst/>
          </a:prstGeom>
          <a:noFill/>
        </p:spPr>
        <p:txBody>
          <a:bodyPr wrap="square" rtlCol="0">
            <a:spAutoFit/>
          </a:bodyPr>
          <a:lstStyle/>
          <a:p>
            <a:r>
              <a:rPr lang="en-US" dirty="0"/>
              <a:t>8.  Answer: b</a:t>
            </a:r>
            <a:br>
              <a:rPr lang="en-US" dirty="0"/>
            </a:br>
            <a:r>
              <a:rPr lang="en-US" dirty="0"/>
              <a:t>Explanation: Semicolon is used after function call otherwise it leads to compile-time errors. It shouldn’t be used after definitions. It should also not be used after loops.</a:t>
            </a:r>
            <a:endParaRPr lang="en-IN" dirty="0"/>
          </a:p>
        </p:txBody>
      </p:sp>
      <p:sp>
        <p:nvSpPr>
          <p:cNvPr id="7" name="TextBox 6"/>
          <p:cNvSpPr txBox="1"/>
          <p:nvPr/>
        </p:nvSpPr>
        <p:spPr>
          <a:xfrm>
            <a:off x="553915" y="3754542"/>
            <a:ext cx="5760551" cy="923330"/>
          </a:xfrm>
          <a:prstGeom prst="rect">
            <a:avLst/>
          </a:prstGeom>
          <a:noFill/>
        </p:spPr>
        <p:txBody>
          <a:bodyPr wrap="none" rtlCol="0">
            <a:spAutoFit/>
          </a:bodyPr>
          <a:lstStyle/>
          <a:p>
            <a:r>
              <a:rPr lang="en-US" dirty="0"/>
              <a:t>9.  Answer: a</a:t>
            </a:r>
            <a:br>
              <a:rPr lang="en-US" dirty="0"/>
            </a:br>
            <a:r>
              <a:rPr lang="en-US" dirty="0"/>
              <a:t>Explanation: A function can return only one value at a time.</a:t>
            </a:r>
            <a:br>
              <a:rPr lang="en-US" dirty="0"/>
            </a:br>
            <a:r>
              <a:rPr lang="en-US" dirty="0"/>
              <a:t>Syntax : return (x,12);</a:t>
            </a:r>
            <a:endParaRPr lang="en-IN" dirty="0"/>
          </a:p>
        </p:txBody>
      </p:sp>
      <p:sp>
        <p:nvSpPr>
          <p:cNvPr id="8" name="TextBox 7"/>
          <p:cNvSpPr txBox="1"/>
          <p:nvPr/>
        </p:nvSpPr>
        <p:spPr>
          <a:xfrm>
            <a:off x="553915" y="4897316"/>
            <a:ext cx="8685391" cy="646331"/>
          </a:xfrm>
          <a:prstGeom prst="rect">
            <a:avLst/>
          </a:prstGeom>
          <a:noFill/>
        </p:spPr>
        <p:txBody>
          <a:bodyPr wrap="none" rtlCol="0">
            <a:spAutoFit/>
          </a:bodyPr>
          <a:lstStyle/>
          <a:p>
            <a:r>
              <a:rPr lang="en-US" dirty="0"/>
              <a:t>10.  Answer: b</a:t>
            </a:r>
            <a:br>
              <a:rPr lang="en-US" dirty="0"/>
            </a:br>
            <a:r>
              <a:rPr lang="en-US" dirty="0"/>
              <a:t>Explanation: The answer is </a:t>
            </a:r>
            <a:r>
              <a:rPr lang="en-US" dirty="0" err="1"/>
              <a:t>elif</a:t>
            </a:r>
            <a:r>
              <a:rPr lang="en-US" dirty="0"/>
              <a:t>. </a:t>
            </a:r>
            <a:r>
              <a:rPr lang="en-US" dirty="0" err="1"/>
              <a:t>Elif</a:t>
            </a:r>
            <a:r>
              <a:rPr lang="en-US" dirty="0"/>
              <a:t> isn’t a loop statement. It is a part of a choice statement.</a:t>
            </a:r>
            <a:endParaRPr lang="en-IN" dirty="0"/>
          </a:p>
        </p:txBody>
      </p:sp>
      <p:sp>
        <p:nvSpPr>
          <p:cNvPr id="9" name="TextBox 8"/>
          <p:cNvSpPr txBox="1"/>
          <p:nvPr/>
        </p:nvSpPr>
        <p:spPr>
          <a:xfrm>
            <a:off x="553915" y="5763091"/>
            <a:ext cx="11351573" cy="1200329"/>
          </a:xfrm>
          <a:prstGeom prst="rect">
            <a:avLst/>
          </a:prstGeom>
          <a:noFill/>
        </p:spPr>
        <p:txBody>
          <a:bodyPr wrap="square" rtlCol="0">
            <a:spAutoFit/>
          </a:bodyPr>
          <a:lstStyle/>
          <a:p>
            <a:r>
              <a:rPr lang="en-US" dirty="0"/>
              <a:t>11.  Answer: b</a:t>
            </a:r>
            <a:br>
              <a:rPr lang="en-US" dirty="0"/>
            </a:br>
            <a:r>
              <a:rPr lang="en-US" dirty="0"/>
              <a:t>Explanation: The statement’s language should be independent. Other rules are to write only one statement per line and end multiline structures.</a:t>
            </a:r>
            <a:endParaRPr lang="en-IN" dirty="0"/>
          </a:p>
          <a:p>
            <a:endParaRPr lang="en-IN" dirty="0"/>
          </a:p>
        </p:txBody>
      </p:sp>
    </p:spTree>
    <p:extLst>
      <p:ext uri="{BB962C8B-B14F-4D97-AF65-F5344CB8AC3E}">
        <p14:creationId xmlns:p14="http://schemas.microsoft.com/office/powerpoint/2010/main" xmlns="" val="414808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70208" y="309217"/>
            <a:ext cx="6982681" cy="923330"/>
          </a:xfrm>
          <a:prstGeom prst="rect">
            <a:avLst/>
          </a:prstGeom>
          <a:noFill/>
        </p:spPr>
        <p:txBody>
          <a:bodyPr wrap="none" rtlCol="0">
            <a:spAutoFit/>
          </a:bodyPr>
          <a:lstStyle/>
          <a:p>
            <a:r>
              <a:rPr lang="en-US" dirty="0"/>
              <a:t>12. Capitalize initial keyword – This is a rule while writing a pseudo code.</a:t>
            </a:r>
            <a:br>
              <a:rPr lang="en-US" dirty="0"/>
            </a:br>
            <a:r>
              <a:rPr lang="en-US" dirty="0"/>
              <a:t>a) True</a:t>
            </a:r>
            <a:br>
              <a:rPr lang="en-US" dirty="0"/>
            </a:br>
            <a:r>
              <a:rPr lang="en-US" dirty="0"/>
              <a:t>b) False</a:t>
            </a:r>
            <a:endParaRPr lang="en-IN" dirty="0"/>
          </a:p>
        </p:txBody>
      </p:sp>
      <p:sp>
        <p:nvSpPr>
          <p:cNvPr id="10" name="TextBox 9"/>
          <p:cNvSpPr txBox="1"/>
          <p:nvPr/>
        </p:nvSpPr>
        <p:spPr>
          <a:xfrm>
            <a:off x="370208" y="1435904"/>
            <a:ext cx="4605748" cy="923330"/>
          </a:xfrm>
          <a:prstGeom prst="rect">
            <a:avLst/>
          </a:prstGeom>
          <a:noFill/>
        </p:spPr>
        <p:txBody>
          <a:bodyPr wrap="none" rtlCol="0">
            <a:spAutoFit/>
          </a:bodyPr>
          <a:lstStyle/>
          <a:p>
            <a:r>
              <a:rPr lang="en-US" dirty="0"/>
              <a:t>13. Which of the following is not a keyword?</a:t>
            </a:r>
            <a:br>
              <a:rPr lang="en-US" dirty="0"/>
            </a:br>
            <a:r>
              <a:rPr lang="en-US" dirty="0"/>
              <a:t>a) Read 				c) start</a:t>
            </a:r>
            <a:br>
              <a:rPr lang="en-US" dirty="0"/>
            </a:br>
            <a:r>
              <a:rPr lang="en-US" dirty="0"/>
              <a:t>b) Write				d) </a:t>
            </a:r>
            <a:r>
              <a:rPr lang="en-US" dirty="0" err="1"/>
              <a:t>endif</a:t>
            </a:r>
            <a:endParaRPr lang="en-IN" dirty="0"/>
          </a:p>
        </p:txBody>
      </p:sp>
      <p:sp>
        <p:nvSpPr>
          <p:cNvPr id="11" name="TextBox 10"/>
          <p:cNvSpPr txBox="1"/>
          <p:nvPr/>
        </p:nvSpPr>
        <p:spPr>
          <a:xfrm>
            <a:off x="370208" y="2562591"/>
            <a:ext cx="6268639" cy="923330"/>
          </a:xfrm>
          <a:prstGeom prst="rect">
            <a:avLst/>
          </a:prstGeom>
          <a:noFill/>
        </p:spPr>
        <p:txBody>
          <a:bodyPr wrap="none" rtlCol="0">
            <a:spAutoFit/>
          </a:bodyPr>
          <a:lstStyle/>
          <a:p>
            <a:r>
              <a:rPr lang="en-US" dirty="0"/>
              <a:t>14. ______________ is used to show hierarchy in a pseudo code.</a:t>
            </a:r>
            <a:br>
              <a:rPr lang="en-US" dirty="0"/>
            </a:br>
            <a:r>
              <a:rPr lang="en-US" dirty="0"/>
              <a:t>a) Indentation 			c) Round Brackets</a:t>
            </a:r>
            <a:br>
              <a:rPr lang="en-US" dirty="0"/>
            </a:br>
            <a:r>
              <a:rPr lang="en-US" dirty="0"/>
              <a:t>b) Curly Braces			d) Semicolon</a:t>
            </a:r>
            <a:endParaRPr lang="en-IN" dirty="0"/>
          </a:p>
        </p:txBody>
      </p:sp>
      <p:sp>
        <p:nvSpPr>
          <p:cNvPr id="12" name="TextBox 11"/>
          <p:cNvSpPr txBox="1"/>
          <p:nvPr/>
        </p:nvSpPr>
        <p:spPr>
          <a:xfrm>
            <a:off x="354954" y="3611188"/>
            <a:ext cx="10634001" cy="923330"/>
          </a:xfrm>
          <a:prstGeom prst="rect">
            <a:avLst/>
          </a:prstGeom>
          <a:noFill/>
        </p:spPr>
        <p:txBody>
          <a:bodyPr wrap="none" rtlCol="0">
            <a:spAutoFit/>
          </a:bodyPr>
          <a:lstStyle/>
          <a:p>
            <a:r>
              <a:rPr lang="en-US" dirty="0"/>
              <a:t>15. The statement that tells the computer to get a value from an input device and store it in a memory location.</a:t>
            </a:r>
            <a:br>
              <a:rPr lang="en-US" dirty="0"/>
            </a:br>
            <a:r>
              <a:rPr lang="en-US" dirty="0"/>
              <a:t>a) read 				c) READ</a:t>
            </a:r>
            <a:br>
              <a:rPr lang="en-US" dirty="0"/>
            </a:br>
            <a:r>
              <a:rPr lang="en-US" dirty="0"/>
              <a:t>b) write				d) WRITE</a:t>
            </a:r>
            <a:endParaRPr lang="en-IN" dirty="0"/>
          </a:p>
        </p:txBody>
      </p:sp>
      <p:sp>
        <p:nvSpPr>
          <p:cNvPr id="13" name="TextBox 12"/>
          <p:cNvSpPr txBox="1"/>
          <p:nvPr/>
        </p:nvSpPr>
        <p:spPr>
          <a:xfrm>
            <a:off x="354954" y="4659785"/>
            <a:ext cx="11279242" cy="2031325"/>
          </a:xfrm>
          <a:prstGeom prst="rect">
            <a:avLst/>
          </a:prstGeom>
          <a:noFill/>
        </p:spPr>
        <p:txBody>
          <a:bodyPr wrap="none" rtlCol="0">
            <a:spAutoFit/>
          </a:bodyPr>
          <a:lstStyle/>
          <a:p>
            <a:r>
              <a:rPr lang="en-US" dirty="0"/>
              <a:t>16. _____________ are identified by their addresses, we give them names (field names / variable names) using words.</a:t>
            </a:r>
            <a:br>
              <a:rPr lang="en-US" dirty="0"/>
            </a:br>
            <a:r>
              <a:rPr lang="en-US" dirty="0"/>
              <a:t>a) Memory variables 		c) Memory Addresses</a:t>
            </a:r>
            <a:br>
              <a:rPr lang="en-US" dirty="0"/>
            </a:br>
            <a:r>
              <a:rPr lang="en-US" dirty="0"/>
              <a:t>b) Memory Locations 		d) Data variables</a:t>
            </a:r>
            <a:br>
              <a:rPr lang="en-US" dirty="0"/>
            </a:br>
            <a:r>
              <a:rPr lang="en-US" dirty="0"/>
              <a:t/>
            </a:r>
            <a:br>
              <a:rPr lang="en-US" dirty="0"/>
            </a:br>
            <a:r>
              <a:rPr lang="en-US" dirty="0"/>
              <a:t/>
            </a:r>
            <a:br>
              <a:rPr lang="en-US" dirty="0"/>
            </a:br>
            <a:endParaRPr lang="en-IN" dirty="0"/>
          </a:p>
          <a:p>
            <a:endParaRPr lang="en-IN" dirty="0"/>
          </a:p>
        </p:txBody>
      </p:sp>
      <p:sp>
        <p:nvSpPr>
          <p:cNvPr id="14" name="TextBox 13"/>
          <p:cNvSpPr txBox="1"/>
          <p:nvPr/>
        </p:nvSpPr>
        <p:spPr>
          <a:xfrm>
            <a:off x="370208" y="5786472"/>
            <a:ext cx="5033750" cy="1200329"/>
          </a:xfrm>
          <a:prstGeom prst="rect">
            <a:avLst/>
          </a:prstGeom>
          <a:noFill/>
        </p:spPr>
        <p:txBody>
          <a:bodyPr wrap="none" rtlCol="0">
            <a:spAutoFit/>
          </a:bodyPr>
          <a:lstStyle/>
          <a:p>
            <a:r>
              <a:rPr lang="en-US" dirty="0"/>
              <a:t>17. ____________ begins with lower case letters.</a:t>
            </a:r>
            <a:br>
              <a:rPr lang="en-US" dirty="0"/>
            </a:br>
            <a:r>
              <a:rPr lang="en-US" dirty="0"/>
              <a:t>a) Keywords 			c) Tokens</a:t>
            </a:r>
            <a:br>
              <a:rPr lang="en-US" dirty="0"/>
            </a:br>
            <a:r>
              <a:rPr lang="en-US" dirty="0"/>
              <a:t>b) Variables 			d) Functions</a:t>
            </a:r>
            <a:endParaRPr lang="en-IN" dirty="0"/>
          </a:p>
          <a:p>
            <a:endParaRPr lang="en-IN" dirty="0"/>
          </a:p>
        </p:txBody>
      </p:sp>
    </p:spTree>
    <p:extLst>
      <p:ext uri="{BB962C8B-B14F-4D97-AF65-F5344CB8AC3E}">
        <p14:creationId xmlns:p14="http://schemas.microsoft.com/office/powerpoint/2010/main" xmlns="" val="43539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13240" y="268163"/>
            <a:ext cx="11261801" cy="646331"/>
          </a:xfrm>
          <a:prstGeom prst="rect">
            <a:avLst/>
          </a:prstGeom>
          <a:noFill/>
        </p:spPr>
        <p:txBody>
          <a:bodyPr wrap="none" rtlCol="0">
            <a:spAutoFit/>
          </a:bodyPr>
          <a:lstStyle/>
          <a:p>
            <a:r>
              <a:rPr lang="en-US" dirty="0"/>
              <a:t>12.  Answer: a</a:t>
            </a:r>
            <a:br>
              <a:rPr lang="en-US" dirty="0"/>
            </a:br>
            <a:r>
              <a:rPr lang="en-US" dirty="0"/>
              <a:t>Explanation: The statement is true. It is an important rule to capitalize the initial keyword while writing a pseudo code.</a:t>
            </a:r>
            <a:endParaRPr lang="en-IN" dirty="0"/>
          </a:p>
        </p:txBody>
      </p:sp>
      <p:sp>
        <p:nvSpPr>
          <p:cNvPr id="10" name="TextBox 9"/>
          <p:cNvSpPr txBox="1"/>
          <p:nvPr/>
        </p:nvSpPr>
        <p:spPr>
          <a:xfrm>
            <a:off x="408426" y="991680"/>
            <a:ext cx="11482439" cy="646331"/>
          </a:xfrm>
          <a:prstGeom prst="rect">
            <a:avLst/>
          </a:prstGeom>
          <a:noFill/>
        </p:spPr>
        <p:txBody>
          <a:bodyPr wrap="none" rtlCol="0">
            <a:spAutoFit/>
          </a:bodyPr>
          <a:lstStyle/>
          <a:p>
            <a:r>
              <a:rPr lang="en-US" dirty="0"/>
              <a:t>13.  Answer: c</a:t>
            </a:r>
            <a:br>
              <a:rPr lang="en-US" dirty="0"/>
            </a:br>
            <a:r>
              <a:rPr lang="en-US" dirty="0"/>
              <a:t>Explanation: Start is not a Keyword. Other words like read, write, if, else, </a:t>
            </a:r>
            <a:r>
              <a:rPr lang="en-US" dirty="0" err="1"/>
              <a:t>etc</a:t>
            </a:r>
            <a:r>
              <a:rPr lang="en-US" dirty="0"/>
              <a:t> are keywords and convey a special meaning.</a:t>
            </a:r>
            <a:endParaRPr lang="en-IN" dirty="0"/>
          </a:p>
        </p:txBody>
      </p:sp>
      <p:sp>
        <p:nvSpPr>
          <p:cNvPr id="11" name="TextBox 10"/>
          <p:cNvSpPr txBox="1"/>
          <p:nvPr/>
        </p:nvSpPr>
        <p:spPr>
          <a:xfrm>
            <a:off x="408426" y="1715197"/>
            <a:ext cx="6950108" cy="1754326"/>
          </a:xfrm>
          <a:prstGeom prst="rect">
            <a:avLst/>
          </a:prstGeom>
          <a:noFill/>
        </p:spPr>
        <p:txBody>
          <a:bodyPr wrap="none" rtlCol="0">
            <a:spAutoFit/>
          </a:bodyPr>
          <a:lstStyle/>
          <a:p>
            <a:r>
              <a:rPr lang="en-US" dirty="0"/>
              <a:t>14.  Answer: a</a:t>
            </a:r>
            <a:br>
              <a:rPr lang="en-US" dirty="0"/>
            </a:br>
            <a:r>
              <a:rPr lang="en-US" dirty="0"/>
              <a:t>Explanation: Each design structure uses a particular indentation pattern.</a:t>
            </a:r>
            <a:br>
              <a:rPr lang="en-US" dirty="0"/>
            </a:br>
            <a:r>
              <a:rPr lang="en-US" dirty="0"/>
              <a:t>Indentation should be considered in the following cases:</a:t>
            </a:r>
            <a:br>
              <a:rPr lang="en-US" dirty="0"/>
            </a:br>
            <a:r>
              <a:rPr lang="en-US" dirty="0"/>
              <a:t>Sequence</a:t>
            </a:r>
            <a:br>
              <a:rPr lang="en-US" dirty="0"/>
            </a:br>
            <a:r>
              <a:rPr lang="en-US" dirty="0"/>
              <a:t>Selection</a:t>
            </a:r>
            <a:br>
              <a:rPr lang="en-US" dirty="0"/>
            </a:br>
            <a:r>
              <a:rPr lang="en-US" dirty="0"/>
              <a:t>Loop.</a:t>
            </a:r>
            <a:endParaRPr lang="en-IN" dirty="0"/>
          </a:p>
        </p:txBody>
      </p:sp>
      <p:sp>
        <p:nvSpPr>
          <p:cNvPr id="12" name="TextBox 11"/>
          <p:cNvSpPr txBox="1"/>
          <p:nvPr/>
        </p:nvSpPr>
        <p:spPr>
          <a:xfrm>
            <a:off x="408426" y="3541701"/>
            <a:ext cx="10424842" cy="646331"/>
          </a:xfrm>
          <a:prstGeom prst="rect">
            <a:avLst/>
          </a:prstGeom>
          <a:noFill/>
        </p:spPr>
        <p:txBody>
          <a:bodyPr wrap="none" rtlCol="0">
            <a:spAutoFit/>
          </a:bodyPr>
          <a:lstStyle/>
          <a:p>
            <a:r>
              <a:rPr lang="en-US" dirty="0"/>
              <a:t>15.  Answer: c</a:t>
            </a:r>
            <a:br>
              <a:rPr lang="en-US" dirty="0"/>
            </a:br>
            <a:r>
              <a:rPr lang="en-US" dirty="0"/>
              <a:t>Explanation: The READ statement is used to take the input. READ being a keyword should be in capital letters.</a:t>
            </a:r>
            <a:endParaRPr lang="en-IN" dirty="0"/>
          </a:p>
        </p:txBody>
      </p:sp>
      <p:sp>
        <p:nvSpPr>
          <p:cNvPr id="13" name="TextBox 12"/>
          <p:cNvSpPr txBox="1"/>
          <p:nvPr/>
        </p:nvSpPr>
        <p:spPr>
          <a:xfrm>
            <a:off x="408426" y="4260210"/>
            <a:ext cx="11191463" cy="1477328"/>
          </a:xfrm>
          <a:prstGeom prst="rect">
            <a:avLst/>
          </a:prstGeom>
          <a:noFill/>
        </p:spPr>
        <p:txBody>
          <a:bodyPr wrap="square" rtlCol="0">
            <a:spAutoFit/>
          </a:bodyPr>
          <a:lstStyle/>
          <a:p>
            <a:r>
              <a:rPr lang="en-US" dirty="0"/>
              <a:t>16.</a:t>
            </a:r>
          </a:p>
          <a:p>
            <a:r>
              <a:rPr lang="en-US" dirty="0"/>
              <a:t>Answer: b</a:t>
            </a:r>
            <a:br>
              <a:rPr lang="en-US" dirty="0"/>
            </a:br>
            <a:r>
              <a:rPr lang="en-US" dirty="0"/>
              <a:t>Explanation: Memory locations are identified by their addresses, we give them names (field names/variable names) using words descriptive to us such as </a:t>
            </a:r>
            <a:r>
              <a:rPr lang="en-US" dirty="0" err="1"/>
              <a:t>ctr</a:t>
            </a:r>
            <a:r>
              <a:rPr lang="en-US" dirty="0"/>
              <a:t> as opposed to a location addresses such as 19087.</a:t>
            </a:r>
            <a:endParaRPr lang="en-IN" dirty="0"/>
          </a:p>
          <a:p>
            <a:endParaRPr lang="en-IN" dirty="0"/>
          </a:p>
        </p:txBody>
      </p:sp>
      <p:sp>
        <p:nvSpPr>
          <p:cNvPr id="14" name="TextBox 13"/>
          <p:cNvSpPr txBox="1"/>
          <p:nvPr/>
        </p:nvSpPr>
        <p:spPr>
          <a:xfrm>
            <a:off x="408426" y="5630057"/>
            <a:ext cx="11183831" cy="923330"/>
          </a:xfrm>
          <a:prstGeom prst="rect">
            <a:avLst/>
          </a:prstGeom>
          <a:noFill/>
        </p:spPr>
        <p:txBody>
          <a:bodyPr wrap="none" rtlCol="0">
            <a:spAutoFit/>
          </a:bodyPr>
          <a:lstStyle/>
          <a:p>
            <a:r>
              <a:rPr lang="en-US" dirty="0"/>
              <a:t>17.  Answer: b</a:t>
            </a:r>
            <a:br>
              <a:rPr lang="en-US" dirty="0"/>
            </a:br>
            <a:r>
              <a:rPr lang="en-US" dirty="0"/>
              <a:t>Explanation: Variables begin with a lowercase. They contain no spaces. They also involve the consistent use of names.</a:t>
            </a:r>
            <a:endParaRPr lang="en-IN" dirty="0"/>
          </a:p>
          <a:p>
            <a:endParaRPr lang="en-IN" dirty="0"/>
          </a:p>
        </p:txBody>
      </p:sp>
    </p:spTree>
    <p:extLst>
      <p:ext uri="{BB962C8B-B14F-4D97-AF65-F5344CB8AC3E}">
        <p14:creationId xmlns:p14="http://schemas.microsoft.com/office/powerpoint/2010/main" xmlns="" val="4170203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347" y="282100"/>
            <a:ext cx="4498347" cy="923330"/>
          </a:xfrm>
          <a:prstGeom prst="rect">
            <a:avLst/>
          </a:prstGeom>
          <a:noFill/>
        </p:spPr>
        <p:txBody>
          <a:bodyPr wrap="none" rtlCol="0">
            <a:spAutoFit/>
          </a:bodyPr>
          <a:lstStyle/>
          <a:p>
            <a:r>
              <a:rPr lang="en-US" dirty="0"/>
              <a:t>18. Another notation for exponentiation.</a:t>
            </a:r>
            <a:br>
              <a:rPr lang="en-US" dirty="0"/>
            </a:br>
            <a:r>
              <a:rPr lang="en-US" dirty="0"/>
              <a:t>a) * 				c) *** </a:t>
            </a:r>
          </a:p>
          <a:p>
            <a:r>
              <a:rPr lang="en-US" dirty="0"/>
              <a:t>b) ** 				d) *^</a:t>
            </a:r>
            <a:endParaRPr lang="en-IN" dirty="0"/>
          </a:p>
        </p:txBody>
      </p:sp>
      <p:sp>
        <p:nvSpPr>
          <p:cNvPr id="5" name="TextBox 4"/>
          <p:cNvSpPr txBox="1"/>
          <p:nvPr/>
        </p:nvSpPr>
        <p:spPr>
          <a:xfrm>
            <a:off x="323347" y="1354016"/>
            <a:ext cx="4368504" cy="923330"/>
          </a:xfrm>
          <a:prstGeom prst="rect">
            <a:avLst/>
          </a:prstGeom>
          <a:noFill/>
        </p:spPr>
        <p:txBody>
          <a:bodyPr wrap="none" rtlCol="0">
            <a:spAutoFit/>
          </a:bodyPr>
          <a:lstStyle/>
          <a:p>
            <a:r>
              <a:rPr lang="en-US" dirty="0"/>
              <a:t>19. A symbol used for grouping.</a:t>
            </a:r>
            <a:br>
              <a:rPr lang="en-US" dirty="0"/>
            </a:br>
            <a:r>
              <a:rPr lang="en-US" dirty="0"/>
              <a:t>a) () 				c) [].</a:t>
            </a:r>
            <a:br>
              <a:rPr lang="en-US" dirty="0"/>
            </a:br>
            <a:r>
              <a:rPr lang="en-US" dirty="0"/>
              <a:t>b) {} 				d) ” ”</a:t>
            </a:r>
            <a:endParaRPr lang="en-IN" dirty="0"/>
          </a:p>
        </p:txBody>
      </p:sp>
      <p:sp>
        <p:nvSpPr>
          <p:cNvPr id="6" name="TextBox 5"/>
          <p:cNvSpPr txBox="1"/>
          <p:nvPr/>
        </p:nvSpPr>
        <p:spPr>
          <a:xfrm>
            <a:off x="323347" y="2425932"/>
            <a:ext cx="4690708" cy="923330"/>
          </a:xfrm>
          <a:prstGeom prst="rect">
            <a:avLst/>
          </a:prstGeom>
          <a:noFill/>
        </p:spPr>
        <p:txBody>
          <a:bodyPr wrap="none" rtlCol="0">
            <a:spAutoFit/>
          </a:bodyPr>
          <a:lstStyle/>
          <a:p>
            <a:r>
              <a:rPr lang="en-US" dirty="0"/>
              <a:t>20. A statement used to close the IF block.</a:t>
            </a:r>
            <a:br>
              <a:rPr lang="en-US" dirty="0"/>
            </a:br>
            <a:r>
              <a:rPr lang="en-US" dirty="0"/>
              <a:t>a) ELSE 				c) END</a:t>
            </a:r>
            <a:br>
              <a:rPr lang="en-US" dirty="0"/>
            </a:br>
            <a:r>
              <a:rPr lang="en-US" dirty="0"/>
              <a:t>b) ELSEIF 				d) ENDIF</a:t>
            </a:r>
            <a:endParaRPr lang="en-IN" dirty="0"/>
          </a:p>
        </p:txBody>
      </p:sp>
      <p:sp>
        <p:nvSpPr>
          <p:cNvPr id="7" name="TextBox 6"/>
          <p:cNvSpPr txBox="1"/>
          <p:nvPr/>
        </p:nvSpPr>
        <p:spPr>
          <a:xfrm>
            <a:off x="323347" y="3497848"/>
            <a:ext cx="12188337" cy="923330"/>
          </a:xfrm>
          <a:prstGeom prst="rect">
            <a:avLst/>
          </a:prstGeom>
          <a:noFill/>
        </p:spPr>
        <p:txBody>
          <a:bodyPr wrap="none" rtlCol="0">
            <a:spAutoFit/>
          </a:bodyPr>
          <a:lstStyle/>
          <a:p>
            <a:r>
              <a:rPr lang="en-IN" dirty="0"/>
              <a:t>21. The word ____________comes from the name of a Persian mathematician Abu </a:t>
            </a:r>
            <a:r>
              <a:rPr lang="en-IN" dirty="0" err="1"/>
              <a:t>Ja’far</a:t>
            </a:r>
            <a:r>
              <a:rPr lang="en-IN" dirty="0"/>
              <a:t> Mohammed ibn-</a:t>
            </a:r>
            <a:r>
              <a:rPr lang="en-IN" dirty="0" err="1"/>
              <a:t>i</a:t>
            </a:r>
            <a:r>
              <a:rPr lang="en-IN" dirty="0"/>
              <a:t> Musa al </a:t>
            </a:r>
            <a:r>
              <a:rPr lang="en-IN" dirty="0" err="1"/>
              <a:t>Khowarizmi</a:t>
            </a:r>
            <a:r>
              <a:rPr lang="en-IN" dirty="0"/>
              <a:t>.</a:t>
            </a:r>
            <a:br>
              <a:rPr lang="en-IN" dirty="0"/>
            </a:br>
            <a:r>
              <a:rPr lang="en-IN" dirty="0"/>
              <a:t>a) Flowchart 			c) Algorithm</a:t>
            </a:r>
            <a:br>
              <a:rPr lang="en-IN" dirty="0"/>
            </a:br>
            <a:r>
              <a:rPr lang="en-IN" dirty="0"/>
              <a:t>b) Flow				d) Syntax</a:t>
            </a:r>
          </a:p>
        </p:txBody>
      </p:sp>
      <p:sp>
        <p:nvSpPr>
          <p:cNvPr id="8" name="TextBox 7"/>
          <p:cNvSpPr txBox="1"/>
          <p:nvPr/>
        </p:nvSpPr>
        <p:spPr>
          <a:xfrm>
            <a:off x="323347" y="4569764"/>
            <a:ext cx="10824758" cy="923330"/>
          </a:xfrm>
          <a:prstGeom prst="rect">
            <a:avLst/>
          </a:prstGeom>
          <a:noFill/>
        </p:spPr>
        <p:txBody>
          <a:bodyPr wrap="none" rtlCol="0">
            <a:spAutoFit/>
          </a:bodyPr>
          <a:lstStyle/>
          <a:p>
            <a:r>
              <a:rPr lang="en-US" dirty="0"/>
              <a:t>22. In computer science, algorithm refers to a special method usable by a computer for the solution to a problem.</a:t>
            </a:r>
            <a:br>
              <a:rPr lang="en-US" dirty="0"/>
            </a:br>
            <a:r>
              <a:rPr lang="en-US" dirty="0"/>
              <a:t>a) True</a:t>
            </a:r>
            <a:br>
              <a:rPr lang="en-US" dirty="0"/>
            </a:br>
            <a:r>
              <a:rPr lang="en-US" dirty="0"/>
              <a:t>b) False</a:t>
            </a:r>
            <a:endParaRPr lang="en-IN" dirty="0"/>
          </a:p>
        </p:txBody>
      </p:sp>
      <p:sp>
        <p:nvSpPr>
          <p:cNvPr id="9" name="TextBox 8"/>
          <p:cNvSpPr txBox="1"/>
          <p:nvPr/>
        </p:nvSpPr>
        <p:spPr>
          <a:xfrm>
            <a:off x="323347" y="5565531"/>
            <a:ext cx="8763618" cy="1200329"/>
          </a:xfrm>
          <a:prstGeom prst="rect">
            <a:avLst/>
          </a:prstGeom>
          <a:noFill/>
        </p:spPr>
        <p:txBody>
          <a:bodyPr wrap="none" rtlCol="0">
            <a:spAutoFit/>
          </a:bodyPr>
          <a:lstStyle/>
          <a:p>
            <a:r>
              <a:rPr lang="en-US" dirty="0"/>
              <a:t>23. This characteristic often draws the line between what is feasible and what is impossible.</a:t>
            </a:r>
            <a:br>
              <a:rPr lang="en-US" dirty="0"/>
            </a:br>
            <a:r>
              <a:rPr lang="en-US" dirty="0"/>
              <a:t>a) Performance 			c) Modularity</a:t>
            </a:r>
            <a:br>
              <a:rPr lang="en-US" dirty="0"/>
            </a:br>
            <a:r>
              <a:rPr lang="en-US" dirty="0"/>
              <a:t>b) System Evaluation 		d) Reliability</a:t>
            </a:r>
            <a:endParaRPr lang="en-IN" dirty="0"/>
          </a:p>
          <a:p>
            <a:endParaRPr lang="en-IN" dirty="0"/>
          </a:p>
        </p:txBody>
      </p:sp>
    </p:spTree>
    <p:extLst>
      <p:ext uri="{BB962C8B-B14F-4D97-AF65-F5344CB8AC3E}">
        <p14:creationId xmlns:p14="http://schemas.microsoft.com/office/powerpoint/2010/main" xmlns="" val="2738087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0824" y="296788"/>
            <a:ext cx="9106083" cy="923330"/>
          </a:xfrm>
          <a:prstGeom prst="rect">
            <a:avLst/>
          </a:prstGeom>
          <a:noFill/>
        </p:spPr>
        <p:txBody>
          <a:bodyPr wrap="none" rtlCol="0">
            <a:spAutoFit/>
          </a:bodyPr>
          <a:lstStyle/>
          <a:p>
            <a:r>
              <a:rPr lang="en-US" dirty="0"/>
              <a:t>18.  Answer: b</a:t>
            </a:r>
            <a:br>
              <a:rPr lang="en-US" dirty="0"/>
            </a:br>
            <a:r>
              <a:rPr lang="en-US" dirty="0"/>
              <a:t>Explanation: Double asterisk sign is also used for exponentiation. The general notation is ^ sign.</a:t>
            </a:r>
            <a:br>
              <a:rPr lang="en-US" dirty="0"/>
            </a:br>
            <a:endParaRPr lang="en-IN" dirty="0"/>
          </a:p>
        </p:txBody>
      </p:sp>
      <p:sp>
        <p:nvSpPr>
          <p:cNvPr id="5" name="TextBox 4"/>
          <p:cNvSpPr txBox="1"/>
          <p:nvPr/>
        </p:nvSpPr>
        <p:spPr>
          <a:xfrm>
            <a:off x="430824" y="1101298"/>
            <a:ext cx="10915489" cy="646331"/>
          </a:xfrm>
          <a:prstGeom prst="rect">
            <a:avLst/>
          </a:prstGeom>
          <a:noFill/>
        </p:spPr>
        <p:txBody>
          <a:bodyPr wrap="none" rtlCol="0">
            <a:spAutoFit/>
          </a:bodyPr>
          <a:lstStyle/>
          <a:p>
            <a:r>
              <a:rPr lang="en-US" dirty="0"/>
              <a:t>19.  Answer: a</a:t>
            </a:r>
            <a:br>
              <a:rPr lang="en-US" dirty="0"/>
            </a:br>
            <a:r>
              <a:rPr lang="en-US" dirty="0"/>
              <a:t>Explanation: Parenthesis is used for grouping while working with fields. There are other symbols like *, +, -, **, etc.</a:t>
            </a:r>
            <a:endParaRPr lang="en-IN" dirty="0"/>
          </a:p>
        </p:txBody>
      </p:sp>
      <p:sp>
        <p:nvSpPr>
          <p:cNvPr id="6" name="TextBox 5"/>
          <p:cNvSpPr txBox="1"/>
          <p:nvPr/>
        </p:nvSpPr>
        <p:spPr>
          <a:xfrm>
            <a:off x="430824" y="1968622"/>
            <a:ext cx="11538095" cy="646331"/>
          </a:xfrm>
          <a:prstGeom prst="rect">
            <a:avLst/>
          </a:prstGeom>
          <a:noFill/>
        </p:spPr>
        <p:txBody>
          <a:bodyPr wrap="none" rtlCol="0">
            <a:spAutoFit/>
          </a:bodyPr>
          <a:lstStyle/>
          <a:p>
            <a:r>
              <a:rPr lang="en-US" dirty="0"/>
              <a:t>20.  Answer: d</a:t>
            </a:r>
            <a:br>
              <a:rPr lang="en-US" dirty="0"/>
            </a:br>
            <a:r>
              <a:rPr lang="en-US" dirty="0"/>
              <a:t>Explanation: The answer is ENDIF. It is used to close the IF block. ENDIF statement should be in line with the IF statement.</a:t>
            </a:r>
            <a:endParaRPr lang="en-IN" dirty="0"/>
          </a:p>
        </p:txBody>
      </p:sp>
      <p:sp>
        <p:nvSpPr>
          <p:cNvPr id="7" name="TextBox 6"/>
          <p:cNvSpPr txBox="1"/>
          <p:nvPr/>
        </p:nvSpPr>
        <p:spPr>
          <a:xfrm>
            <a:off x="430824" y="2819299"/>
            <a:ext cx="11368453" cy="923330"/>
          </a:xfrm>
          <a:prstGeom prst="rect">
            <a:avLst/>
          </a:prstGeom>
          <a:noFill/>
        </p:spPr>
        <p:txBody>
          <a:bodyPr wrap="square" rtlCol="0">
            <a:spAutoFit/>
          </a:bodyPr>
          <a:lstStyle/>
          <a:p>
            <a:r>
              <a:rPr lang="en-US" dirty="0"/>
              <a:t>21.  Answer: c</a:t>
            </a:r>
            <a:br>
              <a:rPr lang="en-US" dirty="0"/>
            </a:br>
            <a:r>
              <a:rPr lang="en-US" dirty="0"/>
              <a:t>Explanation: The word algorithm comes from the name of a Persian mathematician Abu </a:t>
            </a:r>
            <a:r>
              <a:rPr lang="en-US" dirty="0" err="1"/>
              <a:t>Ja’far</a:t>
            </a:r>
            <a:r>
              <a:rPr lang="en-US" dirty="0"/>
              <a:t> Mohammed ibn-</a:t>
            </a:r>
            <a:r>
              <a:rPr lang="en-US" dirty="0" err="1"/>
              <a:t>i</a:t>
            </a:r>
            <a:r>
              <a:rPr lang="en-US" dirty="0"/>
              <a:t> Musa al </a:t>
            </a:r>
            <a:r>
              <a:rPr lang="en-US" dirty="0" err="1"/>
              <a:t>Khowarizmi</a:t>
            </a:r>
            <a:r>
              <a:rPr lang="en-US" dirty="0"/>
              <a:t>.</a:t>
            </a:r>
            <a:endParaRPr lang="en-IN" dirty="0"/>
          </a:p>
        </p:txBody>
      </p:sp>
      <p:sp>
        <p:nvSpPr>
          <p:cNvPr id="8" name="TextBox 7"/>
          <p:cNvSpPr txBox="1"/>
          <p:nvPr/>
        </p:nvSpPr>
        <p:spPr>
          <a:xfrm>
            <a:off x="430824" y="3946975"/>
            <a:ext cx="11271739" cy="923330"/>
          </a:xfrm>
          <a:prstGeom prst="rect">
            <a:avLst/>
          </a:prstGeom>
          <a:noFill/>
        </p:spPr>
        <p:txBody>
          <a:bodyPr wrap="square" rtlCol="0">
            <a:spAutoFit/>
          </a:bodyPr>
          <a:lstStyle/>
          <a:p>
            <a:r>
              <a:rPr lang="en-US" dirty="0"/>
              <a:t>22.  Answer: a</a:t>
            </a:r>
            <a:br>
              <a:rPr lang="en-US" dirty="0"/>
            </a:br>
            <a:r>
              <a:rPr lang="en-US" dirty="0"/>
              <a:t>Explanation: The statement is true. This word algorithm refers to a special method usable by a computer for the solution to a problem. The statement of the problem specifies in general terms the desired input/output relationship.</a:t>
            </a:r>
            <a:endParaRPr lang="en-IN" dirty="0"/>
          </a:p>
        </p:txBody>
      </p:sp>
      <p:sp>
        <p:nvSpPr>
          <p:cNvPr id="9" name="TextBox 8"/>
          <p:cNvSpPr txBox="1"/>
          <p:nvPr/>
        </p:nvSpPr>
        <p:spPr>
          <a:xfrm>
            <a:off x="430824" y="5074651"/>
            <a:ext cx="11227777" cy="1200329"/>
          </a:xfrm>
          <a:prstGeom prst="rect">
            <a:avLst/>
          </a:prstGeom>
          <a:noFill/>
        </p:spPr>
        <p:txBody>
          <a:bodyPr wrap="square" rtlCol="0">
            <a:spAutoFit/>
          </a:bodyPr>
          <a:lstStyle/>
          <a:p>
            <a:r>
              <a:rPr lang="en-US" dirty="0"/>
              <a:t>23.  Answer: a</a:t>
            </a:r>
            <a:br>
              <a:rPr lang="en-US" dirty="0"/>
            </a:br>
            <a:r>
              <a:rPr lang="en-US" dirty="0"/>
              <a:t>Explanation: Algorithms help us to understand scalability. Performance often draws the line between what is feasible and what is impossible.</a:t>
            </a:r>
            <a:endParaRPr lang="en-IN" dirty="0"/>
          </a:p>
          <a:p>
            <a:endParaRPr lang="en-IN" dirty="0"/>
          </a:p>
        </p:txBody>
      </p:sp>
    </p:spTree>
    <p:extLst>
      <p:ext uri="{BB962C8B-B14F-4D97-AF65-F5344CB8AC3E}">
        <p14:creationId xmlns:p14="http://schemas.microsoft.com/office/powerpoint/2010/main" xmlns="" val="1787656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5992" y="254977"/>
            <a:ext cx="8551572" cy="923330"/>
          </a:xfrm>
          <a:prstGeom prst="rect">
            <a:avLst/>
          </a:prstGeom>
          <a:noFill/>
        </p:spPr>
        <p:txBody>
          <a:bodyPr wrap="none" rtlCol="0">
            <a:spAutoFit/>
          </a:bodyPr>
          <a:lstStyle/>
          <a:p>
            <a:r>
              <a:rPr lang="en-US" dirty="0"/>
              <a:t>24. The time that depends on the input: an already sorted sequence that is easier to sort.</a:t>
            </a:r>
            <a:br>
              <a:rPr lang="en-US" dirty="0"/>
            </a:br>
            <a:r>
              <a:rPr lang="en-US" dirty="0"/>
              <a:t>a) Process 			c) Running</a:t>
            </a:r>
            <a:br>
              <a:rPr lang="en-US" dirty="0"/>
            </a:br>
            <a:r>
              <a:rPr lang="en-US" dirty="0"/>
              <a:t>b) Evaluation 			d) Input</a:t>
            </a:r>
            <a:endParaRPr lang="en-IN" dirty="0"/>
          </a:p>
        </p:txBody>
      </p:sp>
      <p:sp>
        <p:nvSpPr>
          <p:cNvPr id="4" name="TextBox 3"/>
          <p:cNvSpPr txBox="1"/>
          <p:nvPr/>
        </p:nvSpPr>
        <p:spPr>
          <a:xfrm>
            <a:off x="465992" y="1287962"/>
            <a:ext cx="8472441" cy="1200329"/>
          </a:xfrm>
          <a:prstGeom prst="rect">
            <a:avLst/>
          </a:prstGeom>
          <a:noFill/>
        </p:spPr>
        <p:txBody>
          <a:bodyPr wrap="square" rtlCol="0">
            <a:spAutoFit/>
          </a:bodyPr>
          <a:lstStyle/>
          <a:p>
            <a:r>
              <a:rPr lang="en-US" dirty="0"/>
              <a:t>25. Which of the following is incorrect?</a:t>
            </a:r>
            <a:br>
              <a:rPr lang="en-US" dirty="0"/>
            </a:br>
            <a:r>
              <a:rPr lang="en-US" dirty="0"/>
              <a:t>Algorithms can be represented:</a:t>
            </a:r>
            <a:br>
              <a:rPr lang="en-US" dirty="0"/>
            </a:br>
            <a:r>
              <a:rPr lang="en-US" dirty="0"/>
              <a:t>a) as pseudo codes 			c) as programs</a:t>
            </a:r>
            <a:br>
              <a:rPr lang="en-US" dirty="0"/>
            </a:br>
            <a:r>
              <a:rPr lang="en-US" dirty="0"/>
              <a:t>b) as syntax 			d) as flowcharts</a:t>
            </a:r>
            <a:endParaRPr lang="en-IN" dirty="0"/>
          </a:p>
        </p:txBody>
      </p:sp>
      <p:sp>
        <p:nvSpPr>
          <p:cNvPr id="5" name="TextBox 4"/>
          <p:cNvSpPr txBox="1"/>
          <p:nvPr/>
        </p:nvSpPr>
        <p:spPr>
          <a:xfrm>
            <a:off x="465992" y="2597946"/>
            <a:ext cx="9396611" cy="923330"/>
          </a:xfrm>
          <a:prstGeom prst="rect">
            <a:avLst/>
          </a:prstGeom>
          <a:noFill/>
        </p:spPr>
        <p:txBody>
          <a:bodyPr wrap="none" rtlCol="0">
            <a:spAutoFit/>
          </a:bodyPr>
          <a:lstStyle/>
          <a:p>
            <a:r>
              <a:rPr lang="en-US" dirty="0"/>
              <a:t>26. When an algorithm is written in the form of a programming language, it becomes a _________</a:t>
            </a:r>
            <a:br>
              <a:rPr lang="en-US" dirty="0"/>
            </a:br>
            <a:r>
              <a:rPr lang="en-US" dirty="0"/>
              <a:t>a) Flowchart 			c) Pseudo code</a:t>
            </a:r>
            <a:br>
              <a:rPr lang="en-US" dirty="0"/>
            </a:br>
            <a:r>
              <a:rPr lang="en-US" dirty="0"/>
              <a:t>b) Program 			d) Syntax</a:t>
            </a:r>
            <a:endParaRPr lang="en-IN" dirty="0"/>
          </a:p>
        </p:txBody>
      </p:sp>
      <p:sp>
        <p:nvSpPr>
          <p:cNvPr id="6" name="TextBox 5"/>
          <p:cNvSpPr txBox="1"/>
          <p:nvPr/>
        </p:nvSpPr>
        <p:spPr>
          <a:xfrm>
            <a:off x="465992" y="3630931"/>
            <a:ext cx="3115020" cy="923330"/>
          </a:xfrm>
          <a:prstGeom prst="rect">
            <a:avLst/>
          </a:prstGeom>
          <a:noFill/>
        </p:spPr>
        <p:txBody>
          <a:bodyPr wrap="none" rtlCol="0">
            <a:spAutoFit/>
          </a:bodyPr>
          <a:lstStyle/>
          <a:p>
            <a:r>
              <a:rPr lang="en-US" dirty="0"/>
              <a:t>27. Any algorithm is a program.</a:t>
            </a:r>
            <a:br>
              <a:rPr lang="en-US" dirty="0"/>
            </a:br>
            <a:r>
              <a:rPr lang="en-US" dirty="0"/>
              <a:t>a) True</a:t>
            </a:r>
            <a:br>
              <a:rPr lang="en-US" dirty="0"/>
            </a:br>
            <a:r>
              <a:rPr lang="en-US" dirty="0"/>
              <a:t>b) False</a:t>
            </a:r>
            <a:endParaRPr lang="en-IN" dirty="0"/>
          </a:p>
        </p:txBody>
      </p:sp>
      <p:sp>
        <p:nvSpPr>
          <p:cNvPr id="7" name="TextBox 6"/>
          <p:cNvSpPr txBox="1"/>
          <p:nvPr/>
        </p:nvSpPr>
        <p:spPr>
          <a:xfrm>
            <a:off x="465992" y="4765430"/>
            <a:ext cx="7883953" cy="1200329"/>
          </a:xfrm>
          <a:prstGeom prst="rect">
            <a:avLst/>
          </a:prstGeom>
          <a:noFill/>
        </p:spPr>
        <p:txBody>
          <a:bodyPr wrap="none" rtlCol="0">
            <a:spAutoFit/>
          </a:bodyPr>
          <a:lstStyle/>
          <a:p>
            <a:r>
              <a:rPr lang="en-US" dirty="0"/>
              <a:t>28. A system wherein items are added from one and removed from the other end.</a:t>
            </a:r>
            <a:br>
              <a:rPr lang="en-US" dirty="0"/>
            </a:br>
            <a:r>
              <a:rPr lang="en-US" dirty="0"/>
              <a:t>a) Stack 				c) Linked List</a:t>
            </a:r>
            <a:br>
              <a:rPr lang="en-US" dirty="0"/>
            </a:br>
            <a:r>
              <a:rPr lang="en-US" dirty="0"/>
              <a:t>b) Queue 			d) Array</a:t>
            </a:r>
            <a:endParaRPr lang="en-IN" dirty="0"/>
          </a:p>
          <a:p>
            <a:endParaRPr lang="en-IN" dirty="0"/>
          </a:p>
        </p:txBody>
      </p:sp>
    </p:spTree>
    <p:extLst>
      <p:ext uri="{BB962C8B-B14F-4D97-AF65-F5344CB8AC3E}">
        <p14:creationId xmlns:p14="http://schemas.microsoft.com/office/powerpoint/2010/main" xmlns="" val="14048451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96</TotalTime>
  <Words>548</Words>
  <Application>Microsoft Office PowerPoint</Application>
  <PresentationFormat>Custom</PresentationFormat>
  <Paragraphs>66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hp</cp:lastModifiedBy>
  <cp:revision>13</cp:revision>
  <dcterms:created xsi:type="dcterms:W3CDTF">2021-01-09T15:06:28Z</dcterms:created>
  <dcterms:modified xsi:type="dcterms:W3CDTF">2021-01-01T10:10:22Z</dcterms:modified>
</cp:coreProperties>
</file>