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atsi"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
      <p:font typeface="Cloud" panose="020B0604020202020204" charset="0"/>
      <p:regular r:id="rId20"/>
    </p:embeddedFont>
    <p:embeddedFont>
      <p:font typeface="Montserrat" panose="00000500000000000000" pitchFamily="2" charset="0"/>
      <p:regular r:id="rId21"/>
    </p:embeddedFont>
    <p:embeddedFont>
      <p:font typeface="Open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182142" y="2527499"/>
            <a:ext cx="11836731" cy="4035940"/>
          </a:xfrm>
          <a:prstGeom prst="rect">
            <a:avLst/>
          </a:prstGeom>
        </p:spPr>
        <p:txBody>
          <a:bodyPr lIns="0" tIns="0" rIns="0" bIns="0" rtlCol="0" anchor="t">
            <a:spAutoFit/>
          </a:bodyPr>
          <a:lstStyle/>
          <a:p>
            <a:pPr algn="ctr">
              <a:lnSpc>
                <a:spcPts val="7958"/>
              </a:lnSpc>
            </a:pPr>
            <a:r>
              <a:rPr lang="en-US" sz="6801">
                <a:solidFill>
                  <a:srgbClr val="000000"/>
                </a:solidFill>
                <a:latin typeface="Alatsi"/>
              </a:rPr>
              <a:t>CACHE REPLACEMENT POLICIES</a:t>
            </a:r>
          </a:p>
          <a:p>
            <a:pPr algn="ctr">
              <a:lnSpc>
                <a:spcPts val="7958"/>
              </a:lnSpc>
            </a:pPr>
            <a:r>
              <a:rPr lang="en-US" sz="6801">
                <a:solidFill>
                  <a:srgbClr val="000000"/>
                </a:solidFill>
                <a:latin typeface="Alatsi"/>
              </a:rPr>
              <a:t>LEAST FREQUENTLY USED </a:t>
            </a:r>
          </a:p>
          <a:p>
            <a:pPr algn="ctr">
              <a:lnSpc>
                <a:spcPts val="7958"/>
              </a:lnSpc>
            </a:pPr>
            <a:r>
              <a:rPr lang="en-US" sz="6801">
                <a:solidFill>
                  <a:srgbClr val="000000"/>
                </a:solidFill>
                <a:latin typeface="Alatsi"/>
              </a:rPr>
              <a:t>AND </a:t>
            </a:r>
          </a:p>
          <a:p>
            <a:pPr algn="ctr">
              <a:lnSpc>
                <a:spcPts val="7958"/>
              </a:lnSpc>
            </a:pPr>
            <a:r>
              <a:rPr lang="en-US" sz="6801">
                <a:solidFill>
                  <a:srgbClr val="000000"/>
                </a:solidFill>
                <a:latin typeface="Alatsi"/>
              </a:rPr>
              <a:t>MOST FREQUENTLY USED</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805421" y="7151251"/>
            <a:ext cx="12625348" cy="688083"/>
          </a:xfrm>
          <a:prstGeom prst="rect">
            <a:avLst/>
          </a:prstGeom>
        </p:spPr>
        <p:txBody>
          <a:bodyPr lIns="0" tIns="0" rIns="0" bIns="0" rtlCol="0" anchor="t">
            <a:spAutoFit/>
          </a:bodyPr>
          <a:lstStyle/>
          <a:p>
            <a:pPr algn="ctr">
              <a:lnSpc>
                <a:spcPts val="5649"/>
              </a:lnSpc>
            </a:pPr>
            <a:r>
              <a:rPr lang="en-US" sz="4035">
                <a:solidFill>
                  <a:srgbClr val="000000"/>
                </a:solidFill>
                <a:latin typeface="Alatsi Bold"/>
              </a:rPr>
              <a:t>COMPUTER ORGANIZATION AND ARCHITECTURE PROJECT</a:t>
            </a: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9</a:t>
              </a:r>
            </a:p>
          </p:txBody>
        </p:sp>
      </p:grpSp>
      <p:sp>
        <p:nvSpPr>
          <p:cNvPr id="7" name="Freeform 7"/>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028700" y="3121116"/>
            <a:ext cx="16230600" cy="5524119"/>
          </a:xfrm>
          <a:prstGeom prst="rect">
            <a:avLst/>
          </a:prstGeom>
        </p:spPr>
        <p:txBody>
          <a:bodyPr lIns="0" tIns="0" rIns="0" bIns="0" rtlCol="0" anchor="t">
            <a:spAutoFit/>
          </a:bodyPr>
          <a:lstStyle/>
          <a:p>
            <a:pPr>
              <a:lnSpc>
                <a:spcPts val="5507"/>
              </a:lnSpc>
            </a:pPr>
            <a:r>
              <a:rPr lang="en-US" sz="3399">
                <a:solidFill>
                  <a:srgbClr val="000000"/>
                </a:solidFill>
                <a:latin typeface="Canva Sans Bold"/>
              </a:rPr>
              <a:t>       Advantages:</a:t>
            </a:r>
          </a:p>
          <a:p>
            <a:pPr marL="734059" lvl="1" indent="-367030">
              <a:lnSpc>
                <a:spcPts val="5507"/>
              </a:lnSpc>
              <a:buFont typeface="Arial"/>
              <a:buChar char="•"/>
            </a:pPr>
            <a:r>
              <a:rPr lang="en-US" sz="3399">
                <a:solidFill>
                  <a:srgbClr val="000000"/>
                </a:solidFill>
                <a:latin typeface="Canva Sans"/>
              </a:rPr>
              <a:t>Can be effective for workloads with a mix of access patterns, particularly for data that becomes less relevant over time (e.g., web browsing history).</a:t>
            </a:r>
          </a:p>
          <a:p>
            <a:pPr>
              <a:lnSpc>
                <a:spcPts val="5507"/>
              </a:lnSpc>
            </a:pPr>
            <a:r>
              <a:rPr lang="en-US" sz="3399">
                <a:solidFill>
                  <a:srgbClr val="000000"/>
                </a:solidFill>
                <a:latin typeface="Canva Sans Bold"/>
              </a:rPr>
              <a:t>     Disadvantages:</a:t>
            </a:r>
          </a:p>
          <a:p>
            <a:pPr marL="734059" lvl="1" indent="-367030">
              <a:lnSpc>
                <a:spcPts val="5507"/>
              </a:lnSpc>
              <a:buFont typeface="Arial"/>
              <a:buChar char="•"/>
            </a:pPr>
            <a:r>
              <a:rPr lang="en-US" sz="3399">
                <a:solidFill>
                  <a:srgbClr val="000000"/>
                </a:solidFill>
                <a:latin typeface="Canva Sans"/>
              </a:rPr>
              <a:t>Tracking access frequencies can add overhead, especially for large caches or frequent updates.</a:t>
            </a:r>
          </a:p>
          <a:p>
            <a:pPr marL="734059" lvl="1" indent="-367030">
              <a:lnSpc>
                <a:spcPts val="5507"/>
              </a:lnSpc>
              <a:buFont typeface="Arial"/>
              <a:buChar char="•"/>
            </a:pPr>
            <a:r>
              <a:rPr lang="en-US" sz="3399">
                <a:solidFill>
                  <a:srgbClr val="000000"/>
                </a:solidFill>
                <a:latin typeface="Canva Sans"/>
              </a:rPr>
              <a:t>May not be ideal for scenarios where recently accessed data might still be needed even if accessed infrequently overall.</a:t>
            </a:r>
          </a:p>
        </p:txBody>
      </p:sp>
      <p:sp>
        <p:nvSpPr>
          <p:cNvPr id="9" name="TextBox 9"/>
          <p:cNvSpPr txBox="1"/>
          <p:nvPr/>
        </p:nvSpPr>
        <p:spPr>
          <a:xfrm>
            <a:off x="2544455" y="1328279"/>
            <a:ext cx="13180039" cy="1342387"/>
          </a:xfrm>
          <a:prstGeom prst="rect">
            <a:avLst/>
          </a:prstGeom>
        </p:spPr>
        <p:txBody>
          <a:bodyPr lIns="0" tIns="0" rIns="0" bIns="0" rtlCol="0" anchor="t">
            <a:spAutoFit/>
          </a:bodyPr>
          <a:lstStyle/>
          <a:p>
            <a:pPr algn="ctr">
              <a:lnSpc>
                <a:spcPts val="11060"/>
              </a:lnSpc>
            </a:pPr>
            <a:r>
              <a:rPr lang="en-US" sz="7900">
                <a:solidFill>
                  <a:srgbClr val="000000"/>
                </a:solidFill>
                <a:latin typeface="Alatsi Bold"/>
              </a:rPr>
              <a:t>LEAST FREQUENTLY USED (LFU)</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182762" y="914400"/>
            <a:ext cx="13180039" cy="995629"/>
          </a:xfrm>
          <a:prstGeom prst="rect">
            <a:avLst/>
          </a:prstGeom>
        </p:spPr>
        <p:txBody>
          <a:bodyPr lIns="0" tIns="0" rIns="0" bIns="0" rtlCol="0" anchor="t">
            <a:spAutoFit/>
          </a:bodyPr>
          <a:lstStyle/>
          <a:p>
            <a:pPr algn="ctr">
              <a:lnSpc>
                <a:spcPts val="8119"/>
              </a:lnSpc>
            </a:pPr>
            <a:r>
              <a:rPr lang="en-US" sz="5799">
                <a:solidFill>
                  <a:srgbClr val="000000"/>
                </a:solidFill>
                <a:latin typeface="Alatsi Bold"/>
              </a:rPr>
              <a:t>MOST FREQUENTLY USED(MFU)</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10</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3197316"/>
            <a:ext cx="16230600" cy="598106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Bold"/>
              </a:rPr>
              <a:t>Concept:</a:t>
            </a:r>
            <a:r>
              <a:rPr lang="en-US" sz="3399">
                <a:solidFill>
                  <a:srgbClr val="000000"/>
                </a:solidFill>
                <a:latin typeface="Canva Sans"/>
              </a:rPr>
              <a:t> The MFU policy prioritizes removing data items in the cache that have been accessed the most number of times overall.  The underlying idea is that data accessed more often is less likely to be needed again soon.</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Bold"/>
              </a:rPr>
              <a:t>Implementation:</a:t>
            </a:r>
            <a:r>
              <a:rPr lang="en-US" sz="3399">
                <a:solidFill>
                  <a:srgbClr val="000000"/>
                </a:solidFill>
                <a:latin typeface="Canva Sans"/>
              </a:rPr>
              <a:t> Similar to LFU, MFU also requires tracking access frequencies for each data item. This can be achieved using counters or timestamps. When a cache eviction is necessary, the item with the highest access count is removed.</a:t>
            </a:r>
          </a:p>
          <a:p>
            <a:pPr>
              <a:lnSpc>
                <a:spcPts val="4759"/>
              </a:lnSpc>
            </a:pPr>
            <a:endParaRPr lang="en-US" sz="3399">
              <a:solidFill>
                <a:srgbClr val="000000"/>
              </a:solidFill>
              <a:latin typeface="Canva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182762" y="914400"/>
            <a:ext cx="13180039" cy="995629"/>
          </a:xfrm>
          <a:prstGeom prst="rect">
            <a:avLst/>
          </a:prstGeom>
        </p:spPr>
        <p:txBody>
          <a:bodyPr lIns="0" tIns="0" rIns="0" bIns="0" rtlCol="0" anchor="t">
            <a:spAutoFit/>
          </a:bodyPr>
          <a:lstStyle/>
          <a:p>
            <a:pPr algn="ctr">
              <a:lnSpc>
                <a:spcPts val="8119"/>
              </a:lnSpc>
            </a:pPr>
            <a:r>
              <a:rPr lang="en-US" sz="5799">
                <a:solidFill>
                  <a:srgbClr val="000000"/>
                </a:solidFill>
                <a:latin typeface="Alatsi Bold"/>
              </a:rPr>
              <a:t>MOST FREQUENTLY USED(MFU)</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11</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3197316"/>
            <a:ext cx="16230600" cy="5380990"/>
          </a:xfrm>
          <a:prstGeom prst="rect">
            <a:avLst/>
          </a:prstGeom>
        </p:spPr>
        <p:txBody>
          <a:bodyPr lIns="0" tIns="0" rIns="0" bIns="0" rtlCol="0" anchor="t">
            <a:spAutoFit/>
          </a:bodyPr>
          <a:lstStyle/>
          <a:p>
            <a:pPr>
              <a:lnSpc>
                <a:spcPts val="4759"/>
              </a:lnSpc>
            </a:pPr>
            <a:r>
              <a:rPr lang="en-US" sz="3399">
                <a:solidFill>
                  <a:srgbClr val="000000"/>
                </a:solidFill>
                <a:latin typeface="Canva Sans Bold"/>
              </a:rPr>
              <a:t>Advantages  :</a:t>
            </a:r>
          </a:p>
          <a:p>
            <a:pPr marL="734059" lvl="1" indent="-367030">
              <a:lnSpc>
                <a:spcPts val="4759"/>
              </a:lnSpc>
              <a:buFont typeface="Arial"/>
              <a:buChar char="•"/>
            </a:pPr>
            <a:r>
              <a:rPr lang="en-US" sz="3399">
                <a:solidFill>
                  <a:srgbClr val="000000"/>
                </a:solidFill>
                <a:latin typeface="Canva Sans"/>
              </a:rPr>
              <a:t>Aims to keep the less frequently accessed data in the cache, assuming it's more likely to be needed again soon.</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Bold"/>
              </a:rPr>
              <a:t>Disadvantages : </a:t>
            </a:r>
          </a:p>
          <a:p>
            <a:pPr marL="734059" lvl="1" indent="-367030">
              <a:lnSpc>
                <a:spcPts val="4759"/>
              </a:lnSpc>
              <a:buFont typeface="Arial"/>
              <a:buChar char="•"/>
            </a:pPr>
            <a:r>
              <a:rPr lang="en-US" sz="3399">
                <a:solidFill>
                  <a:srgbClr val="000000"/>
                </a:solidFill>
                <a:latin typeface="Canva Sans"/>
              </a:rPr>
              <a:t>MFU has a problem when a recently accessed item is evicted just before it's needed again, leading to a cache miss.</a:t>
            </a:r>
          </a:p>
          <a:p>
            <a:pPr marL="734059" lvl="1" indent="-367030">
              <a:lnSpc>
                <a:spcPts val="4759"/>
              </a:lnSpc>
              <a:buFont typeface="Arial"/>
              <a:buChar char="•"/>
            </a:pPr>
            <a:r>
              <a:rPr lang="en-US" sz="3399">
                <a:solidFill>
                  <a:srgbClr val="000000"/>
                </a:solidFill>
                <a:latin typeface="Canva Sans"/>
              </a:rPr>
              <a:t>Tracking access frequencies incurs overhead.</a:t>
            </a:r>
          </a:p>
          <a:p>
            <a:pPr>
              <a:lnSpc>
                <a:spcPts val="4759"/>
              </a:lnSpc>
            </a:pPr>
            <a:endParaRPr lang="en-US" sz="3399">
              <a:solidFill>
                <a:srgbClr val="000000"/>
              </a:solidFill>
              <a:latin typeface="Canva Sans"/>
            </a:endParaRPr>
          </a:p>
        </p:txBody>
      </p:sp>
      <p:sp>
        <p:nvSpPr>
          <p:cNvPr id="11" name="TextBox 11"/>
          <p:cNvSpPr txBox="1"/>
          <p:nvPr/>
        </p:nvSpPr>
        <p:spPr>
          <a:xfrm>
            <a:off x="11618605" y="8490905"/>
            <a:ext cx="5640695" cy="496093"/>
          </a:xfrm>
          <a:prstGeom prst="rect">
            <a:avLst/>
          </a:prstGeom>
        </p:spPr>
        <p:txBody>
          <a:bodyPr lIns="0" tIns="0" rIns="0" bIns="0" rtlCol="0" anchor="t">
            <a:spAutoFit/>
          </a:bodyPr>
          <a:lstStyle/>
          <a:p>
            <a:pPr algn="ctr">
              <a:lnSpc>
                <a:spcPts val="4118"/>
              </a:lnSpc>
            </a:pPr>
            <a:r>
              <a:rPr lang="en-US" sz="2941" u="sng">
                <a:solidFill>
                  <a:srgbClr val="FF0000"/>
                </a:solidFill>
                <a:latin typeface="Canva Sans"/>
              </a:rPr>
              <a:t>LFU &amp; MFU  Implementation</a:t>
            </a:r>
          </a:p>
        </p:txBody>
      </p:sp>
      <p:sp>
        <p:nvSpPr>
          <p:cNvPr id="12" name="TextBox 12"/>
          <p:cNvSpPr txBox="1"/>
          <p:nvPr/>
        </p:nvSpPr>
        <p:spPr>
          <a:xfrm>
            <a:off x="6906242" y="9095464"/>
            <a:ext cx="14010784"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rPr>
              <a:t>https://github.com/nehakantheti/CacheReplacementPolicies.git</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182762" y="914400"/>
            <a:ext cx="13180039" cy="995680"/>
          </a:xfrm>
          <a:prstGeom prst="rect">
            <a:avLst/>
          </a:prstGeom>
        </p:spPr>
        <p:txBody>
          <a:bodyPr lIns="0" tIns="0" rIns="0" bIns="0" rtlCol="0" anchor="t">
            <a:spAutoFit/>
          </a:bodyPr>
          <a:lstStyle/>
          <a:p>
            <a:pPr algn="ctr">
              <a:lnSpc>
                <a:spcPts val="8119"/>
              </a:lnSpc>
            </a:pPr>
            <a:r>
              <a:rPr lang="en-US" sz="5799">
                <a:solidFill>
                  <a:srgbClr val="000000"/>
                </a:solidFill>
                <a:latin typeface="Alatsi Bold"/>
              </a:rPr>
              <a:t>CONCLUSION</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12</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3149691"/>
            <a:ext cx="16230600" cy="5947462"/>
          </a:xfrm>
          <a:prstGeom prst="rect">
            <a:avLst/>
          </a:prstGeom>
        </p:spPr>
        <p:txBody>
          <a:bodyPr lIns="0" tIns="0" rIns="0" bIns="0" rtlCol="0" anchor="t">
            <a:spAutoFit/>
          </a:bodyPr>
          <a:lstStyle/>
          <a:p>
            <a:pPr>
              <a:lnSpc>
                <a:spcPts val="5201"/>
              </a:lnSpc>
            </a:pPr>
            <a:r>
              <a:rPr lang="en-US" sz="3399" dirty="0">
                <a:solidFill>
                  <a:srgbClr val="000000"/>
                </a:solidFill>
                <a:latin typeface="Canva Sans"/>
              </a:rPr>
              <a:t>We explored MFU (Most Frequently Used) and LFU (Least Frequently Used) cache replacement strategies. MFU aims to remove the most accessed data, but its implementation can be complex. LFU removes data accessed less often.</a:t>
            </a:r>
          </a:p>
          <a:p>
            <a:pPr>
              <a:lnSpc>
                <a:spcPts val="5201"/>
              </a:lnSpc>
            </a:pPr>
            <a:r>
              <a:rPr lang="en-US" sz="3399" dirty="0">
                <a:solidFill>
                  <a:srgbClr val="000000"/>
                </a:solidFill>
                <a:latin typeface="Canva Sans"/>
              </a:rPr>
              <a:t>The best policy depends on your workload. If recent access is a strong indicator of future use, MFU might not be ideal. Consider well-established alternatives that balance recency and access frequency to optimize your cache's performance.</a:t>
            </a:r>
          </a:p>
          <a:p>
            <a:pPr>
              <a:lnSpc>
                <a:spcPts val="5201"/>
              </a:lnSpc>
            </a:pPr>
            <a:endParaRPr lang="en-US" sz="3399" dirty="0">
              <a:solidFill>
                <a:srgbClr val="000000"/>
              </a:solidFill>
              <a:latin typeface="Canva Sans"/>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480121" y="1109186"/>
            <a:ext cx="10451219" cy="995680"/>
          </a:xfrm>
          <a:prstGeom prst="rect">
            <a:avLst/>
          </a:prstGeom>
        </p:spPr>
        <p:txBody>
          <a:bodyPr lIns="0" tIns="0" rIns="0" bIns="0" rtlCol="0" anchor="t">
            <a:spAutoFit/>
          </a:bodyPr>
          <a:lstStyle/>
          <a:p>
            <a:pPr algn="ctr">
              <a:lnSpc>
                <a:spcPts val="8119"/>
              </a:lnSpc>
            </a:pPr>
            <a:r>
              <a:rPr lang="en-US" sz="5799">
                <a:solidFill>
                  <a:srgbClr val="000000"/>
                </a:solidFill>
                <a:latin typeface="Alatsi Bold"/>
              </a:rPr>
              <a:t>REFERENCES</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13</a:t>
              </a:r>
            </a:p>
          </p:txBody>
        </p:sp>
      </p:grpSp>
      <p:sp>
        <p:nvSpPr>
          <p:cNvPr id="8" name="Freeform 8"/>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2162016"/>
            <a:ext cx="16230600" cy="4899279"/>
          </a:xfrm>
          <a:prstGeom prst="rect">
            <a:avLst/>
          </a:prstGeom>
        </p:spPr>
        <p:txBody>
          <a:bodyPr lIns="0" tIns="0" rIns="0" bIns="0" rtlCol="0" anchor="t">
            <a:spAutoFit/>
          </a:bodyPr>
          <a:lstStyle/>
          <a:p>
            <a:pPr>
              <a:lnSpc>
                <a:spcPts val="6527"/>
              </a:lnSpc>
            </a:pPr>
            <a:endParaRPr/>
          </a:p>
          <a:p>
            <a:pPr>
              <a:lnSpc>
                <a:spcPts val="6527"/>
              </a:lnSpc>
            </a:pPr>
            <a:r>
              <a:rPr lang="en-US" sz="3399" spc="44">
                <a:solidFill>
                  <a:srgbClr val="000000"/>
                </a:solidFill>
                <a:latin typeface="Canva Sans Bold"/>
              </a:rPr>
              <a:t>Referenced Paper : </a:t>
            </a:r>
          </a:p>
          <a:p>
            <a:pPr>
              <a:lnSpc>
                <a:spcPts val="6527"/>
              </a:lnSpc>
            </a:pPr>
            <a:r>
              <a:rPr lang="en-US" sz="3399" spc="44">
                <a:solidFill>
                  <a:srgbClr val="000000"/>
                </a:solidFill>
                <a:latin typeface="Canva Sans"/>
              </a:rPr>
              <a:t>A Cache Replacement Policy Based on Re-reference Count Sreya Sreedharan Department of Computer Science and Engineering Rajagiri School of Engineering and Technology Kochi, India </a:t>
            </a:r>
          </a:p>
          <a:p>
            <a:pPr>
              <a:lnSpc>
                <a:spcPts val="6527"/>
              </a:lnSpc>
            </a:pPr>
            <a:r>
              <a:rPr lang="en-US" sz="3399" spc="44">
                <a:solidFill>
                  <a:srgbClr val="000000"/>
                </a:solidFill>
                <a:latin typeface="Canva Sans Bold"/>
              </a:rPr>
              <a:t>Referenced Site:</a:t>
            </a:r>
            <a:r>
              <a:rPr lang="en-US" sz="3399" spc="44">
                <a:solidFill>
                  <a:srgbClr val="000000"/>
                </a:solidFill>
                <a:latin typeface="Canva Sans"/>
              </a:rPr>
              <a:t> IEEE Xplore</a:t>
            </a: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5631803" y="2129279"/>
            <a:ext cx="11627497" cy="2512807"/>
          </a:xfrm>
          <a:prstGeom prst="rect">
            <a:avLst/>
          </a:prstGeom>
        </p:spPr>
        <p:txBody>
          <a:bodyPr lIns="0" tIns="0" rIns="0" bIns="0" rtlCol="0" anchor="t">
            <a:spAutoFit/>
          </a:bodyPr>
          <a:lstStyle/>
          <a:p>
            <a:pPr algn="ctr">
              <a:lnSpc>
                <a:spcPts val="20573"/>
              </a:lnSpc>
            </a:pPr>
            <a:r>
              <a:rPr lang="en-US" sz="14695">
                <a:solidFill>
                  <a:srgbClr val="000000"/>
                </a:solidFill>
                <a:latin typeface="Montserrat"/>
              </a:rPr>
              <a:t>THANK YOU</a:t>
            </a:r>
          </a:p>
        </p:txBody>
      </p:sp>
      <p:sp>
        <p:nvSpPr>
          <p:cNvPr id="15" name="TextBox 15"/>
          <p:cNvSpPr txBox="1"/>
          <p:nvPr/>
        </p:nvSpPr>
        <p:spPr>
          <a:xfrm>
            <a:off x="6072122" y="5067300"/>
            <a:ext cx="6143756" cy="1789921"/>
          </a:xfrm>
          <a:prstGeom prst="rect">
            <a:avLst/>
          </a:prstGeom>
        </p:spPr>
        <p:txBody>
          <a:bodyPr lIns="0" tIns="0" rIns="0" bIns="0" rtlCol="0" anchor="t">
            <a:spAutoFit/>
          </a:bodyPr>
          <a:lstStyle/>
          <a:p>
            <a:pPr algn="just">
              <a:lnSpc>
                <a:spcPts val="4759"/>
              </a:lnSpc>
            </a:pPr>
            <a:r>
              <a:rPr lang="en-US" sz="3399">
                <a:solidFill>
                  <a:srgbClr val="000000"/>
                </a:solidFill>
                <a:latin typeface="Cloud"/>
              </a:rPr>
              <a:t>CS22B1020 Deshna Thunga</a:t>
            </a:r>
          </a:p>
          <a:p>
            <a:pPr algn="just">
              <a:lnSpc>
                <a:spcPts val="4759"/>
              </a:lnSpc>
            </a:pPr>
            <a:r>
              <a:rPr lang="en-US" sz="3399">
                <a:solidFill>
                  <a:srgbClr val="000000"/>
                </a:solidFill>
                <a:latin typeface="Cloud"/>
              </a:rPr>
              <a:t>CS22B1081 Neha Kantheti</a:t>
            </a:r>
          </a:p>
          <a:p>
            <a:pPr algn="just">
              <a:lnSpc>
                <a:spcPts val="4759"/>
              </a:lnSpc>
            </a:pPr>
            <a:r>
              <a:rPr lang="en-US" sz="3399">
                <a:solidFill>
                  <a:srgbClr val="000000"/>
                </a:solidFill>
                <a:latin typeface="Cloud"/>
              </a:rPr>
              <a:t>CS22B1082 Nimisha Thallapally</a:t>
            </a: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25420" y="2459673"/>
            <a:ext cx="15037160" cy="4437243"/>
          </a:xfrm>
          <a:prstGeom prst="rect">
            <a:avLst/>
          </a:prstGeom>
        </p:spPr>
        <p:txBody>
          <a:bodyPr lIns="0" tIns="0" rIns="0" bIns="0" rtlCol="0" anchor="t">
            <a:spAutoFit/>
          </a:bodyPr>
          <a:lstStyle/>
          <a:p>
            <a:pPr>
              <a:lnSpc>
                <a:spcPts val="5852"/>
              </a:lnSpc>
            </a:pPr>
            <a:r>
              <a:rPr lang="en-US" sz="4180">
                <a:solidFill>
                  <a:srgbClr val="000000"/>
                </a:solidFill>
                <a:latin typeface="Alatsi Bold"/>
              </a:rPr>
              <a:t>Caches store frequently used data for faster access. When full, they need to evict something. Least Frequently Used (LFU) removes data accessed the least, while Most Frequently Used (MFU) (not common) removes the most accessed data first. LFU avoids a specific issue but adds tracking overhead. The best policy depends on your workload's access patterns.</a:t>
            </a:r>
          </a:p>
        </p:txBody>
      </p:sp>
      <p:sp>
        <p:nvSpPr>
          <p:cNvPr id="3" name="AutoShape 3"/>
          <p:cNvSpPr/>
          <p:nvPr/>
        </p:nvSpPr>
        <p:spPr>
          <a:xfrm flipV="1">
            <a:off x="0" y="8685982"/>
            <a:ext cx="18647725" cy="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762112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ABSTRACT</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1366379"/>
            <a:ext cx="13180039" cy="986148"/>
          </a:xfrm>
          <a:prstGeom prst="rect">
            <a:avLst/>
          </a:prstGeom>
        </p:spPr>
        <p:txBody>
          <a:bodyPr lIns="0" tIns="0" rIns="0" bIns="0" rtlCol="0" anchor="t">
            <a:spAutoFit/>
          </a:bodyPr>
          <a:lstStyle/>
          <a:p>
            <a:pPr algn="ctr">
              <a:lnSpc>
                <a:spcPts val="8120"/>
              </a:lnSpc>
            </a:pPr>
            <a:r>
              <a:rPr lang="en-US" sz="5800">
                <a:solidFill>
                  <a:srgbClr val="000000"/>
                </a:solidFill>
                <a:latin typeface="Alatsi Bold"/>
              </a:rPr>
              <a:t>CACHE REPLACEMENT POLICIES</a:t>
            </a:r>
          </a:p>
        </p:txBody>
      </p:sp>
      <p:grpSp>
        <p:nvGrpSpPr>
          <p:cNvPr id="3" name="Group 3"/>
          <p:cNvGrpSpPr/>
          <p:nvPr/>
        </p:nvGrpSpPr>
        <p:grpSpPr>
          <a:xfrm>
            <a:off x="1601106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8" name="TextBox 8"/>
          <p:cNvSpPr txBox="1"/>
          <p:nvPr/>
        </p:nvSpPr>
        <p:spPr>
          <a:xfrm>
            <a:off x="1028700" y="2811553"/>
            <a:ext cx="16230600" cy="5276469"/>
          </a:xfrm>
          <a:prstGeom prst="rect">
            <a:avLst/>
          </a:prstGeom>
        </p:spPr>
        <p:txBody>
          <a:bodyPr lIns="0" tIns="0" rIns="0" bIns="0" rtlCol="0" anchor="t">
            <a:spAutoFit/>
          </a:bodyPr>
          <a:lstStyle/>
          <a:p>
            <a:pPr>
              <a:lnSpc>
                <a:spcPts val="6047"/>
              </a:lnSpc>
            </a:pPr>
            <a:r>
              <a:rPr lang="en-US" sz="3599">
                <a:solidFill>
                  <a:srgbClr val="000000"/>
                </a:solidFill>
                <a:latin typeface="Canva Sans"/>
              </a:rPr>
              <a:t>In computing, caches are temporary storage areas that hold frequently accessed data or instructions closer to the processor for faster retrieval. When a cache reaches its capacity and new data needs to be stored, a cache replacement policy determines which existing data to evict to make room. This decision significantly impacts the cache's effectiveness.</a:t>
            </a:r>
          </a:p>
          <a:p>
            <a:pPr>
              <a:lnSpc>
                <a:spcPts val="6047"/>
              </a:lnSpc>
            </a:pPr>
            <a:r>
              <a:rPr lang="en-US" sz="3599">
                <a:solidFill>
                  <a:srgbClr val="000000"/>
                </a:solidFill>
                <a:latin typeface="Canva Sans"/>
              </a:rPr>
              <a:t>The replacement policy has to be chosen in such a way that the cache misses are reduced. </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85825"/>
            <a:ext cx="13180039" cy="1309366"/>
          </a:xfrm>
          <a:prstGeom prst="rect">
            <a:avLst/>
          </a:prstGeom>
        </p:spPr>
        <p:txBody>
          <a:bodyPr lIns="0" tIns="0" rIns="0" bIns="0" rtlCol="0" anchor="t">
            <a:spAutoFit/>
          </a:bodyPr>
          <a:lstStyle/>
          <a:p>
            <a:pPr algn="ctr">
              <a:lnSpc>
                <a:spcPts val="10780"/>
              </a:lnSpc>
            </a:pPr>
            <a:r>
              <a:rPr lang="en-US" sz="7700">
                <a:solidFill>
                  <a:srgbClr val="000000"/>
                </a:solidFill>
                <a:latin typeface="Alatsi Bold"/>
              </a:rPr>
              <a:t>CACHE REPLACEMENT POLICIES</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8" name="Freeform 8"/>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266991" y="2548081"/>
            <a:ext cx="15373470" cy="6493510"/>
          </a:xfrm>
          <a:prstGeom prst="rect">
            <a:avLst/>
          </a:prstGeom>
        </p:spPr>
        <p:txBody>
          <a:bodyPr lIns="0" tIns="0" rIns="0" bIns="0" rtlCol="0" anchor="t">
            <a:spAutoFit/>
          </a:bodyPr>
          <a:lstStyle/>
          <a:p>
            <a:pPr>
              <a:lnSpc>
                <a:spcPts val="4340"/>
              </a:lnSpc>
            </a:pPr>
            <a:r>
              <a:rPr lang="en-US" sz="3100">
                <a:solidFill>
                  <a:srgbClr val="000000"/>
                </a:solidFill>
                <a:latin typeface="Canva Sans Bold"/>
              </a:rPr>
              <a:t>We have discussed the following Cache Replacement policies </a:t>
            </a:r>
          </a:p>
          <a:p>
            <a:pPr marL="669291" lvl="1" indent="-334646">
              <a:lnSpc>
                <a:spcPts val="4340"/>
              </a:lnSpc>
              <a:buFont typeface="Arial"/>
              <a:buChar char="•"/>
            </a:pPr>
            <a:r>
              <a:rPr lang="en-US" sz="3100">
                <a:solidFill>
                  <a:srgbClr val="000000"/>
                </a:solidFill>
                <a:latin typeface="Canva Sans Bold"/>
              </a:rPr>
              <a:t>First-In-First-Out (FIFO): </a:t>
            </a:r>
            <a:r>
              <a:rPr lang="en-US" sz="3100">
                <a:solidFill>
                  <a:srgbClr val="000000"/>
                </a:solidFill>
                <a:latin typeface="Canva Sans"/>
              </a:rPr>
              <a:t>The data item that has been in the cache the longest (the first one added) is evicted to make room for new data.</a:t>
            </a:r>
          </a:p>
          <a:p>
            <a:pPr marL="669291" lvl="1" indent="-334646">
              <a:lnSpc>
                <a:spcPts val="4340"/>
              </a:lnSpc>
              <a:buFont typeface="Arial"/>
              <a:buChar char="•"/>
            </a:pPr>
            <a:r>
              <a:rPr lang="en-US" sz="3100">
                <a:solidFill>
                  <a:srgbClr val="000000"/>
                </a:solidFill>
                <a:latin typeface="Canva Sans Bold"/>
              </a:rPr>
              <a:t>Least Recently Used (LRU):</a:t>
            </a:r>
            <a:r>
              <a:rPr lang="en-US" sz="3100">
                <a:solidFill>
                  <a:srgbClr val="000000"/>
                </a:solidFill>
                <a:latin typeface="Canva Sans"/>
              </a:rPr>
              <a:t> The data item that has been accessed the least recently is evicted. This is a popular and effective policy that prioritizes keeping recently used data in the cache.</a:t>
            </a:r>
          </a:p>
          <a:p>
            <a:pPr marL="669291" lvl="1" indent="-334646">
              <a:lnSpc>
                <a:spcPts val="4340"/>
              </a:lnSpc>
              <a:buFont typeface="Arial"/>
              <a:buChar char="•"/>
            </a:pPr>
            <a:r>
              <a:rPr lang="en-US" sz="3100">
                <a:solidFill>
                  <a:srgbClr val="000000"/>
                </a:solidFill>
                <a:latin typeface="Canva Sans Bold"/>
              </a:rPr>
              <a:t>Most Recently Used (MRU):</a:t>
            </a:r>
            <a:r>
              <a:rPr lang="en-US" sz="3100">
                <a:solidFill>
                  <a:srgbClr val="000000"/>
                </a:solidFill>
                <a:latin typeface="Canva Sans"/>
              </a:rPr>
              <a:t> (Less common) This policy, while not as widely used, evicts the data item that was most recently accessed. While it seems counterintuitive, MRU can be beneficial in specific scenarios.</a:t>
            </a:r>
          </a:p>
          <a:p>
            <a:pPr marL="669291" lvl="1" indent="-334646">
              <a:lnSpc>
                <a:spcPts val="4340"/>
              </a:lnSpc>
              <a:buFont typeface="Arial"/>
              <a:buChar char="•"/>
            </a:pPr>
            <a:r>
              <a:rPr lang="en-US" sz="3100">
                <a:solidFill>
                  <a:srgbClr val="000000"/>
                </a:solidFill>
                <a:latin typeface="Canva Sans Bold"/>
              </a:rPr>
              <a:t>Random Replacement:</a:t>
            </a:r>
            <a:r>
              <a:rPr lang="en-US" sz="3100">
                <a:solidFill>
                  <a:srgbClr val="000000"/>
                </a:solidFill>
                <a:latin typeface="Canva Sans"/>
              </a:rPr>
              <a:t> A random data item is chosen for eviction. This is a simple but less effective policy.</a:t>
            </a:r>
          </a:p>
          <a:p>
            <a:pPr>
              <a:lnSpc>
                <a:spcPts val="4340"/>
              </a:lnSpc>
            </a:pPr>
            <a:endParaRPr lang="en-US" sz="3100">
              <a:solidFill>
                <a:srgbClr val="000000"/>
              </a:solidFill>
              <a:latin typeface="Canva San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7" name="Freeform 7"/>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334161" y="4089187"/>
            <a:ext cx="6714041" cy="3766838"/>
          </a:xfrm>
          <a:custGeom>
            <a:avLst/>
            <a:gdLst/>
            <a:ahLst/>
            <a:cxnLst/>
            <a:rect l="l" t="t" r="r" b="b"/>
            <a:pathLst>
              <a:path w="6714041" h="3766838">
                <a:moveTo>
                  <a:pt x="0" y="0"/>
                </a:moveTo>
                <a:lnTo>
                  <a:pt x="6714041" y="0"/>
                </a:lnTo>
                <a:lnTo>
                  <a:pt x="6714041" y="3766839"/>
                </a:lnTo>
                <a:lnTo>
                  <a:pt x="0" y="3766839"/>
                </a:lnTo>
                <a:lnTo>
                  <a:pt x="0" y="0"/>
                </a:lnTo>
                <a:close/>
              </a:path>
            </a:pathLst>
          </a:custGeom>
          <a:blipFill>
            <a:blip r:embed="rId4"/>
            <a:stretch>
              <a:fillRect/>
            </a:stretch>
          </a:blipFill>
        </p:spPr>
      </p:sp>
      <p:sp>
        <p:nvSpPr>
          <p:cNvPr id="9" name="TextBox 9"/>
          <p:cNvSpPr txBox="1"/>
          <p:nvPr/>
        </p:nvSpPr>
        <p:spPr>
          <a:xfrm>
            <a:off x="4363511" y="2160525"/>
            <a:ext cx="9114793" cy="662862"/>
          </a:xfrm>
          <a:prstGeom prst="rect">
            <a:avLst/>
          </a:prstGeom>
        </p:spPr>
        <p:txBody>
          <a:bodyPr lIns="0" tIns="0" rIns="0" bIns="0" rtlCol="0" anchor="t">
            <a:spAutoFit/>
          </a:bodyPr>
          <a:lstStyle/>
          <a:p>
            <a:pPr algn="ctr">
              <a:lnSpc>
                <a:spcPts val="5460"/>
              </a:lnSpc>
            </a:pPr>
            <a:r>
              <a:rPr lang="en-US" sz="3900">
                <a:solidFill>
                  <a:srgbClr val="000000"/>
                </a:solidFill>
                <a:latin typeface="Alatsi Bold"/>
              </a:rPr>
              <a:t>TRADITIONAL CACHE REPLACEMENT POLICY</a:t>
            </a:r>
          </a:p>
        </p:txBody>
      </p:sp>
      <p:sp>
        <p:nvSpPr>
          <p:cNvPr id="10" name="TextBox 10"/>
          <p:cNvSpPr txBox="1"/>
          <p:nvPr/>
        </p:nvSpPr>
        <p:spPr>
          <a:xfrm>
            <a:off x="1028700" y="3248990"/>
            <a:ext cx="10107942" cy="5380990"/>
          </a:xfrm>
          <a:prstGeom prst="rect">
            <a:avLst/>
          </a:prstGeom>
        </p:spPr>
        <p:txBody>
          <a:bodyPr lIns="0" tIns="0" rIns="0" bIns="0" rtlCol="0" anchor="t">
            <a:spAutoFit/>
          </a:bodyPr>
          <a:lstStyle/>
          <a:p>
            <a:pPr>
              <a:lnSpc>
                <a:spcPts val="4759"/>
              </a:lnSpc>
            </a:pPr>
            <a:r>
              <a:rPr lang="en-US" sz="3399">
                <a:solidFill>
                  <a:srgbClr val="000000"/>
                </a:solidFill>
                <a:latin typeface="Canva Sans"/>
              </a:rPr>
              <a:t>In the </a:t>
            </a:r>
            <a:r>
              <a:rPr lang="en-US" sz="3399">
                <a:solidFill>
                  <a:srgbClr val="000000"/>
                </a:solidFill>
                <a:latin typeface="Canva Sans Bold"/>
              </a:rPr>
              <a:t>traditional LRU policy</a:t>
            </a:r>
            <a:r>
              <a:rPr lang="en-US" sz="3399">
                <a:solidFill>
                  <a:srgbClr val="000000"/>
                </a:solidFill>
                <a:latin typeface="Canva Sans"/>
              </a:rPr>
              <a:t>, the victim block is chosen from the LRU position of the priority chain. The newly inserted block is placed in the MRU position and on a cache hit the cache block is promoted to the MRU position. As an example in the fig., on insertion of incoming block ’i’ in to the priority chain, the block at the LRU position ’g’ is removed from it and the insertion of block ’i’ occurs in the MRU position. </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7" name="Freeform 7"/>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4400029" y="960830"/>
            <a:ext cx="8792548" cy="1348591"/>
          </a:xfrm>
          <a:prstGeom prst="rect">
            <a:avLst/>
          </a:prstGeom>
        </p:spPr>
        <p:txBody>
          <a:bodyPr lIns="0" tIns="0" rIns="0" bIns="0" rtlCol="0" anchor="t">
            <a:spAutoFit/>
          </a:bodyPr>
          <a:lstStyle/>
          <a:p>
            <a:pPr algn="ctr">
              <a:lnSpc>
                <a:spcPts val="5460"/>
              </a:lnSpc>
            </a:pPr>
            <a:r>
              <a:rPr lang="en-US" sz="3900">
                <a:solidFill>
                  <a:srgbClr val="000000"/>
                </a:solidFill>
                <a:latin typeface="Alatsi Bold"/>
              </a:rPr>
              <a:t>A CACHE REPLACEMENT POLICY BASED ON RE-REFERENCE COUNT</a:t>
            </a:r>
          </a:p>
        </p:txBody>
      </p:sp>
      <p:sp>
        <p:nvSpPr>
          <p:cNvPr id="9" name="TextBox 9"/>
          <p:cNvSpPr txBox="1"/>
          <p:nvPr/>
        </p:nvSpPr>
        <p:spPr>
          <a:xfrm>
            <a:off x="1192495" y="2495704"/>
            <a:ext cx="16229272" cy="2647796"/>
          </a:xfrm>
          <a:prstGeom prst="rect">
            <a:avLst/>
          </a:prstGeom>
        </p:spPr>
        <p:txBody>
          <a:bodyPr lIns="0" tIns="0" rIns="0" bIns="0" rtlCol="0" anchor="t">
            <a:spAutoFit/>
          </a:bodyPr>
          <a:lstStyle/>
          <a:p>
            <a:pPr algn="just">
              <a:lnSpc>
                <a:spcPts val="4200"/>
              </a:lnSpc>
            </a:pPr>
            <a:r>
              <a:rPr lang="en-US" sz="3000">
                <a:solidFill>
                  <a:srgbClr val="000000"/>
                </a:solidFill>
                <a:latin typeface="Canva Sans"/>
              </a:rPr>
              <a:t>The </a:t>
            </a:r>
            <a:r>
              <a:rPr lang="en-US" sz="3000">
                <a:solidFill>
                  <a:srgbClr val="000000"/>
                </a:solidFill>
                <a:latin typeface="Canva Sans Bold"/>
              </a:rPr>
              <a:t>re-reference count</a:t>
            </a:r>
            <a:r>
              <a:rPr lang="en-US" sz="3000">
                <a:solidFill>
                  <a:srgbClr val="000000"/>
                </a:solidFill>
                <a:latin typeface="Canva Sans"/>
              </a:rPr>
              <a:t> refers to the number of times a cache block has been referenced since it was last brought into the cache. It helps track the recent usage pattern of cache blocks.</a:t>
            </a:r>
          </a:p>
          <a:p>
            <a:pPr algn="just">
              <a:lnSpc>
                <a:spcPts val="4200"/>
              </a:lnSpc>
            </a:pPr>
            <a:r>
              <a:rPr lang="en-US" sz="3000">
                <a:solidFill>
                  <a:srgbClr val="000000"/>
                </a:solidFill>
                <a:latin typeface="Canva Sans"/>
              </a:rPr>
              <a:t>If the re-reference count exceeds a </a:t>
            </a:r>
            <a:r>
              <a:rPr lang="en-US" sz="3000">
                <a:solidFill>
                  <a:srgbClr val="000000"/>
                </a:solidFill>
                <a:latin typeface="Canva Sans Bold"/>
              </a:rPr>
              <a:t>threshold</a:t>
            </a:r>
            <a:r>
              <a:rPr lang="en-US" sz="3000">
                <a:solidFill>
                  <a:srgbClr val="000000"/>
                </a:solidFill>
                <a:latin typeface="Canva Sans"/>
              </a:rPr>
              <a:t>, the cache block is promoted to the MRU position; otherwise, it remains at the LRU position.</a:t>
            </a:r>
          </a:p>
        </p:txBody>
      </p:sp>
      <p:sp>
        <p:nvSpPr>
          <p:cNvPr id="10" name="TextBox 10"/>
          <p:cNvSpPr txBox="1"/>
          <p:nvPr/>
        </p:nvSpPr>
        <p:spPr>
          <a:xfrm>
            <a:off x="1192495" y="5481621"/>
            <a:ext cx="16229272" cy="1607085"/>
          </a:xfrm>
          <a:prstGeom prst="rect">
            <a:avLst/>
          </a:prstGeom>
        </p:spPr>
        <p:txBody>
          <a:bodyPr lIns="0" tIns="0" rIns="0" bIns="0" rtlCol="0" anchor="t">
            <a:spAutoFit/>
          </a:bodyPr>
          <a:lstStyle/>
          <a:p>
            <a:pPr>
              <a:lnSpc>
                <a:spcPts val="4340"/>
              </a:lnSpc>
            </a:pPr>
            <a:r>
              <a:rPr lang="en-US" sz="3100">
                <a:solidFill>
                  <a:srgbClr val="000000"/>
                </a:solidFill>
                <a:latin typeface="Canva Sans"/>
              </a:rPr>
              <a:t>The </a:t>
            </a:r>
            <a:r>
              <a:rPr lang="en-US" sz="3100">
                <a:solidFill>
                  <a:srgbClr val="000000"/>
                </a:solidFill>
                <a:latin typeface="Canva Sans Bold"/>
              </a:rPr>
              <a:t>threshold</a:t>
            </a:r>
            <a:r>
              <a:rPr lang="en-US" sz="3100">
                <a:solidFill>
                  <a:srgbClr val="000000"/>
                </a:solidFill>
                <a:latin typeface="Canva Sans"/>
              </a:rPr>
              <a:t> mentioned in this context is a </a:t>
            </a:r>
            <a:r>
              <a:rPr lang="en-US" sz="3100">
                <a:solidFill>
                  <a:srgbClr val="000000"/>
                </a:solidFill>
                <a:latin typeface="Canva Sans Bold"/>
              </a:rPr>
              <a:t>predetermined value </a:t>
            </a:r>
            <a:r>
              <a:rPr lang="en-US" sz="3100">
                <a:solidFill>
                  <a:srgbClr val="000000"/>
                </a:solidFill>
                <a:latin typeface="Canva Sans"/>
              </a:rPr>
              <a:t>based on </a:t>
            </a:r>
            <a:r>
              <a:rPr lang="en-US" sz="3100">
                <a:solidFill>
                  <a:srgbClr val="000000"/>
                </a:solidFill>
                <a:latin typeface="Canva Sans Bold"/>
              </a:rPr>
              <a:t>set duelling</a:t>
            </a:r>
            <a:r>
              <a:rPr lang="en-US" sz="3100">
                <a:solidFill>
                  <a:srgbClr val="000000"/>
                </a:solidFill>
                <a:latin typeface="Canva Sans"/>
              </a:rPr>
              <a:t>,</a:t>
            </a:r>
            <a:r>
              <a:rPr lang="en-US" sz="3100">
                <a:solidFill>
                  <a:srgbClr val="000000"/>
                </a:solidFill>
                <a:latin typeface="Canva Sans Bold"/>
              </a:rPr>
              <a:t> </a:t>
            </a:r>
            <a:r>
              <a:rPr lang="en-US" sz="3100">
                <a:solidFill>
                  <a:srgbClr val="000000"/>
                </a:solidFill>
                <a:latin typeface="Canva Sans"/>
              </a:rPr>
              <a:t>used to determine whether a cache block should be promoted to the MRU (Most Recently Used) position or remain at the LRU (Least Recently Used) position.</a:t>
            </a:r>
          </a:p>
        </p:txBody>
      </p:sp>
      <p:sp>
        <p:nvSpPr>
          <p:cNvPr id="11" name="TextBox 11"/>
          <p:cNvSpPr txBox="1"/>
          <p:nvPr/>
        </p:nvSpPr>
        <p:spPr>
          <a:xfrm>
            <a:off x="1192495" y="7426827"/>
            <a:ext cx="15610433" cy="2149977"/>
          </a:xfrm>
          <a:prstGeom prst="rect">
            <a:avLst/>
          </a:prstGeom>
        </p:spPr>
        <p:txBody>
          <a:bodyPr lIns="0" tIns="0" rIns="0" bIns="0" rtlCol="0" anchor="t">
            <a:spAutoFit/>
          </a:bodyPr>
          <a:lstStyle/>
          <a:p>
            <a:pPr>
              <a:lnSpc>
                <a:spcPts val="4340"/>
              </a:lnSpc>
            </a:pPr>
            <a:r>
              <a:rPr lang="en-US" sz="3100">
                <a:solidFill>
                  <a:srgbClr val="000000"/>
                </a:solidFill>
                <a:latin typeface="Canva Sans"/>
              </a:rPr>
              <a:t>In set dueling some of the cache sets will be dedicated to follow LRU policy and some other sets will follow BIP policy and rest of the sets are known as follower sets. </a:t>
            </a:r>
            <a:r>
              <a:rPr lang="en-US" sz="3100">
                <a:solidFill>
                  <a:srgbClr val="000000"/>
                </a:solidFill>
                <a:latin typeface="Canva Sans Bold"/>
              </a:rPr>
              <a:t>The follower sets choose that policy which incurs fewer misses in the above sets.</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7" name="Freeform 7"/>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010525" y="2976370"/>
            <a:ext cx="7248775" cy="5172303"/>
          </a:xfrm>
          <a:custGeom>
            <a:avLst/>
            <a:gdLst/>
            <a:ahLst/>
            <a:cxnLst/>
            <a:rect l="l" t="t" r="r" b="b"/>
            <a:pathLst>
              <a:path w="7248775" h="5172303">
                <a:moveTo>
                  <a:pt x="0" y="0"/>
                </a:moveTo>
                <a:lnTo>
                  <a:pt x="7248775" y="0"/>
                </a:lnTo>
                <a:lnTo>
                  <a:pt x="7248775" y="5172303"/>
                </a:lnTo>
                <a:lnTo>
                  <a:pt x="0" y="5172303"/>
                </a:lnTo>
                <a:lnTo>
                  <a:pt x="0" y="0"/>
                </a:lnTo>
                <a:close/>
              </a:path>
            </a:pathLst>
          </a:custGeom>
          <a:blipFill>
            <a:blip r:embed="rId4"/>
            <a:stretch>
              <a:fillRect/>
            </a:stretch>
          </a:blipFill>
        </p:spPr>
      </p:sp>
      <p:sp>
        <p:nvSpPr>
          <p:cNvPr id="9" name="TextBox 9"/>
          <p:cNvSpPr txBox="1"/>
          <p:nvPr/>
        </p:nvSpPr>
        <p:spPr>
          <a:xfrm>
            <a:off x="4400029" y="960830"/>
            <a:ext cx="8792548" cy="1348591"/>
          </a:xfrm>
          <a:prstGeom prst="rect">
            <a:avLst/>
          </a:prstGeom>
        </p:spPr>
        <p:txBody>
          <a:bodyPr lIns="0" tIns="0" rIns="0" bIns="0" rtlCol="0" anchor="t">
            <a:spAutoFit/>
          </a:bodyPr>
          <a:lstStyle/>
          <a:p>
            <a:pPr algn="ctr">
              <a:lnSpc>
                <a:spcPts val="5460"/>
              </a:lnSpc>
            </a:pPr>
            <a:r>
              <a:rPr lang="en-US" sz="3900">
                <a:solidFill>
                  <a:srgbClr val="000000"/>
                </a:solidFill>
                <a:latin typeface="Alatsi Bold"/>
              </a:rPr>
              <a:t>A CACHE REPLACEMENT POLICY BASED ON RE-REFERENCE COUNT</a:t>
            </a:r>
          </a:p>
        </p:txBody>
      </p:sp>
      <p:sp>
        <p:nvSpPr>
          <p:cNvPr id="10" name="TextBox 10"/>
          <p:cNvSpPr txBox="1"/>
          <p:nvPr/>
        </p:nvSpPr>
        <p:spPr>
          <a:xfrm>
            <a:off x="681667" y="3421032"/>
            <a:ext cx="9143336" cy="3714535"/>
          </a:xfrm>
          <a:prstGeom prst="rect">
            <a:avLst/>
          </a:prstGeom>
        </p:spPr>
        <p:txBody>
          <a:bodyPr lIns="0" tIns="0" rIns="0" bIns="0" rtlCol="0" anchor="t">
            <a:spAutoFit/>
          </a:bodyPr>
          <a:lstStyle/>
          <a:p>
            <a:pPr>
              <a:lnSpc>
                <a:spcPts val="4200"/>
              </a:lnSpc>
            </a:pPr>
            <a:r>
              <a:rPr lang="en-US" sz="3000">
                <a:solidFill>
                  <a:srgbClr val="000000"/>
                </a:solidFill>
                <a:latin typeface="Canva Sans"/>
              </a:rPr>
              <a:t>In this technique, the promotion policy similar in case of </a:t>
            </a:r>
            <a:r>
              <a:rPr lang="en-US" sz="3000">
                <a:solidFill>
                  <a:srgbClr val="000000"/>
                </a:solidFill>
                <a:latin typeface="Canva Sans Bold"/>
              </a:rPr>
              <a:t>LIP</a:t>
            </a:r>
            <a:r>
              <a:rPr lang="en-US" sz="3000">
                <a:solidFill>
                  <a:srgbClr val="000000"/>
                </a:solidFill>
                <a:latin typeface="Canva Sans"/>
              </a:rPr>
              <a:t> is modified in such a way that if the re-reference count is greater than a threshold value, the cache block is promoted on to the </a:t>
            </a:r>
            <a:r>
              <a:rPr lang="en-US" sz="3000">
                <a:solidFill>
                  <a:srgbClr val="000000"/>
                </a:solidFill>
                <a:latin typeface="Canva Sans Bold"/>
              </a:rPr>
              <a:t>MRU</a:t>
            </a:r>
            <a:r>
              <a:rPr lang="en-US" sz="3000">
                <a:solidFill>
                  <a:srgbClr val="000000"/>
                </a:solidFill>
                <a:latin typeface="Canva Sans"/>
              </a:rPr>
              <a:t> position else it is promoted to </a:t>
            </a:r>
            <a:r>
              <a:rPr lang="en-US" sz="3000">
                <a:solidFill>
                  <a:srgbClr val="000000"/>
                </a:solidFill>
                <a:latin typeface="Canva Sans Bold"/>
              </a:rPr>
              <a:t>LRU</a:t>
            </a:r>
            <a:r>
              <a:rPr lang="en-US" sz="3000">
                <a:solidFill>
                  <a:srgbClr val="000000"/>
                </a:solidFill>
                <a:latin typeface="Canva Sans"/>
              </a:rPr>
              <a:t> position as shown in fig.2. Results show that under this modification </a:t>
            </a:r>
            <a:r>
              <a:rPr lang="en-US" sz="3000">
                <a:solidFill>
                  <a:srgbClr val="000000"/>
                </a:solidFill>
                <a:latin typeface="Canva Sans Bold"/>
              </a:rPr>
              <a:t>L2 cache miss rate can be reduced. </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7" name="Freeform 7"/>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553980" y="952500"/>
            <a:ext cx="13180039" cy="1348732"/>
          </a:xfrm>
          <a:prstGeom prst="rect">
            <a:avLst/>
          </a:prstGeom>
        </p:spPr>
        <p:txBody>
          <a:bodyPr lIns="0" tIns="0" rIns="0" bIns="0" rtlCol="0" anchor="t">
            <a:spAutoFit/>
          </a:bodyPr>
          <a:lstStyle/>
          <a:p>
            <a:pPr algn="ctr">
              <a:lnSpc>
                <a:spcPts val="5460"/>
              </a:lnSpc>
            </a:pPr>
            <a:r>
              <a:rPr lang="en-US" sz="3900">
                <a:solidFill>
                  <a:srgbClr val="000000"/>
                </a:solidFill>
                <a:latin typeface="Alatsi Bold"/>
              </a:rPr>
              <a:t>A CACHE REPLACEMENT POLICY BASED ON RE-REFERENCE COUNT</a:t>
            </a:r>
          </a:p>
        </p:txBody>
      </p:sp>
      <p:sp>
        <p:nvSpPr>
          <p:cNvPr id="9" name="TextBox 9"/>
          <p:cNvSpPr txBox="1"/>
          <p:nvPr/>
        </p:nvSpPr>
        <p:spPr>
          <a:xfrm>
            <a:off x="1192495" y="2053452"/>
            <a:ext cx="8396236" cy="8084820"/>
          </a:xfrm>
          <a:prstGeom prst="rect">
            <a:avLst/>
          </a:prstGeom>
        </p:spPr>
        <p:txBody>
          <a:bodyPr lIns="0" tIns="0" rIns="0" bIns="0" rtlCol="0" anchor="t">
            <a:spAutoFit/>
          </a:bodyPr>
          <a:lstStyle/>
          <a:p>
            <a:pPr algn="just">
              <a:lnSpc>
                <a:spcPts val="3780"/>
              </a:lnSpc>
            </a:pPr>
            <a:r>
              <a:rPr lang="en-US" sz="2700">
                <a:solidFill>
                  <a:srgbClr val="000000"/>
                </a:solidFill>
                <a:latin typeface="Canva Sans Bold"/>
              </a:rPr>
              <a:t>Algorithm:</a:t>
            </a:r>
          </a:p>
          <a:p>
            <a:pPr algn="just">
              <a:lnSpc>
                <a:spcPts val="3780"/>
              </a:lnSpc>
            </a:pPr>
            <a:r>
              <a:rPr lang="en-US" sz="2700">
                <a:solidFill>
                  <a:srgbClr val="000000"/>
                </a:solidFill>
                <a:latin typeface="Canva Sans Bold"/>
              </a:rPr>
              <a:t>Input: SPEC CPU 2006 Benchmarks</a:t>
            </a:r>
          </a:p>
          <a:p>
            <a:pPr algn="just">
              <a:lnSpc>
                <a:spcPts val="3780"/>
              </a:lnSpc>
            </a:pPr>
            <a:r>
              <a:rPr lang="en-US" sz="2700">
                <a:solidFill>
                  <a:srgbClr val="000000"/>
                </a:solidFill>
                <a:latin typeface="Canva Sans Bold"/>
              </a:rPr>
              <a:t>Output: L2 Cache Miss Rate </a:t>
            </a:r>
          </a:p>
          <a:p>
            <a:pPr algn="just">
              <a:lnSpc>
                <a:spcPts val="3780"/>
              </a:lnSpc>
            </a:pPr>
            <a:r>
              <a:rPr lang="en-US" sz="2700">
                <a:solidFill>
                  <a:srgbClr val="000000"/>
                </a:solidFill>
                <a:latin typeface="Canva Sans Bold"/>
              </a:rPr>
              <a:t>1:</a:t>
            </a:r>
            <a:r>
              <a:rPr lang="en-US" sz="2700">
                <a:solidFill>
                  <a:srgbClr val="000000"/>
                </a:solidFill>
                <a:latin typeface="Canva Sans"/>
              </a:rPr>
              <a:t>  </a:t>
            </a:r>
            <a:r>
              <a:rPr lang="en-US" sz="2700">
                <a:solidFill>
                  <a:srgbClr val="000000"/>
                </a:solidFill>
                <a:latin typeface="Canva Sans Bold"/>
              </a:rPr>
              <a:t>for</a:t>
            </a:r>
            <a:r>
              <a:rPr lang="en-US" sz="2700">
                <a:solidFill>
                  <a:srgbClr val="000000"/>
                </a:solidFill>
                <a:latin typeface="Canva Sans"/>
              </a:rPr>
              <a:t> blocks undergone cache hit </a:t>
            </a:r>
            <a:r>
              <a:rPr lang="en-US" sz="2700">
                <a:solidFill>
                  <a:srgbClr val="000000"/>
                </a:solidFill>
                <a:latin typeface="Canva Sans Bold"/>
              </a:rPr>
              <a:t>do</a:t>
            </a:r>
          </a:p>
          <a:p>
            <a:pPr algn="just">
              <a:lnSpc>
                <a:spcPts val="3780"/>
              </a:lnSpc>
            </a:pPr>
            <a:r>
              <a:rPr lang="en-US" sz="2700">
                <a:solidFill>
                  <a:srgbClr val="000000"/>
                </a:solidFill>
                <a:latin typeface="Canva Sans Bold"/>
              </a:rPr>
              <a:t>2:</a:t>
            </a:r>
            <a:r>
              <a:rPr lang="en-US" sz="2700">
                <a:solidFill>
                  <a:srgbClr val="000000"/>
                </a:solidFill>
                <a:latin typeface="Canva Sans"/>
              </a:rPr>
              <a:t>      </a:t>
            </a:r>
            <a:r>
              <a:rPr lang="en-US" sz="2700">
                <a:solidFill>
                  <a:srgbClr val="000000"/>
                </a:solidFill>
                <a:latin typeface="Canva Sans Bold"/>
              </a:rPr>
              <a:t>if</a:t>
            </a:r>
            <a:r>
              <a:rPr lang="en-US" sz="2700">
                <a:solidFill>
                  <a:srgbClr val="000000"/>
                </a:solidFill>
                <a:latin typeface="Canva Sans"/>
              </a:rPr>
              <a:t> blocks re-reference count &gt; (14) </a:t>
            </a:r>
            <a:r>
              <a:rPr lang="en-US" sz="2700">
                <a:solidFill>
                  <a:srgbClr val="000000"/>
                </a:solidFill>
                <a:latin typeface="Canva Sans Bold"/>
              </a:rPr>
              <a:t>then</a:t>
            </a:r>
          </a:p>
          <a:p>
            <a:pPr algn="just">
              <a:lnSpc>
                <a:spcPts val="3780"/>
              </a:lnSpc>
            </a:pPr>
            <a:r>
              <a:rPr lang="en-US" sz="2700">
                <a:solidFill>
                  <a:srgbClr val="000000"/>
                </a:solidFill>
                <a:latin typeface="Canva Sans Bold"/>
              </a:rPr>
              <a:t>3:</a:t>
            </a:r>
            <a:r>
              <a:rPr lang="en-US" sz="2700">
                <a:solidFill>
                  <a:srgbClr val="000000"/>
                </a:solidFill>
                <a:latin typeface="Canva Sans"/>
              </a:rPr>
              <a:t>            Move to MRU position </a:t>
            </a:r>
          </a:p>
          <a:p>
            <a:pPr algn="just">
              <a:lnSpc>
                <a:spcPts val="3780"/>
              </a:lnSpc>
            </a:pPr>
            <a:r>
              <a:rPr lang="en-US" sz="2700">
                <a:solidFill>
                  <a:srgbClr val="000000"/>
                </a:solidFill>
                <a:latin typeface="Canva Sans Bold"/>
              </a:rPr>
              <a:t>4:</a:t>
            </a:r>
            <a:r>
              <a:rPr lang="en-US" sz="2700">
                <a:solidFill>
                  <a:srgbClr val="000000"/>
                </a:solidFill>
                <a:latin typeface="Canva Sans"/>
              </a:rPr>
              <a:t>     </a:t>
            </a:r>
            <a:r>
              <a:rPr lang="en-US" sz="2700">
                <a:solidFill>
                  <a:srgbClr val="000000"/>
                </a:solidFill>
                <a:latin typeface="Canva Sans Bold"/>
              </a:rPr>
              <a:t>else</a:t>
            </a:r>
            <a:r>
              <a:rPr lang="en-US" sz="2700">
                <a:solidFill>
                  <a:srgbClr val="000000"/>
                </a:solidFill>
                <a:latin typeface="Canva Sans"/>
              </a:rPr>
              <a:t> </a:t>
            </a:r>
          </a:p>
          <a:p>
            <a:pPr algn="just">
              <a:lnSpc>
                <a:spcPts val="3780"/>
              </a:lnSpc>
            </a:pPr>
            <a:r>
              <a:rPr lang="en-US" sz="2700">
                <a:solidFill>
                  <a:srgbClr val="000000"/>
                </a:solidFill>
                <a:latin typeface="Canva Sans Bold"/>
              </a:rPr>
              <a:t>5:</a:t>
            </a:r>
            <a:r>
              <a:rPr lang="en-US" sz="2700">
                <a:solidFill>
                  <a:srgbClr val="000000"/>
                </a:solidFill>
                <a:latin typeface="Canva Sans"/>
              </a:rPr>
              <a:t>            Move to LRU position</a:t>
            </a:r>
          </a:p>
          <a:p>
            <a:pPr algn="just">
              <a:lnSpc>
                <a:spcPts val="3780"/>
              </a:lnSpc>
            </a:pPr>
            <a:r>
              <a:rPr lang="en-US" sz="2700">
                <a:solidFill>
                  <a:srgbClr val="000000"/>
                </a:solidFill>
                <a:latin typeface="Canva Sans Bold"/>
              </a:rPr>
              <a:t>6:</a:t>
            </a:r>
            <a:r>
              <a:rPr lang="en-US" sz="2700">
                <a:solidFill>
                  <a:srgbClr val="000000"/>
                </a:solidFill>
                <a:latin typeface="Canva Sans"/>
              </a:rPr>
              <a:t>     </a:t>
            </a:r>
            <a:r>
              <a:rPr lang="en-US" sz="2700">
                <a:solidFill>
                  <a:srgbClr val="000000"/>
                </a:solidFill>
                <a:latin typeface="Canva Sans Bold"/>
              </a:rPr>
              <a:t>end if</a:t>
            </a:r>
            <a:r>
              <a:rPr lang="en-US" sz="2700">
                <a:solidFill>
                  <a:srgbClr val="000000"/>
                </a:solidFill>
                <a:latin typeface="Canva Sans"/>
              </a:rPr>
              <a:t> </a:t>
            </a:r>
          </a:p>
          <a:p>
            <a:pPr algn="just">
              <a:lnSpc>
                <a:spcPts val="3780"/>
              </a:lnSpc>
            </a:pPr>
            <a:r>
              <a:rPr lang="en-US" sz="2700">
                <a:solidFill>
                  <a:srgbClr val="000000"/>
                </a:solidFill>
                <a:latin typeface="Canva Sans Bold"/>
              </a:rPr>
              <a:t>7:</a:t>
            </a:r>
            <a:r>
              <a:rPr lang="en-US" sz="2700">
                <a:solidFill>
                  <a:srgbClr val="000000"/>
                </a:solidFill>
                <a:latin typeface="Canva Sans"/>
              </a:rPr>
              <a:t>  </a:t>
            </a:r>
            <a:r>
              <a:rPr lang="en-US" sz="2700">
                <a:solidFill>
                  <a:srgbClr val="000000"/>
                </a:solidFill>
                <a:latin typeface="Canva Sans Bold"/>
              </a:rPr>
              <a:t>end for</a:t>
            </a:r>
            <a:r>
              <a:rPr lang="en-US" sz="2700">
                <a:solidFill>
                  <a:srgbClr val="000000"/>
                </a:solidFill>
                <a:latin typeface="Canva Sans"/>
              </a:rPr>
              <a:t> </a:t>
            </a:r>
          </a:p>
          <a:p>
            <a:pPr algn="just">
              <a:lnSpc>
                <a:spcPts val="3780"/>
              </a:lnSpc>
            </a:pPr>
            <a:r>
              <a:rPr lang="en-US" sz="2700">
                <a:solidFill>
                  <a:srgbClr val="000000"/>
                </a:solidFill>
                <a:latin typeface="Canva Sans Bold"/>
              </a:rPr>
              <a:t>8:</a:t>
            </a:r>
            <a:r>
              <a:rPr lang="en-US" sz="2700">
                <a:solidFill>
                  <a:srgbClr val="000000"/>
                </a:solidFill>
                <a:latin typeface="Canva Sans"/>
              </a:rPr>
              <a:t>  </a:t>
            </a:r>
            <a:r>
              <a:rPr lang="en-US" sz="2700">
                <a:solidFill>
                  <a:srgbClr val="000000"/>
                </a:solidFill>
                <a:latin typeface="Canva Sans Bold"/>
              </a:rPr>
              <a:t>for</a:t>
            </a:r>
            <a:r>
              <a:rPr lang="en-US" sz="2700">
                <a:solidFill>
                  <a:srgbClr val="000000"/>
                </a:solidFill>
                <a:latin typeface="Canva Sans"/>
              </a:rPr>
              <a:t> blocks need to be inserted to cache </a:t>
            </a:r>
            <a:r>
              <a:rPr lang="en-US" sz="2700">
                <a:solidFill>
                  <a:srgbClr val="000000"/>
                </a:solidFill>
                <a:latin typeface="Canva Sans Bold"/>
              </a:rPr>
              <a:t>do</a:t>
            </a:r>
          </a:p>
          <a:p>
            <a:pPr algn="just">
              <a:lnSpc>
                <a:spcPts val="3780"/>
              </a:lnSpc>
            </a:pPr>
            <a:r>
              <a:rPr lang="en-US" sz="2700">
                <a:solidFill>
                  <a:srgbClr val="000000"/>
                </a:solidFill>
                <a:latin typeface="Canva Sans Bold"/>
              </a:rPr>
              <a:t>9:</a:t>
            </a:r>
            <a:r>
              <a:rPr lang="en-US" sz="2700">
                <a:solidFill>
                  <a:srgbClr val="000000"/>
                </a:solidFill>
                <a:latin typeface="Canva Sans"/>
              </a:rPr>
              <a:t>            Move to LRU position </a:t>
            </a:r>
          </a:p>
          <a:p>
            <a:pPr algn="just">
              <a:lnSpc>
                <a:spcPts val="3780"/>
              </a:lnSpc>
            </a:pPr>
            <a:r>
              <a:rPr lang="en-US" sz="2700">
                <a:solidFill>
                  <a:srgbClr val="000000"/>
                </a:solidFill>
                <a:latin typeface="Canva Sans Bold"/>
              </a:rPr>
              <a:t>10:</a:t>
            </a:r>
            <a:r>
              <a:rPr lang="en-US" sz="2700">
                <a:solidFill>
                  <a:srgbClr val="000000"/>
                </a:solidFill>
                <a:latin typeface="Canva Sans"/>
              </a:rPr>
              <a:t>  </a:t>
            </a:r>
            <a:r>
              <a:rPr lang="en-US" sz="2700">
                <a:solidFill>
                  <a:srgbClr val="000000"/>
                </a:solidFill>
                <a:latin typeface="Canva Sans Bold"/>
              </a:rPr>
              <a:t>end for</a:t>
            </a:r>
          </a:p>
          <a:p>
            <a:pPr algn="just">
              <a:lnSpc>
                <a:spcPts val="3780"/>
              </a:lnSpc>
            </a:pPr>
            <a:r>
              <a:rPr lang="en-US" sz="2700">
                <a:solidFill>
                  <a:srgbClr val="000000"/>
                </a:solidFill>
                <a:latin typeface="Canva Sans Bold"/>
              </a:rPr>
              <a:t>11:</a:t>
            </a:r>
            <a:r>
              <a:rPr lang="en-US" sz="2700">
                <a:solidFill>
                  <a:srgbClr val="000000"/>
                </a:solidFill>
                <a:latin typeface="Canva Sans"/>
              </a:rPr>
              <a:t>  </a:t>
            </a:r>
            <a:r>
              <a:rPr lang="en-US" sz="2700">
                <a:solidFill>
                  <a:srgbClr val="000000"/>
                </a:solidFill>
                <a:latin typeface="Canva Sans Bold"/>
              </a:rPr>
              <a:t>for</a:t>
            </a:r>
            <a:r>
              <a:rPr lang="en-US" sz="2700">
                <a:solidFill>
                  <a:srgbClr val="000000"/>
                </a:solidFill>
                <a:latin typeface="Canva Sans"/>
              </a:rPr>
              <a:t> blocks to be evicted from the cache </a:t>
            </a:r>
            <a:r>
              <a:rPr lang="en-US" sz="2700">
                <a:solidFill>
                  <a:srgbClr val="000000"/>
                </a:solidFill>
                <a:latin typeface="Canva Sans Bold"/>
              </a:rPr>
              <a:t>do</a:t>
            </a:r>
            <a:r>
              <a:rPr lang="en-US" sz="2700">
                <a:solidFill>
                  <a:srgbClr val="000000"/>
                </a:solidFill>
                <a:latin typeface="Canva Sans"/>
              </a:rPr>
              <a:t> </a:t>
            </a:r>
          </a:p>
          <a:p>
            <a:pPr algn="just">
              <a:lnSpc>
                <a:spcPts val="3780"/>
              </a:lnSpc>
            </a:pPr>
            <a:r>
              <a:rPr lang="en-US" sz="2700">
                <a:solidFill>
                  <a:srgbClr val="000000"/>
                </a:solidFill>
                <a:latin typeface="Canva Sans Bold"/>
              </a:rPr>
              <a:t>12:</a:t>
            </a:r>
            <a:r>
              <a:rPr lang="en-US" sz="2700">
                <a:solidFill>
                  <a:srgbClr val="000000"/>
                </a:solidFill>
                <a:latin typeface="Canva Sans"/>
              </a:rPr>
              <a:t>           Select from LRU position </a:t>
            </a:r>
          </a:p>
          <a:p>
            <a:pPr algn="just">
              <a:lnSpc>
                <a:spcPts val="3780"/>
              </a:lnSpc>
            </a:pPr>
            <a:r>
              <a:rPr lang="en-US" sz="2700">
                <a:solidFill>
                  <a:srgbClr val="000000"/>
                </a:solidFill>
                <a:latin typeface="Canva Sans Bold"/>
              </a:rPr>
              <a:t>13:</a:t>
            </a:r>
            <a:r>
              <a:rPr lang="en-US" sz="2700">
                <a:solidFill>
                  <a:srgbClr val="000000"/>
                </a:solidFill>
                <a:latin typeface="Canva Sans"/>
              </a:rPr>
              <a:t>  </a:t>
            </a:r>
            <a:r>
              <a:rPr lang="en-US" sz="2700">
                <a:solidFill>
                  <a:srgbClr val="000000"/>
                </a:solidFill>
                <a:latin typeface="Canva Sans Bold"/>
              </a:rPr>
              <a:t>end for</a:t>
            </a:r>
          </a:p>
          <a:p>
            <a:pPr algn="just">
              <a:lnSpc>
                <a:spcPts val="3780"/>
              </a:lnSpc>
            </a:pPr>
            <a:endParaRPr lang="en-US" sz="2700">
              <a:solidFill>
                <a:srgbClr val="000000"/>
              </a:solidFill>
              <a:latin typeface="Canva Sans Bold"/>
            </a:endParaRPr>
          </a:p>
        </p:txBody>
      </p:sp>
      <p:sp>
        <p:nvSpPr>
          <p:cNvPr id="10" name="TextBox 10"/>
          <p:cNvSpPr txBox="1"/>
          <p:nvPr/>
        </p:nvSpPr>
        <p:spPr>
          <a:xfrm>
            <a:off x="9856570" y="2993379"/>
            <a:ext cx="6490220" cy="5743911"/>
          </a:xfrm>
          <a:prstGeom prst="rect">
            <a:avLst/>
          </a:prstGeom>
        </p:spPr>
        <p:txBody>
          <a:bodyPr lIns="0" tIns="0" rIns="0" bIns="0" rtlCol="0" anchor="t">
            <a:spAutoFit/>
          </a:bodyPr>
          <a:lstStyle/>
          <a:p>
            <a:pPr>
              <a:lnSpc>
                <a:spcPts val="4164"/>
              </a:lnSpc>
            </a:pPr>
            <a:r>
              <a:rPr lang="en-US" sz="2974">
                <a:solidFill>
                  <a:srgbClr val="000000"/>
                </a:solidFill>
                <a:latin typeface="Montserrat"/>
              </a:rPr>
              <a:t>For the memory intensive workload, when the re-reference count is set to 4, there is a significant reduction in L2 cache miss rate. </a:t>
            </a:r>
          </a:p>
          <a:p>
            <a:pPr>
              <a:lnSpc>
                <a:spcPts val="4164"/>
              </a:lnSpc>
            </a:pPr>
            <a:r>
              <a:rPr lang="en-US" sz="2974">
                <a:solidFill>
                  <a:srgbClr val="000000"/>
                </a:solidFill>
                <a:latin typeface="Montserrat"/>
              </a:rPr>
              <a:t>When the re-reference count is set to 14, there is a 60% improvement in L2 cache miss rate when compared to the traditional LRU policy.</a:t>
            </a:r>
          </a:p>
          <a:p>
            <a:pPr>
              <a:lnSpc>
                <a:spcPts val="4164"/>
              </a:lnSpc>
            </a:pPr>
            <a:endParaRPr lang="en-US" sz="2974">
              <a:solidFill>
                <a:srgbClr val="000000"/>
              </a:solidFill>
              <a:latin typeface="Montserrat"/>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7" name="Freeform 7"/>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544455" y="1328279"/>
            <a:ext cx="13180039" cy="1342387"/>
          </a:xfrm>
          <a:prstGeom prst="rect">
            <a:avLst/>
          </a:prstGeom>
        </p:spPr>
        <p:txBody>
          <a:bodyPr lIns="0" tIns="0" rIns="0" bIns="0" rtlCol="0" anchor="t">
            <a:spAutoFit/>
          </a:bodyPr>
          <a:lstStyle/>
          <a:p>
            <a:pPr algn="ctr">
              <a:lnSpc>
                <a:spcPts val="11060"/>
              </a:lnSpc>
            </a:pPr>
            <a:r>
              <a:rPr lang="en-US" sz="7900">
                <a:solidFill>
                  <a:srgbClr val="000000"/>
                </a:solidFill>
                <a:latin typeface="Alatsi Bold"/>
              </a:rPr>
              <a:t>LEAST FREQUENTLY USED (LFU)</a:t>
            </a:r>
          </a:p>
        </p:txBody>
      </p:sp>
      <p:sp>
        <p:nvSpPr>
          <p:cNvPr id="9" name="TextBox 9"/>
          <p:cNvSpPr txBox="1"/>
          <p:nvPr/>
        </p:nvSpPr>
        <p:spPr>
          <a:xfrm>
            <a:off x="1028700" y="3197316"/>
            <a:ext cx="16230600" cy="478091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Canva Sans Bold"/>
              </a:rPr>
              <a:t>Concept:</a:t>
            </a:r>
            <a:r>
              <a:rPr lang="en-US" sz="3399">
                <a:solidFill>
                  <a:srgbClr val="000000"/>
                </a:solidFill>
                <a:latin typeface="Canva Sans"/>
              </a:rPr>
              <a:t> The LFU policy prioritizes removing data items in the cache that have been accessed the least number of times overall. The assumption is that data accessed less frequently is less likely to be needed again soon.</a:t>
            </a:r>
          </a:p>
          <a:p>
            <a:pPr>
              <a:lnSpc>
                <a:spcPts val="4759"/>
              </a:lnSpc>
            </a:pPr>
            <a:endParaRPr lang="en-US" sz="3399">
              <a:solidFill>
                <a:srgbClr val="000000"/>
              </a:solidFill>
              <a:latin typeface="Canva Sans"/>
            </a:endParaRPr>
          </a:p>
          <a:p>
            <a:pPr marL="734059" lvl="1" indent="-367030">
              <a:lnSpc>
                <a:spcPts val="4759"/>
              </a:lnSpc>
              <a:buFont typeface="Arial"/>
              <a:buChar char="•"/>
            </a:pPr>
            <a:r>
              <a:rPr lang="en-US" sz="3399">
                <a:solidFill>
                  <a:srgbClr val="000000"/>
                </a:solidFill>
                <a:latin typeface="Canva Sans Bold"/>
              </a:rPr>
              <a:t>Implementation:</a:t>
            </a:r>
            <a:r>
              <a:rPr lang="en-US" sz="3399">
                <a:solidFill>
                  <a:srgbClr val="000000"/>
                </a:solidFill>
                <a:latin typeface="Canva Sans"/>
              </a:rPr>
              <a:t> LFU requires tracking access frequencies for each data item. This can be achieved using counters or timestamps. When a cache eviction is necessary, the item with the lowest access count is removed.</a:t>
            </a:r>
          </a:p>
          <a:p>
            <a:pPr>
              <a:lnSpc>
                <a:spcPts val="4759"/>
              </a:lnSpc>
            </a:pPr>
            <a:endParaRPr lang="en-US" sz="3399">
              <a:solidFill>
                <a:srgbClr val="000000"/>
              </a:solidFill>
              <a:latin typeface="Canva Sans"/>
            </a:endParaRP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1267</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Canva Sans Bold</vt:lpstr>
      <vt:lpstr>Cloud</vt:lpstr>
      <vt:lpstr>Arial</vt:lpstr>
      <vt:lpstr>Calibri</vt:lpstr>
      <vt:lpstr>Alatsi</vt:lpstr>
      <vt:lpstr>Montserrat</vt:lpstr>
      <vt:lpstr>Open Sans Bold</vt:lpstr>
      <vt:lpstr>Alatsi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Replacement Policies</dc:title>
  <cp:lastModifiedBy>Nimisha Thallapally</cp:lastModifiedBy>
  <cp:revision>2</cp:revision>
  <dcterms:created xsi:type="dcterms:W3CDTF">2006-08-16T00:00:00Z</dcterms:created>
  <dcterms:modified xsi:type="dcterms:W3CDTF">2024-04-21T05:28:49Z</dcterms:modified>
  <dc:identifier>DAGCl9Tc-z8</dc:identifier>
</cp:coreProperties>
</file>