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1"/>
  </p:notesMasterIdLst>
  <p:sldIdLst>
    <p:sldId id="299" r:id="rId5"/>
    <p:sldId id="293" r:id="rId6"/>
    <p:sldId id="295" r:id="rId7"/>
    <p:sldId id="296" r:id="rId8"/>
    <p:sldId id="297" r:id="rId9"/>
    <p:sldId id="298" r:id="rId10"/>
    <p:sldId id="294" r:id="rId11"/>
    <p:sldId id="286" r:id="rId12"/>
    <p:sldId id="287" r:id="rId13"/>
    <p:sldId id="288" r:id="rId14"/>
    <p:sldId id="289" r:id="rId15"/>
    <p:sldId id="292" r:id="rId16"/>
    <p:sldId id="291" r:id="rId17"/>
    <p:sldId id="285" r:id="rId18"/>
    <p:sldId id="300" r:id="rId19"/>
    <p:sldId id="278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D1D131"/>
    <a:srgbClr val="FEB21D"/>
    <a:srgbClr val="FF9E97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5F0D7-9918-429E-B501-F48FCF98E906}" type="datetimeFigureOut">
              <a:t>12/07/2024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24B5F-235F-440E-ADE9-0191203C780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48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556793"/>
            <a:ext cx="10363200" cy="14700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284984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ECB7DFA8-135F-489A-882E-87184665741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0918" y="6508482"/>
            <a:ext cx="1459829" cy="34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03.07.2023</a:t>
            </a:r>
            <a:endParaRPr 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A4BAC86A-E58D-429F-B985-B2C81A2856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4680" y="6508482"/>
            <a:ext cx="8832981" cy="34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5th Workshop on Digitalization in Practice - Machine Learning Applications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CB8709C3-A4BA-451F-A472-63042E5109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65109" y="6508482"/>
            <a:ext cx="711200" cy="34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F124CF87-E48B-44FA-94BC-E8F926DFD0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0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2600" y="811560"/>
            <a:ext cx="11226800" cy="72008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11277600" cy="4395192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763588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1182688" indent="-2286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601788" indent="-2286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4pPr>
            <a:lvl5pPr marL="2020888" indent="-2286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034417E-B35E-460D-8118-5BCC7D70D4C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69900" y="1551003"/>
            <a:ext cx="11252200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tangle 4">
            <a:extLst>
              <a:ext uri="{FF2B5EF4-FFF2-40B4-BE49-F238E27FC236}">
                <a16:creationId xmlns:a16="http://schemas.microsoft.com/office/drawing/2014/main" id="{D654CCD5-90D3-448C-8D52-0E76B2A40C4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0918" y="6508482"/>
            <a:ext cx="1459829" cy="34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03.07.2023</a:t>
            </a:r>
            <a:endParaRPr lang="en-US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C42C2C1D-F244-46C5-B4B1-41A9440ED82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4680" y="6508482"/>
            <a:ext cx="8832981" cy="34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5th Workshop on Digitalization in Practice - Machine Learning Applications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F9657FAB-CB27-4EA2-8077-D1A79B27EA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65109" y="6508482"/>
            <a:ext cx="711200" cy="34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F124CF87-E48B-44FA-94BC-E8F926DFD0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2600" y="811560"/>
            <a:ext cx="11226800" cy="72008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6598907" cy="4395192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763588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1182688" indent="-2286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601788" indent="-2286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4pPr>
            <a:lvl5pPr marL="2020888" indent="-2286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034417E-B35E-460D-8118-5BCC7D70D4C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69900" y="1551003"/>
            <a:ext cx="11252200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Rectangle 4">
            <a:extLst>
              <a:ext uri="{FF2B5EF4-FFF2-40B4-BE49-F238E27FC236}">
                <a16:creationId xmlns:a16="http://schemas.microsoft.com/office/drawing/2014/main" id="{B95B5C22-40DA-43D7-A343-408E5606A77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0918" y="6508482"/>
            <a:ext cx="1459829" cy="34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03.07.2023</a:t>
            </a:r>
            <a:endParaRPr 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7901DEC-94A0-4D12-A149-318B9029CD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4680" y="6508482"/>
            <a:ext cx="8832981" cy="34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5th Workshop on Digitalization in Practice - Machine Learning Applications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1E2EE912-B463-4713-9288-EFBA86B65AB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65109" y="6508482"/>
            <a:ext cx="711200" cy="34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F124CF87-E48B-44FA-94BC-E8F926DFD0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5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2600" y="811560"/>
            <a:ext cx="11226800" cy="72008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034417E-B35E-460D-8118-5BCC7D70D4C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69900" y="1551003"/>
            <a:ext cx="11252200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A2B1CBC-895E-4925-8EAA-B7D43069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893" y="1700808"/>
            <a:ext cx="6598907" cy="4395192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763588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1182688" indent="-2286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601788" indent="-2286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4pPr>
            <a:lvl5pPr marL="2020888" indent="-2286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C89730EC-A59B-4535-9A6E-343E2A564C7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0918" y="6508482"/>
            <a:ext cx="1459829" cy="34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03.07.2023</a:t>
            </a:r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DA63BEF1-EB1D-4B72-9F52-5BBA6C11E90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4680" y="6508482"/>
            <a:ext cx="8832981" cy="34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5th Workshop on Digitalization in Practice - Machine Learning Applications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229C8C31-1672-4543-ACF9-DA763976E8D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65109" y="6508482"/>
            <a:ext cx="711200" cy="34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F124CF87-E48B-44FA-94BC-E8F926DFD0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2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6400" y="1682454"/>
            <a:ext cx="5528997" cy="4413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65571" y="1682454"/>
            <a:ext cx="5528997" cy="4413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F3B3232-F8CF-49EA-A56A-0B98A207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811560"/>
            <a:ext cx="11226800" cy="72008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33F694D-AFC3-4223-97FD-AB8C7C108F45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69900" y="1551003"/>
            <a:ext cx="11252200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Rectangle 4">
            <a:extLst>
              <a:ext uri="{FF2B5EF4-FFF2-40B4-BE49-F238E27FC236}">
                <a16:creationId xmlns:a16="http://schemas.microsoft.com/office/drawing/2014/main" id="{D7C120C7-1C63-4F89-B1E5-89A947B863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240918" y="6508482"/>
            <a:ext cx="1459829" cy="34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03.07.2023</a:t>
            </a:r>
            <a:endParaRPr 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1DDA8EBE-E1D2-4E48-8367-5593EA6019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4680" y="6508482"/>
            <a:ext cx="8832981" cy="34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5th Workshop on Digitalization in Practice - Machine Learning Applications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E3321816-7334-42A1-8347-B58B4E9005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65109" y="6508482"/>
            <a:ext cx="711200" cy="34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F124CF87-E48B-44FA-94BC-E8F926DFD0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82297" y="1652291"/>
            <a:ext cx="5613399" cy="674701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4129" y="2446850"/>
            <a:ext cx="5613399" cy="36785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20366" y="1652291"/>
            <a:ext cx="5389033" cy="6747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err="1"/>
              <a:t>Textmsterformate</a:t>
            </a:r>
            <a:r>
              <a:rPr lang="de-DE"/>
              <a:t>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56576" y="2468549"/>
            <a:ext cx="5389033" cy="36568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683C0425-587D-4D34-BFE1-C49C58BB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811560"/>
            <a:ext cx="11226800" cy="72008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F5A8BC6-6611-4CA8-9B19-242CA8CA16A6}"/>
              </a:ext>
            </a:extLst>
          </p:cNvPr>
          <p:cNvSpPr txBox="1"/>
          <p:nvPr userDrawn="1"/>
        </p:nvSpPr>
        <p:spPr>
          <a:xfrm>
            <a:off x="3048000" y="319816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/>
              <a:t>a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2C89ACC-3447-470B-BEF1-17F855C89021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69900" y="1551003"/>
            <a:ext cx="11252200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Rectangle 4">
            <a:extLst>
              <a:ext uri="{FF2B5EF4-FFF2-40B4-BE49-F238E27FC236}">
                <a16:creationId xmlns:a16="http://schemas.microsoft.com/office/drawing/2014/main" id="{FEEBF5B2-5A1F-4526-868F-F74A79D68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240918" y="6508482"/>
            <a:ext cx="1459829" cy="34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03.07.2023</a:t>
            </a:r>
            <a:endParaRPr lang="en-US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4952324C-7FEC-4CE3-9182-547B838AB9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984680" y="6508482"/>
            <a:ext cx="8832981" cy="34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5th Workshop on Digitalization in Practice - Machine Learning Applications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25AB56F-A079-4773-A0E7-9C2F939D66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1165109" y="6508482"/>
            <a:ext cx="711200" cy="34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F124CF87-E48B-44FA-94BC-E8F926DFD0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8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D911350-F8BD-4E07-A792-96BF40AA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811560"/>
            <a:ext cx="11226800" cy="72008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04210E9-D561-43A5-979C-6C497177689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69900" y="1551003"/>
            <a:ext cx="11252200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Rectangle 4">
            <a:extLst>
              <a:ext uri="{FF2B5EF4-FFF2-40B4-BE49-F238E27FC236}">
                <a16:creationId xmlns:a16="http://schemas.microsoft.com/office/drawing/2014/main" id="{EB137120-44C5-4F0B-B960-91421183B9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0918" y="6508482"/>
            <a:ext cx="1459829" cy="34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03.07.2023</a:t>
            </a:r>
            <a:endParaRPr 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DD2DFDD4-D4C1-494D-AD11-69AD9944B52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4680" y="6508482"/>
            <a:ext cx="8832981" cy="34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5th Workshop on Digitalization in Practice - Machine Learning Applications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CC041BBE-7862-47E4-A85A-975C6F29ECA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65109" y="6508482"/>
            <a:ext cx="711200" cy="34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F124CF87-E48B-44FA-94BC-E8F926DFD0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3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DFCB638C-C590-4673-98C8-EFDDA47CCE2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0918" y="6508482"/>
            <a:ext cx="1459829" cy="34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03.07.2023</a:t>
            </a:r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5831459-176B-4775-8FD8-C63825A4B5D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4680" y="6508482"/>
            <a:ext cx="8832981" cy="34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5th Workshop on Digitalization in Practice - Machine Learning Applications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C421851-EA31-4B10-85A4-304560DF02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65109" y="6508482"/>
            <a:ext cx="711200" cy="34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F124CF87-E48B-44FA-94BC-E8F926DFD0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7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204B1-B04D-AF83-DD0F-91EDB9DE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1D43D9-8A8C-ED4D-9822-C02EA6008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FF882-CCAB-C1DD-351D-7060708E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03.07.2023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FB48E4-D47D-1955-B280-54EF3188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Workshop on Digitalization in Practice - Machine Learning Applications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FB08FA-62D3-01EB-662D-19323F95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733-04AA-46ED-A021-2E9ECADDEF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48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2274EF0-EC29-4A3E-9CB4-B19763D4901C}"/>
              </a:ext>
            </a:extLst>
          </p:cNvPr>
          <p:cNvSpPr/>
          <p:nvPr userDrawn="1"/>
        </p:nvSpPr>
        <p:spPr bwMode="auto">
          <a:xfrm>
            <a:off x="0" y="6475415"/>
            <a:ext cx="12192000" cy="382585"/>
          </a:xfrm>
          <a:prstGeom prst="rect">
            <a:avLst/>
          </a:prstGeom>
          <a:solidFill>
            <a:srgbClr val="FF883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5691" y="1927652"/>
            <a:ext cx="11560619" cy="416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Ebene</a:t>
            </a:r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Ebene</a:t>
            </a:r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Ebene</a:t>
            </a:r>
          </a:p>
          <a:p>
            <a:pPr lvl="4"/>
            <a:r>
              <a:rPr lang="en-US" altLang="de-DE" err="1"/>
              <a:t>Fünfte</a:t>
            </a:r>
            <a:r>
              <a:rPr lang="en-US" altLang="de-DE"/>
              <a:t>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0918" y="6508482"/>
            <a:ext cx="1459829" cy="34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03.07.2023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4680" y="6508482"/>
            <a:ext cx="8832981" cy="34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5th Workshop on Digitalization in Practice - Machine Learning Applications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65109" y="6508482"/>
            <a:ext cx="711200" cy="34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F124CF87-E48B-44FA-94BC-E8F926DFD0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3" descr="fh_logo_neu_oran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022" y="203992"/>
            <a:ext cx="1514859" cy="5486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itelplatzhalter 7"/>
          <p:cNvSpPr>
            <a:spLocks noGrp="1"/>
          </p:cNvSpPr>
          <p:nvPr>
            <p:ph type="title"/>
          </p:nvPr>
        </p:nvSpPr>
        <p:spPr bwMode="auto">
          <a:xfrm>
            <a:off x="315691" y="850933"/>
            <a:ext cx="11560619" cy="90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1032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00456" y="349518"/>
            <a:ext cx="1619476" cy="1905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0E00C18A-CC0D-47A4-B66C-B9623E4A9402}"/>
              </a:ext>
            </a:extLst>
          </p:cNvPr>
          <p:cNvSpPr/>
          <p:nvPr userDrawn="1"/>
        </p:nvSpPr>
        <p:spPr bwMode="auto">
          <a:xfrm>
            <a:off x="0" y="6453337"/>
            <a:ext cx="12192000" cy="55145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28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etaKorrespondenz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etaKorrespondenz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etaKorrespondenz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etaKorrespondenz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MetaKorrespondenz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MetaKorrespondenz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MetaKorrespondenz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MetaKorrespondenz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857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1182688" indent="-22860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1788" indent="-22860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20888" indent="-22860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5pPr>
      <a:lvl6pPr marL="2478088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35288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392488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49688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9896C-705C-99EB-6128-02E95E3BB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4064" y="5148261"/>
            <a:ext cx="2793385" cy="1232874"/>
          </a:xfrm>
        </p:spPr>
        <p:txBody>
          <a:bodyPr/>
          <a:lstStyle/>
          <a:p>
            <a:r>
              <a:rPr lang="en-US" dirty="0"/>
              <a:t>Submitted by </a:t>
            </a:r>
          </a:p>
          <a:p>
            <a:r>
              <a:rPr lang="en-US" dirty="0"/>
              <a:t>Nimisha Vilayatarani</a:t>
            </a:r>
          </a:p>
          <a:p>
            <a:r>
              <a:rPr lang="en-US" dirty="0"/>
              <a:t>7219293</a:t>
            </a:r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E344A-5513-064E-7BE8-8DEA3F7E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733-04AA-46ED-A021-2E9ECADDEF2D}" type="slidenum">
              <a:rPr lang="de-DE" smtClean="0"/>
              <a:t>1</a:t>
            </a:fld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AC7C7-1092-F001-1749-4B3CF8A3C0A7}"/>
              </a:ext>
            </a:extLst>
          </p:cNvPr>
          <p:cNvSpPr/>
          <p:nvPr/>
        </p:nvSpPr>
        <p:spPr bwMode="auto">
          <a:xfrm>
            <a:off x="831850" y="1709738"/>
            <a:ext cx="10333259" cy="16283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Salary prediction Model using web based application framework using flask.</a:t>
            </a:r>
            <a:endParaRPr kumimoji="0" lang="en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605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E662-597C-77B7-6772-E9699E59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81" y="816077"/>
            <a:ext cx="11561677" cy="658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EAEDF9-5634-922E-14B1-DC9784FF3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1798" y="2513815"/>
            <a:ext cx="5420481" cy="135273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789E5-6094-3D33-9453-38807D910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124CF87-E48B-44FA-94BC-E8F926DFD07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D61E9C-32F7-6F1E-8F20-570F1609778E}"/>
              </a:ext>
            </a:extLst>
          </p:cNvPr>
          <p:cNvSpPr/>
          <p:nvPr/>
        </p:nvSpPr>
        <p:spPr bwMode="auto">
          <a:xfrm>
            <a:off x="569213" y="4850980"/>
            <a:ext cx="11307096" cy="8357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The output as per the model predicted the Employee Salary.</a:t>
            </a:r>
            <a:endParaRPr kumimoji="0" lang="en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12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2143-64F5-7590-214F-7260E19C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4D98-FF45-48D3-55F4-354C14C7E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16E74-E6D6-D681-6C51-90BD715AE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124CF87-E48B-44FA-94BC-E8F926DFD07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9815E-BB44-7AEE-D8F3-5B9953487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90" y="1531640"/>
            <a:ext cx="11105536" cy="486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7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F0B0-8901-E8E0-D27F-3B20ADB0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explanation of architecture.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EA48F-86F9-0C9E-5D96-79F57DCE5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124CF87-E48B-44FA-94BC-E8F926DFD07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188527-B80B-C139-2367-C0BB34770B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8" y="1705346"/>
            <a:ext cx="884903" cy="88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94867D4-E8C8-1B5B-1698-AFEC8BC05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129" y="1772611"/>
            <a:ext cx="1450718" cy="75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25B22B0-DB65-DBB2-96ED-1BD25E5904E3}"/>
              </a:ext>
            </a:extLst>
          </p:cNvPr>
          <p:cNvSpPr/>
          <p:nvPr/>
        </p:nvSpPr>
        <p:spPr bwMode="auto">
          <a:xfrm>
            <a:off x="925051" y="2147797"/>
            <a:ext cx="353143" cy="11362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BCB862-A9B1-EB52-BFC1-BD0CC7418BC9}"/>
              </a:ext>
            </a:extLst>
          </p:cNvPr>
          <p:cNvSpPr/>
          <p:nvPr/>
        </p:nvSpPr>
        <p:spPr bwMode="auto">
          <a:xfrm>
            <a:off x="176981" y="2522982"/>
            <a:ext cx="2654709" cy="61615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User interact by sending request to web browser</a:t>
            </a:r>
            <a:endParaRPr kumimoji="0" lang="en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48B0974-0CF1-69D3-2FB2-F5EC3E920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160" y="3139139"/>
            <a:ext cx="1921930" cy="10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2ECB383E-ADDC-62FB-0EF5-40D5D2705848}"/>
              </a:ext>
            </a:extLst>
          </p:cNvPr>
          <p:cNvSpPr/>
          <p:nvPr/>
        </p:nvSpPr>
        <p:spPr bwMode="auto">
          <a:xfrm>
            <a:off x="3372465" y="2438400"/>
            <a:ext cx="131460" cy="61615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85D06FF-D0E3-A398-9179-5ECC310C997F}"/>
              </a:ext>
            </a:extLst>
          </p:cNvPr>
          <p:cNvSpPr/>
          <p:nvPr/>
        </p:nvSpPr>
        <p:spPr bwMode="auto">
          <a:xfrm>
            <a:off x="2499464" y="1466033"/>
            <a:ext cx="51348" cy="4571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A9B382E-6341-C742-C275-4DC94630D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855" y="2997805"/>
            <a:ext cx="1609964" cy="122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9A73405-7C24-6259-D098-E90CD7186E2C}"/>
              </a:ext>
            </a:extLst>
          </p:cNvPr>
          <p:cNvSpPr/>
          <p:nvPr/>
        </p:nvSpPr>
        <p:spPr bwMode="auto">
          <a:xfrm>
            <a:off x="4652090" y="3610680"/>
            <a:ext cx="794981" cy="18681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4F6AA7-E779-3906-225F-8CAD56D931B8}"/>
              </a:ext>
            </a:extLst>
          </p:cNvPr>
          <p:cNvSpPr/>
          <p:nvPr/>
        </p:nvSpPr>
        <p:spPr bwMode="auto">
          <a:xfrm>
            <a:off x="3438195" y="4222921"/>
            <a:ext cx="3178915" cy="8111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This HTTP request using flask communicates with our ML model where file </a:t>
            </a:r>
            <a:r>
              <a:rPr lang="en-US" sz="1600" dirty="0">
                <a:latin typeface="Times New Roman" pitchFamily="18" charset="0"/>
              </a:rPr>
              <a:t>is saved using pickle.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endParaRPr kumimoji="0" lang="en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798F754-8825-AFCF-94B2-1F2BC4054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19" y="4254024"/>
            <a:ext cx="2029394" cy="117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C281369E-82EF-2A8F-06AF-4E291CA96A37}"/>
              </a:ext>
            </a:extLst>
          </p:cNvPr>
          <p:cNvSpPr/>
          <p:nvPr/>
        </p:nvSpPr>
        <p:spPr bwMode="auto">
          <a:xfrm>
            <a:off x="7539913" y="3502205"/>
            <a:ext cx="139082" cy="72008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8E639E7-68D0-F36A-CE28-FEE08F88959A}"/>
              </a:ext>
            </a:extLst>
          </p:cNvPr>
          <p:cNvSpPr/>
          <p:nvPr/>
        </p:nvSpPr>
        <p:spPr bwMode="auto">
          <a:xfrm>
            <a:off x="2874117" y="2236317"/>
            <a:ext cx="498348" cy="20602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72EEC40-C002-BFAB-D8F3-4B44B90E21E9}"/>
              </a:ext>
            </a:extLst>
          </p:cNvPr>
          <p:cNvSpPr/>
          <p:nvPr/>
        </p:nvSpPr>
        <p:spPr bwMode="auto">
          <a:xfrm>
            <a:off x="6981465" y="3377597"/>
            <a:ext cx="558447" cy="14448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DCF2F6AE-E0DA-528A-ADB2-C5C4C8EA0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904" y="4254024"/>
            <a:ext cx="2709201" cy="106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C3A2149B-45FD-0200-A0EA-E7FF4293D3EB}"/>
              </a:ext>
            </a:extLst>
          </p:cNvPr>
          <p:cNvSpPr/>
          <p:nvPr/>
        </p:nvSpPr>
        <p:spPr bwMode="auto">
          <a:xfrm>
            <a:off x="8952851" y="4766593"/>
            <a:ext cx="531071" cy="1481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675F7A-E197-7570-89FC-B65F8F7BF83F}"/>
              </a:ext>
            </a:extLst>
          </p:cNvPr>
          <p:cNvSpPr/>
          <p:nvPr/>
        </p:nvSpPr>
        <p:spPr bwMode="auto">
          <a:xfrm>
            <a:off x="7851607" y="5311724"/>
            <a:ext cx="2709201" cy="52213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Where codes are written in python and response generated in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json</a:t>
            </a:r>
            <a:endParaRPr kumimoji="0" 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B15B2B9B-1586-1FE9-E98D-0741BE8260AD}"/>
              </a:ext>
            </a:extLst>
          </p:cNvPr>
          <p:cNvSpPr/>
          <p:nvPr/>
        </p:nvSpPr>
        <p:spPr bwMode="auto">
          <a:xfrm>
            <a:off x="10813260" y="5305055"/>
            <a:ext cx="182477" cy="40655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5A100F72-E285-D087-E3C1-519797790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930" y="5718633"/>
            <a:ext cx="765666" cy="76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40A3443-E48F-1E28-6ACF-E15BF354AA13}"/>
              </a:ext>
            </a:extLst>
          </p:cNvPr>
          <p:cNvSpPr/>
          <p:nvPr/>
        </p:nvSpPr>
        <p:spPr bwMode="auto">
          <a:xfrm>
            <a:off x="11352440" y="5718634"/>
            <a:ext cx="765666" cy="7656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Response received by user</a:t>
            </a:r>
            <a:endParaRPr kumimoji="0" lang="en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79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88E3-7E7B-A0FD-8B78-0C4B54DC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F145E-EFCD-A482-E5B5-49390747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FEAAA-AFEE-F4AA-2039-5F7540ABC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124CF87-E48B-44FA-94BC-E8F926DFD07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45B6B0-141B-B592-276F-7773874A0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3" y="811560"/>
            <a:ext cx="11226800" cy="63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6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023F-12AE-1D7C-E1EA-FD4845B9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B5934CE-06A0-0E02-A489-4EE05FDCD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29411"/>
              </p:ext>
            </p:extLst>
          </p:nvPr>
        </p:nvGraphicFramePr>
        <p:xfrm>
          <a:off x="462116" y="1700213"/>
          <a:ext cx="112726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4284">
                  <a:extLst>
                    <a:ext uri="{9D8B030D-6E8A-4147-A177-3AD203B41FA5}">
                      <a16:colId xmlns:a16="http://schemas.microsoft.com/office/drawing/2014/main" val="3384060914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3035377228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905877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Squared Error</a:t>
                      </a:r>
                      <a:endParaRPr lang="en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R² Score</a:t>
                      </a:r>
                      <a:endParaRPr lang="en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24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369,000,000.0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-4.107266435986159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39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</a:t>
                      </a:r>
                      <a:endParaRPr lang="en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293,751,305.22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-3.0657620099941925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45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293,751,305.22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-3.4250470588235293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42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</a:t>
                      </a:r>
                      <a:endParaRPr lang="en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268,284,816.64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-2.7132846593553337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1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2932894880.496121</a:t>
                      </a:r>
                      <a:endParaRPr lang="en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-</a:t>
                      </a:r>
                      <a:r>
                        <a:rPr lang="en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39.5937007681124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06704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64933-6D9E-8C4A-611A-4184BE241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124CF87-E48B-44FA-94BC-E8F926DFD07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8E75C-772E-F24D-AE1F-A04689C5B8A5}"/>
              </a:ext>
            </a:extLst>
          </p:cNvPr>
          <p:cNvSpPr/>
          <p:nvPr/>
        </p:nvSpPr>
        <p:spPr bwMode="auto">
          <a:xfrm>
            <a:off x="482600" y="4050890"/>
            <a:ext cx="11226800" cy="9832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Based on these metrics, </a:t>
            </a:r>
            <a:r>
              <a:rPr lang="en-US" sz="2400" b="1" dirty="0"/>
              <a:t>Support Vector Machine</a:t>
            </a:r>
            <a:r>
              <a:rPr lang="en-US" sz="2400" dirty="0"/>
              <a:t> shows the best performance among the models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en-US" sz="2400" dirty="0"/>
              <a:t> in terms of predicting salary based on the given dataset.</a:t>
            </a:r>
            <a:endParaRPr kumimoji="0" lang="en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93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8DE5-F6E1-DF3B-8909-94C1BFAE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 comparison is made with CNN Convolutional Neural Network.</a:t>
            </a:r>
            <a:endParaRPr lang="en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26C0A9-E897-7DD0-8FC6-42122AB78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538" y="1700213"/>
            <a:ext cx="10178923" cy="43957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3DB37-1400-068E-FBA6-DA6EE6720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124CF87-E48B-44FA-94BC-E8F926DFD07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54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BA81523-2154-51FC-5221-5500D880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318D8FA-ABB4-4FDE-B3F2-E0DCADBC3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81555C-CFE1-9253-3F3E-D7CBE6B8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24CF87-E48B-44FA-94BC-E8F926DFD07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1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F58C-C327-5B8D-AA20-3C7DDDEE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504336"/>
            <a:ext cx="10426085" cy="442451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5C2FF-D5DA-9FC0-BB0B-D4953DBE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733-04AA-46ED-A021-2E9ECADDEF2D}" type="slidenum">
              <a:rPr lang="de-DE" smtClean="0"/>
              <a:t>2</a:t>
            </a:fld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EC2E6A-32BA-B98A-5D5E-64BBDB0C513A}"/>
              </a:ext>
            </a:extLst>
          </p:cNvPr>
          <p:cNvSpPr/>
          <p:nvPr/>
        </p:nvSpPr>
        <p:spPr bwMode="auto">
          <a:xfrm>
            <a:off x="831850" y="2330245"/>
            <a:ext cx="10878369" cy="35002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This web-based project, built using </a:t>
            </a:r>
            <a:r>
              <a:rPr lang="en-US" sz="3200" b="1" u="sng" dirty="0">
                <a:solidFill>
                  <a:schemeClr val="accent3"/>
                </a:solidFill>
              </a:rPr>
              <a:t>Flask</a:t>
            </a:r>
            <a:r>
              <a:rPr lang="en-US" sz="3200" dirty="0"/>
              <a:t>, predicts salaries based on years of experience and scores in theoretical tests and interviews. Flask is a </a:t>
            </a:r>
            <a:r>
              <a:rPr lang="en-US" sz="3200" dirty="0">
                <a:solidFill>
                  <a:schemeClr val="accent3"/>
                </a:solidFill>
              </a:rPr>
              <a:t>lightweight web framework </a:t>
            </a:r>
            <a:r>
              <a:rPr lang="en-US" sz="3200" dirty="0"/>
              <a:t>in Python, and </a:t>
            </a:r>
            <a:r>
              <a:rPr lang="en-US" sz="3200" dirty="0">
                <a:solidFill>
                  <a:schemeClr val="accent3"/>
                </a:solidFill>
              </a:rPr>
              <a:t>pickle</a:t>
            </a:r>
            <a:r>
              <a:rPr lang="en-US" sz="3200" dirty="0"/>
              <a:t> is a module used for serializing and deserializing Python objects, enabling </a:t>
            </a:r>
            <a:r>
              <a:rPr lang="en-US" sz="3200" dirty="0">
                <a:solidFill>
                  <a:schemeClr val="accent3">
                    <a:lumMod val="95000"/>
                  </a:schemeClr>
                </a:solidFill>
              </a:rPr>
              <a:t>users</a:t>
            </a:r>
            <a:r>
              <a:rPr lang="en-US" sz="3200" dirty="0"/>
              <a:t> to view </a:t>
            </a:r>
            <a:r>
              <a:rPr lang="en-US" sz="3200" u="sng" dirty="0"/>
              <a:t>prediction outputs directly through a user interface.</a:t>
            </a:r>
            <a:endParaRPr kumimoji="0" lang="en-DE" sz="32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76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4DDB-A402-AA55-A45B-FEEFCC516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5304"/>
            <a:ext cx="10333259" cy="1455173"/>
          </a:xfrm>
        </p:spPr>
        <p:txBody>
          <a:bodyPr/>
          <a:lstStyle/>
          <a:p>
            <a:r>
              <a:rPr lang="en-US" sz="2800" dirty="0"/>
              <a:t>Steps involved in Machine Learning process (ML mind map)</a:t>
            </a:r>
            <a:br>
              <a:rPr lang="en-US" sz="2800" dirty="0"/>
            </a:br>
            <a:endParaRPr lang="en-DE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C4C58-8D10-FB64-7AC6-787A2529D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356852"/>
            <a:ext cx="10770214" cy="4732799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Step 1.  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sz="2400" dirty="0">
                <a:solidFill>
                  <a:schemeClr val="tx2"/>
                </a:solidFill>
              </a:rPr>
              <a:t> Data</a:t>
            </a:r>
          </a:p>
          <a:p>
            <a:r>
              <a:rPr lang="en-US" dirty="0">
                <a:solidFill>
                  <a:schemeClr val="tx1"/>
                </a:solidFill>
              </a:rPr>
              <a:t>Import necessary libraries and load the data into a pandas </a:t>
            </a:r>
            <a:r>
              <a:rPr lang="en-US" dirty="0" err="1">
                <a:solidFill>
                  <a:schemeClr val="tx1"/>
                </a:solidFill>
              </a:rPr>
              <a:t>DataFrame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Step 2. Data Cleaning</a:t>
            </a:r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0F9C8-816C-E410-2C61-0E899089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733-04AA-46ED-A021-2E9ECADDEF2D}" type="slidenum">
              <a:rPr lang="de-DE" smtClean="0"/>
              <a:t>3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15F51-6DB4-9C93-BB81-46A871214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2229509"/>
            <a:ext cx="7634141" cy="1580279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BD89AF4-17AC-8163-9E86-429557692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453" y="4131911"/>
            <a:ext cx="1117969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 categorical experience values to numerical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 missing values in the test scores by filling them with the mean.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01DE18-DF75-3651-2496-0976EE5E2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49" y="5055241"/>
            <a:ext cx="7800873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0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BF81-5D0C-881E-D056-4BE6C975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768349"/>
            <a:ext cx="10573569" cy="952295"/>
          </a:xfrm>
        </p:spPr>
        <p:txBody>
          <a:bodyPr/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Step 3: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endParaRPr lang="en-D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6C025-0A97-8B18-66AA-B9338CF6A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054942"/>
            <a:ext cx="10426085" cy="4034709"/>
          </a:xfrm>
        </p:spPr>
        <p:txBody>
          <a:bodyPr/>
          <a:lstStyle/>
          <a:p>
            <a:r>
              <a:rPr lang="en-US" dirty="0"/>
              <a:t>Step 4: split the data.</a:t>
            </a:r>
          </a:p>
          <a:p>
            <a:endParaRPr lang="en-US" dirty="0"/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 Train Different Models. But save one </a:t>
            </a:r>
          </a:p>
          <a:p>
            <a:r>
              <a:rPr lang="en-US" b="1" dirty="0">
                <a:solidFill>
                  <a:srgbClr val="D03B67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sklearn</a:t>
            </a:r>
            <a:r>
              <a:rPr lang="en-US" b="0" dirty="0" err="1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linear_model</a:t>
            </a:r>
            <a:r>
              <a:rPr lang="en-US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03B67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LinearRegression</a:t>
            </a:r>
            <a:endParaRPr lang="en-US" b="0" dirty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regressor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LinearRegression</a:t>
            </a:r>
            <a:r>
              <a:rPr lang="en-US" b="0" dirty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  <a:p>
            <a:endParaRPr lang="en-US" b="0" dirty="0">
              <a:solidFill>
                <a:srgbClr val="89DD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FC7D-3BAB-9C38-BAFF-0D612C98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733-04AA-46ED-A021-2E9ECADDEF2D}" type="slidenum">
              <a:rPr lang="de-DE" smtClean="0"/>
              <a:t>4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58D0E-4EFB-5FB8-326D-00012FB8E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1849096"/>
            <a:ext cx="10157747" cy="102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9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F355-587C-CE5E-5033-2906D787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333259" cy="571345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Create a flask application</a:t>
            </a:r>
            <a:endParaRPr lang="en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4925C-CBEC-40B7-AE97-4F1841FF9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703871"/>
            <a:ext cx="10515600" cy="3385779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BCD48-8AB8-B1BF-9525-CA006236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733-04AA-46ED-A021-2E9ECADDEF2D}" type="slidenum">
              <a:rPr lang="de-DE" smtClean="0"/>
              <a:t>5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086CD9-C1E5-7E7E-A131-AC5003EB5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32" y="2467897"/>
            <a:ext cx="10870918" cy="38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9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8FA8-6353-1A11-3D1C-D419F75A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49" y="1709739"/>
            <a:ext cx="10515600" cy="669668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 create an html template</a:t>
            </a:r>
            <a:endParaRPr lang="en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51940-7264-EE07-7877-7B94188A4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379407"/>
            <a:ext cx="10333259" cy="3710243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817A1-93B4-84AB-4D75-248BB0FE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733-04AA-46ED-A021-2E9ECADDEF2D}" type="slidenum">
              <a:rPr lang="de-DE" smtClean="0"/>
              <a:t>6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D43E76-F96A-9CBD-FDD0-469BFC5B5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1" y="2354843"/>
            <a:ext cx="10333258" cy="376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9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A791-EB34-5F9E-073F-0991737D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03692"/>
            <a:ext cx="10160615" cy="580980"/>
          </a:xfrm>
        </p:spPr>
        <p:txBody>
          <a:bodyPr/>
          <a:lstStyle/>
          <a:p>
            <a:r>
              <a:rPr lang="en-US" sz="3200" dirty="0"/>
              <a:t>Step 7:  involved for the project to run, input, and output</a:t>
            </a:r>
            <a:endParaRPr lang="en-DE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D5095-4ED5-6273-EC17-498F5898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733-04AA-46ED-A021-2E9ECADDEF2D}" type="slidenum">
              <a:rPr lang="de-DE" smtClean="0"/>
              <a:t>7</a:t>
            </a:fld>
            <a:endParaRPr lang="de-D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3C5B20D-CC24-1939-FAC0-30AD9488A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1850" y="404999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BAE32E-55D0-19CA-7A35-F89E2572F012}"/>
              </a:ext>
            </a:extLst>
          </p:cNvPr>
          <p:cNvSpPr/>
          <p:nvPr/>
        </p:nvSpPr>
        <p:spPr bwMode="auto">
          <a:xfrm>
            <a:off x="831850" y="1769805"/>
            <a:ext cx="11202833" cy="444418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DE" altLang="en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a terminal or command prompt Navigate to the directory where Flask project files are located</a:t>
            </a:r>
            <a:r>
              <a:rPr kumimoji="0" lang="en-US" altLang="en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my case it is c:/user/Tester/Desktop/folder name</a:t>
            </a:r>
            <a:r>
              <a:rPr kumimoji="0" lang="en-DE" altLang="en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type python app.py.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DE" altLang="en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DE" altLang="en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the Flask application using </a:t>
            </a:r>
            <a:r>
              <a:rPr kumimoji="0" lang="en-US" altLang="en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en-DE" sz="2000" dirty="0">
                <a:latin typeface="Arial Unicode MS"/>
              </a:rPr>
              <a:t>type python app.py)</a:t>
            </a:r>
            <a:endParaRPr kumimoji="0" lang="en-US" altLang="en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DE" altLang="en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kumimoji="0" lang="en-DE" altLang="en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the port number displayed in the terminal</a:t>
            </a:r>
            <a:r>
              <a:rPr kumimoji="0" lang="en-US" altLang="en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(type the port received http://127.0.0.1.5000)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DE" altLang="en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DE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638E94-BB35-CD61-6B00-EA7C06596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1" y="3347503"/>
            <a:ext cx="11044458" cy="36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9788FE-521C-45D3-775B-B63BB3799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15" y="4419322"/>
            <a:ext cx="11044459" cy="153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3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AA25-5A14-EF9D-FC8B-FF7BE58A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3484" y="2871019"/>
            <a:ext cx="5103966" cy="1691456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35438-866E-595B-62F1-8A0A69B5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733-04AA-46ED-A021-2E9ECADDEF2D}" type="slidenum">
              <a:rPr lang="de-DE" smtClean="0"/>
              <a:t>8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9B763-9F54-24F5-F4CE-958CC4620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765773"/>
            <a:ext cx="9192375" cy="57427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3983AC-07F7-189B-FE1E-FCD206AADBA4}"/>
              </a:ext>
            </a:extLst>
          </p:cNvPr>
          <p:cNvSpPr/>
          <p:nvPr/>
        </p:nvSpPr>
        <p:spPr bwMode="auto">
          <a:xfrm>
            <a:off x="9205076" y="2074606"/>
            <a:ext cx="2974223" cy="26348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On  typing the port received on the browser we have the following output on the screen as flask is ready to post the request.</a:t>
            </a:r>
            <a:endParaRPr kumimoji="0" lang="en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2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2971-890C-40B4-36F3-36430084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954" y="3293806"/>
            <a:ext cx="3314495" cy="1268669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5EBB5-3D1C-2BFE-41E1-05B1CAA8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733-04AA-46ED-A021-2E9ECADDEF2D}" type="slidenum">
              <a:rPr lang="de-DE" smtClean="0"/>
              <a:t>9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07155-4A47-37F3-7A65-B58D82BB0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" y="1182544"/>
            <a:ext cx="9389805" cy="53259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AEFC5D-6E95-C5F3-DC09-A821827C5671}"/>
              </a:ext>
            </a:extLst>
          </p:cNvPr>
          <p:cNvSpPr/>
          <p:nvPr/>
        </p:nvSpPr>
        <p:spPr bwMode="auto">
          <a:xfrm>
            <a:off x="9402506" y="2113934"/>
            <a:ext cx="2789494" cy="38149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We have give certain input to the model to predict the output such as several years of experience</a:t>
            </a:r>
            <a:r>
              <a:rPr lang="en-US" sz="2400" dirty="0">
                <a:latin typeface="Times New Roman" pitchFamily="18" charset="0"/>
              </a:rPr>
              <a:t>, score received in interviews and theory test out of 10 and this model will predict salary.</a:t>
            </a:r>
            <a:endParaRPr kumimoji="0" lang="en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769238"/>
      </p:ext>
    </p:extLst>
  </p:cSld>
  <p:clrMapOvr>
    <a:masterClrMapping/>
  </p:clrMapOvr>
</p:sld>
</file>

<file path=ppt/theme/theme1.xml><?xml version="1.0" encoding="utf-8"?>
<a:theme xmlns:a="http://schemas.openxmlformats.org/drawingml/2006/main" name="FH_Vorlage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FF6600"/>
      </a:accent1>
      <a:accent2>
        <a:srgbClr val="FFA96F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9964"/>
      </a:accent6>
      <a:hlink>
        <a:srgbClr val="FF6600"/>
      </a:hlink>
      <a:folHlink>
        <a:srgbClr val="969696"/>
      </a:folHlink>
    </a:clrScheme>
    <a:fontScheme name="Leere Präsentation">
      <a:majorFont>
        <a:latin typeface="MetaKorrespondenz"/>
        <a:ea typeface=""/>
        <a:cs typeface=""/>
      </a:majorFont>
      <a:minorFont>
        <a:latin typeface="MetaKorrespondenz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F6600"/>
        </a:accent1>
        <a:accent2>
          <a:srgbClr val="FFA96F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9964"/>
        </a:accent6>
        <a:hlink>
          <a:srgbClr val="FF66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2AF40298825D47B9BF872745FD61E2" ma:contentTypeVersion="1" ma:contentTypeDescription="Create a new document." ma:contentTypeScope="" ma:versionID="5ce3d4f50c09f3dc5f8653e2a9d28195">
  <xsd:schema xmlns:xsd="http://www.w3.org/2001/XMLSchema" xmlns:xs="http://www.w3.org/2001/XMLSchema" xmlns:p="http://schemas.microsoft.com/office/2006/metadata/properties" xmlns:ns3="5629f946-2d60-4a11-9cbd-65ae6d1566d8" targetNamespace="http://schemas.microsoft.com/office/2006/metadata/properties" ma:root="true" ma:fieldsID="d88429ccaad92e2695167845aa4774ed" ns3:_="">
    <xsd:import namespace="5629f946-2d60-4a11-9cbd-65ae6d1566d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9f946-2d60-4a11-9cbd-65ae6d1566d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0CA690-D6A7-448D-A7D5-D657A204FF45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5629f946-2d60-4a11-9cbd-65ae6d1566d8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8FAEB9B-C314-4521-9A8A-F1933B3E02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CBFAD1-0133-4308-931A-DF352D82CA98}">
  <ds:schemaRefs>
    <ds:schemaRef ds:uri="5629f946-2d60-4a11-9cbd-65ae6d1566d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</TotalTime>
  <Words>477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Unicode MS</vt:lpstr>
      <vt:lpstr>Calibri</vt:lpstr>
      <vt:lpstr>Consolas</vt:lpstr>
      <vt:lpstr>MetaKorrespondenz</vt:lpstr>
      <vt:lpstr>Times New Roman</vt:lpstr>
      <vt:lpstr>Wingdings</vt:lpstr>
      <vt:lpstr>FH_Vorlage</vt:lpstr>
      <vt:lpstr>PowerPoint Presentation</vt:lpstr>
      <vt:lpstr>Introduction </vt:lpstr>
      <vt:lpstr>Steps involved in Machine Learning process (ML mind map) </vt:lpstr>
      <vt:lpstr>   Step 3: Feature Selection</vt:lpstr>
      <vt:lpstr>Step 5: Create a flask application</vt:lpstr>
      <vt:lpstr>Step 6:  create an html template</vt:lpstr>
      <vt:lpstr>Step 7:  involved for the project to run, input, and output</vt:lpstr>
      <vt:lpstr>PowerPoint Presentation</vt:lpstr>
      <vt:lpstr>PowerPoint Presentation</vt:lpstr>
      <vt:lpstr>output</vt:lpstr>
      <vt:lpstr>Architecture </vt:lpstr>
      <vt:lpstr>Detail explanation of architecture.</vt:lpstr>
      <vt:lpstr>PowerPoint Presentation</vt:lpstr>
      <vt:lpstr>conclusion</vt:lpstr>
      <vt:lpstr>When a comparison is made with CNN Convolutional Neural Network.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Bianca Suermann</dc:creator>
  <cp:lastModifiedBy>Nimisha Vilayatarani</cp:lastModifiedBy>
  <cp:revision>7</cp:revision>
  <dcterms:created xsi:type="dcterms:W3CDTF">2024-06-24T12:38:20Z</dcterms:created>
  <dcterms:modified xsi:type="dcterms:W3CDTF">2024-07-13T04:17:05Z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0x010100A62AF40298825D47B9BF872745FD61E2</vt:lpwstr>
  </property>
</Properties>
</file>