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75" r:id="rId2"/>
    <p:sldId id="257" r:id="rId3"/>
    <p:sldId id="258" r:id="rId4"/>
    <p:sldId id="274"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33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68E69-0A64-4B71-9EE8-AFA7224A50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22B9507-A394-4362-82AC-EB9E691871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7A1E8EA-D72F-4F69-9607-E06BF71C0979}"/>
              </a:ext>
            </a:extLst>
          </p:cNvPr>
          <p:cNvSpPr>
            <a:spLocks noGrp="1"/>
          </p:cNvSpPr>
          <p:nvPr>
            <p:ph type="dt" sz="half" idx="10"/>
          </p:nvPr>
        </p:nvSpPr>
        <p:spPr/>
        <p:txBody>
          <a:bodyPr/>
          <a:lstStyle/>
          <a:p>
            <a:fld id="{846CE7D5-CF57-46EF-B807-FDD0502418D4}" type="datetimeFigureOut">
              <a:rPr lang="en-US" smtClean="0"/>
              <a:t>9/11/2017</a:t>
            </a:fld>
            <a:endParaRPr lang="en-US"/>
          </a:p>
        </p:txBody>
      </p:sp>
      <p:sp>
        <p:nvSpPr>
          <p:cNvPr id="5" name="Footer Placeholder 4">
            <a:extLst>
              <a:ext uri="{FF2B5EF4-FFF2-40B4-BE49-F238E27FC236}">
                <a16:creationId xmlns:a16="http://schemas.microsoft.com/office/drawing/2014/main" id="{FFD22461-1FFC-4AA5-A81E-5202C5C2F6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402233-8031-43BF-8CF8-0B45492B995D}"/>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69058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F55EF-D087-48CE-A090-1C237675454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303506-BE7D-4C15-92C1-4C0BB85B942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9277B9-82CD-47F5-B63F-FBD7AFC39CFA}"/>
              </a:ext>
            </a:extLst>
          </p:cNvPr>
          <p:cNvSpPr>
            <a:spLocks noGrp="1"/>
          </p:cNvSpPr>
          <p:nvPr>
            <p:ph type="dt" sz="half" idx="10"/>
          </p:nvPr>
        </p:nvSpPr>
        <p:spPr/>
        <p:txBody>
          <a:bodyPr/>
          <a:lstStyle/>
          <a:p>
            <a:fld id="{846CE7D5-CF57-46EF-B807-FDD0502418D4}" type="datetimeFigureOut">
              <a:rPr lang="en-US" smtClean="0"/>
              <a:t>9/11/2017</a:t>
            </a:fld>
            <a:endParaRPr lang="en-US"/>
          </a:p>
        </p:txBody>
      </p:sp>
      <p:sp>
        <p:nvSpPr>
          <p:cNvPr id="5" name="Footer Placeholder 4">
            <a:extLst>
              <a:ext uri="{FF2B5EF4-FFF2-40B4-BE49-F238E27FC236}">
                <a16:creationId xmlns:a16="http://schemas.microsoft.com/office/drawing/2014/main" id="{5652D944-3D1F-46B4-A224-49FC579ACA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688403-DE48-4CF6-9C29-C897149BB6EC}"/>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882726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C9000E-99F4-41E6-ACA9-3BAC05510E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B61837-1988-4802-AB3B-8456D2B2B13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F0BD56-D6D7-4113-814E-2019EE66C849}"/>
              </a:ext>
            </a:extLst>
          </p:cNvPr>
          <p:cNvSpPr>
            <a:spLocks noGrp="1"/>
          </p:cNvSpPr>
          <p:nvPr>
            <p:ph type="dt" sz="half" idx="10"/>
          </p:nvPr>
        </p:nvSpPr>
        <p:spPr/>
        <p:txBody>
          <a:bodyPr/>
          <a:lstStyle/>
          <a:p>
            <a:fld id="{846CE7D5-CF57-46EF-B807-FDD0502418D4}" type="datetimeFigureOut">
              <a:rPr lang="en-US" smtClean="0"/>
              <a:t>9/11/2017</a:t>
            </a:fld>
            <a:endParaRPr lang="en-US"/>
          </a:p>
        </p:txBody>
      </p:sp>
      <p:sp>
        <p:nvSpPr>
          <p:cNvPr id="5" name="Footer Placeholder 4">
            <a:extLst>
              <a:ext uri="{FF2B5EF4-FFF2-40B4-BE49-F238E27FC236}">
                <a16:creationId xmlns:a16="http://schemas.microsoft.com/office/drawing/2014/main" id="{48E5C59B-F695-41E7-A939-6868686156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B09FAB-CA05-4F29-89AE-6E40DE4CA866}"/>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33984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453A1-2362-4B19-A99F-36B660AFFB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8DA77A-74FD-43DD-BBED-E7CA16E812B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5E21FE-CD0C-4A7B-9CA0-52F5DEBC70ED}"/>
              </a:ext>
            </a:extLst>
          </p:cNvPr>
          <p:cNvSpPr>
            <a:spLocks noGrp="1"/>
          </p:cNvSpPr>
          <p:nvPr>
            <p:ph type="dt" sz="half" idx="10"/>
          </p:nvPr>
        </p:nvSpPr>
        <p:spPr/>
        <p:txBody>
          <a:bodyPr/>
          <a:lstStyle/>
          <a:p>
            <a:fld id="{846CE7D5-CF57-46EF-B807-FDD0502418D4}" type="datetimeFigureOut">
              <a:rPr lang="en-US" smtClean="0"/>
              <a:t>9/11/2017</a:t>
            </a:fld>
            <a:endParaRPr lang="en-US"/>
          </a:p>
        </p:txBody>
      </p:sp>
      <p:sp>
        <p:nvSpPr>
          <p:cNvPr id="5" name="Footer Placeholder 4">
            <a:extLst>
              <a:ext uri="{FF2B5EF4-FFF2-40B4-BE49-F238E27FC236}">
                <a16:creationId xmlns:a16="http://schemas.microsoft.com/office/drawing/2014/main" id="{27025639-5F3C-426E-943F-EFD090365E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F02DE3-9998-49AE-B8D5-533A9F690592}"/>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330386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2031F-63A7-4698-B227-325923A91B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A8FA978-1346-4065-B890-EE749B0A8A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A606411-E806-4033-9514-9B2E9104EEFC}"/>
              </a:ext>
            </a:extLst>
          </p:cNvPr>
          <p:cNvSpPr>
            <a:spLocks noGrp="1"/>
          </p:cNvSpPr>
          <p:nvPr>
            <p:ph type="dt" sz="half" idx="10"/>
          </p:nvPr>
        </p:nvSpPr>
        <p:spPr/>
        <p:txBody>
          <a:bodyPr/>
          <a:lstStyle/>
          <a:p>
            <a:fld id="{846CE7D5-CF57-46EF-B807-FDD0502418D4}" type="datetimeFigureOut">
              <a:rPr lang="en-US" smtClean="0"/>
              <a:t>9/11/2017</a:t>
            </a:fld>
            <a:endParaRPr lang="en-US"/>
          </a:p>
        </p:txBody>
      </p:sp>
      <p:sp>
        <p:nvSpPr>
          <p:cNvPr id="5" name="Footer Placeholder 4">
            <a:extLst>
              <a:ext uri="{FF2B5EF4-FFF2-40B4-BE49-F238E27FC236}">
                <a16:creationId xmlns:a16="http://schemas.microsoft.com/office/drawing/2014/main" id="{67B15F50-CC3A-464D-993A-F3F4092842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D9F40F-5272-4CA4-A9EB-3CEE83791AB3}"/>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686826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102FC-4F39-4E98-8BDA-A129F82DA9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9B339D-0F46-4E13-AC27-51311D0D7A8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81456C7-FDC8-408D-A01F-B45D9C4979E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81D10FD-8A60-4075-9376-90BC62999E51}"/>
              </a:ext>
            </a:extLst>
          </p:cNvPr>
          <p:cNvSpPr>
            <a:spLocks noGrp="1"/>
          </p:cNvSpPr>
          <p:nvPr>
            <p:ph type="dt" sz="half" idx="10"/>
          </p:nvPr>
        </p:nvSpPr>
        <p:spPr/>
        <p:txBody>
          <a:bodyPr/>
          <a:lstStyle/>
          <a:p>
            <a:fld id="{846CE7D5-CF57-46EF-B807-FDD0502418D4}" type="datetimeFigureOut">
              <a:rPr lang="en-US" smtClean="0"/>
              <a:t>9/11/2017</a:t>
            </a:fld>
            <a:endParaRPr lang="en-US"/>
          </a:p>
        </p:txBody>
      </p:sp>
      <p:sp>
        <p:nvSpPr>
          <p:cNvPr id="6" name="Footer Placeholder 5">
            <a:extLst>
              <a:ext uri="{FF2B5EF4-FFF2-40B4-BE49-F238E27FC236}">
                <a16:creationId xmlns:a16="http://schemas.microsoft.com/office/drawing/2014/main" id="{5957BD7F-4449-4565-AAA1-E4543F6EF0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4521F6-93F4-4768-BD42-D2D4CBA1F138}"/>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126672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48390-F17C-440C-87AF-3A6561CC1C3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8870F7-23EC-4611-9062-1440356303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D97D041-FB68-4238-93F7-2E640BA906E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E73F96D-F2B7-4F9E-A0DC-72B3346F4A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8F71F34-4559-4368-8408-CF9252E1FC7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D558E4C-138C-4144-8DB3-7CECF0F90F24}"/>
              </a:ext>
            </a:extLst>
          </p:cNvPr>
          <p:cNvSpPr>
            <a:spLocks noGrp="1"/>
          </p:cNvSpPr>
          <p:nvPr>
            <p:ph type="dt" sz="half" idx="10"/>
          </p:nvPr>
        </p:nvSpPr>
        <p:spPr/>
        <p:txBody>
          <a:bodyPr/>
          <a:lstStyle/>
          <a:p>
            <a:fld id="{846CE7D5-CF57-46EF-B807-FDD0502418D4}" type="datetimeFigureOut">
              <a:rPr lang="en-US" smtClean="0"/>
              <a:t>9/11/2017</a:t>
            </a:fld>
            <a:endParaRPr lang="en-US"/>
          </a:p>
        </p:txBody>
      </p:sp>
      <p:sp>
        <p:nvSpPr>
          <p:cNvPr id="8" name="Footer Placeholder 7">
            <a:extLst>
              <a:ext uri="{FF2B5EF4-FFF2-40B4-BE49-F238E27FC236}">
                <a16:creationId xmlns:a16="http://schemas.microsoft.com/office/drawing/2014/main" id="{CCEB1218-F3FA-4DA4-AAE5-9E0EA67163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B2EEA8-0D74-4F09-A34B-D892E5E7662B}"/>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435527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CC110-B455-40D4-9C02-7CB0C72E0A3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E561DD2-7E25-44FB-994B-E26849513F44}"/>
              </a:ext>
            </a:extLst>
          </p:cNvPr>
          <p:cNvSpPr>
            <a:spLocks noGrp="1"/>
          </p:cNvSpPr>
          <p:nvPr>
            <p:ph type="dt" sz="half" idx="10"/>
          </p:nvPr>
        </p:nvSpPr>
        <p:spPr/>
        <p:txBody>
          <a:bodyPr/>
          <a:lstStyle/>
          <a:p>
            <a:fld id="{846CE7D5-CF57-46EF-B807-FDD0502418D4}" type="datetimeFigureOut">
              <a:rPr lang="en-US" smtClean="0"/>
              <a:t>9/11/2017</a:t>
            </a:fld>
            <a:endParaRPr lang="en-US"/>
          </a:p>
        </p:txBody>
      </p:sp>
      <p:sp>
        <p:nvSpPr>
          <p:cNvPr id="4" name="Footer Placeholder 3">
            <a:extLst>
              <a:ext uri="{FF2B5EF4-FFF2-40B4-BE49-F238E27FC236}">
                <a16:creationId xmlns:a16="http://schemas.microsoft.com/office/drawing/2014/main" id="{04569B7D-E936-41D7-A907-2C1B076123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0049D6-FCB3-489C-A0A7-C7DD1F3CE029}"/>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800323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F61357-E075-4263-A271-DAC39E4B0C75}"/>
              </a:ext>
            </a:extLst>
          </p:cNvPr>
          <p:cNvSpPr>
            <a:spLocks noGrp="1"/>
          </p:cNvSpPr>
          <p:nvPr>
            <p:ph type="dt" sz="half" idx="10"/>
          </p:nvPr>
        </p:nvSpPr>
        <p:spPr/>
        <p:txBody>
          <a:bodyPr/>
          <a:lstStyle/>
          <a:p>
            <a:fld id="{846CE7D5-CF57-46EF-B807-FDD0502418D4}" type="datetimeFigureOut">
              <a:rPr lang="en-US" smtClean="0"/>
              <a:t>9/11/2017</a:t>
            </a:fld>
            <a:endParaRPr lang="en-US"/>
          </a:p>
        </p:txBody>
      </p:sp>
      <p:sp>
        <p:nvSpPr>
          <p:cNvPr id="3" name="Footer Placeholder 2">
            <a:extLst>
              <a:ext uri="{FF2B5EF4-FFF2-40B4-BE49-F238E27FC236}">
                <a16:creationId xmlns:a16="http://schemas.microsoft.com/office/drawing/2014/main" id="{A036A6F0-FEFE-42D3-A8F2-79FF064525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8348816-C735-48C1-802E-346A1CC4482D}"/>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311079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CF1A7-3591-492B-A178-2FB93E37E1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62B5B7F-6CCE-4409-9DDE-2CD35E5ED8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204F08C-F3E4-4933-8496-1D5A63C169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F05F75F-64FB-4040-B513-439ACA151F7E}"/>
              </a:ext>
            </a:extLst>
          </p:cNvPr>
          <p:cNvSpPr>
            <a:spLocks noGrp="1"/>
          </p:cNvSpPr>
          <p:nvPr>
            <p:ph type="dt" sz="half" idx="10"/>
          </p:nvPr>
        </p:nvSpPr>
        <p:spPr/>
        <p:txBody>
          <a:bodyPr/>
          <a:lstStyle/>
          <a:p>
            <a:fld id="{846CE7D5-CF57-46EF-B807-FDD0502418D4}" type="datetimeFigureOut">
              <a:rPr lang="en-US" smtClean="0"/>
              <a:t>9/11/2017</a:t>
            </a:fld>
            <a:endParaRPr lang="en-US"/>
          </a:p>
        </p:txBody>
      </p:sp>
      <p:sp>
        <p:nvSpPr>
          <p:cNvPr id="6" name="Footer Placeholder 5">
            <a:extLst>
              <a:ext uri="{FF2B5EF4-FFF2-40B4-BE49-F238E27FC236}">
                <a16:creationId xmlns:a16="http://schemas.microsoft.com/office/drawing/2014/main" id="{26F72AF1-A5ED-4E28-B084-D9C6A69EFF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EB4891-E1FE-4366-95B3-81223F66540F}"/>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452666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1E2BC-D4E3-4AA3-931E-070AC5656E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1F3541C-657B-460F-931C-7C8BB1C590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FB17316-86E3-4EE6-AE97-FC54200812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88A9F8B-0817-4C45-9F17-32EC7DFF46B4}"/>
              </a:ext>
            </a:extLst>
          </p:cNvPr>
          <p:cNvSpPr>
            <a:spLocks noGrp="1"/>
          </p:cNvSpPr>
          <p:nvPr>
            <p:ph type="dt" sz="half" idx="10"/>
          </p:nvPr>
        </p:nvSpPr>
        <p:spPr/>
        <p:txBody>
          <a:bodyPr/>
          <a:lstStyle/>
          <a:p>
            <a:fld id="{846CE7D5-CF57-46EF-B807-FDD0502418D4}" type="datetimeFigureOut">
              <a:rPr lang="en-US" smtClean="0"/>
              <a:t>9/11/2017</a:t>
            </a:fld>
            <a:endParaRPr lang="en-US"/>
          </a:p>
        </p:txBody>
      </p:sp>
      <p:sp>
        <p:nvSpPr>
          <p:cNvPr id="6" name="Footer Placeholder 5">
            <a:extLst>
              <a:ext uri="{FF2B5EF4-FFF2-40B4-BE49-F238E27FC236}">
                <a16:creationId xmlns:a16="http://schemas.microsoft.com/office/drawing/2014/main" id="{DC0296D9-0A50-4820-8D24-7A95C43B104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AEBB081-0412-46EE-A4C7-3B9A99CE891B}"/>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459078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34191B-9974-4BE3-BB07-83D6084680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3F5D6C-7049-417B-B12D-49AAA95C5E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E6161F-72F4-405A-84D1-9CE23E5153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9/11/2017</a:t>
            </a:fld>
            <a:endParaRPr lang="en-US"/>
          </a:p>
        </p:txBody>
      </p:sp>
      <p:sp>
        <p:nvSpPr>
          <p:cNvPr id="5" name="Footer Placeholder 4">
            <a:extLst>
              <a:ext uri="{FF2B5EF4-FFF2-40B4-BE49-F238E27FC236}">
                <a16:creationId xmlns:a16="http://schemas.microsoft.com/office/drawing/2014/main" id="{D894FE24-D9B7-4815-BECA-BFC748D9AB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D752D1-9755-4FFF-BF7C-8C64184053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423065407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FLZvOKSCkxY&amp;t=1s" TargetMode="External"/><Relationship Id="rId2" Type="http://schemas.openxmlformats.org/officeDocument/2006/relationships/hyperlink" Target="https://pythonprogramming.net/" TargetMode="External"/><Relationship Id="rId1" Type="http://schemas.openxmlformats.org/officeDocument/2006/relationships/slideLayout" Target="../slideLayouts/slideLayout2.xml"/><Relationship Id="rId5" Type="http://schemas.openxmlformats.org/officeDocument/2006/relationships/hyperlink" Target="https://www.youtube.com/watch?v=rISOsUaTrO4&amp;t=5s" TargetMode="External"/><Relationship Id="rId4" Type="http://schemas.openxmlformats.org/officeDocument/2006/relationships/hyperlink" Target="http://www.cs.cornell.edu/people/pabo/movie-review-data/"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135" y="476778"/>
            <a:ext cx="7212450" cy="592065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Connector 9"/>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30880" y="4424906"/>
            <a:ext cx="365760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452" y="476778"/>
            <a:ext cx="3864383" cy="592065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18215" y="1269255"/>
            <a:ext cx="5956353" cy="3038947"/>
          </a:xfrm>
        </p:spPr>
        <p:txBody>
          <a:bodyPr vert="horz" lIns="91440" tIns="45720" rIns="91440" bIns="45720" rtlCol="0">
            <a:normAutofit/>
          </a:bodyPr>
          <a:lstStyle/>
          <a:p>
            <a:pPr algn="r"/>
            <a:r>
              <a:rPr lang="en-US" sz="3400" dirty="0">
                <a:solidFill>
                  <a:srgbClr val="FFFFFF"/>
                </a:solidFill>
                <a:latin typeface="Book Antiqua"/>
              </a:rPr>
              <a:t>In-House Training </a:t>
            </a:r>
            <a:br>
              <a:rPr lang="en-US" sz="3400" dirty="0">
                <a:solidFill>
                  <a:srgbClr val="FFFFFF"/>
                </a:solidFill>
                <a:latin typeface="+mj-ea"/>
                <a:cs typeface="+mj-ea"/>
              </a:rPr>
            </a:br>
            <a:r>
              <a:rPr lang="en-US" sz="3400" dirty="0">
                <a:solidFill>
                  <a:srgbClr val="FFFFFF"/>
                </a:solidFill>
                <a:latin typeface="Book Antiqua"/>
              </a:rPr>
              <a:t>On 'Applications of Artificial Intelligence</a:t>
            </a:r>
            <a:r>
              <a:rPr lang="en-US" sz="3400" dirty="0">
                <a:solidFill>
                  <a:srgbClr val="FFFFFF"/>
                </a:solidFill>
                <a:latin typeface="Book Antiqua"/>
                <a:cs typeface="+mj-ea"/>
              </a:rPr>
              <a:t>'</a:t>
            </a:r>
            <a:br>
              <a:rPr lang="en-US" sz="3400" dirty="0">
                <a:solidFill>
                  <a:srgbClr val="FFFFFF"/>
                </a:solidFill>
                <a:latin typeface="+mj-ea"/>
                <a:cs typeface="+mj-ea"/>
              </a:rPr>
            </a:br>
            <a:r>
              <a:rPr lang="en-US" sz="3400" dirty="0">
                <a:solidFill>
                  <a:srgbClr val="FFFFFF"/>
                </a:solidFill>
                <a:latin typeface="Book Antiqua"/>
              </a:rPr>
              <a:t>Titled "Rotten Eggs"</a:t>
            </a:r>
          </a:p>
          <a:p>
            <a:pPr algn="r"/>
            <a:br>
              <a:rPr lang="en-US" sz="3400" dirty="0">
                <a:solidFill>
                  <a:srgbClr val="FFFFFF"/>
                </a:solidFill>
                <a:latin typeface="+mj-ea"/>
                <a:cs typeface="+mj-ea"/>
              </a:rPr>
            </a:br>
            <a:endParaRPr lang="en-US" sz="3400" dirty="0">
              <a:solidFill>
                <a:srgbClr val="FFFFFF"/>
              </a:solidFill>
              <a:latin typeface="Book Antiqua"/>
            </a:endParaRPr>
          </a:p>
        </p:txBody>
      </p:sp>
      <p:sp>
        <p:nvSpPr>
          <p:cNvPr id="3" name="Subtitle 2"/>
          <p:cNvSpPr>
            <a:spLocks noGrp="1"/>
          </p:cNvSpPr>
          <p:nvPr>
            <p:ph type="subTitle" idx="1"/>
          </p:nvPr>
        </p:nvSpPr>
        <p:spPr>
          <a:xfrm>
            <a:off x="1118215" y="4578114"/>
            <a:ext cx="5956353" cy="1247274"/>
          </a:xfrm>
        </p:spPr>
        <p:txBody>
          <a:bodyPr vert="horz" lIns="91440" tIns="45720" rIns="91440" bIns="45720" rtlCol="0">
            <a:normAutofit/>
          </a:bodyPr>
          <a:lstStyle/>
          <a:p>
            <a:pPr algn="r"/>
            <a:r>
              <a:rPr lang="en-US" b="1" i="1" dirty="0">
                <a:solidFill>
                  <a:srgbClr val="FFFFFF"/>
                </a:solidFill>
                <a:latin typeface="Book Antiqua"/>
              </a:rPr>
              <a:t>Submitted by :</a:t>
            </a:r>
            <a:endParaRPr lang="en-US" b="1" i="1" dirty="0">
              <a:solidFill>
                <a:srgbClr val="FFFFFF"/>
              </a:solidFill>
            </a:endParaRPr>
          </a:p>
          <a:p>
            <a:pPr algn="r"/>
            <a:r>
              <a:rPr lang="en-US" b="1" i="1" dirty="0" err="1">
                <a:solidFill>
                  <a:srgbClr val="FFFFFF"/>
                </a:solidFill>
                <a:latin typeface="Book Antiqua"/>
              </a:rPr>
              <a:t>Sureena</a:t>
            </a:r>
            <a:r>
              <a:rPr lang="en-US" b="1" i="1" dirty="0">
                <a:solidFill>
                  <a:srgbClr val="FFFFFF"/>
                </a:solidFill>
                <a:latin typeface="Book Antiqua"/>
              </a:rPr>
              <a:t> </a:t>
            </a:r>
            <a:r>
              <a:rPr lang="en-US" b="1" i="1" dirty="0" err="1">
                <a:solidFill>
                  <a:srgbClr val="FFFFFF"/>
                </a:solidFill>
                <a:latin typeface="Book Antiqua"/>
              </a:rPr>
              <a:t>Wadhwa</a:t>
            </a:r>
            <a:r>
              <a:rPr lang="en-US" b="1" i="1" dirty="0">
                <a:solidFill>
                  <a:srgbClr val="FFFFFF"/>
                </a:solidFill>
                <a:latin typeface="Book Antiqua"/>
              </a:rPr>
              <a:t> </a:t>
            </a:r>
          </a:p>
        </p:txBody>
      </p:sp>
    </p:spTree>
    <p:extLst>
      <p:ext uri="{BB962C8B-B14F-4D97-AF65-F5344CB8AC3E}">
        <p14:creationId xmlns:p14="http://schemas.microsoft.com/office/powerpoint/2010/main" val="1075142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9025"/>
            <a:ext cx="10515600" cy="3209832"/>
          </a:xfrm>
        </p:spPr>
        <p:txBody>
          <a:bodyPr vert="horz" lIns="91440" tIns="45720" rIns="91440" bIns="45720" rtlCol="0" anchor="t">
            <a:normAutofit/>
          </a:bodyPr>
          <a:lstStyle/>
          <a:p>
            <a:pPr marL="0" indent="0">
              <a:buNone/>
            </a:pPr>
            <a:r>
              <a:rPr lang="en-US" dirty="0"/>
              <a:t>3. Bag of words  (</a:t>
            </a:r>
            <a:r>
              <a:rPr lang="en-US" dirty="0" err="1"/>
              <a:t>BoW</a:t>
            </a:r>
            <a:r>
              <a:rPr lang="en-US" dirty="0"/>
              <a:t>)</a:t>
            </a:r>
          </a:p>
          <a:p>
            <a:r>
              <a:rPr lang="en-US" sz="2000" dirty="0"/>
              <a:t>simple model used in Natural Language Processing.</a:t>
            </a:r>
          </a:p>
          <a:p>
            <a:r>
              <a:rPr lang="en-US" sz="2000" dirty="0"/>
              <a:t>represents text as a multiset of words. A multiset - which is a set where multiple entries are allowed - is also known as a bag, hence the name.</a:t>
            </a:r>
          </a:p>
          <a:p>
            <a:r>
              <a:rPr lang="en-US" sz="2000" dirty="0"/>
              <a:t>In </a:t>
            </a:r>
            <a:r>
              <a:rPr lang="en-US" sz="2000" dirty="0" err="1"/>
              <a:t>BoW</a:t>
            </a:r>
            <a:r>
              <a:rPr lang="en-US" sz="2000" dirty="0"/>
              <a:t> model a sentence or a document is considered as a 'Bag' containing words. It will take into account the words and their frequency of occurrence in the sentence or the document disregarding semantic relationship in the sentences.</a:t>
            </a:r>
          </a:p>
        </p:txBody>
      </p:sp>
      <p:sp>
        <p:nvSpPr>
          <p:cNvPr id="6" name="Rectangle: Rounded Corners 5"/>
          <p:cNvSpPr/>
          <p:nvPr/>
        </p:nvSpPr>
        <p:spPr>
          <a:xfrm>
            <a:off x="1531640" y="3915053"/>
            <a:ext cx="4096803" cy="2377344"/>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2.png"/>
          <p:cNvPicPr>
            <a:picLocks noChangeAspect="1"/>
          </p:cNvPicPr>
          <p:nvPr/>
        </p:nvPicPr>
        <p:blipFill>
          <a:blip r:embed="rId2"/>
          <a:stretch>
            <a:fillRect/>
          </a:stretch>
        </p:blipFill>
        <p:spPr>
          <a:xfrm>
            <a:off x="1778024" y="4200472"/>
            <a:ext cx="3702808" cy="1770309"/>
          </a:xfrm>
          <a:prstGeom prst="rect">
            <a:avLst/>
          </a:prstGeom>
        </p:spPr>
      </p:pic>
      <p:sp>
        <p:nvSpPr>
          <p:cNvPr id="9" name="TextBox 8"/>
          <p:cNvSpPr txBox="1"/>
          <p:nvPr/>
        </p:nvSpPr>
        <p:spPr>
          <a:xfrm>
            <a:off x="6357808" y="4745021"/>
            <a:ext cx="4551363" cy="1200329"/>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t>As you can see in the table, if Bag of Words model is applied to ‘Document X’, the word occurrence frequency will be calculated for all the words in the document.</a:t>
            </a:r>
          </a:p>
        </p:txBody>
      </p:sp>
    </p:spTree>
    <p:extLst>
      <p:ext uri="{BB962C8B-B14F-4D97-AF65-F5344CB8AC3E}">
        <p14:creationId xmlns:p14="http://schemas.microsoft.com/office/powerpoint/2010/main" val="1854553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75" y="372745"/>
            <a:ext cx="6606433"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a:t>4. Tokenization</a:t>
            </a:r>
          </a:p>
        </p:txBody>
      </p:sp>
      <p:sp>
        <p:nvSpPr>
          <p:cNvPr id="3" name="Rectangle 2"/>
          <p:cNvSpPr/>
          <p:nvPr/>
        </p:nvSpPr>
        <p:spPr>
          <a:xfrm>
            <a:off x="37439" y="1637653"/>
            <a:ext cx="3591365" cy="281959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185662" y="1628775"/>
            <a:ext cx="3591365" cy="281959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311144" y="1628775"/>
            <a:ext cx="3591365" cy="281959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95761" y="2066925"/>
            <a:ext cx="3591365" cy="28195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p:cNvSpPr/>
          <p:nvPr/>
        </p:nvSpPr>
        <p:spPr>
          <a:xfrm>
            <a:off x="4493540" y="2114550"/>
            <a:ext cx="3591365" cy="28195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p:cNvSpPr/>
          <p:nvPr/>
        </p:nvSpPr>
        <p:spPr>
          <a:xfrm>
            <a:off x="8601791" y="2114550"/>
            <a:ext cx="3591365" cy="28195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TextBox 9"/>
          <p:cNvSpPr txBox="1"/>
          <p:nvPr/>
        </p:nvSpPr>
        <p:spPr>
          <a:xfrm>
            <a:off x="547729" y="2390775"/>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dirty="0"/>
          </a:p>
        </p:txBody>
      </p:sp>
      <p:sp>
        <p:nvSpPr>
          <p:cNvPr id="12" name="TextBox 11"/>
          <p:cNvSpPr txBox="1"/>
          <p:nvPr/>
        </p:nvSpPr>
        <p:spPr>
          <a:xfrm>
            <a:off x="409575" y="2579688"/>
            <a:ext cx="3342338" cy="147732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t>In lexical analysis, </a:t>
            </a:r>
            <a:r>
              <a:rPr lang="en-US" b="1" dirty="0"/>
              <a:t>tokenization</a:t>
            </a:r>
            <a:r>
              <a:rPr lang="en-US" dirty="0"/>
              <a:t> is the process of breaking a stream of text up into words, phrases, symbols, or other meaningful elements called tokens.</a:t>
            </a:r>
          </a:p>
        </p:txBody>
      </p:sp>
      <p:sp>
        <p:nvSpPr>
          <p:cNvPr id="13" name="TextBox 12"/>
          <p:cNvSpPr txBox="1"/>
          <p:nvPr/>
        </p:nvSpPr>
        <p:spPr>
          <a:xfrm>
            <a:off x="4893388" y="3016250"/>
            <a:ext cx="2743200" cy="9233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t>tokenization is a method to simplify content prior to the next step of processing.</a:t>
            </a:r>
          </a:p>
        </p:txBody>
      </p:sp>
      <p:sp>
        <p:nvSpPr>
          <p:cNvPr id="14" name="TextBox 13"/>
          <p:cNvSpPr txBox="1"/>
          <p:nvPr/>
        </p:nvSpPr>
        <p:spPr>
          <a:xfrm>
            <a:off x="8724900" y="2200275"/>
            <a:ext cx="3403848" cy="230832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t>The basic tokenizer (like in NLTK) will split your text into sentences and your sentences into typographic tokens. That means isolating punctuation (trickier that it looks : you will want "the/cat/eat/the/mouse/." but not "Mr./Jack")</a:t>
            </a:r>
          </a:p>
        </p:txBody>
      </p:sp>
    </p:spTree>
    <p:extLst>
      <p:ext uri="{BB962C8B-B14F-4D97-AF65-F5344CB8AC3E}">
        <p14:creationId xmlns:p14="http://schemas.microsoft.com/office/powerpoint/2010/main" val="20348455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the application</a:t>
            </a:r>
          </a:p>
        </p:txBody>
      </p:sp>
      <p:pic>
        <p:nvPicPr>
          <p:cNvPr id="4" name="Picture 4" descr="image-7.png"/>
          <p:cNvPicPr>
            <a:picLocks noGrp="1" noChangeAspect="1"/>
          </p:cNvPicPr>
          <p:nvPr>
            <p:ph idx="1"/>
          </p:nvPr>
        </p:nvPicPr>
        <p:blipFill rotWithShape="1">
          <a:blip r:embed="rId2"/>
          <a:srcRect l="28985" t="15272" r="29437" b="34594"/>
          <a:stretch/>
        </p:blipFill>
        <p:spPr>
          <a:xfrm>
            <a:off x="894900" y="1998479"/>
            <a:ext cx="5396988" cy="366297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Speech Bubble: Rectangle with Corners Rounded 4">
            <a:extLst>
              <a:ext uri="{FF2B5EF4-FFF2-40B4-BE49-F238E27FC236}">
                <a16:creationId xmlns:a16="http://schemas.microsoft.com/office/drawing/2014/main" id="{53357E40-2942-4B4A-8DC1-F0184088C423}"/>
              </a:ext>
            </a:extLst>
          </p:cNvPr>
          <p:cNvSpPr/>
          <p:nvPr/>
        </p:nvSpPr>
        <p:spPr>
          <a:xfrm>
            <a:off x="6653182" y="2141220"/>
            <a:ext cx="5137498" cy="2821478"/>
          </a:xfrm>
          <a:prstGeom prst="wedgeRoundRectCallou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solidFill>
              </a:rPr>
              <a:t>This is the interface of 'Rotten Eggs'. The front-end application is java based. The user can see the name of the movie, it's poster and can add reviews in the text box. All previous reviews of the movie can be viewed below the text box.</a:t>
            </a:r>
          </a:p>
          <a:p>
            <a:pPr algn="ctr"/>
            <a:endParaRPr lang="en-US" dirty="0">
              <a:solidFill>
                <a:schemeClr val="bg1"/>
              </a:solidFill>
            </a:endParaRPr>
          </a:p>
        </p:txBody>
      </p:sp>
    </p:spTree>
    <p:extLst>
      <p:ext uri="{BB962C8B-B14F-4D97-AF65-F5344CB8AC3E}">
        <p14:creationId xmlns:p14="http://schemas.microsoft.com/office/powerpoint/2010/main" val="24961725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image-14.png"/>
          <p:cNvPicPr>
            <a:picLocks noChangeAspect="1"/>
          </p:cNvPicPr>
          <p:nvPr/>
        </p:nvPicPr>
        <p:blipFill rotWithShape="1">
          <a:blip r:embed="rId2"/>
          <a:srcRect l="29181" t="15031" r="29115" b="35229"/>
          <a:stretch/>
        </p:blipFill>
        <p:spPr>
          <a:xfrm>
            <a:off x="701339" y="289913"/>
            <a:ext cx="4761307" cy="3199013"/>
          </a:xfrm>
          <a:prstGeom prst="rect">
            <a:avLst/>
          </a:prstGeom>
        </p:spPr>
      </p:pic>
      <p:pic>
        <p:nvPicPr>
          <p:cNvPr id="6" name="Picture 6" descr="image-15.png"/>
          <p:cNvPicPr>
            <a:picLocks noChangeAspect="1"/>
          </p:cNvPicPr>
          <p:nvPr/>
        </p:nvPicPr>
        <p:blipFill rotWithShape="1">
          <a:blip r:embed="rId3"/>
          <a:srcRect l="29466" t="15185" r="29174" b="36649"/>
          <a:stretch/>
        </p:blipFill>
        <p:spPr>
          <a:xfrm>
            <a:off x="683580" y="3629025"/>
            <a:ext cx="4785064" cy="3135759"/>
          </a:xfrm>
          <a:prstGeom prst="rect">
            <a:avLst/>
          </a:prstGeom>
        </p:spPr>
      </p:pic>
      <p:sp>
        <p:nvSpPr>
          <p:cNvPr id="8" name="Speech Bubble: Rectangle with Corners Rounded 7"/>
          <p:cNvSpPr/>
          <p:nvPr/>
        </p:nvSpPr>
        <p:spPr>
          <a:xfrm>
            <a:off x="6235700" y="342900"/>
            <a:ext cx="5137498" cy="2821478"/>
          </a:xfrm>
          <a:prstGeom prst="wedgeRoundRectCallou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 name="TextBox 8"/>
          <p:cNvSpPr txBox="1"/>
          <p:nvPr/>
        </p:nvSpPr>
        <p:spPr>
          <a:xfrm>
            <a:off x="6587216" y="781050"/>
            <a:ext cx="4425950" cy="1754326"/>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I added a review and clicked on submit. The classifier, which is based python working at the back-end classified the review as a positive one. The application gives an option to the user to correct the prediction if it's wrong</a:t>
            </a:r>
          </a:p>
        </p:txBody>
      </p:sp>
      <p:sp>
        <p:nvSpPr>
          <p:cNvPr id="10" name="Speech Bubble: Rectangle with Corners Rounded 9"/>
          <p:cNvSpPr/>
          <p:nvPr/>
        </p:nvSpPr>
        <p:spPr>
          <a:xfrm>
            <a:off x="5911850" y="3724275"/>
            <a:ext cx="5026478" cy="2517775"/>
          </a:xfrm>
          <a:prstGeom prst="wedgeRoundRectCallo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extBox 10"/>
          <p:cNvSpPr txBox="1"/>
          <p:nvPr/>
        </p:nvSpPr>
        <p:spPr>
          <a:xfrm>
            <a:off x="6029022" y="3972528"/>
            <a:ext cx="4799220" cy="2031325"/>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t>To test, I also added a negative review which was predicted correctly and was added to the review section which became the second review. Now, I added a new review and clicked on submit but this time it predicted it wrong. So, I have provided with a feature to correct this prediction manually by pressing on 'No'</a:t>
            </a:r>
          </a:p>
        </p:txBody>
      </p:sp>
    </p:spTree>
    <p:extLst>
      <p:ext uri="{BB962C8B-B14F-4D97-AF65-F5344CB8AC3E}">
        <p14:creationId xmlns:p14="http://schemas.microsoft.com/office/powerpoint/2010/main" val="17371712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peech Bubble: Rectangle with Corners Rounded 4"/>
          <p:cNvSpPr/>
          <p:nvPr/>
        </p:nvSpPr>
        <p:spPr>
          <a:xfrm>
            <a:off x="5740687" y="638175"/>
            <a:ext cx="4294858" cy="2227721"/>
          </a:xfrm>
          <a:prstGeom prst="wedgeRoundRectCallo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At this point, the classifier is retrained taking input of the new reviews/data that was entered. Hence, the application becomes more intelligent every time it's being used.</a:t>
            </a:r>
          </a:p>
        </p:txBody>
      </p:sp>
      <p:pic>
        <p:nvPicPr>
          <p:cNvPr id="2" name="Picture 2" descr="image-16.png"/>
          <p:cNvPicPr>
            <a:picLocks noChangeAspect="1"/>
          </p:cNvPicPr>
          <p:nvPr/>
        </p:nvPicPr>
        <p:blipFill rotWithShape="1">
          <a:blip r:embed="rId2"/>
          <a:srcRect l="29509" t="15085" r="28908" b="34578"/>
          <a:stretch/>
        </p:blipFill>
        <p:spPr>
          <a:xfrm>
            <a:off x="994298" y="638174"/>
            <a:ext cx="4092607" cy="2788607"/>
          </a:xfrm>
          <a:prstGeom prst="rect">
            <a:avLst/>
          </a:prstGeom>
        </p:spPr>
      </p:pic>
    </p:spTree>
    <p:extLst>
      <p:ext uri="{BB962C8B-B14F-4D97-AF65-F5344CB8AC3E}">
        <p14:creationId xmlns:p14="http://schemas.microsoft.com/office/powerpoint/2010/main" val="4642065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p>
        </p:txBody>
      </p:sp>
      <p:sp>
        <p:nvSpPr>
          <p:cNvPr id="3" name="Content Placeholder 2"/>
          <p:cNvSpPr>
            <a:spLocks noGrp="1"/>
          </p:cNvSpPr>
          <p:nvPr>
            <p:ph idx="1"/>
          </p:nvPr>
        </p:nvSpPr>
        <p:spPr/>
        <p:txBody>
          <a:bodyPr vert="horz" lIns="91440" tIns="45720" rIns="91440" bIns="45720" rtlCol="0" anchor="t">
            <a:normAutofit/>
          </a:bodyPr>
          <a:lstStyle/>
          <a:p>
            <a:r>
              <a:rPr lang="en-US" sz="2000" dirty="0"/>
              <a:t>In the end, the result was an application which uses Artificial Intelligence to make reviewing movies easier and effortless.</a:t>
            </a:r>
            <a:endParaRPr lang="en-US" dirty="0"/>
          </a:p>
          <a:p>
            <a:r>
              <a:rPr lang="en-US" sz="2000" dirty="0"/>
              <a:t> It helps in giving real-time reviews and is helpful for the movie industry as well.</a:t>
            </a:r>
            <a:endParaRPr dirty="0"/>
          </a:p>
          <a:p>
            <a:r>
              <a:rPr lang="en-US" sz="2000" dirty="0"/>
              <a:t> This software makes calculating rating and categorizing reviews automated perhaps reducing labor. </a:t>
            </a:r>
            <a:endParaRPr dirty="0"/>
          </a:p>
          <a:p>
            <a:r>
              <a:rPr lang="en-US" sz="2000" dirty="0"/>
              <a:t>This application collects movie reviews by the users (classified) which makes classifiers smarter and more powerful with time.</a:t>
            </a:r>
            <a:endParaRPr dirty="0"/>
          </a:p>
        </p:txBody>
      </p:sp>
    </p:spTree>
    <p:extLst>
      <p:ext uri="{BB962C8B-B14F-4D97-AF65-F5344CB8AC3E}">
        <p14:creationId xmlns:p14="http://schemas.microsoft.com/office/powerpoint/2010/main" val="26437009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vert="horz" lIns="91440" tIns="45720" rIns="91440" bIns="45720" rtlCol="0" anchor="t">
            <a:normAutofit/>
          </a:bodyPr>
          <a:lstStyle/>
          <a:p>
            <a:r>
              <a:rPr lang="en-US" u="sng" dirty="0">
                <a:hlinkClick r:id="rId2"/>
              </a:rPr>
              <a:t>https://pythonprogramming.net/</a:t>
            </a:r>
            <a:endParaRPr lang="en-US"/>
          </a:p>
          <a:p>
            <a:pPr>
              <a:buFont typeface="Arial"/>
            </a:pPr>
            <a:r>
              <a:rPr lang="en-US" u="sng" dirty="0">
                <a:hlinkClick r:id="rId3"/>
              </a:rPr>
              <a:t>https://www.youtube.com/watch?v=FLZvOKSCkxY&amp;t=1s</a:t>
            </a:r>
            <a:endParaRPr lang="en-US"/>
          </a:p>
          <a:p>
            <a:pPr>
              <a:buFont typeface="Arial"/>
            </a:pPr>
            <a:r>
              <a:rPr lang="en-US" u="sng" dirty="0">
                <a:hlinkClick r:id="rId4"/>
              </a:rPr>
              <a:t>http://www.cs.cornell.edu/people/pabo/movie-review-data/</a:t>
            </a:r>
            <a:endParaRPr lang="en-US"/>
          </a:p>
          <a:p>
            <a:pPr>
              <a:buFont typeface="Arial"/>
            </a:pPr>
            <a:r>
              <a:rPr lang="en-US" u="sng" dirty="0">
                <a:hlinkClick r:id="rId5"/>
              </a:rPr>
              <a:t>https://www.youtube.com/watch?v=rISOsUaTrO4&amp;t=5s</a:t>
            </a:r>
            <a:endParaRPr lang="en-US"/>
          </a:p>
          <a:p>
            <a:pPr marL="0" indent="0">
              <a:buNone/>
            </a:pPr>
            <a:endParaRPr lang="en-US"/>
          </a:p>
          <a:p>
            <a:pPr marL="0" indent="0">
              <a:buNone/>
            </a:pPr>
            <a:endParaRPr lang="en-US" dirty="0"/>
          </a:p>
        </p:txBody>
      </p:sp>
    </p:spTree>
    <p:extLst>
      <p:ext uri="{BB962C8B-B14F-4D97-AF65-F5344CB8AC3E}">
        <p14:creationId xmlns:p14="http://schemas.microsoft.com/office/powerpoint/2010/main" val="42738130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056" y="857250"/>
            <a:ext cx="10515600" cy="2852737"/>
          </a:xfrm>
        </p:spPr>
        <p:txBody>
          <a:bodyPr/>
          <a:lstStyle/>
          <a:p>
            <a:pPr algn="ctr"/>
            <a:r>
              <a:rPr lang="en-US" dirty="0"/>
              <a:t>THANK YOU </a:t>
            </a:r>
          </a:p>
        </p:txBody>
      </p:sp>
    </p:spTree>
    <p:extLst>
      <p:ext uri="{BB962C8B-B14F-4D97-AF65-F5344CB8AC3E}">
        <p14:creationId xmlns:p14="http://schemas.microsoft.com/office/powerpoint/2010/main" val="11779449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is Artificial Intelligence?</a:t>
            </a:r>
          </a:p>
        </p:txBody>
      </p:sp>
      <p:sp>
        <p:nvSpPr>
          <p:cNvPr id="3" name="Content Placeholder 2"/>
          <p:cNvSpPr>
            <a:spLocks noGrp="1"/>
          </p:cNvSpPr>
          <p:nvPr>
            <p:ph idx="1"/>
          </p:nvPr>
        </p:nvSpPr>
        <p:spPr>
          <a:xfrm>
            <a:off x="838200" y="1825625"/>
            <a:ext cx="10515600" cy="2577699"/>
          </a:xfrm>
        </p:spPr>
        <p:txBody>
          <a:bodyPr vert="horz" lIns="91440" tIns="45720" rIns="91440" bIns="45720" rtlCol="0" anchor="t">
            <a:normAutofit/>
          </a:bodyPr>
          <a:lstStyle/>
          <a:p>
            <a:pPr algn="just"/>
            <a:r>
              <a:rPr lang="en-US" dirty="0"/>
              <a:t>Field of Computer Science that aims on making the machines smarter and intelligent.</a:t>
            </a:r>
          </a:p>
          <a:p>
            <a:pPr algn="just"/>
            <a:r>
              <a:rPr lang="en-US" dirty="0"/>
              <a:t>It's man made intelligence. </a:t>
            </a:r>
          </a:p>
          <a:p>
            <a:pPr algn="just"/>
            <a:r>
              <a:rPr lang="en-US" dirty="0"/>
              <a:t>it's like giving a machine a brain of it's own which becomes intelligent the more it's used.</a:t>
            </a:r>
            <a:endParaRPr dirty="0"/>
          </a:p>
        </p:txBody>
      </p:sp>
    </p:spTree>
    <p:extLst>
      <p:ext uri="{BB962C8B-B14F-4D97-AF65-F5344CB8AC3E}">
        <p14:creationId xmlns:p14="http://schemas.microsoft.com/office/powerpoint/2010/main" val="5609921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Idea behind the Project...</a:t>
            </a:r>
          </a:p>
        </p:txBody>
      </p:sp>
      <p:sp>
        <p:nvSpPr>
          <p:cNvPr id="3" name="Content Placeholder 2"/>
          <p:cNvSpPr>
            <a:spLocks noGrp="1"/>
          </p:cNvSpPr>
          <p:nvPr>
            <p:ph idx="1"/>
          </p:nvPr>
        </p:nvSpPr>
        <p:spPr>
          <a:xfrm>
            <a:off x="1141412" y="1992029"/>
            <a:ext cx="9905999" cy="3541714"/>
          </a:xfrm>
        </p:spPr>
        <p:txBody>
          <a:bodyPr vert="horz" lIns="91440" tIns="45720" rIns="91440" bIns="45720" rtlCol="0" anchor="t">
            <a:normAutofit fontScale="92500" lnSpcReduction="10000"/>
          </a:bodyPr>
          <a:lstStyle/>
          <a:p>
            <a:pPr algn="just"/>
            <a:r>
              <a:rPr lang="en-IN" dirty="0"/>
              <a:t>Sentiment analysis is a crucial and latest research area. </a:t>
            </a:r>
          </a:p>
          <a:p>
            <a:pPr algn="just"/>
            <a:r>
              <a:rPr lang="en-IN" dirty="0"/>
              <a:t>The project associates prototype-based machine learning and supervised learning together. </a:t>
            </a:r>
          </a:p>
          <a:p>
            <a:pPr algn="just"/>
            <a:r>
              <a:rPr lang="en-IN" dirty="0"/>
              <a:t>The algorithms were tested on movie reviews and they provide with the sentiment found within comments and reviews that the users input or give. </a:t>
            </a:r>
          </a:p>
          <a:p>
            <a:pPr algn="just"/>
            <a:r>
              <a:rPr lang="en-IN" dirty="0"/>
              <a:t>The result is a hybrid of various classifiers and clustering techniques used in the program to get the correct sentiments of the user’s movie review.</a:t>
            </a:r>
            <a:endParaRPr dirty="0"/>
          </a:p>
          <a:p>
            <a:pPr marL="0" indent="0">
              <a:buNone/>
            </a:pPr>
            <a:endParaRPr lang="en-IN" dirty="0"/>
          </a:p>
        </p:txBody>
      </p:sp>
    </p:spTree>
    <p:extLst>
      <p:ext uri="{BB962C8B-B14F-4D97-AF65-F5344CB8AC3E}">
        <p14:creationId xmlns:p14="http://schemas.microsoft.com/office/powerpoint/2010/main" val="16355444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The Idea behind the Project...</a:t>
            </a:r>
            <a:endParaRPr lang="en-US" dirty="0"/>
          </a:p>
        </p:txBody>
      </p:sp>
      <p:sp>
        <p:nvSpPr>
          <p:cNvPr id="3" name="Content Placeholder 2"/>
          <p:cNvSpPr>
            <a:spLocks noGrp="1"/>
          </p:cNvSpPr>
          <p:nvPr>
            <p:ph idx="1"/>
          </p:nvPr>
        </p:nvSpPr>
        <p:spPr>
          <a:xfrm>
            <a:off x="1141412" y="1992028"/>
            <a:ext cx="9905999" cy="4169075"/>
          </a:xfrm>
        </p:spPr>
        <p:txBody>
          <a:bodyPr vert="horz" lIns="91440" tIns="45720" rIns="91440" bIns="45720" rtlCol="0" anchor="t">
            <a:normAutofit fontScale="92500" lnSpcReduction="20000"/>
          </a:bodyPr>
          <a:lstStyle/>
          <a:p>
            <a:r>
              <a:rPr lang="en-US" dirty="0"/>
              <a:t>The sentiment which is found in reviews, whether constructive or destructive criticism give helpful suggestions for various purposes. </a:t>
            </a:r>
          </a:p>
          <a:p>
            <a:r>
              <a:rPr lang="en-US" dirty="0"/>
              <a:t>Such estimations can be categorized into two types: </a:t>
            </a:r>
          </a:p>
          <a:p>
            <a:pPr marL="914400" lvl="1" indent="-457200">
              <a:buFont typeface="+mj-lt"/>
              <a:buAutoNum type="arabicPeriod"/>
            </a:pPr>
            <a:r>
              <a:rPr lang="en-US" b="1" dirty="0"/>
              <a:t>Positive</a:t>
            </a:r>
          </a:p>
          <a:p>
            <a:pPr marL="914400" lvl="1" indent="-457200">
              <a:buFont typeface="+mj-lt"/>
              <a:buAutoNum type="arabicPeriod"/>
            </a:pPr>
            <a:r>
              <a:rPr lang="en-US" b="1" dirty="0"/>
              <a:t>Negative</a:t>
            </a:r>
            <a:r>
              <a:rPr lang="en-US" dirty="0"/>
              <a:t>. </a:t>
            </a:r>
          </a:p>
          <a:p>
            <a:r>
              <a:rPr lang="en-US" dirty="0"/>
              <a:t>This gives organizations a way to evaluate the degree of product acknowledgment and to decide on functions to enhance the product quality further.</a:t>
            </a:r>
          </a:p>
          <a:p>
            <a:r>
              <a:rPr lang="en-US" dirty="0"/>
              <a:t>The technique is that in the event that one classifier neglects to characterize a report, the classifier will pass the archive onto the following classifier, until the point when the record is ordered or no other classifier exists.</a:t>
            </a:r>
          </a:p>
        </p:txBody>
      </p:sp>
    </p:spTree>
    <p:extLst>
      <p:ext uri="{BB962C8B-B14F-4D97-AF65-F5344CB8AC3E}">
        <p14:creationId xmlns:p14="http://schemas.microsoft.com/office/powerpoint/2010/main" val="10533863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Languages used</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Python 3.5</a:t>
            </a:r>
          </a:p>
          <a:p>
            <a:r>
              <a:rPr lang="en-US" dirty="0"/>
              <a:t>Java 8.0 </a:t>
            </a:r>
          </a:p>
          <a:p>
            <a:pPr marL="0" indent="0">
              <a:buNone/>
            </a:pPr>
            <a:endParaRPr lang="en-US" dirty="0"/>
          </a:p>
        </p:txBody>
      </p:sp>
    </p:spTree>
    <p:extLst>
      <p:ext uri="{BB962C8B-B14F-4D97-AF65-F5344CB8AC3E}">
        <p14:creationId xmlns:p14="http://schemas.microsoft.com/office/powerpoint/2010/main" val="30782650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Classifiers used and the concept behind them</a:t>
            </a:r>
          </a:p>
        </p:txBody>
      </p:sp>
      <p:sp>
        <p:nvSpPr>
          <p:cNvPr id="3" name="Subtitle 2"/>
          <p:cNvSpPr>
            <a:spLocks noGrp="1"/>
          </p:cNvSpPr>
          <p:nvPr>
            <p:ph idx="1"/>
          </p:nvPr>
        </p:nvSpPr>
        <p:spPr/>
        <p:txBody>
          <a:bodyPr vert="horz" lIns="91440" tIns="45720" rIns="91440" bIns="45720" rtlCol="0" anchor="t">
            <a:normAutofit/>
          </a:bodyPr>
          <a:lstStyle/>
          <a:p>
            <a:pPr marL="514350" indent="-514350">
              <a:buAutoNum type="arabicPeriod"/>
            </a:pPr>
            <a:r>
              <a:rPr lang="en-US" u="sng" dirty="0"/>
              <a:t>Naïve Bayes</a:t>
            </a:r>
            <a:r>
              <a:rPr lang="en-US" dirty="0"/>
              <a:t> </a:t>
            </a:r>
          </a:p>
          <a:p>
            <a:r>
              <a:rPr lang="en-US" dirty="0"/>
              <a:t>It is a family of classifiers based on Bayes theorem</a:t>
            </a:r>
          </a:p>
          <a:p>
            <a:r>
              <a:rPr lang="en-US" dirty="0"/>
              <a:t>Known for making easy yet efficient models in the area of classifying and predicting</a:t>
            </a:r>
          </a:p>
          <a:p>
            <a:r>
              <a:rPr lang="en-US" dirty="0"/>
              <a:t>a Naive Bayes classifier assumes that the presence of a particular feature in a class is unrelated to the presence of any other feature</a:t>
            </a:r>
          </a:p>
          <a:p>
            <a:pPr marL="0" indent="0">
              <a:buNone/>
            </a:pPr>
            <a:endParaRPr lang="en-US" dirty="0"/>
          </a:p>
          <a:p>
            <a:endParaRPr lang="en-US" dirty="0"/>
          </a:p>
        </p:txBody>
      </p:sp>
    </p:spTree>
    <p:extLst>
      <p:ext uri="{BB962C8B-B14F-4D97-AF65-F5344CB8AC3E}">
        <p14:creationId xmlns:p14="http://schemas.microsoft.com/office/powerpoint/2010/main" val="24540584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2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5429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ounded Rectangle 1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rgbClr val="FFFFFF"/>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9" descr="Bayes_rule-300x172.png"/>
          <p:cNvPicPr>
            <a:picLocks noChangeAspect="1"/>
          </p:cNvPicPr>
          <p:nvPr/>
        </p:nvPicPr>
        <p:blipFill rotWithShape="1">
          <a:blip r:embed="rId2"/>
          <a:srcRect l="15928" r="9412" b="2"/>
          <a:stretch/>
        </p:blipFill>
        <p:spPr>
          <a:xfrm>
            <a:off x="5603706" y="1258529"/>
            <a:ext cx="5638853" cy="4330205"/>
          </a:xfrm>
          <a:prstGeom prst="rect">
            <a:avLst/>
          </a:prstGeom>
        </p:spPr>
      </p:pic>
      <p:sp>
        <p:nvSpPr>
          <p:cNvPr id="2" name="Title 1"/>
          <p:cNvSpPr>
            <a:spLocks noGrp="1"/>
          </p:cNvSpPr>
          <p:nvPr>
            <p:ph type="title"/>
          </p:nvPr>
        </p:nvSpPr>
        <p:spPr>
          <a:xfrm>
            <a:off x="838200" y="365125"/>
            <a:ext cx="3200400" cy="1325563"/>
          </a:xfrm>
        </p:spPr>
        <p:txBody>
          <a:bodyPr>
            <a:normAutofit/>
          </a:bodyPr>
          <a:lstStyle/>
          <a:p>
            <a:r>
              <a:rPr lang="en-US" sz="3200"/>
              <a:t>How it works</a:t>
            </a:r>
          </a:p>
        </p:txBody>
      </p:sp>
      <p:sp>
        <p:nvSpPr>
          <p:cNvPr id="3" name="Content Placeholder 2"/>
          <p:cNvSpPr>
            <a:spLocks noGrp="1"/>
          </p:cNvSpPr>
          <p:nvPr>
            <p:ph idx="1"/>
          </p:nvPr>
        </p:nvSpPr>
        <p:spPr>
          <a:xfrm>
            <a:off x="838201" y="1825625"/>
            <a:ext cx="3200400" cy="4351338"/>
          </a:xfrm>
        </p:spPr>
        <p:txBody>
          <a:bodyPr vert="horz" lIns="91440" tIns="45720" rIns="91440" bIns="45720" rtlCol="0">
            <a:normAutofit/>
          </a:bodyPr>
          <a:lstStyle/>
          <a:p>
            <a:r>
              <a:rPr lang="en-US" sz="1800"/>
              <a:t>Step 1 : Converts the data set into a frequency table</a:t>
            </a:r>
          </a:p>
          <a:p>
            <a:r>
              <a:rPr lang="en-US" sz="1800"/>
              <a:t>Step 2 : Converts the likelihood tables by finding the similar probabilities </a:t>
            </a:r>
          </a:p>
          <a:p>
            <a:r>
              <a:rPr lang="en-US" sz="1800"/>
              <a:t>Step 3 : Now, use Naive Bayesian equation to calculate the posterior probability for each class. The class with the highest posterior probability is the outcome of prediction.</a:t>
            </a:r>
          </a:p>
        </p:txBody>
      </p:sp>
    </p:spTree>
    <p:extLst>
      <p:ext uri="{BB962C8B-B14F-4D97-AF65-F5344CB8AC3E}">
        <p14:creationId xmlns:p14="http://schemas.microsoft.com/office/powerpoint/2010/main" val="8350223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709845-E070-4091-9374-B68AC2294E01}"/>
              </a:ext>
            </a:extLst>
          </p:cNvPr>
          <p:cNvSpPr>
            <a:spLocks noGrp="1"/>
          </p:cNvSpPr>
          <p:nvPr>
            <p:ph type="title"/>
          </p:nvPr>
        </p:nvSpPr>
        <p:spPr/>
        <p:txBody>
          <a:bodyPr/>
          <a:lstStyle/>
          <a:p>
            <a:r>
              <a:rPr lang="en-US" dirty="0"/>
              <a:t>Classifiers used and the concept behind them</a:t>
            </a:r>
          </a:p>
        </p:txBody>
      </p:sp>
      <p:sp>
        <p:nvSpPr>
          <p:cNvPr id="3" name="Content Placeholder 2"/>
          <p:cNvSpPr>
            <a:spLocks noGrp="1"/>
          </p:cNvSpPr>
          <p:nvPr>
            <p:ph idx="1"/>
          </p:nvPr>
        </p:nvSpPr>
        <p:spPr>
          <a:xfrm>
            <a:off x="1118586" y="2225120"/>
            <a:ext cx="10235214" cy="4351338"/>
          </a:xfrm>
        </p:spPr>
        <p:txBody>
          <a:bodyPr vert="horz" lIns="91440" tIns="45720" rIns="91440" bIns="45720" rtlCol="0" anchor="t">
            <a:normAutofit/>
          </a:bodyPr>
          <a:lstStyle/>
          <a:p>
            <a:pPr marL="0" indent="0">
              <a:buNone/>
            </a:pPr>
            <a:r>
              <a:rPr lang="en-US" sz="2400" dirty="0"/>
              <a:t>2. </a:t>
            </a:r>
            <a:r>
              <a:rPr lang="en-US" sz="2400" u="sng" dirty="0"/>
              <a:t>Support Vector Machine</a:t>
            </a:r>
          </a:p>
          <a:p>
            <a:r>
              <a:rPr lang="en-US" dirty="0"/>
              <a:t>S</a:t>
            </a:r>
            <a:r>
              <a:rPr lang="en-US" sz="2400" dirty="0"/>
              <a:t>upervised machine learning algorithm</a:t>
            </a:r>
          </a:p>
          <a:p>
            <a:r>
              <a:rPr lang="en-US" dirty="0"/>
              <a:t>C</a:t>
            </a:r>
            <a:r>
              <a:rPr lang="en-US" sz="2400" dirty="0"/>
              <a:t>an be used for both classification or regression challenges.</a:t>
            </a:r>
          </a:p>
          <a:p>
            <a:r>
              <a:rPr lang="en-US" sz="2400" dirty="0"/>
              <a:t>In this algorithm, we plot each data item as a point in n-dimensional space (where n is number of features you have) with the value of each feature being the value of a particular coordinate.</a:t>
            </a:r>
          </a:p>
          <a:p>
            <a:r>
              <a:rPr lang="en-US" sz="2400" dirty="0"/>
              <a:t>Then, we perform classification by finding the hyper-plane that differentiate the two classes very well </a:t>
            </a:r>
          </a:p>
          <a:p>
            <a:endParaRPr lang="en-US" sz="2400" dirty="0"/>
          </a:p>
          <a:p>
            <a:endParaRPr lang="en-US" sz="2400" dirty="0"/>
          </a:p>
          <a:p>
            <a:endParaRPr lang="en-US" sz="2400" dirty="0"/>
          </a:p>
        </p:txBody>
      </p:sp>
    </p:spTree>
    <p:extLst>
      <p:ext uri="{BB962C8B-B14F-4D97-AF65-F5344CB8AC3E}">
        <p14:creationId xmlns:p14="http://schemas.microsoft.com/office/powerpoint/2010/main" val="21019912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6" descr="SVM_1.png">
            <a:extLst>
              <a:ext uri="{FF2B5EF4-FFF2-40B4-BE49-F238E27FC236}">
                <a16:creationId xmlns:a16="http://schemas.microsoft.com/office/drawing/2014/main" id="{7BA816FA-C8B8-4E42-BB16-304BF9F8B144}"/>
              </a:ext>
            </a:extLst>
          </p:cNvPr>
          <p:cNvPicPr>
            <a:picLocks noChangeAspect="1"/>
          </p:cNvPicPr>
          <p:nvPr/>
        </p:nvPicPr>
        <p:blipFill rotWithShape="1">
          <a:blip r:embed="rId2"/>
          <a:srcRect t="4490" r="-2" b="-2"/>
          <a:stretch/>
        </p:blipFill>
        <p:spPr>
          <a:xfrm>
            <a:off x="7829551" y="3143854"/>
            <a:ext cx="4042410" cy="2759136"/>
          </a:xfrm>
          <a:prstGeom prst="rect">
            <a:avLst/>
          </a:prstGeom>
        </p:spPr>
      </p:pic>
      <p:pic>
        <p:nvPicPr>
          <p:cNvPr id="6" name="Picture 6" descr="1.png"/>
          <p:cNvPicPr>
            <a:picLocks noChangeAspect="1"/>
          </p:cNvPicPr>
          <p:nvPr/>
        </p:nvPicPr>
        <p:blipFill rotWithShape="1">
          <a:blip r:embed="rId3"/>
          <a:srcRect l="5790" r="20954" b="-3"/>
          <a:stretch/>
        </p:blipFill>
        <p:spPr>
          <a:xfrm>
            <a:off x="8176173" y="306909"/>
            <a:ext cx="3349164" cy="2286000"/>
          </a:xfrm>
          <a:prstGeom prst="rect">
            <a:avLst/>
          </a:prstGeom>
        </p:spPr>
      </p:pic>
      <p:sp>
        <p:nvSpPr>
          <p:cNvPr id="2" name="Title 1"/>
          <p:cNvSpPr>
            <a:spLocks noGrp="1"/>
          </p:cNvSpPr>
          <p:nvPr>
            <p:ph type="title"/>
          </p:nvPr>
        </p:nvSpPr>
        <p:spPr>
          <a:xfrm>
            <a:off x="821516" y="640263"/>
            <a:ext cx="6204984" cy="1344975"/>
          </a:xfrm>
        </p:spPr>
        <p:txBody>
          <a:bodyPr>
            <a:normAutofit/>
          </a:bodyPr>
          <a:lstStyle/>
          <a:p>
            <a:r>
              <a:rPr lang="en-US" sz="4000"/>
              <a:t>How it works</a:t>
            </a:r>
          </a:p>
        </p:txBody>
      </p:sp>
      <p:sp>
        <p:nvSpPr>
          <p:cNvPr id="3" name="Content Placeholder 2"/>
          <p:cNvSpPr>
            <a:spLocks noGrp="1"/>
          </p:cNvSpPr>
          <p:nvPr>
            <p:ph idx="1"/>
          </p:nvPr>
        </p:nvSpPr>
        <p:spPr>
          <a:xfrm>
            <a:off x="821515" y="2121762"/>
            <a:ext cx="6204984" cy="3626917"/>
          </a:xfrm>
        </p:spPr>
        <p:txBody>
          <a:bodyPr vert="horz" lIns="91440" tIns="45720" rIns="91440" bIns="45720" rtlCol="0">
            <a:normAutofit/>
          </a:bodyPr>
          <a:lstStyle/>
          <a:p>
            <a:r>
              <a:rPr lang="en-US" sz="1500" i="1"/>
              <a:t>What is a hyperplane?</a:t>
            </a:r>
          </a:p>
          <a:p>
            <a:pPr>
              <a:buFont typeface="Wingdings" panose="020B0604020202020204" pitchFamily="34" charset="0"/>
              <a:buChar char="Ø"/>
            </a:pPr>
            <a:r>
              <a:rPr lang="en-US" sz="1500"/>
              <a:t>  Think of a hyperplane as a line that linearly separates and classifies a set of data.</a:t>
            </a:r>
          </a:p>
          <a:p>
            <a:pPr>
              <a:buFont typeface="Wingdings" panose="020B0604020202020204" pitchFamily="34" charset="0"/>
              <a:buChar char="Ø"/>
            </a:pPr>
            <a:r>
              <a:rPr lang="en-US" sz="1500"/>
              <a:t> the further from the hyperplane our data points lie, the more confident we are that they have been correctly classified</a:t>
            </a:r>
          </a:p>
          <a:p>
            <a:pPr marL="0" indent="0">
              <a:buNone/>
            </a:pPr>
            <a:endParaRPr lang="en-US" sz="1500"/>
          </a:p>
          <a:p>
            <a:r>
              <a:rPr lang="en-US" sz="1500" i="1"/>
              <a:t>How to find the right hyperplane?</a:t>
            </a:r>
          </a:p>
          <a:p>
            <a:pPr>
              <a:buFont typeface="Wingdings" panose="020B0604020202020204" pitchFamily="34" charset="0"/>
              <a:buChar char="Ø"/>
            </a:pPr>
            <a:r>
              <a:rPr lang="en-US" sz="1500"/>
              <a:t>The distance between the hyperplane and the nearest data point from either set is known as the margin. </a:t>
            </a:r>
            <a:endParaRPr lang="en-US" sz="1500" i="1"/>
          </a:p>
          <a:p>
            <a:pPr>
              <a:buFont typeface="Wingdings" panose="020B0604020202020204" pitchFamily="34" charset="0"/>
              <a:buChar char="Ø"/>
            </a:pPr>
            <a:r>
              <a:rPr lang="en-US" sz="1500"/>
              <a:t>The goal is to choose a hyperplane with the greatest possible margin between the hyperplane and any point within the training set, giving a greater chance of new data being classified correctly.</a:t>
            </a:r>
            <a:endParaRPr lang="en-US" sz="1500" i="1"/>
          </a:p>
          <a:p>
            <a:pPr>
              <a:buFont typeface="Wingdings" panose="020B0604020202020204" pitchFamily="34" charset="0"/>
              <a:buChar char="Ø"/>
            </a:pPr>
            <a:endParaRPr lang="en-US" sz="1500"/>
          </a:p>
          <a:p>
            <a:endParaRPr lang="en-US" sz="1500" i="1"/>
          </a:p>
        </p:txBody>
      </p:sp>
    </p:spTree>
    <p:extLst>
      <p:ext uri="{BB962C8B-B14F-4D97-AF65-F5344CB8AC3E}">
        <p14:creationId xmlns:p14="http://schemas.microsoft.com/office/powerpoint/2010/main" val="38314475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138</TotalTime>
  <Words>590</Words>
  <Application>Microsoft Office PowerPoint</Application>
  <PresentationFormat>Widescreen</PresentationFormat>
  <Paragraphs>72</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Book Antiqua</vt:lpstr>
      <vt:lpstr>Calibri</vt:lpstr>
      <vt:lpstr>Calibri Light</vt:lpstr>
      <vt:lpstr>Wingdings</vt:lpstr>
      <vt:lpstr>Office Theme</vt:lpstr>
      <vt:lpstr>In-House Training  On 'Applications of Artificial Intelligence' Titled "Rotten Eggs"  </vt:lpstr>
      <vt:lpstr>What is Artificial Intelligence?</vt:lpstr>
      <vt:lpstr>The Idea behind the Project...</vt:lpstr>
      <vt:lpstr>The Idea behind the Project...</vt:lpstr>
      <vt:lpstr>Languages used</vt:lpstr>
      <vt:lpstr>Classifiers used and the concept behind them</vt:lpstr>
      <vt:lpstr>How it works</vt:lpstr>
      <vt:lpstr>Classifiers used and the concept behind them</vt:lpstr>
      <vt:lpstr>How it works</vt:lpstr>
      <vt:lpstr>PowerPoint Presentation</vt:lpstr>
      <vt:lpstr>PowerPoint Presentation</vt:lpstr>
      <vt:lpstr>About the application</vt:lpstr>
      <vt:lpstr>PowerPoint Presentation</vt:lpstr>
      <vt:lpstr>PowerPoint Presentation</vt:lpstr>
      <vt:lpstr>Result</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Nimish Jindal</cp:lastModifiedBy>
  <cp:revision>49</cp:revision>
  <dcterms:created xsi:type="dcterms:W3CDTF">2013-07-15T20:26:40Z</dcterms:created>
  <dcterms:modified xsi:type="dcterms:W3CDTF">2017-09-11T05:19:54Z</dcterms:modified>
</cp:coreProperties>
</file>