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65" r:id="rId5"/>
    <p:sldId id="273" r:id="rId6"/>
    <p:sldId id="259" r:id="rId7"/>
    <p:sldId id="260" r:id="rId8"/>
    <p:sldId id="274" r:id="rId9"/>
    <p:sldId id="266" r:id="rId10"/>
    <p:sldId id="267" r:id="rId11"/>
    <p:sldId id="268" r:id="rId12"/>
    <p:sldId id="269" r:id="rId13"/>
    <p:sldId id="270" r:id="rId14"/>
    <p:sldId id="271" r:id="rId15"/>
    <p:sldId id="272" r:id="rId16"/>
    <p:sldId id="275" r:id="rId17"/>
    <p:sldId id="261" r:id="rId18"/>
    <p:sldId id="262" r:id="rId19"/>
    <p:sldId id="263" r:id="rId20"/>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7"/>
  </p:normalViewPr>
  <p:slideViewPr>
    <p:cSldViewPr snapToGrid="0" snapToObjects="1">
      <p:cViewPr varScale="1">
        <p:scale>
          <a:sx n="144" d="100"/>
          <a:sy n="144" d="100"/>
        </p:scale>
        <p:origin x="7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Customers based on</a:t>
            </a:r>
            <a:r>
              <a:rPr lang="en-US" baseline="0" dirty="0"/>
              <a:t> the State</a:t>
            </a:r>
            <a:endParaRPr lang="en-US" dirty="0"/>
          </a:p>
        </c:rich>
      </c:tx>
      <c:layout>
        <c:manualLayout>
          <c:xMode val="edge"/>
          <c:yMode val="edge"/>
          <c:x val="0.20134891732283464"/>
          <c:y val="1.8749999999999999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Customer</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1D8D-A34C-8F79-36112DC4F5AD}"/>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1D8D-A34C-8F79-36112DC4F5AD}"/>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1D8D-A34C-8F79-36112DC4F5AD}"/>
              </c:ext>
            </c:extLst>
          </c:dPt>
          <c:cat>
            <c:strRef>
              <c:f>Sheet1!$A$2:$A$4</c:f>
              <c:strCache>
                <c:ptCount val="3"/>
                <c:pt idx="0">
                  <c:v>NSW</c:v>
                </c:pt>
                <c:pt idx="1">
                  <c:v>VIC</c:v>
                </c:pt>
                <c:pt idx="2">
                  <c:v>QLD</c:v>
                </c:pt>
              </c:strCache>
            </c:strRef>
          </c:cat>
          <c:val>
            <c:numRef>
              <c:f>Sheet1!$B$2:$B$4</c:f>
              <c:numCache>
                <c:formatCode>General</c:formatCode>
                <c:ptCount val="3"/>
                <c:pt idx="0">
                  <c:v>2140</c:v>
                </c:pt>
                <c:pt idx="1">
                  <c:v>1021</c:v>
                </c:pt>
                <c:pt idx="2">
                  <c:v>838</c:v>
                </c:pt>
              </c:numCache>
            </c:numRef>
          </c:val>
          <c:extLst>
            <c:ext xmlns:c16="http://schemas.microsoft.com/office/drawing/2014/chart" uri="{C3380CC4-5D6E-409C-BE32-E72D297353CC}">
              <c16:uniqueId val="{00000000-A3BA-D543-9D03-E3730F8A6941}"/>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Customer</a:t>
            </a:r>
            <a:r>
              <a:rPr lang="en-US" baseline="0" dirty="0"/>
              <a:t> Address</a:t>
            </a:r>
            <a:endParaRPr lang="en-US" dirty="0"/>
          </a:p>
        </c:rich>
      </c:tx>
      <c:layout>
        <c:manualLayout>
          <c:xMode val="edge"/>
          <c:yMode val="edge"/>
          <c:x val="0.40968225065616798"/>
          <c:y val="1.8749999999999999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dLbls>
          <c:showLegendKey val="0"/>
          <c:showVal val="0"/>
          <c:showCatName val="0"/>
          <c:showSerName val="0"/>
          <c:showPercent val="0"/>
          <c:showBubbleSize val="0"/>
          <c:showLeaderLines val="0"/>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Customers based on</a:t>
            </a:r>
            <a:r>
              <a:rPr lang="en-US" baseline="0" dirty="0"/>
              <a:t> Job Type</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Customers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6E9-C745-944B-92EE7F7A686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6E9-C745-944B-92EE7F7A6864}"/>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6E9-C745-944B-92EE7F7A6864}"/>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6E9-C745-944B-92EE7F7A6864}"/>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6E9-C745-944B-92EE7F7A6864}"/>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6E9-C745-944B-92EE7F7A6864}"/>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6E9-C745-944B-92EE7F7A6864}"/>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6E9-C745-944B-92EE7F7A6864}"/>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6E9-C745-944B-92EE7F7A6864}"/>
              </c:ext>
            </c:extLst>
          </c:dPt>
          <c:cat>
            <c:strRef>
              <c:f>Sheet1!$A$2:$A$10</c:f>
              <c:strCache>
                <c:ptCount val="9"/>
                <c:pt idx="0">
                  <c:v>Entertainment</c:v>
                </c:pt>
                <c:pt idx="1">
                  <c:v>IT</c:v>
                </c:pt>
                <c:pt idx="2">
                  <c:v>Manufacturing</c:v>
                </c:pt>
                <c:pt idx="3">
                  <c:v>Health</c:v>
                </c:pt>
                <c:pt idx="4">
                  <c:v>Financial Services</c:v>
                </c:pt>
                <c:pt idx="5">
                  <c:v>Argiculture</c:v>
                </c:pt>
                <c:pt idx="6">
                  <c:v>Property</c:v>
                </c:pt>
                <c:pt idx="7">
                  <c:v>Retail</c:v>
                </c:pt>
                <c:pt idx="8">
                  <c:v>Telecommunications</c:v>
                </c:pt>
              </c:strCache>
            </c:strRef>
          </c:cat>
          <c:val>
            <c:numRef>
              <c:f>Sheet1!$B$2:$B$10</c:f>
              <c:numCache>
                <c:formatCode>General</c:formatCode>
                <c:ptCount val="9"/>
                <c:pt idx="0">
                  <c:v>136</c:v>
                </c:pt>
                <c:pt idx="1">
                  <c:v>223</c:v>
                </c:pt>
                <c:pt idx="2">
                  <c:v>799</c:v>
                </c:pt>
                <c:pt idx="3">
                  <c:v>602</c:v>
                </c:pt>
                <c:pt idx="4">
                  <c:v>774</c:v>
                </c:pt>
                <c:pt idx="5">
                  <c:v>113</c:v>
                </c:pt>
                <c:pt idx="6">
                  <c:v>267</c:v>
                </c:pt>
                <c:pt idx="7">
                  <c:v>358</c:v>
                </c:pt>
                <c:pt idx="8">
                  <c:v>72</c:v>
                </c:pt>
              </c:numCache>
            </c:numRef>
          </c:val>
          <c:extLst>
            <c:ext xmlns:c16="http://schemas.microsoft.com/office/drawing/2014/chart" uri="{C3380CC4-5D6E-409C-BE32-E72D297353CC}">
              <c16:uniqueId val="{00000000-46AD-F64B-ADFE-FE6600074135}"/>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Customer</a:t>
            </a:r>
            <a:r>
              <a:rPr lang="en-US" baseline="0" dirty="0"/>
              <a:t> Address</a:t>
            </a:r>
            <a:endParaRPr lang="en-US" dirty="0"/>
          </a:p>
        </c:rich>
      </c:tx>
      <c:layout>
        <c:manualLayout>
          <c:xMode val="edge"/>
          <c:yMode val="edge"/>
          <c:x val="0.40968225065616798"/>
          <c:y val="1.8749999999999999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dLbls>
          <c:showLegendKey val="0"/>
          <c:showVal val="0"/>
          <c:showCatName val="0"/>
          <c:showSerName val="0"/>
          <c:showPercent val="0"/>
          <c:showBubbleSize val="0"/>
          <c:showLeaderLines val="0"/>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Customers</a:t>
            </a:r>
            <a:r>
              <a:rPr lang="en-US" baseline="0" dirty="0"/>
              <a:t> based on Gender</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Customers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552-424A-AC12-0AEC26D0DCA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552-424A-AC12-0AEC26D0DCA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552-424A-AC12-0AEC26D0DCA2}"/>
              </c:ext>
            </c:extLst>
          </c:dPt>
          <c:cat>
            <c:strRef>
              <c:f>Sheet1!$A$2:$A$4</c:f>
              <c:strCache>
                <c:ptCount val="3"/>
                <c:pt idx="0">
                  <c:v>Male</c:v>
                </c:pt>
                <c:pt idx="1">
                  <c:v>Female</c:v>
                </c:pt>
                <c:pt idx="2">
                  <c:v>U</c:v>
                </c:pt>
              </c:strCache>
            </c:strRef>
          </c:cat>
          <c:val>
            <c:numRef>
              <c:f>Sheet1!$B$2:$B$4</c:f>
              <c:numCache>
                <c:formatCode>General</c:formatCode>
                <c:ptCount val="3"/>
                <c:pt idx="0">
                  <c:v>1872</c:v>
                </c:pt>
                <c:pt idx="1">
                  <c:v>2038</c:v>
                </c:pt>
                <c:pt idx="2">
                  <c:v>88</c:v>
                </c:pt>
              </c:numCache>
            </c:numRef>
          </c:val>
          <c:extLst>
            <c:ext xmlns:c16="http://schemas.microsoft.com/office/drawing/2014/chart" uri="{C3380CC4-5D6E-409C-BE32-E72D297353CC}">
              <c16:uniqueId val="{00000000-D86C-134E-94DF-09D607861630}"/>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Customers based on owning a car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Customer</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F167-FA4B-BC1F-365A506CDA89}"/>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F167-FA4B-BC1F-365A506CDA89}"/>
              </c:ext>
            </c:extLst>
          </c:dPt>
          <c:cat>
            <c:strRef>
              <c:f>Sheet1!$A$2:$A$3</c:f>
              <c:strCache>
                <c:ptCount val="2"/>
                <c:pt idx="0">
                  <c:v>Yes</c:v>
                </c:pt>
                <c:pt idx="1">
                  <c:v>No</c:v>
                </c:pt>
              </c:strCache>
            </c:strRef>
          </c:cat>
          <c:val>
            <c:numRef>
              <c:f>Sheet1!$B$2:$B$3</c:f>
              <c:numCache>
                <c:formatCode>General</c:formatCode>
                <c:ptCount val="2"/>
                <c:pt idx="0">
                  <c:v>2024</c:v>
                </c:pt>
                <c:pt idx="1">
                  <c:v>1976</c:v>
                </c:pt>
              </c:numCache>
            </c:numRef>
          </c:val>
          <c:extLst>
            <c:ext xmlns:c16="http://schemas.microsoft.com/office/drawing/2014/chart" uri="{C3380CC4-5D6E-409C-BE32-E72D297353CC}">
              <c16:uniqueId val="{00000000-D79F-5242-826A-41D7B503C51C}"/>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Customers based on the brand</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Customers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B231-984D-B02E-165F37C56EBE}"/>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B231-984D-B02E-165F37C56EBE}"/>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B231-984D-B02E-165F37C56EBE}"/>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B231-984D-B02E-165F37C56EBE}"/>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B231-984D-B02E-165F37C56EBE}"/>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B231-984D-B02E-165F37C56EBE}"/>
              </c:ext>
            </c:extLst>
          </c:dPt>
          <c:cat>
            <c:strRef>
              <c:f>Sheet1!$A$2:$A$7</c:f>
              <c:strCache>
                <c:ptCount val="6"/>
                <c:pt idx="0">
                  <c:v>Solex</c:v>
                </c:pt>
                <c:pt idx="1">
                  <c:v>Trek Bicycles</c:v>
                </c:pt>
                <c:pt idx="2">
                  <c:v>OHM Cycles</c:v>
                </c:pt>
                <c:pt idx="3">
                  <c:v>WeareA2B</c:v>
                </c:pt>
                <c:pt idx="4">
                  <c:v>Norco Bicycles</c:v>
                </c:pt>
                <c:pt idx="5">
                  <c:v>Giant Bicycles</c:v>
                </c:pt>
              </c:strCache>
            </c:strRef>
          </c:cat>
          <c:val>
            <c:numRef>
              <c:f>Sheet1!$B$2:$B$7</c:f>
              <c:numCache>
                <c:formatCode>General</c:formatCode>
                <c:ptCount val="6"/>
                <c:pt idx="0">
                  <c:v>4253</c:v>
                </c:pt>
                <c:pt idx="1">
                  <c:v>2990</c:v>
                </c:pt>
                <c:pt idx="2">
                  <c:v>3043</c:v>
                </c:pt>
                <c:pt idx="3">
                  <c:v>3295</c:v>
                </c:pt>
                <c:pt idx="4">
                  <c:v>2910</c:v>
                </c:pt>
                <c:pt idx="5">
                  <c:v>3312</c:v>
                </c:pt>
              </c:numCache>
            </c:numRef>
          </c:val>
          <c:extLst>
            <c:ext xmlns:c16="http://schemas.microsoft.com/office/drawing/2014/chart" uri="{C3380CC4-5D6E-409C-BE32-E72D297353CC}">
              <c16:uniqueId val="{00000000-EDBA-ED40-93C4-665A8A92D579}"/>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Customers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BF98-A64D-8C65-8D848060F0D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BF98-A64D-8C65-8D848060F0D7}"/>
              </c:ext>
            </c:extLst>
          </c:dPt>
          <c:cat>
            <c:strRef>
              <c:f>Sheet1!$A$2:$A$3</c:f>
              <c:strCache>
                <c:ptCount val="2"/>
                <c:pt idx="0">
                  <c:v>Yes</c:v>
                </c:pt>
                <c:pt idx="1">
                  <c:v>No</c:v>
                </c:pt>
              </c:strCache>
            </c:strRef>
          </c:cat>
          <c:val>
            <c:numRef>
              <c:f>Sheet1!$B$2:$B$3</c:f>
              <c:numCache>
                <c:formatCode>General</c:formatCode>
                <c:ptCount val="2"/>
                <c:pt idx="0">
                  <c:v>9829</c:v>
                </c:pt>
                <c:pt idx="1">
                  <c:v>9811</c:v>
                </c:pt>
              </c:numCache>
            </c:numRef>
          </c:val>
          <c:extLst>
            <c:ext xmlns:c16="http://schemas.microsoft.com/office/drawing/2014/chart" uri="{C3380CC4-5D6E-409C-BE32-E72D297353CC}">
              <c16:uniqueId val="{00000000-E944-0349-9840-066B9BAAC57E}"/>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abs.gov.au/browse?opendocument&amp;ref=topBar" TargetMode="External"/><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 [Senior Consultant],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780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 Demographic </a:t>
            </a:r>
            <a:endParaRPr dirty="0"/>
          </a:p>
        </p:txBody>
      </p:sp>
      <p:sp>
        <p:nvSpPr>
          <p:cNvPr id="142" name="Shape 91"/>
          <p:cNvSpPr/>
          <p:nvPr/>
        </p:nvSpPr>
        <p:spPr>
          <a:xfrm>
            <a:off x="205025" y="2164724"/>
            <a:ext cx="3266144" cy="202725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What we observe from this chart is that most of the customers are those people who have the job type “Manufacturing” and “Financial Service” while the least number of customers are those who have the job type “Telecommunications”</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2" name="Chart 1">
            <a:extLst>
              <a:ext uri="{FF2B5EF4-FFF2-40B4-BE49-F238E27FC236}">
                <a16:creationId xmlns:a16="http://schemas.microsoft.com/office/drawing/2014/main" id="{F2BE6124-E6AB-564A-92FA-8FE34CF51BF1}"/>
              </a:ext>
            </a:extLst>
          </p:cNvPr>
          <p:cNvGraphicFramePr/>
          <p:nvPr/>
        </p:nvGraphicFramePr>
        <p:xfrm>
          <a:off x="3343922" y="852149"/>
          <a:ext cx="6096000" cy="4064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BED00039-BA46-0248-8290-C0D9FEDF22F6}"/>
              </a:ext>
            </a:extLst>
          </p:cNvPr>
          <p:cNvGraphicFramePr/>
          <p:nvPr>
            <p:extLst>
              <p:ext uri="{D42A27DB-BD31-4B8C-83A1-F6EECF244321}">
                <p14:modId xmlns:p14="http://schemas.microsoft.com/office/powerpoint/2010/main" val="40118059"/>
              </p:ext>
            </p:extLst>
          </p:nvPr>
        </p:nvGraphicFramePr>
        <p:xfrm>
          <a:off x="3053918" y="883773"/>
          <a:ext cx="5977632"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2874147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780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 Demographic </a:t>
            </a:r>
            <a:endParaRPr dirty="0"/>
          </a:p>
        </p:txBody>
      </p:sp>
      <p:sp>
        <p:nvSpPr>
          <p:cNvPr id="142" name="Shape 91"/>
          <p:cNvSpPr/>
          <p:nvPr/>
        </p:nvSpPr>
        <p:spPr>
          <a:xfrm>
            <a:off x="205025" y="2164724"/>
            <a:ext cx="3266144" cy="96542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What we observe in the chart, most of the customers who buy bicycles are females. </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2" name="Chart 1">
            <a:extLst>
              <a:ext uri="{FF2B5EF4-FFF2-40B4-BE49-F238E27FC236}">
                <a16:creationId xmlns:a16="http://schemas.microsoft.com/office/drawing/2014/main" id="{F2BE6124-E6AB-564A-92FA-8FE34CF51BF1}"/>
              </a:ext>
            </a:extLst>
          </p:cNvPr>
          <p:cNvGraphicFramePr/>
          <p:nvPr/>
        </p:nvGraphicFramePr>
        <p:xfrm>
          <a:off x="3343922" y="852149"/>
          <a:ext cx="6096000" cy="4064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ACAA0AFB-72CA-A64F-8CF5-5A5B07397C9F}"/>
              </a:ext>
            </a:extLst>
          </p:cNvPr>
          <p:cNvGraphicFramePr/>
          <p:nvPr>
            <p:extLst>
              <p:ext uri="{D42A27DB-BD31-4B8C-83A1-F6EECF244321}">
                <p14:modId xmlns:p14="http://schemas.microsoft.com/office/powerpoint/2010/main" val="441916776"/>
              </p:ext>
            </p:extLst>
          </p:nvPr>
        </p:nvGraphicFramePr>
        <p:xfrm>
          <a:off x="3009274" y="957000"/>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6913048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780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 Demographic </a:t>
            </a:r>
            <a:endParaRPr dirty="0"/>
          </a:p>
        </p:txBody>
      </p:sp>
      <p:sp>
        <p:nvSpPr>
          <p:cNvPr id="142" name="Shape 91"/>
          <p:cNvSpPr/>
          <p:nvPr/>
        </p:nvSpPr>
        <p:spPr>
          <a:xfrm>
            <a:off x="205025" y="2164724"/>
            <a:ext cx="2952845" cy="96542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What we observe from the pie chart is that most of the customers are those who own a car </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4" name="Chart 3">
            <a:extLst>
              <a:ext uri="{FF2B5EF4-FFF2-40B4-BE49-F238E27FC236}">
                <a16:creationId xmlns:a16="http://schemas.microsoft.com/office/drawing/2014/main" id="{D0293175-AFD8-5B4E-AB2D-DA76F02492A1}"/>
              </a:ext>
            </a:extLst>
          </p:cNvPr>
          <p:cNvGraphicFramePr/>
          <p:nvPr>
            <p:extLst>
              <p:ext uri="{D42A27DB-BD31-4B8C-83A1-F6EECF244321}">
                <p14:modId xmlns:p14="http://schemas.microsoft.com/office/powerpoint/2010/main" val="3380111221"/>
              </p:ext>
            </p:extLst>
          </p:nvPr>
        </p:nvGraphicFramePr>
        <p:xfrm>
          <a:off x="2842975" y="881016"/>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7712896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780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Transactions</a:t>
            </a:r>
            <a:endParaRPr dirty="0"/>
          </a:p>
        </p:txBody>
      </p:sp>
      <p:sp>
        <p:nvSpPr>
          <p:cNvPr id="142" name="Shape 91"/>
          <p:cNvSpPr/>
          <p:nvPr/>
        </p:nvSpPr>
        <p:spPr>
          <a:xfrm>
            <a:off x="205026" y="2164724"/>
            <a:ext cx="2665766" cy="176179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What we observe from this chart is that most of the customers buy the cycles of brand “</a:t>
            </a:r>
            <a:r>
              <a:rPr lang="en-US" dirty="0" err="1"/>
              <a:t>Solex</a:t>
            </a:r>
            <a:r>
              <a:rPr lang="en-US" dirty="0"/>
              <a:t>” while least of the customers buy the cycles of brand “Norco Bicycles”</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2" name="Chart 1">
            <a:extLst>
              <a:ext uri="{FF2B5EF4-FFF2-40B4-BE49-F238E27FC236}">
                <a16:creationId xmlns:a16="http://schemas.microsoft.com/office/drawing/2014/main" id="{EAC2F0B7-EB53-F748-A2C4-EA7D3FDC4D55}"/>
              </a:ext>
            </a:extLst>
          </p:cNvPr>
          <p:cNvGraphicFramePr/>
          <p:nvPr>
            <p:extLst>
              <p:ext uri="{D42A27DB-BD31-4B8C-83A1-F6EECF244321}">
                <p14:modId xmlns:p14="http://schemas.microsoft.com/office/powerpoint/2010/main" val="3603366455"/>
              </p:ext>
            </p:extLst>
          </p:nvPr>
        </p:nvGraphicFramePr>
        <p:xfrm>
          <a:off x="3079901" y="852149"/>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0780516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780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Transactions</a:t>
            </a:r>
            <a:endParaRPr dirty="0"/>
          </a:p>
        </p:txBody>
      </p:sp>
      <p:sp>
        <p:nvSpPr>
          <p:cNvPr id="142" name="Shape 91"/>
          <p:cNvSpPr/>
          <p:nvPr/>
        </p:nvSpPr>
        <p:spPr>
          <a:xfrm>
            <a:off x="205026" y="2164724"/>
            <a:ext cx="2665766" cy="1496339"/>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What we can observe in this chart is that almost equal percentage of customers prefer and don’t prefer online ordering. </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3" name="Chart 2">
            <a:extLst>
              <a:ext uri="{FF2B5EF4-FFF2-40B4-BE49-F238E27FC236}">
                <a16:creationId xmlns:a16="http://schemas.microsoft.com/office/drawing/2014/main" id="{4B31F82E-4E23-3E4D-AA2B-DF5E5448DA77}"/>
              </a:ext>
            </a:extLst>
          </p:cNvPr>
          <p:cNvGraphicFramePr/>
          <p:nvPr>
            <p:extLst>
              <p:ext uri="{D42A27DB-BD31-4B8C-83A1-F6EECF244321}">
                <p14:modId xmlns:p14="http://schemas.microsoft.com/office/powerpoint/2010/main" val="350913756"/>
              </p:ext>
            </p:extLst>
          </p:nvPr>
        </p:nvGraphicFramePr>
        <p:xfrm>
          <a:off x="2870792" y="833650"/>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8287979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780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Summary</a:t>
            </a:r>
            <a:endParaRPr dirty="0"/>
          </a:p>
        </p:txBody>
      </p:sp>
      <p:sp>
        <p:nvSpPr>
          <p:cNvPr id="142" name="Shape 91"/>
          <p:cNvSpPr/>
          <p:nvPr/>
        </p:nvSpPr>
        <p:spPr>
          <a:xfrm>
            <a:off x="205026" y="2164724"/>
            <a:ext cx="8258490" cy="96542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We have now modeled the observed data for all the three datasets. We need to interpret the results of the charts and plan the strategies on how to target the 1000 new customers to increase the profits accordingly. </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extLst>
      <p:ext uri="{BB962C8B-B14F-4D97-AF65-F5344CB8AC3E}">
        <p14:creationId xmlns:p14="http://schemas.microsoft.com/office/powerpoint/2010/main" val="55278960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22716"/>
            <a:ext cx="8565600" cy="51780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Interpretation is the third phase of the 3 Week scope </a:t>
            </a:r>
            <a:endParaRPr dirty="0"/>
          </a:p>
        </p:txBody>
      </p:sp>
      <p:sp>
        <p:nvSpPr>
          <p:cNvPr id="151" name="Shape 100"/>
          <p:cNvSpPr/>
          <p:nvPr/>
        </p:nvSpPr>
        <p:spPr>
          <a:xfrm>
            <a:off x="205025" y="1653116"/>
            <a:ext cx="7120808" cy="361999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Approach Taken :-</a:t>
            </a:r>
          </a:p>
          <a:p>
            <a:endParaRPr lang="en-US" dirty="0"/>
          </a:p>
          <a:p>
            <a:r>
              <a:rPr lang="en-US" dirty="0"/>
              <a:t>We had carefully looked at the observations which were made in stage two. After careful analysis, we had interpreted the strategies to be used to target the new customers. </a:t>
            </a:r>
          </a:p>
          <a:p>
            <a:endParaRPr lang="en-US" dirty="0"/>
          </a:p>
          <a:p>
            <a:r>
              <a:rPr lang="en-US" dirty="0"/>
              <a:t>Following the model development,  we have planned the strategies accordingly. These are :-</a:t>
            </a:r>
          </a:p>
          <a:p>
            <a:endParaRPr lang="en-US" dirty="0"/>
          </a:p>
          <a:p>
            <a:r>
              <a:rPr lang="en-US" dirty="0"/>
              <a:t>1.)  We need to target those customers who are mainly from NSW because most of the people at NSW buy the bicycles from the company. Also, the statistics of the motor vehicle census at ABS website show that NSW is one of the states to have less motor vehicles registered than that of QLD and VIC. </a:t>
            </a:r>
          </a:p>
          <a:p>
            <a:endParaRPr lang="en-US"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extLst>
      <p:ext uri="{BB962C8B-B14F-4D97-AF65-F5344CB8AC3E}">
        <p14:creationId xmlns:p14="http://schemas.microsoft.com/office/powerpoint/2010/main" val="95802153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22716"/>
            <a:ext cx="8565600" cy="51780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Interpretation(cont.)</a:t>
            </a:r>
            <a:endParaRPr dirty="0"/>
          </a:p>
        </p:txBody>
      </p:sp>
      <p:sp>
        <p:nvSpPr>
          <p:cNvPr id="151" name="Shape 100"/>
          <p:cNvSpPr/>
          <p:nvPr/>
        </p:nvSpPr>
        <p:spPr>
          <a:xfrm>
            <a:off x="205025" y="1540518"/>
            <a:ext cx="7120808" cy="2558169"/>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2.) Also, those customers are vey valuable and who have the job-type “Financial Service “ and “Manufacturing” because they are most likely to boost the business. </a:t>
            </a:r>
          </a:p>
          <a:p>
            <a:r>
              <a:rPr lang="en-US" dirty="0"/>
              <a:t>3.)  In terms of Gender, Females have been found to be more targetable customers than men</a:t>
            </a:r>
          </a:p>
          <a:p>
            <a:r>
              <a:rPr lang="en-US" dirty="0"/>
              <a:t>4.)  In order to increase the sales, it is recommended to sell “</a:t>
            </a:r>
            <a:r>
              <a:rPr lang="en-US" dirty="0" err="1"/>
              <a:t>Solex</a:t>
            </a:r>
            <a:r>
              <a:rPr lang="en-US" dirty="0"/>
              <a:t>” brand cycles the most because it is the most loved brand.</a:t>
            </a:r>
          </a:p>
          <a:p>
            <a:endParaRPr lang="en-US" dirty="0"/>
          </a:p>
          <a:p>
            <a:endParaRPr lang="en-US" dirty="0"/>
          </a:p>
          <a:p>
            <a:r>
              <a:rPr lang="en-US" dirty="0"/>
              <a:t>Our team hopes that you all are satisfied by the points made in the last phase. </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205025" y="1083299"/>
            <a:ext cx="8565600" cy="92008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dirty="0"/>
              <a:t>This is an optional slide where you may place any supporting items.</a:t>
            </a:r>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5" name="Picture 4" descr="A picture containing screenshot&#10;&#10;Description automatically generated">
            <a:extLst>
              <a:ext uri="{FF2B5EF4-FFF2-40B4-BE49-F238E27FC236}">
                <a16:creationId xmlns:a16="http://schemas.microsoft.com/office/drawing/2014/main" id="{4B37E1FC-BA26-884C-A40F-9879794CF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2752" y="1727469"/>
            <a:ext cx="4263657" cy="1688561"/>
          </a:xfrm>
          <a:prstGeom prst="rect">
            <a:avLst/>
          </a:prstGeom>
        </p:spPr>
      </p:pic>
      <p:sp>
        <p:nvSpPr>
          <p:cNvPr id="6" name="TextBox 5">
            <a:extLst>
              <a:ext uri="{FF2B5EF4-FFF2-40B4-BE49-F238E27FC236}">
                <a16:creationId xmlns:a16="http://schemas.microsoft.com/office/drawing/2014/main" id="{F9D47296-F387-1A47-A296-DF293B3A4281}"/>
              </a:ext>
            </a:extLst>
          </p:cNvPr>
          <p:cNvSpPr txBox="1"/>
          <p:nvPr/>
        </p:nvSpPr>
        <p:spPr>
          <a:xfrm>
            <a:off x="205025" y="1910080"/>
            <a:ext cx="3083442"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400" b="0" i="0" u="none" strike="noStrike" cap="none" spc="0" normalizeH="0" baseline="0" dirty="0">
                <a:ln>
                  <a:noFill/>
                </a:ln>
                <a:solidFill>
                  <a:srgbClr val="000000"/>
                </a:solidFill>
                <a:effectLst/>
                <a:uFillTx/>
                <a:latin typeface="+mn-lt"/>
                <a:ea typeface="+mn-ea"/>
                <a:cs typeface="+mn-cs"/>
                <a:sym typeface="Arial"/>
              </a:rPr>
              <a:t>This chart has been taken from the website</a:t>
            </a:r>
            <a:r>
              <a:rPr lang="en-IN" dirty="0">
                <a:hlinkClick r:id="rId3"/>
              </a:rPr>
              <a:t>https://www.abs.gov.au/browse?opendocument&amp;ref=topBar</a:t>
            </a:r>
            <a:r>
              <a:rPr lang="en-IN" dirty="0"/>
              <a:t>. This chart is a a part of the motor census taken in 2019. </a:t>
            </a: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1780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Datasets used for this presentation</a:t>
            </a:r>
            <a:endParaRPr dirty="0"/>
          </a:p>
        </p:txBody>
      </p:sp>
      <p:sp>
        <p:nvSpPr>
          <p:cNvPr id="124" name="Shape 73"/>
          <p:cNvSpPr/>
          <p:nvPr/>
        </p:nvSpPr>
        <p:spPr>
          <a:xfrm>
            <a:off x="205025" y="2164724"/>
            <a:ext cx="4134600" cy="176179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We have used three datasets for the data exploration, model development and Interpretation :-</a:t>
            </a:r>
          </a:p>
          <a:p>
            <a:r>
              <a:rPr lang="en-US" dirty="0"/>
              <a:t>1.) Customer Address</a:t>
            </a:r>
          </a:p>
          <a:p>
            <a:r>
              <a:rPr lang="en-US" dirty="0"/>
              <a:t>2.) Customer Demographic</a:t>
            </a:r>
          </a:p>
          <a:p>
            <a:r>
              <a:rPr lang="en-US" dirty="0"/>
              <a:t>3.) Transaction</a:t>
            </a:r>
          </a:p>
        </p:txBody>
      </p:sp>
      <p:grpSp>
        <p:nvGrpSpPr>
          <p:cNvPr id="127" name="Shape 74"/>
          <p:cNvGrpSpPr/>
          <p:nvPr/>
        </p:nvGrpSpPr>
        <p:grpSpPr>
          <a:xfrm>
            <a:off x="4969973" y="2164723"/>
            <a:ext cx="3800704" cy="2649304"/>
            <a:chOff x="-1" y="-1"/>
            <a:chExt cx="3800702" cy="2649302"/>
          </a:xfrm>
        </p:grpSpPr>
        <p:sp>
          <p:nvSpPr>
            <p:cNvPr id="125"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26" name="Place any supporting images, graphs, data or extra text here."/>
            <p:cNvSpPr/>
            <p:nvPr/>
          </p:nvSpPr>
          <p:spPr>
            <a:xfrm>
              <a:off x="-1" y="1124611"/>
              <a:ext cx="3800702" cy="400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endParaRPr dirty="0"/>
            </a:p>
          </p:txBody>
        </p:sp>
      </p:gr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descr="A close up of a piece of paper&#10;&#10;Description automatically generated">
            <a:extLst>
              <a:ext uri="{FF2B5EF4-FFF2-40B4-BE49-F238E27FC236}">
                <a16:creationId xmlns:a16="http://schemas.microsoft.com/office/drawing/2014/main" id="{F3C67ED0-8E79-0E4C-9A31-53831F920D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973" y="2216240"/>
            <a:ext cx="3744657" cy="929901"/>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77076A90-0C45-3D42-8CFF-CD8CEFB45F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9973" y="3146140"/>
            <a:ext cx="3744658" cy="780381"/>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51F1344E-7DF2-CA41-BB62-A933CED67B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1974" y="3926520"/>
            <a:ext cx="3800653" cy="864729"/>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87174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Data Exploration is the first phase of the 3 Week Scope. This phase will mainly consists of two parts :- Data Briefing and Data Quality Assessment</a:t>
            </a:r>
            <a:endParaRPr dirty="0"/>
          </a:p>
        </p:txBody>
      </p:sp>
      <p:sp>
        <p:nvSpPr>
          <p:cNvPr id="133" name="Shape 82"/>
          <p:cNvSpPr/>
          <p:nvPr/>
        </p:nvSpPr>
        <p:spPr>
          <a:xfrm>
            <a:off x="205025" y="2042101"/>
            <a:ext cx="8273151" cy="202725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Approach Taken :- </a:t>
            </a:r>
          </a:p>
          <a:p>
            <a:endParaRPr lang="en-US" dirty="0"/>
          </a:p>
          <a:p>
            <a:r>
              <a:rPr lang="en-US" dirty="0"/>
              <a:t>Our team had analyzed every dataset using Microsoft Excel and other tools like Tableau Plus. We wanted to check if there are any data quality issues which might hinder the analyzation of the data. </a:t>
            </a:r>
          </a:p>
          <a:p>
            <a:endParaRPr lang="en-US" dirty="0"/>
          </a:p>
          <a:p>
            <a:r>
              <a:rPr lang="en-US" dirty="0"/>
              <a:t>In Microsoft Excel, we had used several features like “Filter”, ”Remove duplicates” etc.  in order to check  data recurrences and to analyze the data accordingly. </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extLst>
      <p:ext uri="{BB962C8B-B14F-4D97-AF65-F5344CB8AC3E}">
        <p14:creationId xmlns:p14="http://schemas.microsoft.com/office/powerpoint/2010/main" val="307582582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780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Data Briefing</a:t>
            </a:r>
            <a:endParaRPr dirty="0"/>
          </a:p>
        </p:txBody>
      </p:sp>
      <p:sp>
        <p:nvSpPr>
          <p:cNvPr id="133" name="Shape 82"/>
          <p:cNvSpPr/>
          <p:nvPr/>
        </p:nvSpPr>
        <p:spPr>
          <a:xfrm>
            <a:off x="205025" y="1767490"/>
            <a:ext cx="8273151" cy="202725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We will now discuss briefly the datasets provided by </a:t>
            </a:r>
            <a:r>
              <a:rPr lang="en-IN" dirty="0"/>
              <a:t>Sprocket Central Pty Ltd. </a:t>
            </a:r>
            <a:endParaRPr lang="en-US" dirty="0"/>
          </a:p>
          <a:p>
            <a:r>
              <a:rPr lang="en-US" dirty="0"/>
              <a:t>1.) Customer Address :- Consists of customer id, address, postcode, state, country and property valuation.</a:t>
            </a:r>
          </a:p>
          <a:p>
            <a:r>
              <a:rPr lang="en-US" dirty="0"/>
              <a:t>2.) Customer demographic :-  Consists of information of mainly name, customer id, gender, DOB, tenure, information about jobs and wealth segment </a:t>
            </a:r>
          </a:p>
          <a:p>
            <a:r>
              <a:rPr lang="en-US" dirty="0"/>
              <a:t>3.)Transaction :- Consists of information of mainly the brand name, product class, transaction id, date, online order status and prices related to the product </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extLst>
      <p:ext uri="{BB962C8B-B14F-4D97-AF65-F5344CB8AC3E}">
        <p14:creationId xmlns:p14="http://schemas.microsoft.com/office/powerpoint/2010/main" val="241531324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780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Data Quality Assessment :- </a:t>
            </a:r>
            <a:endParaRPr dirty="0"/>
          </a:p>
        </p:txBody>
      </p:sp>
      <p:sp>
        <p:nvSpPr>
          <p:cNvPr id="133" name="Shape 82"/>
          <p:cNvSpPr/>
          <p:nvPr/>
        </p:nvSpPr>
        <p:spPr>
          <a:xfrm>
            <a:off x="205025" y="2164724"/>
            <a:ext cx="4134600" cy="255816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While observing the three datasets, there were few data quality issues identified. These are :-</a:t>
            </a:r>
          </a:p>
          <a:p>
            <a:endParaRPr lang="en-US" dirty="0"/>
          </a:p>
          <a:p>
            <a:r>
              <a:rPr lang="en-US" dirty="0"/>
              <a:t>1.) The datasets are not synced with each other . </a:t>
            </a:r>
          </a:p>
          <a:p>
            <a:r>
              <a:rPr lang="en-US" dirty="0"/>
              <a:t>2.) Empty value fields have been observed</a:t>
            </a:r>
          </a:p>
          <a:p>
            <a:r>
              <a:rPr lang="en-US" dirty="0"/>
              <a:t>3.) The values provided for an attribute is inconsistent. </a:t>
            </a:r>
          </a:p>
          <a:p>
            <a:r>
              <a:rPr lang="en-US" dirty="0"/>
              <a:t>4.) Inconsistent data type used for the same attribute. </a:t>
            </a:r>
            <a:endParaRPr dirty="0"/>
          </a:p>
        </p:txBody>
      </p:sp>
      <p:grpSp>
        <p:nvGrpSpPr>
          <p:cNvPr id="136" name="Shape 83"/>
          <p:cNvGrpSpPr/>
          <p:nvPr/>
        </p:nvGrpSpPr>
        <p:grpSpPr>
          <a:xfrm>
            <a:off x="4969974" y="2164724"/>
            <a:ext cx="3800702" cy="2649302"/>
            <a:chOff x="0" y="0"/>
            <a:chExt cx="3800700" cy="2649300"/>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35"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descr="A screenshot of a cell phone&#10;&#10;Description automatically generated">
            <a:extLst>
              <a:ext uri="{FF2B5EF4-FFF2-40B4-BE49-F238E27FC236}">
                <a16:creationId xmlns:a16="http://schemas.microsoft.com/office/drawing/2014/main" id="{C70E7393-5A93-D542-8988-C7A430246C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972" y="2164723"/>
            <a:ext cx="3800653" cy="1032935"/>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9BE36EC7-1465-F64E-A717-9A5F6A397A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9972" y="3197658"/>
            <a:ext cx="3800654" cy="862543"/>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3A47491D-FAEE-D644-8C95-940D68627D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9920" y="4060201"/>
            <a:ext cx="3800653" cy="734014"/>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780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Model Development is the second phase of the 3 Week Scope. </a:t>
            </a:r>
            <a:endParaRPr dirty="0"/>
          </a:p>
        </p:txBody>
      </p:sp>
      <p:sp>
        <p:nvSpPr>
          <p:cNvPr id="142" name="Shape 91"/>
          <p:cNvSpPr/>
          <p:nvPr/>
        </p:nvSpPr>
        <p:spPr>
          <a:xfrm>
            <a:off x="205025" y="2164724"/>
            <a:ext cx="8361926" cy="96542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In this phase, we will use images, charts and images to represent our observed data for all the three datasets. This will help us to create a model for every dataset. This model will help us in the final phase :- Interpretation. </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780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Approach Taken</a:t>
            </a:r>
            <a:endParaRPr dirty="0"/>
          </a:p>
        </p:txBody>
      </p:sp>
      <p:sp>
        <p:nvSpPr>
          <p:cNvPr id="142" name="Shape 91"/>
          <p:cNvSpPr/>
          <p:nvPr/>
        </p:nvSpPr>
        <p:spPr>
          <a:xfrm>
            <a:off x="205025" y="2164724"/>
            <a:ext cx="8361926" cy="96542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In this phase, we wanted to compare the data of several components like brands, amount of online orders done etc. For this, we had compared it using pie-charts and compared the results and made important observations.  </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extLst>
      <p:ext uri="{BB962C8B-B14F-4D97-AF65-F5344CB8AC3E}">
        <p14:creationId xmlns:p14="http://schemas.microsoft.com/office/powerpoint/2010/main" val="137720388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780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 Address </a:t>
            </a:r>
            <a:endParaRPr dirty="0"/>
          </a:p>
        </p:txBody>
      </p:sp>
      <p:sp>
        <p:nvSpPr>
          <p:cNvPr id="142" name="Shape 91"/>
          <p:cNvSpPr/>
          <p:nvPr/>
        </p:nvSpPr>
        <p:spPr>
          <a:xfrm>
            <a:off x="205025" y="2164724"/>
            <a:ext cx="3266144" cy="1496339"/>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What we can observe from the pie chart, maximum number of the customers are present in NSW(New South Wales) while the least number of customers are present in QLD. </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2" name="Chart 1">
            <a:extLst>
              <a:ext uri="{FF2B5EF4-FFF2-40B4-BE49-F238E27FC236}">
                <a16:creationId xmlns:a16="http://schemas.microsoft.com/office/drawing/2014/main" id="{F2BE6124-E6AB-564A-92FA-8FE34CF51BF1}"/>
              </a:ext>
            </a:extLst>
          </p:cNvPr>
          <p:cNvGraphicFramePr/>
          <p:nvPr>
            <p:extLst>
              <p:ext uri="{D42A27DB-BD31-4B8C-83A1-F6EECF244321}">
                <p14:modId xmlns:p14="http://schemas.microsoft.com/office/powerpoint/2010/main" val="2715582556"/>
              </p:ext>
            </p:extLst>
          </p:nvPr>
        </p:nvGraphicFramePr>
        <p:xfrm>
          <a:off x="3343922" y="852149"/>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2975502"/>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337</TotalTime>
  <Words>1592</Words>
  <Application>Microsoft Macintosh PowerPoint</Application>
  <PresentationFormat>On-screen Show (16:9)</PresentationFormat>
  <Paragraphs>111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Nimit Sharma</cp:lastModifiedBy>
  <cp:revision>35</cp:revision>
  <dcterms:modified xsi:type="dcterms:W3CDTF">2020-05-20T10:03:41Z</dcterms:modified>
</cp:coreProperties>
</file>