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3" r:id="rId1"/>
  </p:sldMasterIdLst>
  <p:notesMasterIdLst>
    <p:notesMasterId r:id="rId25"/>
  </p:notesMasterIdLst>
  <p:sldIdLst>
    <p:sldId id="256" r:id="rId2"/>
    <p:sldId id="259" r:id="rId3"/>
    <p:sldId id="260" r:id="rId4"/>
    <p:sldId id="261" r:id="rId5"/>
    <p:sldId id="263" r:id="rId6"/>
    <p:sldId id="262" r:id="rId7"/>
    <p:sldId id="267" r:id="rId8"/>
    <p:sldId id="265" r:id="rId9"/>
    <p:sldId id="264" r:id="rId10"/>
    <p:sldId id="266" r:id="rId11"/>
    <p:sldId id="268" r:id="rId12"/>
    <p:sldId id="271" r:id="rId13"/>
    <p:sldId id="269" r:id="rId14"/>
    <p:sldId id="279" r:id="rId15"/>
    <p:sldId id="273" r:id="rId16"/>
    <p:sldId id="274" r:id="rId17"/>
    <p:sldId id="275" r:id="rId18"/>
    <p:sldId id="276" r:id="rId19"/>
    <p:sldId id="277" r:id="rId20"/>
    <p:sldId id="280" r:id="rId21"/>
    <p:sldId id="281" r:id="rId22"/>
    <p:sldId id="278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3T02:25:35.0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3:13:42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209 136 24575,'0'-2'0,"1"1"0,-1-1 0,0 1 0,1-1 0,-1 1 0,0-1 0,1 1 0,0 0 0,-1-1 0,1 1 0,0 0 0,0-1 0,0 1 0,0 0 0,0 0 0,0 0 0,0 0 0,0 0 0,0 0 0,0 0 0,0 0 0,1 1 0,2-2 0,35-12 0,-33 13 0,205-44 0,-88 21 0,-53 14 0,1 3 0,-1 3 0,97 6 0,-37 1 0,380 38 0,-509-40 0,128 7 0,-48-5 0,-74-2 0,0 0 0,-1 1 0,1-1 0,-1 1 0,1 1 0,-1-1 0,1 1 0,9 6 0,46 37 0,-17-12 0,-32-26 0,0 1 0,-1 1 0,0 0 0,0 1 0,15 18 0,17 20 0,20 26 0,-58-64 0,1 1 0,-2-1 0,1 1 0,-2 0 0,1 0 0,-2 1 0,0-1 0,0 1 0,1 19 0,-2 2 0,-1 0 0,-5 48 0,2-74 0,1-1 0,-1 0 0,0 1 0,0-1 0,-1 0 0,0 0 0,0-1 0,-8 12 0,-39 47 0,43-57 0,-1 0 0,0-1 0,-1-1 0,1 0 0,-1 0 0,-1 0 0,1-1 0,-1-1 0,-14 6 0,-6 3 0,7-3 0,0-2 0,0 0 0,-47 9 0,-74 2 0,91-14 0,-13 6 0,39-5 0,-35 1 0,-61 6 0,-26 1 0,87-13 0,-96 13 0,88-6 0,-1-3 0,-94-6 0,56-1 0,84 1 0,1-2 0,-30-6 0,-34-3 0,-15-2 0,72 9 0,-58-4 0,77 10 0,0-2 0,0 1 0,0-2 0,-18-4 0,24 5 0,1-1 0,0 0 0,1-1 0,-1 1 0,0-1 0,1 0 0,-1 0 0,1-1 0,0 1 0,0-1 0,0 0 0,-5-7 0,1 1 0,-1-1 0,2 0 0,0-1 0,0 0 0,1 0 0,0 0 0,1-1 0,-5-22 0,1-2 0,3 0 0,1 0 0,-1-59 0,6 58 0,-1 11 0,6-52 0,-3 71 0,-1-1 0,1 1 0,1 0 0,0 0 0,0 0 0,0 0 0,1 0 0,0 0 0,1 1 0,6-9 0,21-27 0,-20 26 0,-1 2 0,2 0 0,25-25 0,92-63-1365,-117 94-5461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4:45:15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4:45:20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270 215 24575,'7'-2'0,"1"0"0,-1 0 0,1-1 0,-1 0 0,0 0 0,0-1 0,0 0 0,0 0 0,11-10 0,2 0 0,18-13 0,-26 19 0,-1 0 0,2 0 0,-1 1 0,0 0 0,1 1 0,19-5 0,40-17 0,-55 21 0,0 0 0,0 0 0,1 2 0,0 0 0,-1 1 0,2 1 0,20-1 0,865-3 0,-489 10 0,-408-3 0,0 0 0,0 1 0,-1-1 0,1 1 0,0 1 0,-1-1 0,1 1 0,-1 1 0,0-1 0,1 1 0,-1 0 0,5 4 0,-7-4 0,0-1 0,-1 2 0,0-1 0,1 0 0,-1 1 0,-1-1 0,1 1 0,0 0 0,-1 0 0,0 0 0,0 0 0,0 1 0,0-1 0,-1 0 0,0 1 0,0-1 0,0 1 0,0 6 0,24 124 0,-17-99 0,-1 0 0,-1 0 0,0 40 0,-6-65 0,0 16 0,-1-1 0,-5 32 0,5-49 0,-1 0 0,-1 0 0,0 0 0,0-1 0,-1 1 0,0-1 0,0 0 0,-1 0 0,0 0 0,-6 7 0,-22 22 0,-2-1 0,-69 56 0,76-73 0,-1-2 0,-1-1 0,0-1 0,-1-1 0,-44 12 0,-1 2 0,45-18 0,0-1 0,0-2 0,-48 5 0,41-7 0,-67 18 0,68-12 0,13-2 0,0-2 0,0-1 0,-1 0 0,-35 2 0,-283 38 0,314-41 0,-25 6 0,32-5 0,-1-2 0,-34 3 0,53-7 0,-174-1 0,168 0 0,1-1 0,-1 0 0,1-1 0,0 0 0,0 0 0,0-1 0,0 0 0,-11-8 0,-65-50 0,56 40 0,10 9 0,1-1 0,0-1 0,1 0 0,1-1 0,0-1 0,1 0 0,-24-38 0,28 36 0,-71-145 0,72 140 0,2-1 0,0 0 0,1-1 0,-6-51 0,8 9 0,2 0 0,8-83 0,-5 146 0,1 1 0,-1-1 0,1 1 0,0-1 0,0 1 0,1 0 0,-1-1 0,1 1 0,0 0 0,0 0 0,0 0 0,1 0 0,0 1 0,-1-1 0,1 0 0,0 1 0,1 0 0,-1 0 0,0 0 0,1 0 0,6-3 0,-1 2 0,-1 1 0,1 0 0,0 0 0,0 1 0,1 0 0,-1 0 0,0 1 0,1 1 0,12 0 0,69 3 0,-33-1 0,60-5 0,-76-6-1365,-25 3-5461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4:47:46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5:02:07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5:01:46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961 57 24575,'-7'-6'0,"0"1"0,0-1 0,-1 1 0,0 1 0,0-1 0,0 1 0,0 1 0,0 0 0,-1 0 0,0 0 0,1 1 0,-1 0 0,-12 0 0,-16-1 0,1 2 0,-38 4 0,7 0 0,-50-5 0,-102 5 0,209-2 0,0 1 0,0 0 0,0 1 0,1 0 0,-1 0 0,1 1 0,0 0 0,0 1 0,-14 10 0,-5 5 0,-36 37 0,63-56 0,-7 6 0,0 1 0,1 0 0,0 1 0,1-1 0,0 1 0,1 0 0,-1 1 0,2 0 0,-1 0 0,1 0 0,1 0 0,0 0 0,-2 12 0,1 10 0,1 0 0,4 65 0,0-51 0,-1-37 0,1 1 0,0-1 0,0 0 0,1 0 0,0 0 0,1 0 0,0-1 0,0 1 0,1-1 0,0 1 0,0-1 0,1 0 0,7 8 0,-2-5 0,0 0 0,0-1 0,1 0 0,0-1 0,1 0 0,0-1 0,21 11 0,-20-12 0,0-1 0,0 0 0,0-1 0,0 0 0,1-1 0,0-1 0,0 0 0,0-1 0,0-1 0,20 1 0,7 0 0,44 7 0,-43-3 0,44 1 0,6-9 0,71 4 0,-150 0 0,0 0 0,0 1 0,-1 1 0,25 10 0,-26-9 0,1 0 0,0-1 0,0-1 0,0 0 0,21 3 0,17 3 0,-39-6 0,0-1 0,0 0 0,23 1 0,-31-3 0,0-1 0,0 1 0,0 0 0,0-1 0,-1 0 0,1 1 0,0-1 0,0 0 0,0-1 0,-1 1 0,1 0 0,0-1 0,-1 0 0,1 1 0,-1-1 0,0 0 0,0 0 0,1 0 0,1-4 0,13-15 0,1 0 0,2 1 0,28-23 0,-40 35 0,0 0 0,0 0 0,-1-1 0,0 0 0,-1 0 0,0 0 0,0-1 0,-1 0 0,0 0 0,-1-1 0,0 1 0,-1-1 0,0 0 0,3-20 0,-3-1 0,-1 1 0,-1-1 0,-1 1 0,-5-33 0,3 52 0,-1-1 0,1 1 0,-2 0 0,0 0 0,0 0 0,-1 0 0,-8-12 0,-3-3 0,-34-42 0,43 61 0,-1 0 0,0 1 0,0 0 0,-1 0 0,0 0 0,0 1 0,-1 1 0,0 0 0,0 0 0,-18-6 0,2 3 0,0 1 0,0 2 0,-34-4 0,58 9-23,-10-2-169,0 0 1,0 2-1,0-1 0,0 2 0,0-1 1,-23 6-1,19 0-6634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5:02:03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314 136 24575,'43'-13'0,"1"2"0,76-9 0,93 5 0,4-1 0,-33-14 0,-62 9 0,-61 15 0,1 3 0,77 5 0,-39 1 0,79-5 0,179 5 0,-353-3 0,1 1 0,-1 0 0,0 0 0,1 0 0,-1 1 0,0 0 0,0 0 0,0 0 0,0 0 0,0 1 0,0 0 0,-1 0 0,0 0 0,1 0 0,-1 1 0,0 0 0,-1 0 0,5 5 0,3 7 0,0 0 0,-1 1 0,13 32 0,14 22 0,-16-39 0,-11-20 0,-2 1 0,1 0 0,-2 0 0,1 0 0,-2 1 0,0 0 0,-1 1 0,0-1 0,-1 1 0,3 16 0,-6-9 0,0 0 0,-1 0 0,-1-1 0,-6 33 0,5-44 0,0-1 0,0 0 0,-1 0 0,-1 0 0,1 0 0,-2 0 0,1-1 0,-1 0 0,0 0 0,-1 0 0,1 0 0,-14 12 0,4-6 0,-1 1 0,-1-2 0,-1 0 0,1-1 0,-2-1 0,-35 16 0,-4-7 0,-1-3 0,-82 12 0,-126 6 0,172-25 0,-8-3 0,-114-6 0,-9-1 0,107 13 0,73-7 0,-57 1 0,53-6 0,-90-5 0,120 2 0,0 0 0,0-2 0,0-1 0,-36-13 0,-10-7 0,-32-14 0,48 18 0,34 16 0,1-2 0,-22-12 0,32 16 0,-1-1 0,1 0 0,0 0 0,1 0 0,-1-1 0,1 0 0,0 0 0,0 0 0,0 0 0,-3-7 0,-22-40 0,-22-59 0,43 91 0,2-1 0,0 1 0,1-1 0,1 0 0,1-1 0,0-31 0,3 38 0,0-1 0,1 0 0,1 0 0,0 1 0,1-1 0,1 1 0,1 0 0,0 0 0,1 0 0,0 1 0,1 0 0,1 0 0,0 0 0,20-23 0,-16 22 0,0 0 0,2 0 0,23-19 0,-30 30 0,-1-1 0,0 1 0,1 1 0,0-1 0,-1 1 0,2 0 0,-1 1 0,0-1 0,0 1 0,1 1 0,-1 0 0,10-1 0,139 4-1365,-133-2-5461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05:03:25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53 24575,'734'-27'-4292,"-223"2"1800,-221 25 7399,-138 1-3030,-143-1-1877,1 0 0,-1 1 0,0 0 0,0 0 0,0 1 0,0 1 0,0-1 0,0 1 0,-1 1 0,1 0 0,-1 0 0,0 0 0,0 1 0,0 1 0,-1-1 0,0 1 0,9 9 0,17 16 0,-24-24 0,0 1 0,-1 0 0,0 0 0,0 1 0,-1 0 0,0 0 0,-1 1 0,0 0 0,0 0 0,5 14 0,6 25 0,18 89 0,-32-115 0,0 0 0,-2 0 0,0 0 0,-1 0 0,-2 0 0,0 0 0,-2 0 0,0-1 0,-1 1 0,-2-1 0,0 0 0,-1 0 0,-2-1 0,0-1 0,-1 1 0,-24 33 0,9-23 0,-1 0 0,-2-2 0,-1-1 0,-1-1 0,-1-2 0,-1-1 0,-1-2 0,-2-1 0,0-2 0,0-1 0,-73 23 0,-7-3 0,52-15 0,0-4 0,-114 20 0,-172 27 0,204-35 0,95-24 0,-1-2 0,1-3 0,-70-5 0,16 1 0,77 2 0,-1-1 0,0-1 0,-48-10 0,68 10 0,0-1 0,0 0 0,0 0 0,0-1 0,1 0 0,0-1 0,-1 0 0,2 0 0,-1-1 0,0 1 0,1-2 0,1 1 0,-1-1 0,1 0 0,-6-9 0,-5-11 0,1-2 0,2 0 0,1 0 0,1-1 0,1-1 0,2 0 0,-9-51 0,2-1 0,3-1 0,-3-159 0,15 121 0,4-97 0,-2 212 0,0 0 0,1 0 0,0 0 0,0 0 0,0 0 0,1 1 0,0-1 0,1 1 0,-1 0 0,1 0 0,0 0 0,1 1 0,-1-1 0,1 1 0,0 0 0,7-5 0,-5 4 0,1 1 0,-1 0 0,1 0 0,0 1 0,0 0 0,0 0 0,1 1 0,-1 0 0,1 0 0,0 1 0,0 0 0,12 0 0,82 3-1365,-81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3T02:25:37.4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0,'876'0,"-860"0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3T02:26:06.8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6 322,'30'1683,"-65"-3687,37 2126,-2-103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3T02:26:19.6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0,'2063'0,"-2047"0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3T02:26:28.5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0,'1980'0,"-1968"0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2:26:36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2:26:36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3:13:03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24575,'7'-4'0,"0"0"0,0 0 0,0 1 0,0 0 0,1 0 0,-1 1 0,1 0 0,0 0 0,0 1 0,13-2 0,12-2 0,81-12 0,-9 2 0,-65 10-69,0 1 0,79 3 0,-68 2-1089,-29-1-5668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3T03:13:37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81 132 24575,'133'2'0,"145"-4"0,-179-11 0,-69 7 0,56-1 0,-31 9 0,1 3 0,98 22 0,-113-19 0,-5-3 0,0-1 0,0-2 0,41-4 0,52 4 0,-49 10 0,-52-7 0,45 3 0,-69-8 0,0 0 0,0 0 0,0 1 0,0-1 0,-1 1 0,1 0 0,0 0 0,0 0 0,-1 0 0,1 1 0,0 0 0,-1-1 0,7 6 0,-8-5 0,0 1 0,0-1 0,0 1 0,0 0 0,0 0 0,-1 0 0,1 0 0,-1 0 0,0 1 0,0-1 0,0 0 0,0 0 0,0 1 0,-1-1 0,0 1 0,0 4 0,-1 150 0,-2-52 0,3-98 0,-1 1 0,1-1 0,-1 1 0,-1-1 0,0 0 0,0 0 0,0 1 0,-1-1 0,0-1 0,-1 1 0,0 0 0,0-1 0,-1 0 0,-5 8 0,2-6 0,-1 0 0,-1-1 0,1 0 0,-1 0 0,0-1 0,-1 0 0,0 0 0,-21 8 0,-11 4 0,23-8 0,0-2 0,-1-1 0,-1 0 0,1-1 0,-37 5 0,-40-5 0,-116-8 0,77-1 0,29 4 0,-118-5 0,210 0 0,1 0 0,0-1 0,0-1 0,0 0 0,-16-8 0,-20-8 0,41 17 0,0 0 0,0-1 0,1 0 0,-1 0 0,1-1 0,0-1 0,1 0 0,0 0 0,0 0 0,0-1 0,1 0 0,0 0 0,0-1 0,-8-16 0,5 11 0,-1 1 0,-20-20 0,22 25 0,1 0 0,0-1 0,0 0 0,1 0 0,0-1 0,1 0 0,-7-14 0,5 2 0,2-2 0,0 1 0,2-1 0,0 0 0,2 0 0,1 0 0,2-39 0,-1 59 0,0-13 0,1 1 0,4-25 0,-4 34 0,1 0 0,1 0 0,-1 0 0,1 1 0,0 0 0,1-1 0,-1 1 0,8-9 0,-2 5-91,1 0 0,0 0 0,0 1 0,1 0 0,0 1 0,0 0 0,1 1 0,0 0 0,1 1 0,-1 0 0,1 1 0,0 0 0,1 1 0,24-4 0,-18 6-6735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27B07-84A7-4334-9007-53E15D3D6810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96A4D-6CA5-4541-B5A3-79D82FDD35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7003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842A-577B-44B6-9983-E424DBBB91FC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ENSC 813 Deep Learning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1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EA57-310F-4292-8BF4-7EEBABF31F8F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ENSC 813 Deep Learning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6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DBD6-E03F-4CAD-ADA4-15740EFF418E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ENSC 813 Deep Learning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4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B8624-B474-49DC-A01C-4F34BB7F1024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ENSC 813 Deep Learning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1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2F76-19AD-4F39-BC91-B8A8731AEFD8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ENSC 813 Deep Learning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3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4F40-E415-4A5C-8845-C703D499BCF2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ENSC 813 Deep Learning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2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4386-8B96-4ECC-BEB6-1DED3F551CAF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ENSC 813 Deep Learning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5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5BCD-0463-42DA-938D-1F29DC793D90}" type="datetime1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ENSC 813 Deep Learning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3FCC-9A3A-411E-B8FB-27485F82448B}" type="datetime1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ENSC 813 Deep Learning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3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2823-4B28-4CFB-9CA4-94077B3DD180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ENSC 813 Deep Learning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450B-493E-49C7-A4DE-ECBB67E55B01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ENSC 813 Deep Learning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2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chemeClr val="bg1"/>
            </a:gs>
            <a:gs pos="36000">
              <a:schemeClr val="accent1">
                <a:lumMod val="5000"/>
                <a:lumOff val="95000"/>
              </a:schemeClr>
            </a:gs>
            <a:gs pos="74000">
              <a:schemeClr val="tx2">
                <a:lumMod val="20000"/>
                <a:lumOff val="80000"/>
              </a:schemeClr>
            </a:gs>
            <a:gs pos="88000">
              <a:schemeClr val="bg1"/>
            </a:gs>
            <a:gs pos="100000">
              <a:schemeClr val="bg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55AB9-FE98-4BAC-B662-0C01EA2E0DC3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ENSC 813 Deep Learning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9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0.png"/><Relationship Id="rId5" Type="http://schemas.openxmlformats.org/officeDocument/2006/relationships/customXml" Target="../ink/ink9.xml"/><Relationship Id="rId4" Type="http://schemas.openxmlformats.org/officeDocument/2006/relationships/image" Target="../media/image190.png"/><Relationship Id="rId9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7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customXml" Target="../ink/ink1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1.png"/><Relationship Id="rId4" Type="http://schemas.openxmlformats.org/officeDocument/2006/relationships/image" Target="../media/image26.png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7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customXml" Target="../ink/ink16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deep-learning-image-segmentation-and-localization-u-net-architecture-ea4cff5595d9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arxiv.org/pdf/1505.04597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velopers.arcgis.com/python/guide/how-unet-works/" TargetMode="External"/><Relationship Id="rId5" Type="http://schemas.openxmlformats.org/officeDocument/2006/relationships/hyperlink" Target="https://lmb.informatik.uni-freiburg.de/people/ronneber/u-net/" TargetMode="External"/><Relationship Id="rId4" Type="http://schemas.openxmlformats.org/officeDocument/2006/relationships/hyperlink" Target="https://www.analyticsvidhya.com/blog/2021/08/all-you-need-to-know-about-skip-connections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tif"/><Relationship Id="rId7" Type="http://schemas.openxmlformats.org/officeDocument/2006/relationships/image" Target="../media/image17.tif"/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tif"/><Relationship Id="rId5" Type="http://schemas.openxmlformats.org/officeDocument/2006/relationships/image" Target="../media/image15.tif"/><Relationship Id="rId4" Type="http://schemas.openxmlformats.org/officeDocument/2006/relationships/image" Target="../media/image14.tif"/><Relationship Id="rId9" Type="http://schemas.openxmlformats.org/officeDocument/2006/relationships/hyperlink" Target="https://polyp.grand-challenge.org/CVCClinicDB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60627B-2C60-40DD-AD01-6F851FAA9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1478" y="4066924"/>
            <a:ext cx="4320635" cy="682079"/>
          </a:xfrm>
        </p:spPr>
        <p:txBody>
          <a:bodyPr>
            <a:normAutofit fontScale="25000" lnSpcReduction="20000"/>
          </a:bodyPr>
          <a:lstStyle/>
          <a:p>
            <a:r>
              <a:rPr lang="en-CA" sz="11200" i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  <a:ea typeface="Cambria" panose="02040503050406030204" pitchFamily="18" charset="0"/>
              </a:rPr>
              <a:t>Presented by,</a:t>
            </a:r>
          </a:p>
          <a:p>
            <a:endParaRPr lang="en-CA" sz="11200" i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  <a:ea typeface="Cambria" panose="02040503050406030204" pitchFamily="18" charset="0"/>
            </a:endParaRPr>
          </a:p>
          <a:p>
            <a:r>
              <a:rPr lang="en-CA" sz="11200" i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  <a:ea typeface="Cambria" panose="02040503050406030204" pitchFamily="18" charset="0"/>
              </a:rPr>
              <a:t>NIMITHA GOPINATH</a:t>
            </a:r>
          </a:p>
          <a:p>
            <a:r>
              <a:rPr lang="en-SG" sz="11200" i="1" dirty="0">
                <a:solidFill>
                  <a:schemeClr val="accent1">
                    <a:lumMod val="50000"/>
                  </a:schemeClr>
                </a:solidFill>
                <a:effectLst/>
                <a:latin typeface="Algerian" panose="04020705040A02060702" pitchFamily="82" charset="0"/>
                <a:ea typeface="Cambria" panose="02040503050406030204" pitchFamily="18" charset="0"/>
              </a:rPr>
              <a:t>Student ID: 301459904</a:t>
            </a:r>
            <a:endParaRPr lang="en-CA" sz="11200" i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  <a:ea typeface="Cambria" panose="02040503050406030204" pitchFamily="18" charset="0"/>
            </a:endParaRPr>
          </a:p>
          <a:p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DF477A-FD71-4458-8815-028967AAA446}"/>
              </a:ext>
            </a:extLst>
          </p:cNvPr>
          <p:cNvSpPr txBox="1"/>
          <p:nvPr/>
        </p:nvSpPr>
        <p:spPr>
          <a:xfrm>
            <a:off x="352357" y="1083446"/>
            <a:ext cx="11644604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ctr"/>
            <a:endParaRPr lang="en-CA" dirty="0"/>
          </a:p>
          <a:p>
            <a:pPr lvl="0" algn="ctr"/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  <a:ea typeface="Cambria" panose="02040503050406030204" pitchFamily="18" charset="0"/>
              </a:rPr>
              <a:t>POLYP SEGMENTATION USING DEEP LEARNING</a:t>
            </a:r>
          </a:p>
          <a:p>
            <a:pPr lvl="0" algn="ctr"/>
            <a:endParaRPr lang="en-CA" dirty="0"/>
          </a:p>
        </p:txBody>
      </p:sp>
      <p:pic>
        <p:nvPicPr>
          <p:cNvPr id="53" name="Picture 52" descr="Company name&#10;&#10;Description automatically generated with low confidence">
            <a:extLst>
              <a:ext uri="{FF2B5EF4-FFF2-40B4-BE49-F238E27FC236}">
                <a16:creationId xmlns:a16="http://schemas.microsoft.com/office/drawing/2014/main" id="{71B838A4-4DA2-46AD-AE93-96AC8CC64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09" y="6290904"/>
            <a:ext cx="4685030" cy="47666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FCFFE-E12E-4649-9C27-BCF9C442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A76A8-9B59-460D-BB58-82C8097B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ENSC 813 Deep Learning Systems</a:t>
            </a:r>
          </a:p>
        </p:txBody>
      </p:sp>
    </p:spTree>
    <p:extLst>
      <p:ext uri="{BB962C8B-B14F-4D97-AF65-F5344CB8AC3E}">
        <p14:creationId xmlns:p14="http://schemas.microsoft.com/office/powerpoint/2010/main" val="1167229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92354B-BBE7-46B9-8A52-9E70957111BD}"/>
              </a:ext>
            </a:extLst>
          </p:cNvPr>
          <p:cNvSpPr txBox="1"/>
          <p:nvPr/>
        </p:nvSpPr>
        <p:spPr>
          <a:xfrm>
            <a:off x="286664" y="-89252"/>
            <a:ext cx="5318475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5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Model parameters (Step 2):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D77A535-EFF7-420A-BE82-7D9AE6583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89" y="809329"/>
            <a:ext cx="5877771" cy="5829596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51A4217-8732-44C8-8687-B7C7E8048B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723" b="1"/>
          <a:stretch/>
        </p:blipFill>
        <p:spPr bwMode="auto">
          <a:xfrm>
            <a:off x="6740074" y="2665035"/>
            <a:ext cx="3848316" cy="108587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CA5910-E94B-42E0-BEB6-C2245CD0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A0CF9-DB66-4576-B663-073EF6CD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ENSC 813 Deep Learning Systems</a:t>
            </a:r>
          </a:p>
        </p:txBody>
      </p:sp>
    </p:spTree>
    <p:extLst>
      <p:ext uri="{BB962C8B-B14F-4D97-AF65-F5344CB8AC3E}">
        <p14:creationId xmlns:p14="http://schemas.microsoft.com/office/powerpoint/2010/main" val="686121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254AABA-5946-4B09-8C8B-52301CC7A713}"/>
              </a:ext>
            </a:extLst>
          </p:cNvPr>
          <p:cNvSpPr txBox="1"/>
          <p:nvPr/>
        </p:nvSpPr>
        <p:spPr>
          <a:xfrm>
            <a:off x="461406" y="2464017"/>
            <a:ext cx="3716226" cy="4393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594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Accuracy = 0.9721 </a:t>
            </a:r>
          </a:p>
          <a:p>
            <a:pPr indent="-228594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Validation loss = 0.2463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648BD97-B673-4032-92E1-D3CD13552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159" y="705525"/>
            <a:ext cx="6346565" cy="53729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DCA581D-BA52-4BE2-885B-B6F57EE50422}"/>
                  </a:ext>
                </a:extLst>
              </p14:cNvPr>
              <p14:cNvContentPartPr/>
              <p14:nvPr/>
            </p14:nvContentPartPr>
            <p14:xfrm>
              <a:off x="7215681" y="5784591"/>
              <a:ext cx="223200" cy="28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DCA581D-BA52-4BE2-885B-B6F57EE504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06681" y="5775591"/>
                <a:ext cx="24084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AC011F8-E752-4667-8BD8-947A41860E64}"/>
                  </a:ext>
                </a:extLst>
              </p14:cNvPr>
              <p14:cNvContentPartPr/>
              <p14:nvPr/>
            </p14:nvContentPartPr>
            <p14:xfrm>
              <a:off x="7186521" y="5737431"/>
              <a:ext cx="572040" cy="291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AC011F8-E752-4667-8BD8-947A41860E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77881" y="5728791"/>
                <a:ext cx="58968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8591051-349D-4C2A-8066-AEC1D41C28D6}"/>
                  </a:ext>
                </a:extLst>
              </p14:cNvPr>
              <p14:cNvContentPartPr/>
              <p14:nvPr/>
            </p14:nvContentPartPr>
            <p14:xfrm>
              <a:off x="9846201" y="5726991"/>
              <a:ext cx="814320" cy="366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8591051-349D-4C2A-8066-AEC1D41C28D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37201" y="5718351"/>
                <a:ext cx="831960" cy="38448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938CA3F2-E319-4CEE-9C4F-52131A8E0E42}"/>
              </a:ext>
            </a:extLst>
          </p:cNvPr>
          <p:cNvSpPr txBox="1"/>
          <p:nvPr/>
        </p:nvSpPr>
        <p:spPr>
          <a:xfrm>
            <a:off x="258089" y="1721"/>
            <a:ext cx="5318475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5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Training output (Step 3):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0FD8205-E62D-4472-97F2-70FDB111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11</a:t>
            </a:fld>
            <a:endParaRPr 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4B8CFB69-98E7-4797-9D16-3DD61F45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ENSC 813 Deep Learning Systems</a:t>
            </a:r>
          </a:p>
        </p:txBody>
      </p:sp>
      <p:pic>
        <p:nvPicPr>
          <p:cNvPr id="30" name="Picture 29" descr="Company name&#10;&#10;Description automatically generated with low confidence">
            <a:extLst>
              <a:ext uri="{FF2B5EF4-FFF2-40B4-BE49-F238E27FC236}">
                <a16:creationId xmlns:a16="http://schemas.microsoft.com/office/drawing/2014/main" id="{ACA653D7-5F8E-48F8-963A-4AF6D2F621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85" y="6419536"/>
            <a:ext cx="2258971" cy="238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5433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C8E7E7-A82D-43E2-A1CC-EC84BA5D3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944" y="2085975"/>
            <a:ext cx="7210048" cy="11853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4F9CA1-02BF-43DA-A345-5CB2CD5B19F1}"/>
              </a:ext>
            </a:extLst>
          </p:cNvPr>
          <p:cNvSpPr txBox="1"/>
          <p:nvPr/>
        </p:nvSpPr>
        <p:spPr>
          <a:xfrm>
            <a:off x="4898386" y="380670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Accuracy = 0.9338</a:t>
            </a:r>
            <a:endParaRPr lang="en-CA" sz="2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F1BCA9-E7A0-4854-86B1-D94A63BA439F}"/>
              </a:ext>
            </a:extLst>
          </p:cNvPr>
          <p:cNvSpPr txBox="1"/>
          <p:nvPr/>
        </p:nvSpPr>
        <p:spPr>
          <a:xfrm>
            <a:off x="200939" y="190368"/>
            <a:ext cx="5318475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5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Tested output (Step 4):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A317B58-961A-4368-8FDC-1519D3165DEE}"/>
                  </a:ext>
                </a:extLst>
              </p14:cNvPr>
              <p14:cNvContentPartPr/>
              <p14:nvPr/>
            </p14:nvContentPartPr>
            <p14:xfrm>
              <a:off x="6105420" y="252412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A317B58-961A-4368-8FDC-1519D3165D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6420" y="25151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5031AEC-5A95-4AA7-80F0-EACA11D74DD4}"/>
                  </a:ext>
                </a:extLst>
              </p14:cNvPr>
              <p14:cNvContentPartPr/>
              <p14:nvPr/>
            </p14:nvContentPartPr>
            <p14:xfrm>
              <a:off x="6008580" y="2446725"/>
              <a:ext cx="812160" cy="411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5031AEC-5A95-4AA7-80F0-EACA11D74D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99580" y="2438085"/>
                <a:ext cx="82980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2B046EE-0AD6-4EAA-AFA5-0D209F72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12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733FE1C-82A6-443F-A5D3-6EB18636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ENSC 813 Deep Learning Systems</a:t>
            </a:r>
          </a:p>
        </p:txBody>
      </p:sp>
      <p:pic>
        <p:nvPicPr>
          <p:cNvPr id="44" name="Picture 43" descr="Company name&#10;&#10;Description automatically generated with low confidence">
            <a:extLst>
              <a:ext uri="{FF2B5EF4-FFF2-40B4-BE49-F238E27FC236}">
                <a16:creationId xmlns:a16="http://schemas.microsoft.com/office/drawing/2014/main" id="{0C760852-00B9-4478-A232-AA95908E90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85" y="6419536"/>
            <a:ext cx="2258971" cy="238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0561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D50B95FA-9259-4916-B56C-DB064270B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895" y="1256808"/>
            <a:ext cx="3767216" cy="20630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D120B1-E994-4A35-94DF-8E922C5D6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415" y="1256808"/>
            <a:ext cx="3379409" cy="2063033"/>
          </a:xfrm>
          <a:prstGeom prst="rect">
            <a:avLst/>
          </a:prstGeom>
        </p:spPr>
      </p:pic>
      <p:pic>
        <p:nvPicPr>
          <p:cNvPr id="6" name="Picture 5" descr="A close-up of the moon&#10;&#10;Description automatically generated with low confidence">
            <a:extLst>
              <a:ext uri="{FF2B5EF4-FFF2-40B4-BE49-F238E27FC236}">
                <a16:creationId xmlns:a16="http://schemas.microsoft.com/office/drawing/2014/main" id="{C11E4F43-219E-4432-AD06-DD23FA5D1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415" y="3925021"/>
            <a:ext cx="3446085" cy="2062313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22AFA40A-6DCA-4213-9C8B-FD8C59F7FD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01" y="1256809"/>
            <a:ext cx="3687091" cy="2172191"/>
          </a:xfrm>
          <a:prstGeom prst="rect">
            <a:avLst/>
          </a:prstGeom>
        </p:spPr>
      </p:pic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886AEA55-2385-4651-9B01-4904B6E196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00" y="3925021"/>
            <a:ext cx="3687091" cy="2171111"/>
          </a:xfrm>
          <a:prstGeom prst="rect">
            <a:avLst/>
          </a:prstGeom>
        </p:spPr>
      </p:pic>
      <p:pic>
        <p:nvPicPr>
          <p:cNvPr id="5" name="Picture 4" descr="A close-up of the moon&#10;&#10;Description automatically generated with medium confidence">
            <a:extLst>
              <a:ext uri="{FF2B5EF4-FFF2-40B4-BE49-F238E27FC236}">
                <a16:creationId xmlns:a16="http://schemas.microsoft.com/office/drawing/2014/main" id="{5886B15B-3D54-4C0E-8005-E32BE656CB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741" y="3925021"/>
            <a:ext cx="3686370" cy="21700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20FB827-A24E-49A3-9A92-E27B5D3FFDF6}"/>
                  </a:ext>
                </a:extLst>
              </p14:cNvPr>
              <p14:cNvContentPartPr/>
              <p14:nvPr/>
            </p14:nvContentPartPr>
            <p14:xfrm>
              <a:off x="8382060" y="425752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20FB827-A24E-49A3-9A92-E27B5D3FFD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73060" y="424852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DAAC2720-7DBF-43FA-93B3-E6F6540BD0C7}"/>
              </a:ext>
            </a:extLst>
          </p:cNvPr>
          <p:cNvSpPr txBox="1"/>
          <p:nvPr/>
        </p:nvSpPr>
        <p:spPr>
          <a:xfrm>
            <a:off x="0" y="0"/>
            <a:ext cx="12192000" cy="1138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 algn="ctr"/>
            <a:endParaRPr lang="en-CA" dirty="0"/>
          </a:p>
          <a:p>
            <a:pPr lvl="0" algn="ctr"/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OUTPUT IMAGES </a:t>
            </a:r>
          </a:p>
          <a:p>
            <a:pPr lvl="0" algn="ctr"/>
            <a:endParaRPr lang="en-CA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3F9633D-30B5-4A52-9839-7F57AF26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13</a:t>
            </a:fld>
            <a:endParaRPr lang="en-US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CFEB6222-ED6C-4AA8-8E11-858A15CC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ENSC 813 Deep Learning Systems</a:t>
            </a:r>
          </a:p>
        </p:txBody>
      </p:sp>
      <p:pic>
        <p:nvPicPr>
          <p:cNvPr id="54" name="Picture 53" descr="Company name&#10;&#10;Description automatically generated with low confidence">
            <a:extLst>
              <a:ext uri="{FF2B5EF4-FFF2-40B4-BE49-F238E27FC236}">
                <a16:creationId xmlns:a16="http://schemas.microsoft.com/office/drawing/2014/main" id="{55638CFC-99A0-47BE-B923-066BAEB9AB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85" y="6419536"/>
            <a:ext cx="2258971" cy="238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0339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0D9DFE9-29BD-417F-8EEF-F66D6D99317D}"/>
              </a:ext>
            </a:extLst>
          </p:cNvPr>
          <p:cNvSpPr txBox="1"/>
          <p:nvPr/>
        </p:nvSpPr>
        <p:spPr>
          <a:xfrm>
            <a:off x="0" y="0"/>
            <a:ext cx="12192000" cy="1138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 algn="ctr"/>
            <a:endParaRPr lang="en-CA" dirty="0"/>
          </a:p>
          <a:p>
            <a:pPr lvl="0" algn="ctr"/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ARCHITECTURE 2</a:t>
            </a:r>
          </a:p>
          <a:p>
            <a:pPr lvl="0" algn="ctr"/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D5E708-0516-4A99-9EEB-03162A08B014}"/>
              </a:ext>
            </a:extLst>
          </p:cNvPr>
          <p:cNvSpPr txBox="1"/>
          <p:nvPr/>
        </p:nvSpPr>
        <p:spPr>
          <a:xfrm>
            <a:off x="3666931" y="2473779"/>
            <a:ext cx="6746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200" dirty="0">
                <a:solidFill>
                  <a:schemeClr val="accent6">
                    <a:lumMod val="75000"/>
                  </a:schemeClr>
                </a:solidFill>
                <a:latin typeface="Caveat" panose="00000500000000000000" pitchFamily="2" charset="0"/>
              </a:rPr>
              <a:t>Modified U-Net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AC6F32-8F2B-47CE-A01B-22217DAD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90447-F196-43FD-95BD-C951CB47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ENSC 813 Deep Learning Systems</a:t>
            </a:r>
          </a:p>
        </p:txBody>
      </p:sp>
      <p:pic>
        <p:nvPicPr>
          <p:cNvPr id="6" name="Picture 5" descr="Company name&#10;&#10;Description automatically generated with low confidence">
            <a:extLst>
              <a:ext uri="{FF2B5EF4-FFF2-40B4-BE49-F238E27FC236}">
                <a16:creationId xmlns:a16="http://schemas.microsoft.com/office/drawing/2014/main" id="{11750C3C-4B6A-4B6D-A96A-26944992E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85" y="6419536"/>
            <a:ext cx="2258971" cy="238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9391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955EF8-8F36-428F-92D3-8C0079874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417291"/>
              </p:ext>
            </p:extLst>
          </p:nvPr>
        </p:nvGraphicFramePr>
        <p:xfrm>
          <a:off x="373225" y="1"/>
          <a:ext cx="11635274" cy="691363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28392">
                  <a:extLst>
                    <a:ext uri="{9D8B030D-6E8A-4147-A177-3AD203B41FA5}">
                      <a16:colId xmlns:a16="http://schemas.microsoft.com/office/drawing/2014/main" val="3302479514"/>
                    </a:ext>
                  </a:extLst>
                </a:gridCol>
                <a:gridCol w="8406882">
                  <a:extLst>
                    <a:ext uri="{9D8B030D-6E8A-4147-A177-3AD203B41FA5}">
                      <a16:colId xmlns:a16="http://schemas.microsoft.com/office/drawing/2014/main" val="3168242665"/>
                    </a:ext>
                  </a:extLst>
                </a:gridCol>
              </a:tblGrid>
              <a:tr h="740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Step 1: Data</a:t>
                      </a:r>
                      <a:endParaRPr lang="en-CA" sz="16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515" marR="325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CA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1)Load dataset, split into training, validation, test set</a:t>
                      </a:r>
                    </a:p>
                    <a:p>
                      <a:pPr>
                        <a:lnSpc>
                          <a:spcPts val="1425"/>
                        </a:lnSpc>
                        <a:spcAft>
                          <a:spcPts val="800"/>
                        </a:spcAft>
                      </a:pPr>
                      <a:r>
                        <a:rPr lang="en-CA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2) Read the image and the mask</a:t>
                      </a:r>
                    </a:p>
                    <a:p>
                      <a:pPr marL="0" lvl="0" indent="0">
                        <a:lnSpc>
                          <a:spcPts val="1425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CA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3) Setting up </a:t>
                      </a:r>
                      <a:r>
                        <a:rPr lang="en-CA" sz="1600" b="1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tf.data</a:t>
                      </a:r>
                      <a:r>
                        <a:rPr lang="en-CA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pipeline for the training</a:t>
                      </a:r>
                    </a:p>
                    <a:p>
                      <a:pPr marL="0" lvl="0" indent="0">
                        <a:lnSpc>
                          <a:spcPts val="1425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en-CA" sz="16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2515" marR="32515" marT="0" marB="0"/>
                </a:tc>
                <a:extLst>
                  <a:ext uri="{0D108BD9-81ED-4DB2-BD59-A6C34878D82A}">
                    <a16:rowId xmlns:a16="http://schemas.microsoft.com/office/drawing/2014/main" val="2822698369"/>
                  </a:ext>
                </a:extLst>
              </a:tr>
              <a:tr h="12284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dirty="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Step 2: Model developing</a:t>
                      </a:r>
                      <a:endParaRPr lang="en-CA" sz="1600" b="1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515" marR="32515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dirty="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1) Called the Predefined ResNet50 function and build encoder using that</a:t>
                      </a:r>
                      <a:r>
                        <a:rPr lang="en-CA" sz="1600" b="1" dirty="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b</a:t>
                      </a:r>
                      <a:r>
                        <a:rPr lang="en-IN" sz="1600" b="1" dirty="0" err="1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uilt</a:t>
                      </a:r>
                      <a:r>
                        <a:rPr lang="en-IN" sz="1600" b="1" dirty="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Bridge</a:t>
                      </a:r>
                      <a:endParaRPr lang="en-CA" sz="1600" b="1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b="1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2)</a:t>
                      </a:r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Built Decoder</a:t>
                      </a:r>
                    </a:p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3) Output layer</a:t>
                      </a:r>
                      <a:endParaRPr lang="en-CA" sz="1600" b="1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2515" marR="32515" marT="0" marB="0"/>
                </a:tc>
                <a:extLst>
                  <a:ext uri="{0D108BD9-81ED-4DB2-BD59-A6C34878D82A}">
                    <a16:rowId xmlns:a16="http://schemas.microsoft.com/office/drawing/2014/main" val="982533382"/>
                  </a:ext>
                </a:extLst>
              </a:tr>
              <a:tr h="37014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Step 3: Training of the model</a:t>
                      </a:r>
                      <a:endParaRPr lang="en-CA" sz="16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515" marR="32515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arenR"/>
                      </a:pPr>
                      <a:r>
                        <a:rPr lang="en-IN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Loading the training and validation dataset</a:t>
                      </a:r>
                      <a:endParaRPr lang="en-CA" sz="16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arenR"/>
                      </a:pPr>
                      <a:r>
                        <a:rPr lang="en-IN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Setting up </a:t>
                      </a:r>
                      <a:r>
                        <a:rPr lang="en-IN" sz="1600" b="1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tf.data</a:t>
                      </a:r>
                      <a:r>
                        <a:rPr lang="en-IN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pipeline for training and validation dataset</a:t>
                      </a:r>
                      <a:endParaRPr lang="en-CA" sz="16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en-IN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Setting up hyperparameters</a:t>
                      </a:r>
                      <a:endParaRPr lang="en-CA" sz="16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                      </a:t>
                      </a:r>
                      <a:r>
                        <a:rPr lang="en-IN" sz="1600" b="1" dirty="0">
                          <a:solidFill>
                            <a:srgbClr val="00B05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Batch =8</a:t>
                      </a:r>
                      <a:endParaRPr lang="en-CA" sz="1600" b="1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dirty="0">
                          <a:solidFill>
                            <a:srgbClr val="00B05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                       Learning rate = 10</a:t>
                      </a:r>
                      <a:r>
                        <a:rPr lang="en-IN" sz="1600" b="1" baseline="30000" dirty="0">
                          <a:solidFill>
                            <a:srgbClr val="00B05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-4</a:t>
                      </a:r>
                      <a:endParaRPr lang="en-CA" sz="1600" b="1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dirty="0">
                          <a:solidFill>
                            <a:srgbClr val="00B05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                       Epochs = 20</a:t>
                      </a:r>
                      <a:endParaRPr lang="en-CA" sz="1600" b="1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buFont typeface="+mj-lt"/>
                        <a:buNone/>
                      </a:pPr>
                      <a:r>
                        <a:rPr lang="en-IN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4) Building U-Net model</a:t>
                      </a:r>
                      <a:endParaRPr lang="en-CA" sz="16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IN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5) Defining loss, optimiser, and metrics</a:t>
                      </a:r>
                      <a:endParaRPr lang="en-CA" sz="16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                   </a:t>
                      </a:r>
                      <a:r>
                        <a:rPr lang="en-IN" sz="1600" b="1" dirty="0">
                          <a:solidFill>
                            <a:srgbClr val="00B05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Loss: binary </a:t>
                      </a:r>
                      <a:r>
                        <a:rPr lang="en-IN" sz="1600" b="1" dirty="0" err="1">
                          <a:solidFill>
                            <a:srgbClr val="00B05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crossentropy</a:t>
                      </a:r>
                      <a:endParaRPr lang="en-CA" sz="1600" b="1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dirty="0">
                          <a:solidFill>
                            <a:srgbClr val="00B05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                   Optimizer: Adam</a:t>
                      </a:r>
                      <a:endParaRPr lang="en-CA" sz="1600" b="1" dirty="0">
                        <a:solidFill>
                          <a:srgbClr val="00B05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arenR"/>
                      </a:pPr>
                      <a:r>
                        <a:rPr lang="en-IN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Defining </a:t>
                      </a:r>
                      <a:r>
                        <a:rPr lang="en-IN" sz="1600" b="1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callbacks</a:t>
                      </a:r>
                      <a:endParaRPr lang="en-CA" sz="16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en-IN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Start the training</a:t>
                      </a:r>
                      <a:endParaRPr lang="en-CA" sz="16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515" marR="32515" marT="0" marB="0"/>
                </a:tc>
                <a:extLst>
                  <a:ext uri="{0D108BD9-81ED-4DB2-BD59-A6C34878D82A}">
                    <a16:rowId xmlns:a16="http://schemas.microsoft.com/office/drawing/2014/main" val="48358874"/>
                  </a:ext>
                </a:extLst>
              </a:tr>
              <a:tr h="7781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Step 4: Testing of the model</a:t>
                      </a:r>
                      <a:endParaRPr lang="en-CA" sz="16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  <a:endParaRPr lang="en-CA" sz="16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515" marR="32515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arenR"/>
                      </a:pPr>
                      <a:r>
                        <a:rPr lang="en-IN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Loading the testing dataset</a:t>
                      </a:r>
                      <a:r>
                        <a:rPr lang="en-CA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</a:t>
                      </a:r>
                      <a:r>
                        <a:rPr lang="en-IN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Setting up the </a:t>
                      </a:r>
                      <a:r>
                        <a:rPr lang="en-IN" sz="1600" b="1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tf.data</a:t>
                      </a:r>
                      <a:r>
                        <a:rPr lang="en-IN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pipeline for testing dataset</a:t>
                      </a:r>
                      <a:endParaRPr lang="en-CA" sz="16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arenR"/>
                      </a:pPr>
                      <a:r>
                        <a:rPr lang="en-IN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Loading the training U-Net model</a:t>
                      </a:r>
                      <a:r>
                        <a:rPr lang="en-CA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</a:t>
                      </a:r>
                      <a:r>
                        <a:rPr lang="en-IN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Make the prediction and save the result</a:t>
                      </a:r>
                      <a:endParaRPr lang="en-CA" sz="16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515" marR="32515" marT="0" marB="0"/>
                </a:tc>
                <a:extLst>
                  <a:ext uri="{0D108BD9-81ED-4DB2-BD59-A6C34878D82A}">
                    <a16:rowId xmlns:a16="http://schemas.microsoft.com/office/drawing/2014/main" val="23113703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6ADC97-0AEF-4CE7-8B6B-C1E3174C3298}"/>
                  </a:ext>
                </a:extLst>
              </p14:cNvPr>
              <p14:cNvContentPartPr/>
              <p14:nvPr/>
            </p14:nvContentPartPr>
            <p14:xfrm>
              <a:off x="6307648" y="401195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6ADC97-0AEF-4CE7-8B6B-C1E3174C32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98648" y="400295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7033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D778952-3CF2-4061-9E34-56443A29D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396" y="874645"/>
            <a:ext cx="5147388" cy="5481702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532BBCF-657B-4AD7-A7DC-90DD0A9F6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03" y="809329"/>
            <a:ext cx="5318474" cy="54817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EDBAAE-49FB-425E-BD65-4197BEC5F43D}"/>
              </a:ext>
            </a:extLst>
          </p:cNvPr>
          <p:cNvSpPr txBox="1"/>
          <p:nvPr/>
        </p:nvSpPr>
        <p:spPr>
          <a:xfrm>
            <a:off x="286664" y="-89252"/>
            <a:ext cx="5318475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5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Model parameters (Step 2):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31350-C5D4-4CE3-B9C7-9BB9EE3F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DA1D598-375C-4043-906A-A895DDF0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ENSC 813 Deep Learning Systems</a:t>
            </a:r>
          </a:p>
        </p:txBody>
      </p:sp>
      <p:pic>
        <p:nvPicPr>
          <p:cNvPr id="15" name="Picture 14" descr="Company name&#10;&#10;Description automatically generated with low confidence">
            <a:extLst>
              <a:ext uri="{FF2B5EF4-FFF2-40B4-BE49-F238E27FC236}">
                <a16:creationId xmlns:a16="http://schemas.microsoft.com/office/drawing/2014/main" id="{88C4E726-894B-426B-9B81-2C7CBD931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85" y="6419536"/>
            <a:ext cx="2258971" cy="238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1215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7C0DB22-2A63-4B9E-BF81-556D4C0D4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957" y="823427"/>
            <a:ext cx="7504954" cy="54724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6A63E4-AE7D-44CD-B0E8-FC41FE1FB84A}"/>
              </a:ext>
            </a:extLst>
          </p:cNvPr>
          <p:cNvSpPr txBox="1"/>
          <p:nvPr/>
        </p:nvSpPr>
        <p:spPr>
          <a:xfrm>
            <a:off x="461406" y="2464017"/>
            <a:ext cx="3716226" cy="4393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594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Accuracy = 0.9893 </a:t>
            </a:r>
          </a:p>
          <a:p>
            <a:pPr indent="-228594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Validation loss = 0.2629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8291A1-D654-43F1-9A2A-DF4DF2791719}"/>
              </a:ext>
            </a:extLst>
          </p:cNvPr>
          <p:cNvSpPr txBox="1"/>
          <p:nvPr/>
        </p:nvSpPr>
        <p:spPr>
          <a:xfrm>
            <a:off x="258089" y="1721"/>
            <a:ext cx="5318475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5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Training output (Step 3):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06D10C-C495-435F-91DE-9DC467001010}"/>
                  </a:ext>
                </a:extLst>
              </p14:cNvPr>
              <p14:cNvContentPartPr/>
              <p14:nvPr/>
            </p14:nvContentPartPr>
            <p14:xfrm>
              <a:off x="7510408" y="5792150"/>
              <a:ext cx="497520" cy="298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06D10C-C495-435F-91DE-9DC4670010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01408" y="5783150"/>
                <a:ext cx="51516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62C169D-8D8F-4665-B30C-8336FFA534BC}"/>
                  </a:ext>
                </a:extLst>
              </p14:cNvPr>
              <p14:cNvContentPartPr/>
              <p14:nvPr/>
            </p14:nvContentPartPr>
            <p14:xfrm>
              <a:off x="10234888" y="5782790"/>
              <a:ext cx="878760" cy="338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62C169D-8D8F-4665-B30C-8336FFA534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26248" y="5774150"/>
                <a:ext cx="896400" cy="3564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50580AB-F098-44FD-8C02-46C1529E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17</a:t>
            </a:fld>
            <a:endParaRPr lang="en-US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2B83434A-9978-40AB-AE54-B7A8BD59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ENSC 813 Deep Learning Systems</a:t>
            </a:r>
          </a:p>
        </p:txBody>
      </p:sp>
      <p:pic>
        <p:nvPicPr>
          <p:cNvPr id="23" name="Picture 22" descr="Company name&#10;&#10;Description automatically generated with low confidence">
            <a:extLst>
              <a:ext uri="{FF2B5EF4-FFF2-40B4-BE49-F238E27FC236}">
                <a16:creationId xmlns:a16="http://schemas.microsoft.com/office/drawing/2014/main" id="{BE4BE84B-8425-428E-8305-31AE0D3B12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85" y="6419536"/>
            <a:ext cx="2258971" cy="238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3582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44A9F4-564F-41DC-B86F-46FF35282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900" y="1986101"/>
            <a:ext cx="6942486" cy="8985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4D8325-565A-406C-9AFC-8D3CE676CAE5}"/>
              </a:ext>
            </a:extLst>
          </p:cNvPr>
          <p:cNvSpPr txBox="1"/>
          <p:nvPr/>
        </p:nvSpPr>
        <p:spPr>
          <a:xfrm>
            <a:off x="4898386" y="380670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Accuracy = 0.9078</a:t>
            </a:r>
            <a:endParaRPr lang="en-CA" sz="2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8F7AE7-BCA3-4F7A-AA72-2F3359AA6966}"/>
              </a:ext>
            </a:extLst>
          </p:cNvPr>
          <p:cNvSpPr txBox="1"/>
          <p:nvPr/>
        </p:nvSpPr>
        <p:spPr>
          <a:xfrm>
            <a:off x="283004" y="317387"/>
            <a:ext cx="5318475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5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Tested output (Step 4):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4CD88D0-B287-4AC9-BBD1-651944998C2D}"/>
                  </a:ext>
                </a:extLst>
              </p14:cNvPr>
              <p14:cNvContentPartPr/>
              <p14:nvPr/>
            </p14:nvContentPartPr>
            <p14:xfrm>
              <a:off x="5522848" y="2042750"/>
              <a:ext cx="832680" cy="488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4CD88D0-B287-4AC9-BBD1-651944998C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14208" y="2034110"/>
                <a:ext cx="850320" cy="5058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0AF2AD3-A7F9-4843-8596-F06DBF5D6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18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2FAAA9C-7070-41EC-ADEA-5B0AA67D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ENSC 813 Deep Learning Systems</a:t>
            </a:r>
          </a:p>
        </p:txBody>
      </p:sp>
      <p:pic>
        <p:nvPicPr>
          <p:cNvPr id="15" name="Picture 14" descr="Company name&#10;&#10;Description automatically generated with low confidence">
            <a:extLst>
              <a:ext uri="{FF2B5EF4-FFF2-40B4-BE49-F238E27FC236}">
                <a16:creationId xmlns:a16="http://schemas.microsoft.com/office/drawing/2014/main" id="{AF25310C-1E1F-4D7B-A1E6-4EDFCCFBDC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85" y="6419536"/>
            <a:ext cx="2258971" cy="238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0232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the moon&#10;&#10;Description automatically generated with low confidence">
            <a:extLst>
              <a:ext uri="{FF2B5EF4-FFF2-40B4-BE49-F238E27FC236}">
                <a16:creationId xmlns:a16="http://schemas.microsoft.com/office/drawing/2014/main" id="{6DFB18ED-8055-4D62-9B90-20489D933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3" y="4064360"/>
            <a:ext cx="3868784" cy="2046671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86AB66F2-529C-4D40-980A-A62577BF8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646" y="4064360"/>
            <a:ext cx="3266764" cy="20466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21F2AD-9BF0-4BAA-B037-B9EADAB38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767" y="1432292"/>
            <a:ext cx="3275643" cy="2013361"/>
          </a:xfrm>
          <a:prstGeom prst="rect">
            <a:avLst/>
          </a:prstGeom>
        </p:spPr>
      </p:pic>
      <p:pic>
        <p:nvPicPr>
          <p:cNvPr id="6" name="Picture 5" descr="A close-up of the moon&#10;&#10;Description automatically generated with medium confidence">
            <a:extLst>
              <a:ext uri="{FF2B5EF4-FFF2-40B4-BE49-F238E27FC236}">
                <a16:creationId xmlns:a16="http://schemas.microsoft.com/office/drawing/2014/main" id="{B23B7773-13D6-401C-927A-2CE5871215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9" y="1382328"/>
            <a:ext cx="3915638" cy="2046671"/>
          </a:xfrm>
          <a:prstGeom prst="rect">
            <a:avLst/>
          </a:prstGeom>
        </p:spPr>
      </p:pic>
      <p:pic>
        <p:nvPicPr>
          <p:cNvPr id="4" name="Picture 3" descr="A close-up of the moon&#10;&#10;Description automatically generated with medium confidence">
            <a:extLst>
              <a:ext uri="{FF2B5EF4-FFF2-40B4-BE49-F238E27FC236}">
                <a16:creationId xmlns:a16="http://schemas.microsoft.com/office/drawing/2014/main" id="{1C2BC483-B0BC-4208-AE1C-8E8F24E88C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984" y="4064360"/>
            <a:ext cx="3759185" cy="2046671"/>
          </a:xfrm>
          <a:prstGeom prst="rect">
            <a:avLst/>
          </a:prstGeom>
        </p:spPr>
      </p:pic>
      <p:pic>
        <p:nvPicPr>
          <p:cNvPr id="5" name="Picture 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04C30A17-50C0-4742-BA37-26CF146818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472" y="1434128"/>
            <a:ext cx="3848697" cy="20466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C92C2DD-7C81-47BA-8FE4-BAD2BF0EE3FF}"/>
              </a:ext>
            </a:extLst>
          </p:cNvPr>
          <p:cNvSpPr txBox="1"/>
          <p:nvPr/>
        </p:nvSpPr>
        <p:spPr>
          <a:xfrm>
            <a:off x="0" y="0"/>
            <a:ext cx="12192000" cy="1138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 algn="ctr"/>
            <a:endParaRPr lang="en-CA" dirty="0"/>
          </a:p>
          <a:p>
            <a:pPr lvl="0" algn="ctr"/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OUTPUT IMAGES </a:t>
            </a:r>
          </a:p>
          <a:p>
            <a:pPr lvl="0" algn="ctr"/>
            <a:endParaRPr lang="en-CA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63F4FB2-403F-492E-866D-DFB6E7B84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19</a:t>
            </a:fld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910BCDFD-5C31-4943-A5C0-3A362602C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ENSC 813 Deep Learning Systems</a:t>
            </a:r>
          </a:p>
        </p:txBody>
      </p:sp>
      <p:pic>
        <p:nvPicPr>
          <p:cNvPr id="25" name="Picture 24" descr="Company name&#10;&#10;Description automatically generated with low confidence">
            <a:extLst>
              <a:ext uri="{FF2B5EF4-FFF2-40B4-BE49-F238E27FC236}">
                <a16:creationId xmlns:a16="http://schemas.microsoft.com/office/drawing/2014/main" id="{8CB2C014-BC17-4422-B573-949C821738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85" y="6419536"/>
            <a:ext cx="2258971" cy="238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448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9C66B9-84CF-4F8F-898B-4C3E4B69F120}"/>
              </a:ext>
            </a:extLst>
          </p:cNvPr>
          <p:cNvSpPr txBox="1"/>
          <p:nvPr/>
        </p:nvSpPr>
        <p:spPr>
          <a:xfrm>
            <a:off x="1110342" y="1675197"/>
            <a:ext cx="1090748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3" indent="-214303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3B3838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14303" indent="-214303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3B383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Tissue that grows on the colon</a:t>
            </a:r>
          </a:p>
          <a:p>
            <a:pPr marL="214303" indent="-214303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3B3838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14303" indent="-214303">
              <a:buFont typeface="Wingdings" panose="05000000000000000000" pitchFamily="2" charset="2"/>
              <a:buChar char="q"/>
            </a:pPr>
            <a:endParaRPr lang="en-US" dirty="0">
              <a:solidFill>
                <a:srgbClr val="3B3838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14303" indent="-214303">
              <a:buFont typeface="Wingdings" panose="05000000000000000000" pitchFamily="2" charset="2"/>
              <a:buChar char="q"/>
            </a:pPr>
            <a:endParaRPr lang="en-US" dirty="0">
              <a:solidFill>
                <a:srgbClr val="3B3838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14303" indent="-214303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Colonoscopy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- procedure for the identification, localization, and removal of polyps</a:t>
            </a:r>
          </a:p>
          <a:p>
            <a:pPr marL="214303" indent="-214303">
              <a:buFont typeface="Wingdings" panose="05000000000000000000" pitchFamily="2" charset="2"/>
              <a:buChar char="q"/>
            </a:pP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14303" indent="-214303">
              <a:buFont typeface="Wingdings" panose="05000000000000000000" pitchFamily="2" charset="2"/>
              <a:buChar char="q"/>
            </a:pPr>
            <a:endParaRPr lang="en-IN" sz="2000" dirty="0">
              <a:solidFill>
                <a:srgbClr val="3B3838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14303" indent="-214303">
              <a:buFont typeface="Wingdings" panose="05000000000000000000" pitchFamily="2" charset="2"/>
              <a:buChar char="q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Colorectal polyps are often missed by the clinicians during colonoscopy</a:t>
            </a:r>
          </a:p>
          <a:p>
            <a:pPr marL="214303" indent="-214303">
              <a:buFont typeface="Wingdings" panose="05000000000000000000" pitchFamily="2" charset="2"/>
              <a:buChar char="q"/>
            </a:pPr>
            <a:endParaRPr lang="en-IN" sz="2000" dirty="0">
              <a:solidFill>
                <a:srgbClr val="3B3838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14303" indent="-214303">
              <a:buFont typeface="Wingdings" panose="05000000000000000000" pitchFamily="2" charset="2"/>
              <a:buChar char="q"/>
            </a:pPr>
            <a:endParaRPr lang="en-IN" sz="2000" dirty="0">
              <a:solidFill>
                <a:srgbClr val="3B3838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14303" indent="-214303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3B383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How can we identify polyps? -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Semantic segmentation. </a:t>
            </a:r>
          </a:p>
          <a:p>
            <a:pPr marL="214303" indent="-214303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3B3838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14303" indent="-214303">
              <a:buFont typeface="Wingdings" panose="05000000000000000000" pitchFamily="2" charset="2"/>
              <a:buChar char="q"/>
            </a:pPr>
            <a:endParaRPr lang="en-CA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DB2580-4611-46EF-8282-95A27F0152CE}"/>
              </a:ext>
            </a:extLst>
          </p:cNvPr>
          <p:cNvGrpSpPr/>
          <p:nvPr/>
        </p:nvGrpSpPr>
        <p:grpSpPr>
          <a:xfrm>
            <a:off x="5104962" y="2227122"/>
            <a:ext cx="398251" cy="271"/>
            <a:chOff x="8294848" y="2402030"/>
            <a:chExt cx="53100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6D0A5F2-EC25-4CBC-B01B-AC41A05BBECD}"/>
                    </a:ext>
                  </a:extLst>
                </p14:cNvPr>
                <p14:cNvContentPartPr/>
                <p14:nvPr/>
              </p14:nvContentPartPr>
              <p14:xfrm>
                <a:off x="8294848" y="2402030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6D0A5F2-EC25-4CBC-B01B-AC41A05BBEC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85848" y="23930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7D8FD6A-40F5-448B-B94D-C935D86F6511}"/>
                    </a:ext>
                  </a:extLst>
                </p14:cNvPr>
                <p14:cNvContentPartPr/>
                <p14:nvPr/>
              </p14:nvContentPartPr>
              <p14:xfrm>
                <a:off x="8397448" y="2402030"/>
                <a:ext cx="42840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7D8FD6A-40F5-448B-B94D-C935D86F651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85455" y="2393030"/>
                  <a:ext cx="451907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F51EB19-2242-4CB7-9F63-93E7C8850D13}"/>
                  </a:ext>
                </a:extLst>
              </p14:cNvPr>
              <p14:cNvContentPartPr/>
              <p14:nvPr/>
            </p14:nvContentPartPr>
            <p14:xfrm>
              <a:off x="5525407" y="1734817"/>
              <a:ext cx="12960" cy="7219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F51EB19-2242-4CB7-9F63-93E7C8850D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16407" y="1725815"/>
                <a:ext cx="30600" cy="7396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4FD4EB1-5335-42D6-A898-F6A3C2EACEBD}"/>
                  </a:ext>
                </a:extLst>
              </p14:cNvPr>
              <p14:cNvContentPartPr/>
              <p14:nvPr/>
            </p14:nvContentPartPr>
            <p14:xfrm>
              <a:off x="5560563" y="1769601"/>
              <a:ext cx="748711" cy="271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4FD4EB1-5335-42D6-A898-F6A3C2EACEB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51564" y="1762826"/>
                <a:ext cx="766349" cy="13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A4DE6D2-FE3A-44CC-AB44-FCEA78FB83AD}"/>
                  </a:ext>
                </a:extLst>
              </p14:cNvPr>
              <p14:cNvContentPartPr/>
              <p14:nvPr/>
            </p14:nvContentPartPr>
            <p14:xfrm>
              <a:off x="5503213" y="2457376"/>
              <a:ext cx="717391" cy="271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A4DE6D2-FE3A-44CC-AB44-FCEA78FB83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94214" y="2450601"/>
                <a:ext cx="735029" cy="13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90A38D5-148D-4C28-894B-4D60E6B3FC6D}"/>
                  </a:ext>
                </a:extLst>
              </p14:cNvPr>
              <p14:cNvContentPartPr/>
              <p14:nvPr/>
            </p14:nvContentPartPr>
            <p14:xfrm>
              <a:off x="-303234" y="1479931"/>
              <a:ext cx="270" cy="27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90A38D5-148D-4C28-894B-4D60E6B3FC6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309984" y="1473181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014EF9B-B468-4BA1-89E0-F0B207E2B48E}"/>
                  </a:ext>
                </a:extLst>
              </p14:cNvPr>
              <p14:cNvContentPartPr/>
              <p14:nvPr/>
            </p14:nvContentPartPr>
            <p14:xfrm>
              <a:off x="2727732" y="2095808"/>
              <a:ext cx="271" cy="27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014EF9B-B468-4BA1-89E0-F0B207E2B4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20957" y="2089033"/>
                <a:ext cx="13550" cy="1355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DDB4515-E1D2-46A1-8D33-B3F110905AD8}"/>
              </a:ext>
            </a:extLst>
          </p:cNvPr>
          <p:cNvSpPr txBox="1"/>
          <p:nvPr/>
        </p:nvSpPr>
        <p:spPr>
          <a:xfrm>
            <a:off x="6220604" y="1590992"/>
            <a:ext cx="2531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mbria" panose="02040503050406030204" pitchFamily="18" charset="0"/>
                <a:ea typeface="Cambria" panose="02040503050406030204" pitchFamily="18" charset="0"/>
              </a:rPr>
              <a:t>Cancerous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CD1474-0968-4492-8E73-AEA79107534E}"/>
              </a:ext>
            </a:extLst>
          </p:cNvPr>
          <p:cNvSpPr txBox="1"/>
          <p:nvPr/>
        </p:nvSpPr>
        <p:spPr>
          <a:xfrm>
            <a:off x="6095999" y="2287520"/>
            <a:ext cx="2357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mbria" panose="02040503050406030204" pitchFamily="18" charset="0"/>
                <a:ea typeface="Cambria" panose="02040503050406030204" pitchFamily="18" charset="0"/>
              </a:rPr>
              <a:t>Non-Cancerous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0D71E7-70EC-4F2B-A645-98EF9FED3C8A}"/>
              </a:ext>
            </a:extLst>
          </p:cNvPr>
          <p:cNvSpPr txBox="1"/>
          <p:nvPr/>
        </p:nvSpPr>
        <p:spPr>
          <a:xfrm>
            <a:off x="0" y="52186"/>
            <a:ext cx="12192000" cy="12311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CA" sz="2400" b="1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CA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POLYP</a:t>
            </a:r>
          </a:p>
          <a:p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931FB9E-2E57-4CFB-A214-B9915B94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2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429134A-6E45-453A-BF36-D5D2D049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ENSC 813 Deep Learning Systems </a:t>
            </a:r>
          </a:p>
        </p:txBody>
      </p:sp>
      <p:pic>
        <p:nvPicPr>
          <p:cNvPr id="17" name="Picture 16" descr="Company name&#10;&#10;Description automatically generated with low confidence">
            <a:extLst>
              <a:ext uri="{FF2B5EF4-FFF2-40B4-BE49-F238E27FC236}">
                <a16:creationId xmlns:a16="http://schemas.microsoft.com/office/drawing/2014/main" id="{8FEB1872-E904-45DF-8DB8-CF7CE44321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2" y="6443535"/>
            <a:ext cx="2258971" cy="238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9740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ABFFD9-20B9-4D23-AE82-F5DAB07A0AC1}"/>
              </a:ext>
            </a:extLst>
          </p:cNvPr>
          <p:cNvSpPr txBox="1"/>
          <p:nvPr/>
        </p:nvSpPr>
        <p:spPr>
          <a:xfrm>
            <a:off x="0" y="-15604"/>
            <a:ext cx="12192000" cy="1138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 algn="ctr"/>
            <a:endParaRPr lang="en-CA" dirty="0"/>
          </a:p>
          <a:p>
            <a:pPr lvl="0" algn="ctr"/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ACCURACY COMPARISON – Training data </a:t>
            </a:r>
          </a:p>
          <a:p>
            <a:pPr lvl="0" algn="ctr"/>
            <a:endParaRPr lang="en-CA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F14086-547B-4472-A03C-3CEEB55FE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431639"/>
              </p:ext>
            </p:extLst>
          </p:nvPr>
        </p:nvGraphicFramePr>
        <p:xfrm>
          <a:off x="3031412" y="1298164"/>
          <a:ext cx="5357845" cy="1300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633">
                  <a:extLst>
                    <a:ext uri="{9D8B030D-6E8A-4147-A177-3AD203B41FA5}">
                      <a16:colId xmlns:a16="http://schemas.microsoft.com/office/drawing/2014/main" val="2359494760"/>
                    </a:ext>
                  </a:extLst>
                </a:gridCol>
                <a:gridCol w="2041733">
                  <a:extLst>
                    <a:ext uri="{9D8B030D-6E8A-4147-A177-3AD203B41FA5}">
                      <a16:colId xmlns:a16="http://schemas.microsoft.com/office/drawing/2014/main" val="871103009"/>
                    </a:ext>
                  </a:extLst>
                </a:gridCol>
                <a:gridCol w="1952479">
                  <a:extLst>
                    <a:ext uri="{9D8B030D-6E8A-4147-A177-3AD203B41FA5}">
                      <a16:colId xmlns:a16="http://schemas.microsoft.com/office/drawing/2014/main" val="4014572836"/>
                    </a:ext>
                  </a:extLst>
                </a:gridCol>
              </a:tblGrid>
              <a:tr h="558628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U-Net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Resnet50- </a:t>
                      </a:r>
                      <a:r>
                        <a:rPr lang="en-CA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UNet</a:t>
                      </a:r>
                      <a:endParaRPr lang="en-CA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3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0.9542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0.9893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0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0.9912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382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C1883CD-67A0-4AB8-8584-E5539647FA51}"/>
              </a:ext>
            </a:extLst>
          </p:cNvPr>
          <p:cNvSpPr txBox="1"/>
          <p:nvPr/>
        </p:nvSpPr>
        <p:spPr>
          <a:xfrm>
            <a:off x="0" y="3201134"/>
            <a:ext cx="12192000" cy="1138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 algn="ctr"/>
            <a:endParaRPr lang="en-CA" dirty="0"/>
          </a:p>
          <a:p>
            <a:pPr lvl="0" algn="ctr"/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ACCURACY COMPARISON – Testing data </a:t>
            </a:r>
          </a:p>
          <a:p>
            <a:pPr lvl="0" algn="ctr"/>
            <a:endParaRPr lang="en-CA" dirty="0"/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9D521DB7-CFBF-4EE3-A066-0505A950D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121787"/>
              </p:ext>
            </p:extLst>
          </p:nvPr>
        </p:nvGraphicFramePr>
        <p:xfrm>
          <a:off x="3174248" y="4571729"/>
          <a:ext cx="5497804" cy="1300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254">
                  <a:extLst>
                    <a:ext uri="{9D8B030D-6E8A-4147-A177-3AD203B41FA5}">
                      <a16:colId xmlns:a16="http://schemas.microsoft.com/office/drawing/2014/main" val="2359494760"/>
                    </a:ext>
                  </a:extLst>
                </a:gridCol>
                <a:gridCol w="2095068">
                  <a:extLst>
                    <a:ext uri="{9D8B030D-6E8A-4147-A177-3AD203B41FA5}">
                      <a16:colId xmlns:a16="http://schemas.microsoft.com/office/drawing/2014/main" val="871103009"/>
                    </a:ext>
                  </a:extLst>
                </a:gridCol>
                <a:gridCol w="2003482">
                  <a:extLst>
                    <a:ext uri="{9D8B030D-6E8A-4147-A177-3AD203B41FA5}">
                      <a16:colId xmlns:a16="http://schemas.microsoft.com/office/drawing/2014/main" val="4014572836"/>
                    </a:ext>
                  </a:extLst>
                </a:gridCol>
              </a:tblGrid>
              <a:tr h="558628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U-Net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Resnet50- </a:t>
                      </a:r>
                      <a:r>
                        <a:rPr lang="en-CA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UNet</a:t>
                      </a:r>
                      <a:endParaRPr lang="en-CA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3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0.9162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0.9078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0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0.9705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38250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49EAB4-1091-4189-B0F0-4B575126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B4AC99E-79C1-459C-AB39-54521ED3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ENSC 813 Deep Learning Systems</a:t>
            </a:r>
          </a:p>
        </p:txBody>
      </p:sp>
      <p:pic>
        <p:nvPicPr>
          <p:cNvPr id="10" name="Picture 9" descr="Company name&#10;&#10;Description automatically generated with low confidence">
            <a:extLst>
              <a:ext uri="{FF2B5EF4-FFF2-40B4-BE49-F238E27FC236}">
                <a16:creationId xmlns:a16="http://schemas.microsoft.com/office/drawing/2014/main" id="{D0B087CB-6FDD-4A79-AB54-A5BD8B123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83" y="6602099"/>
            <a:ext cx="2258971" cy="238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4452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4917C7-007F-439E-8AD0-CAFFA2BA09D0}"/>
              </a:ext>
            </a:extLst>
          </p:cNvPr>
          <p:cNvSpPr txBox="1"/>
          <p:nvPr/>
        </p:nvSpPr>
        <p:spPr>
          <a:xfrm>
            <a:off x="0" y="0"/>
            <a:ext cx="12192000" cy="1138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 algn="ctr"/>
            <a:endParaRPr lang="en-CA" dirty="0"/>
          </a:p>
          <a:p>
            <a:pPr lvl="0" algn="ctr"/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  <a:p>
            <a:pPr lvl="0" algn="ctr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19401-1301-4863-A556-44BA0A23B56B}"/>
              </a:ext>
            </a:extLst>
          </p:cNvPr>
          <p:cNvSpPr txBox="1"/>
          <p:nvPr/>
        </p:nvSpPr>
        <p:spPr>
          <a:xfrm>
            <a:off x="307910" y="2500604"/>
            <a:ext cx="114206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000" dirty="0">
                <a:latin typeface="Cambria" panose="02040503050406030204" pitchFamily="18" charset="0"/>
                <a:ea typeface="Cambria" panose="02040503050406030204" pitchFamily="18" charset="0"/>
              </a:rPr>
              <a:t> Polyp segmentation performed using U-Net and Resnet50-Unet was performed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CA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000" dirty="0">
                <a:latin typeface="Cambria" panose="02040503050406030204" pitchFamily="18" charset="0"/>
                <a:ea typeface="Cambria" panose="02040503050406030204" pitchFamily="18" charset="0"/>
              </a:rPr>
              <a:t>After one trail for training data, Resnet 50-Unet is better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CA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000" dirty="0">
                <a:latin typeface="Cambria" panose="02040503050406030204" pitchFamily="18" charset="0"/>
                <a:ea typeface="Cambria" panose="02040503050406030204" pitchFamily="18" charset="0"/>
              </a:rPr>
              <a:t>For testing data, U-Net is better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24015-538E-4EEA-BDFA-89171E33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81F0E-10FA-40EE-9D7E-8A23F0D3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ENSC 813 Deep Learning Systems</a:t>
            </a:r>
          </a:p>
        </p:txBody>
      </p:sp>
      <p:pic>
        <p:nvPicPr>
          <p:cNvPr id="7" name="Picture 6" descr="Company name&#10;&#10;Description automatically generated with low confidence">
            <a:extLst>
              <a:ext uri="{FF2B5EF4-FFF2-40B4-BE49-F238E27FC236}">
                <a16:creationId xmlns:a16="http://schemas.microsoft.com/office/drawing/2014/main" id="{4D14A34F-3B7B-4713-833A-CD14BFB4C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85" y="6419536"/>
            <a:ext cx="2258971" cy="238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6800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62B734-2E7B-4D69-B441-190D5E53B19E}"/>
              </a:ext>
            </a:extLst>
          </p:cNvPr>
          <p:cNvSpPr txBox="1"/>
          <p:nvPr/>
        </p:nvSpPr>
        <p:spPr>
          <a:xfrm>
            <a:off x="538844" y="1588490"/>
            <a:ext cx="11114311" cy="2580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[1] </a:t>
            </a:r>
            <a:r>
              <a:rPr lang="en-IN" sz="1200" u="sng" dirty="0">
                <a:solidFill>
                  <a:srgbClr val="0563C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https://arxiv.org/pdf/1505.04597.pdf</a:t>
            </a:r>
            <a:endParaRPr lang="en-CA" sz="1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[2] </a:t>
            </a:r>
            <a:r>
              <a:rPr lang="en-IN" sz="1200" u="sng" dirty="0">
                <a:solidFill>
                  <a:srgbClr val="0563C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https://medium.com/analytics-vidhya/deep-learning-image-segmentation-and-localization-u-net-architecture-ea4cff5595d9</a:t>
            </a:r>
            <a:endParaRPr lang="en-CA" sz="1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[3] </a:t>
            </a:r>
            <a:r>
              <a:rPr lang="en-IN" sz="1200" u="sng" dirty="0">
                <a:solidFill>
                  <a:srgbClr val="0563C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4"/>
              </a:rPr>
              <a:t>https://www.analyticsvidhya.com/blog/2021/08/all-you-need-to-know-about-skip-connections/</a:t>
            </a:r>
            <a:endParaRPr lang="en-CA" sz="1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[4] </a:t>
            </a:r>
            <a:r>
              <a:rPr lang="en-IN" sz="1200" u="sng" dirty="0">
                <a:solidFill>
                  <a:srgbClr val="0563C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5"/>
              </a:rPr>
              <a:t>https://lmb.informatik.uni-freiburg.de/people/ronneber/u-net/</a:t>
            </a:r>
            <a:endParaRPr lang="en-CA" sz="1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[5] </a:t>
            </a:r>
            <a:r>
              <a:rPr lang="en-IN" sz="1200" u="sng" dirty="0">
                <a:solidFill>
                  <a:srgbClr val="0563C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6"/>
              </a:rPr>
              <a:t>https://developers.arcgis.com/python/guide/how-unet-works/</a:t>
            </a:r>
            <a:endParaRPr lang="en-CA" sz="1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[6] </a:t>
            </a:r>
            <a:r>
              <a:rPr lang="en-IN" sz="12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Saruar</a:t>
            </a: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Alam1 , Nikhil Kumar Tomar2 , </a:t>
            </a:r>
            <a:r>
              <a:rPr lang="en-IN" sz="12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Aarati</a:t>
            </a: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Thakur3 , </a:t>
            </a:r>
            <a:r>
              <a:rPr lang="en-IN" sz="12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Debesh</a:t>
            </a: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Jha2,4, Ashish Rauniyar5,6, “Automatic Polyp Segmentation using U-Net-ResNet50”, MediaEval’20, December 14-15 2020, Online</a:t>
            </a:r>
            <a:endParaRPr lang="en-CA" sz="1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[7] </a:t>
            </a:r>
            <a:r>
              <a:rPr lang="en-IN" sz="12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Zhengxin</a:t>
            </a: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Zhang† , </a:t>
            </a:r>
            <a:r>
              <a:rPr lang="en-IN" sz="12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Qingjie</a:t>
            </a: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Liu†</a:t>
            </a: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  <a:cs typeface="Cambria Math" panose="02040503050406030204" pitchFamily="18" charset="0"/>
              </a:rPr>
              <a:t>∗</a:t>
            </a: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and </a:t>
            </a:r>
            <a:r>
              <a:rPr lang="en-IN" sz="12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Yunhong</a:t>
            </a: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Wang, Senior, “Road Extraction by Deep Residual U-Net”, IEEE GEOSCIENCE AND REMOTE SENSING LETTERS</a:t>
            </a:r>
            <a:endParaRPr lang="en-CA" sz="1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[8] Slides by Prof Ivan </a:t>
            </a:r>
            <a:r>
              <a:rPr lang="en-IN" sz="12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Bajic</a:t>
            </a:r>
            <a:endParaRPr lang="en-CA" sz="1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44A520-30F7-4B9C-B95E-51A6DF05AA8F}"/>
              </a:ext>
            </a:extLst>
          </p:cNvPr>
          <p:cNvSpPr txBox="1"/>
          <p:nvPr/>
        </p:nvSpPr>
        <p:spPr>
          <a:xfrm>
            <a:off x="0" y="0"/>
            <a:ext cx="12192000" cy="1138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 algn="ctr"/>
            <a:endParaRPr lang="en-CA" dirty="0"/>
          </a:p>
          <a:p>
            <a:pPr lvl="0" algn="ctr"/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lvl="0" algn="ctr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AA3E3-F64B-4D92-AD69-2CC13215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F7567-C148-464B-924C-C2C6A8EE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ENSC 813 Deep Learning Systems</a:t>
            </a:r>
          </a:p>
        </p:txBody>
      </p:sp>
      <p:pic>
        <p:nvPicPr>
          <p:cNvPr id="15" name="Picture 14" descr="Company name&#10;&#10;Description automatically generated with low confidence">
            <a:extLst>
              <a:ext uri="{FF2B5EF4-FFF2-40B4-BE49-F238E27FC236}">
                <a16:creationId xmlns:a16="http://schemas.microsoft.com/office/drawing/2014/main" id="{1193DF5F-42BA-46A2-BC1D-808C2ED2B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85" y="6419536"/>
            <a:ext cx="2258971" cy="238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9498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FC0004-DDFB-4202-9CEA-545A1BAB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ENSC 813 Deep Learning Systems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472158-5CD2-4A84-A63A-DADAB14F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01654-0E43-47A1-9DF7-EC144E2B5D41}"/>
              </a:ext>
            </a:extLst>
          </p:cNvPr>
          <p:cNvSpPr txBox="1"/>
          <p:nvPr/>
        </p:nvSpPr>
        <p:spPr>
          <a:xfrm>
            <a:off x="1209368" y="2369574"/>
            <a:ext cx="8790038" cy="1138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 algn="ctr"/>
            <a:endParaRPr lang="en-CA" dirty="0"/>
          </a:p>
          <a:p>
            <a:pPr lvl="0" algn="ctr"/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</a:p>
          <a:p>
            <a:pPr lvl="0" algn="ctr"/>
            <a:endParaRPr lang="en-CA" dirty="0"/>
          </a:p>
        </p:txBody>
      </p:sp>
      <p:pic>
        <p:nvPicPr>
          <p:cNvPr id="5" name="Picture 4" descr="Company name&#10;&#10;Description automatically generated with low confidence">
            <a:extLst>
              <a:ext uri="{FF2B5EF4-FFF2-40B4-BE49-F238E27FC236}">
                <a16:creationId xmlns:a16="http://schemas.microsoft.com/office/drawing/2014/main" id="{B2BCACA0-B360-445E-99B1-D8B059F54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85" y="6419536"/>
            <a:ext cx="2258971" cy="238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49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BC614-8FB9-4575-AC0A-864640DCD410}"/>
              </a:ext>
            </a:extLst>
          </p:cNvPr>
          <p:cNvSpPr txBox="1"/>
          <p:nvPr/>
        </p:nvSpPr>
        <p:spPr>
          <a:xfrm>
            <a:off x="0" y="1"/>
            <a:ext cx="12192000" cy="11357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U-NET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178FB-D98C-43ED-B4EF-8983A2892D1E}"/>
              </a:ext>
            </a:extLst>
          </p:cNvPr>
          <p:cNvSpPr txBox="1"/>
          <p:nvPr/>
        </p:nvSpPr>
        <p:spPr>
          <a:xfrm>
            <a:off x="8931276" y="2704752"/>
            <a:ext cx="3006288" cy="4393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Two parts:</a:t>
            </a:r>
          </a:p>
          <a:p>
            <a:pPr indent="-228594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57162" indent="-228594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Encoder</a:t>
            </a:r>
          </a:p>
          <a:p>
            <a:pPr marL="257162" indent="-228594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Decoder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F733CF30-2D72-4F4B-8085-CA25CB8DC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9" y="1135738"/>
            <a:ext cx="7930435" cy="551271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4B53DF-10CF-40DF-B816-E9F0114F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E0906-AB35-43FE-A380-29C3E439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ENSC 813 Deep Learning Systems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D96287-4D00-403B-9914-B9E45FC29669}"/>
              </a:ext>
            </a:extLst>
          </p:cNvPr>
          <p:cNvSpPr txBox="1"/>
          <p:nvPr/>
        </p:nvSpPr>
        <p:spPr>
          <a:xfrm>
            <a:off x="80089" y="6459865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https://lmb.informatik.uni-freiburg.de/people/ronneber/u-net/</a:t>
            </a:r>
          </a:p>
        </p:txBody>
      </p:sp>
    </p:spTree>
    <p:extLst>
      <p:ext uri="{BB962C8B-B14F-4D97-AF65-F5344CB8AC3E}">
        <p14:creationId xmlns:p14="http://schemas.microsoft.com/office/powerpoint/2010/main" val="82648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3388B4-32C6-4DD6-A605-FD33228FD1C8}"/>
              </a:ext>
            </a:extLst>
          </p:cNvPr>
          <p:cNvSpPr txBox="1"/>
          <p:nvPr/>
        </p:nvSpPr>
        <p:spPr>
          <a:xfrm>
            <a:off x="0" y="0"/>
            <a:ext cx="12192000" cy="9739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 fontScale="4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5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Modified U-Net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2" name="Picture 1" descr="A picture containing chart&#10;&#10;Description automatically generated">
            <a:extLst>
              <a:ext uri="{FF2B5EF4-FFF2-40B4-BE49-F238E27FC236}">
                <a16:creationId xmlns:a16="http://schemas.microsoft.com/office/drawing/2014/main" id="{7EE64922-0F78-4A44-B859-D92A765F17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6" r="16109" b="17038"/>
          <a:stretch/>
        </p:blipFill>
        <p:spPr bwMode="auto">
          <a:xfrm>
            <a:off x="3429979" y="1085710"/>
            <a:ext cx="8635679" cy="577229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FFDD3-D1BD-4949-8833-B3CBC37D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3E0C6-05AF-49C8-93E4-3CF3B5A8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ENSC 813 Deep Learning Systems</a:t>
            </a:r>
          </a:p>
        </p:txBody>
      </p:sp>
      <p:pic>
        <p:nvPicPr>
          <p:cNvPr id="24" name="Picture 23" descr="Company name&#10;&#10;Description automatically generated with low confidence">
            <a:extLst>
              <a:ext uri="{FF2B5EF4-FFF2-40B4-BE49-F238E27FC236}">
                <a16:creationId xmlns:a16="http://schemas.microsoft.com/office/drawing/2014/main" id="{F27C8107-5868-49B0-BBF4-E2B2E14BE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85" y="6419536"/>
            <a:ext cx="2258971" cy="238752"/>
          </a:xfrm>
          <a:prstGeom prst="rect">
            <a:avLst/>
          </a:prstGeom>
          <a:noFill/>
        </p:spPr>
      </p:pic>
      <p:pic>
        <p:nvPicPr>
          <p:cNvPr id="2052" name="Picture 4" descr="The architecture of ResNet-50 model. | Download Scientific Diagram">
            <a:extLst>
              <a:ext uri="{FF2B5EF4-FFF2-40B4-BE49-F238E27FC236}">
                <a16:creationId xmlns:a16="http://schemas.microsoft.com/office/drawing/2014/main" id="{8B94C2CE-C41A-4261-9EE8-D85BD90FC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1212"/>
            <a:ext cx="3303639" cy="165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CC090AD-D496-4D79-B308-49E0B49BCF4C}"/>
              </a:ext>
            </a:extLst>
          </p:cNvPr>
          <p:cNvSpPr txBox="1"/>
          <p:nvPr/>
        </p:nvSpPr>
        <p:spPr>
          <a:xfrm>
            <a:off x="-110486" y="2216493"/>
            <a:ext cx="32257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00" dirty="0"/>
              <a:t>https://www.researchgate.net/figure/The-architecture-of-ResNet-50-model_fig4_349717475</a:t>
            </a:r>
          </a:p>
        </p:txBody>
      </p:sp>
    </p:spTree>
    <p:extLst>
      <p:ext uri="{BB962C8B-B14F-4D97-AF65-F5344CB8AC3E}">
        <p14:creationId xmlns:p14="http://schemas.microsoft.com/office/powerpoint/2010/main" val="220420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870F3D-05F9-4B64-B9DF-C6937670A25B}"/>
              </a:ext>
            </a:extLst>
          </p:cNvPr>
          <p:cNvSpPr txBox="1"/>
          <p:nvPr/>
        </p:nvSpPr>
        <p:spPr>
          <a:xfrm>
            <a:off x="0" y="0"/>
            <a:ext cx="12192000" cy="1138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 algn="ctr"/>
            <a:endParaRPr lang="en-CA" dirty="0"/>
          </a:p>
          <a:p>
            <a:pPr lvl="0" algn="ctr"/>
            <a:r>
              <a:rPr lang="en-CA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Architectures used in the project 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A72CBC-7A77-4282-B0E7-F2DC02A78978}"/>
              </a:ext>
            </a:extLst>
          </p:cNvPr>
          <p:cNvSpPr txBox="1"/>
          <p:nvPr/>
        </p:nvSpPr>
        <p:spPr>
          <a:xfrm>
            <a:off x="1962150" y="2501295"/>
            <a:ext cx="85534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Simple U-Net architecture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U-Net with pre-trained ResNet50 as the encoder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Comparison and Analysis </a:t>
            </a: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4C724-5223-4F4C-8634-A07061F2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2691F-0DF1-4311-B0BB-07B46894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ENSC 813 Deep Learning Systems</a:t>
            </a:r>
          </a:p>
        </p:txBody>
      </p:sp>
      <p:pic>
        <p:nvPicPr>
          <p:cNvPr id="13" name="Picture 12" descr="Company name&#10;&#10;Description automatically generated with low confidence">
            <a:extLst>
              <a:ext uri="{FF2B5EF4-FFF2-40B4-BE49-F238E27FC236}">
                <a16:creationId xmlns:a16="http://schemas.microsoft.com/office/drawing/2014/main" id="{AE8D7A19-FF33-48C7-B261-5B5B1E065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85" y="6419536"/>
            <a:ext cx="2258971" cy="238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132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995A0D-5133-4982-B35E-9BF1363659BA}"/>
              </a:ext>
            </a:extLst>
          </p:cNvPr>
          <p:cNvSpPr txBox="1"/>
          <p:nvPr/>
        </p:nvSpPr>
        <p:spPr>
          <a:xfrm>
            <a:off x="371475" y="1687734"/>
            <a:ext cx="4924425" cy="4393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594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57150" algn="just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CVC-</a:t>
            </a: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ClinicDB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- o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fficial database to be used in the training stages of MICCAI Sub-Challenge on Automatic Polyp Detection Challenge in Colonoscopy Videos 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C4B9-AAA7-4C71-BF85-0474BD3E2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941145"/>
              </p:ext>
            </p:extLst>
          </p:nvPr>
        </p:nvGraphicFramePr>
        <p:xfrm>
          <a:off x="6371794" y="1772597"/>
          <a:ext cx="4689912" cy="331280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921552">
                  <a:extLst>
                    <a:ext uri="{9D8B030D-6E8A-4147-A177-3AD203B41FA5}">
                      <a16:colId xmlns:a16="http://schemas.microsoft.com/office/drawing/2014/main" val="2939999526"/>
                    </a:ext>
                  </a:extLst>
                </a:gridCol>
                <a:gridCol w="1311175">
                  <a:extLst>
                    <a:ext uri="{9D8B030D-6E8A-4147-A177-3AD203B41FA5}">
                      <a16:colId xmlns:a16="http://schemas.microsoft.com/office/drawing/2014/main" val="395790005"/>
                    </a:ext>
                  </a:extLst>
                </a:gridCol>
                <a:gridCol w="1457185">
                  <a:extLst>
                    <a:ext uri="{9D8B030D-6E8A-4147-A177-3AD203B41FA5}">
                      <a16:colId xmlns:a16="http://schemas.microsoft.com/office/drawing/2014/main" val="1782448961"/>
                    </a:ext>
                  </a:extLst>
                </a:gridCol>
              </a:tblGrid>
              <a:tr h="5122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b="0" cap="none" spc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CA" sz="2100" b="0" cap="none" spc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47" marR="128747" marT="13787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b="0" cap="none" spc="0">
                          <a:solidFill>
                            <a:schemeClr val="bg1"/>
                          </a:solidFill>
                          <a:effectLst/>
                        </a:rPr>
                        <a:t>Images</a:t>
                      </a:r>
                      <a:endParaRPr lang="en-CA" sz="2100" b="0" cap="none" spc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47" marR="128747" marT="13787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100" b="0" cap="none" spc="0">
                          <a:solidFill>
                            <a:schemeClr val="bg1"/>
                          </a:solidFill>
                          <a:effectLst/>
                        </a:rPr>
                        <a:t>Masks</a:t>
                      </a:r>
                      <a:endParaRPr lang="en-CA" sz="2100" b="0" cap="none" spc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47" marR="128747" marT="137875" marB="0" anchor="ctr"/>
                </a:tc>
                <a:extLst>
                  <a:ext uri="{0D108BD9-81ED-4DB2-BD59-A6C34878D82A}">
                    <a16:rowId xmlns:a16="http://schemas.microsoft.com/office/drawing/2014/main" val="3868435079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b="1" cap="none" spc="0">
                          <a:solidFill>
                            <a:schemeClr val="tx1"/>
                          </a:solidFill>
                          <a:effectLst/>
                        </a:rPr>
                        <a:t>Total number</a:t>
                      </a:r>
                      <a:endParaRPr lang="en-CA" sz="1900" b="1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47" marR="128747" marT="137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</a:rPr>
                        <a:t>612</a:t>
                      </a:r>
                      <a:endParaRPr lang="en-CA" sz="19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47" marR="128747" marT="137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</a:rPr>
                        <a:t>612</a:t>
                      </a:r>
                      <a:endParaRPr lang="en-CA" sz="19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47" marR="128747" marT="137875" marB="0"/>
                </a:tc>
                <a:extLst>
                  <a:ext uri="{0D108BD9-81ED-4DB2-BD59-A6C34878D82A}">
                    <a16:rowId xmlns:a16="http://schemas.microsoft.com/office/drawing/2014/main" val="1369080694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b="1" cap="none" spc="0">
                          <a:solidFill>
                            <a:schemeClr val="tx1"/>
                          </a:solidFill>
                          <a:effectLst/>
                        </a:rPr>
                        <a:t>Color</a:t>
                      </a:r>
                      <a:endParaRPr lang="en-CA" sz="1900" b="1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47" marR="128747" marT="137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cap="none" spc="0" dirty="0">
                          <a:solidFill>
                            <a:schemeClr val="tx1"/>
                          </a:solidFill>
                          <a:effectLst/>
                        </a:rPr>
                        <a:t>RGB</a:t>
                      </a:r>
                      <a:endParaRPr lang="en-CA" sz="19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47" marR="128747" marT="137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</a:rPr>
                        <a:t>Greyscale</a:t>
                      </a:r>
                      <a:endParaRPr lang="en-CA" sz="19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47" marR="128747" marT="137875" marB="0"/>
                </a:tc>
                <a:extLst>
                  <a:ext uri="{0D108BD9-81ED-4DB2-BD59-A6C34878D82A}">
                    <a16:rowId xmlns:a16="http://schemas.microsoft.com/office/drawing/2014/main" val="2050291003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b="1" cap="none" spc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  <a:endParaRPr lang="en-CA" sz="1900" b="1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47" marR="128747" marT="137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</a:rPr>
                        <a:t>256x256</a:t>
                      </a:r>
                      <a:endParaRPr lang="en-CA" sz="19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47" marR="128747" marT="137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</a:rPr>
                        <a:t>256x256</a:t>
                      </a:r>
                      <a:endParaRPr lang="en-CA" sz="19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47" marR="128747" marT="137875" marB="0"/>
                </a:tc>
                <a:extLst>
                  <a:ext uri="{0D108BD9-81ED-4DB2-BD59-A6C34878D82A}">
                    <a16:rowId xmlns:a16="http://schemas.microsoft.com/office/drawing/2014/main" val="1355416823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b="1" cap="none" spc="0">
                          <a:solidFill>
                            <a:schemeClr val="tx1"/>
                          </a:solidFill>
                          <a:effectLst/>
                        </a:rPr>
                        <a:t>Test set</a:t>
                      </a:r>
                      <a:endParaRPr lang="en-CA" sz="1900" b="1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47" marR="128747" marT="137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</a:rPr>
                        <a:t>61</a:t>
                      </a:r>
                      <a:endParaRPr lang="en-CA" sz="19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47" marR="128747" marT="137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</a:rPr>
                        <a:t>61</a:t>
                      </a:r>
                      <a:endParaRPr lang="en-CA" sz="19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47" marR="128747" marT="137875" marB="0"/>
                </a:tc>
                <a:extLst>
                  <a:ext uri="{0D108BD9-81ED-4DB2-BD59-A6C34878D82A}">
                    <a16:rowId xmlns:a16="http://schemas.microsoft.com/office/drawing/2014/main" val="1942240321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b="1" cap="none" spc="0">
                          <a:solidFill>
                            <a:schemeClr val="tx1"/>
                          </a:solidFill>
                          <a:effectLst/>
                        </a:rPr>
                        <a:t>Validation set</a:t>
                      </a:r>
                      <a:endParaRPr lang="en-CA" sz="1900" b="1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47" marR="128747" marT="137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</a:rPr>
                        <a:t>61</a:t>
                      </a:r>
                      <a:endParaRPr lang="en-CA" sz="19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47" marR="128747" marT="137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</a:rPr>
                        <a:t>61</a:t>
                      </a:r>
                      <a:endParaRPr lang="en-CA" sz="19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47" marR="128747" marT="137875" marB="0"/>
                </a:tc>
                <a:extLst>
                  <a:ext uri="{0D108BD9-81ED-4DB2-BD59-A6C34878D82A}">
                    <a16:rowId xmlns:a16="http://schemas.microsoft.com/office/drawing/2014/main" val="2748339719"/>
                  </a:ext>
                </a:extLst>
              </a:tr>
              <a:tr h="4667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b="1" cap="none" spc="0">
                          <a:solidFill>
                            <a:schemeClr val="tx1"/>
                          </a:solidFill>
                          <a:effectLst/>
                        </a:rPr>
                        <a:t>Training set</a:t>
                      </a:r>
                      <a:endParaRPr lang="en-CA" sz="1900" b="1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47" marR="128747" marT="137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</a:rPr>
                        <a:t>490</a:t>
                      </a:r>
                      <a:endParaRPr lang="en-CA" sz="19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47" marR="128747" marT="137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cap="none" spc="0" dirty="0">
                          <a:solidFill>
                            <a:schemeClr val="tx1"/>
                          </a:solidFill>
                          <a:effectLst/>
                        </a:rPr>
                        <a:t>490</a:t>
                      </a:r>
                      <a:endParaRPr lang="en-CA" sz="19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47" marR="128747" marT="137875" marB="0"/>
                </a:tc>
                <a:extLst>
                  <a:ext uri="{0D108BD9-81ED-4DB2-BD59-A6C34878D82A}">
                    <a16:rowId xmlns:a16="http://schemas.microsoft.com/office/drawing/2014/main" val="147443945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6FEF711-84CA-4CAF-8254-000057486CEA}"/>
              </a:ext>
            </a:extLst>
          </p:cNvPr>
          <p:cNvSpPr txBox="1"/>
          <p:nvPr/>
        </p:nvSpPr>
        <p:spPr>
          <a:xfrm>
            <a:off x="0" y="0"/>
            <a:ext cx="12192000" cy="1138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 algn="ctr"/>
            <a:endParaRPr lang="en-CA" dirty="0"/>
          </a:p>
          <a:p>
            <a:pPr lvl="0" algn="ctr"/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</a:p>
          <a:p>
            <a:pPr lvl="0" algn="ctr"/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A78919-7798-4F29-925E-ED5F12F3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80869-E422-479A-970D-2C78700F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ENSC 813 Deep Learning Systems</a:t>
            </a:r>
          </a:p>
        </p:txBody>
      </p:sp>
      <p:pic>
        <p:nvPicPr>
          <p:cNvPr id="21" name="Picture 20" descr="Company name&#10;&#10;Description automatically generated with low confidence">
            <a:extLst>
              <a:ext uri="{FF2B5EF4-FFF2-40B4-BE49-F238E27FC236}">
                <a16:creationId xmlns:a16="http://schemas.microsoft.com/office/drawing/2014/main" id="{B002732B-A7B6-4EFE-8737-1D3FA3530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85" y="6419536"/>
            <a:ext cx="2258971" cy="238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3850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1886CF-2D1F-4779-BA3C-8CBD3FBFC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465" y="994346"/>
            <a:ext cx="2637839" cy="1978379"/>
          </a:xfrm>
          <a:prstGeom prst="rect">
            <a:avLst/>
          </a:prstGeom>
        </p:spPr>
      </p:pic>
      <p:pic>
        <p:nvPicPr>
          <p:cNvPr id="3" name="Picture 2" descr="A close-up of an organ&#10;&#10;Description automatically generated with medium confidence">
            <a:extLst>
              <a:ext uri="{FF2B5EF4-FFF2-40B4-BE49-F238E27FC236}">
                <a16:creationId xmlns:a16="http://schemas.microsoft.com/office/drawing/2014/main" id="{2E31A4A4-6D74-45E3-B5A3-4CFB07D13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12" y="977277"/>
            <a:ext cx="2653008" cy="1989756"/>
          </a:xfrm>
          <a:prstGeom prst="rect">
            <a:avLst/>
          </a:prstGeom>
        </p:spPr>
      </p:pic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4095CBD2-E038-4567-9163-F30362F10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155" y="994343"/>
            <a:ext cx="2637840" cy="197838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DD03D0DC-7FD3-4C09-A7CC-762758E878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22" y="3441803"/>
            <a:ext cx="2627820" cy="22871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DB6F37-70AE-4E5A-A7B5-F7F0C8A4D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944" y="3441803"/>
            <a:ext cx="2879095" cy="22871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DCAED2-3705-40C1-8B94-7C1833D5EB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365" y="3441803"/>
            <a:ext cx="2637839" cy="22871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34CE1E-058C-44D7-BFAA-6463C39354A3}"/>
              </a:ext>
            </a:extLst>
          </p:cNvPr>
          <p:cNvSpPr txBox="1"/>
          <p:nvPr/>
        </p:nvSpPr>
        <p:spPr>
          <a:xfrm>
            <a:off x="-38968" y="0"/>
            <a:ext cx="12192000" cy="8617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 algn="ctr"/>
            <a:endParaRPr lang="en-CA" dirty="0"/>
          </a:p>
          <a:p>
            <a:pPr lvl="0" algn="ctr"/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INPUT IMAGES AND MASKS (Samples)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815824-9CD8-44EF-A56C-8D85406F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C77FF-8760-472F-B6BA-2A861920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ENSC 813 Deep Learning Systems</a:t>
            </a:r>
          </a:p>
        </p:txBody>
      </p:sp>
      <p:pic>
        <p:nvPicPr>
          <p:cNvPr id="13" name="Picture 12" descr="Company name&#10;&#10;Description automatically generated with low confidence">
            <a:extLst>
              <a:ext uri="{FF2B5EF4-FFF2-40B4-BE49-F238E27FC236}">
                <a16:creationId xmlns:a16="http://schemas.microsoft.com/office/drawing/2014/main" id="{0E3C4E61-CC3A-4982-A7BB-0711EB269F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85" y="6419536"/>
            <a:ext cx="2258971" cy="238752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0F2F08-E96A-41B1-A157-A077AF5C0DF2}"/>
              </a:ext>
            </a:extLst>
          </p:cNvPr>
          <p:cNvSpPr txBox="1"/>
          <p:nvPr/>
        </p:nvSpPr>
        <p:spPr>
          <a:xfrm>
            <a:off x="4613112" y="5863657"/>
            <a:ext cx="6115664" cy="27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SG" sz="1100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https://polyp.grand-challenge.org/CVCClinicDB/</a:t>
            </a:r>
            <a:endParaRPr lang="en-CA" sz="11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0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0D9DFE9-29BD-417F-8EEF-F66D6D99317D}"/>
              </a:ext>
            </a:extLst>
          </p:cNvPr>
          <p:cNvSpPr txBox="1"/>
          <p:nvPr/>
        </p:nvSpPr>
        <p:spPr>
          <a:xfrm>
            <a:off x="0" y="0"/>
            <a:ext cx="12192000" cy="1138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 algn="ctr"/>
            <a:endParaRPr lang="en-CA" dirty="0"/>
          </a:p>
          <a:p>
            <a:pPr lvl="0" algn="ctr"/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ARCHITECTURE 1</a:t>
            </a:r>
          </a:p>
          <a:p>
            <a:pPr lvl="0" algn="ctr"/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D5E708-0516-4A99-9EEB-03162A08B014}"/>
              </a:ext>
            </a:extLst>
          </p:cNvPr>
          <p:cNvSpPr txBox="1"/>
          <p:nvPr/>
        </p:nvSpPr>
        <p:spPr>
          <a:xfrm>
            <a:off x="4105275" y="2343150"/>
            <a:ext cx="5514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200" dirty="0">
                <a:solidFill>
                  <a:schemeClr val="accent6">
                    <a:lumMod val="75000"/>
                  </a:schemeClr>
                </a:solidFill>
                <a:latin typeface="Caveat" panose="00000500000000000000" pitchFamily="2" charset="0"/>
              </a:rPr>
              <a:t>Simple U-Net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57591-8D77-4FB5-A2DC-397C81C6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FE474-6DBA-47E2-82F7-A7E61427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ENSC 813 Deep Learning Systems</a:t>
            </a:r>
          </a:p>
        </p:txBody>
      </p:sp>
      <p:pic>
        <p:nvPicPr>
          <p:cNvPr id="19" name="Picture 18" descr="Company name&#10;&#10;Description automatically generated with low confidence">
            <a:extLst>
              <a:ext uri="{FF2B5EF4-FFF2-40B4-BE49-F238E27FC236}">
                <a16:creationId xmlns:a16="http://schemas.microsoft.com/office/drawing/2014/main" id="{D615AA23-7025-4573-87F5-E3ADDDFE5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85" y="6419536"/>
            <a:ext cx="2258971" cy="238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816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7C966DC-068D-4FBC-A2A1-A0B909B94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572875"/>
              </p:ext>
            </p:extLst>
          </p:nvPr>
        </p:nvGraphicFramePr>
        <p:xfrm>
          <a:off x="471487" y="106209"/>
          <a:ext cx="11020425" cy="6645582"/>
        </p:xfrm>
        <a:graphic>
          <a:graphicData uri="http://schemas.openxmlformats.org/drawingml/2006/table">
            <a:tbl>
              <a:tblPr firstRow="1" firstCol="1" bandRow="1"/>
              <a:tblGrid>
                <a:gridCol w="3823204">
                  <a:extLst>
                    <a:ext uri="{9D8B030D-6E8A-4147-A177-3AD203B41FA5}">
                      <a16:colId xmlns:a16="http://schemas.microsoft.com/office/drawing/2014/main" val="948356887"/>
                    </a:ext>
                  </a:extLst>
                </a:gridCol>
                <a:gridCol w="7197221">
                  <a:extLst>
                    <a:ext uri="{9D8B030D-6E8A-4147-A177-3AD203B41FA5}">
                      <a16:colId xmlns:a16="http://schemas.microsoft.com/office/drawing/2014/main" val="119815899"/>
                    </a:ext>
                  </a:extLst>
                </a:gridCol>
              </a:tblGrid>
              <a:tr h="694229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1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Step 1: Data</a:t>
                      </a:r>
                      <a:endParaRPr lang="en-IN" sz="1600" b="0" i="0" u="none" strike="noStrike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52139" marR="52139" marT="7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1)Load dataset, split into training, validation, test set</a:t>
                      </a:r>
                      <a:endParaRPr lang="en-CA" sz="1600" b="1" i="0" u="none" strike="noStrike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  <a:p>
                      <a:pPr marL="347472" indent="-347472" algn="l" fontAlgn="t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2) Read the image and the mask</a:t>
                      </a:r>
                      <a:endParaRPr lang="en-CA" sz="1600" b="1" i="0" u="none" strike="noStrike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  <a:p>
                      <a:pPr marL="347472" indent="-347472" algn="l" fontAlgn="t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3) Setting up </a:t>
                      </a:r>
                      <a:r>
                        <a:rPr lang="en-CA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tf.data</a:t>
                      </a:r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pipeline for the training</a:t>
                      </a:r>
                      <a:endParaRPr lang="en-CA" sz="1600" b="1" i="0" u="none" strike="noStrike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52139" marR="52139" marT="7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12194"/>
                  </a:ext>
                </a:extLst>
              </a:tr>
              <a:tr h="762148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Step 2: Model developing</a:t>
                      </a:r>
                      <a:endParaRPr lang="en-IN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52139" marR="52139" marT="7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+mj-lt"/>
                        <a:buAutoNum type="arabicParenR"/>
                      </a:pPr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Building encoder - Filter size is taken as 16, 32, 48, 64</a:t>
                      </a:r>
                      <a:endParaRPr lang="en-IN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                                    Bridge</a:t>
                      </a:r>
                      <a:endParaRPr lang="en-IN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                                    Decoder</a:t>
                      </a:r>
                      <a:endParaRPr lang="en-IN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                                    Output layer</a:t>
                      </a:r>
                      <a:endParaRPr lang="en-IN" sz="16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52139" marR="52139" marT="7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71377"/>
                  </a:ext>
                </a:extLst>
              </a:tr>
              <a:tr h="3303484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1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Step 3: Training of the model</a:t>
                      </a:r>
                      <a:endParaRPr lang="en-IN" sz="1600" b="0" i="0" u="none" strike="noStrike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52139" marR="52139" marT="7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+mj-lt"/>
                        <a:buAutoNum type="arabicParenR"/>
                      </a:pPr>
                      <a:r>
                        <a:rPr lang="en-IN" sz="1600" b="1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Loading the training and validation dataset</a:t>
                      </a:r>
                      <a:endParaRPr lang="en-IN" sz="1600" b="0" i="0" u="none" strike="noStrike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2) Setting up </a:t>
                      </a:r>
                      <a:r>
                        <a:rPr lang="en-IN" sz="1600" b="1" i="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tf.data</a:t>
                      </a:r>
                      <a:r>
                        <a:rPr lang="en-IN" sz="1600" b="1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pipeline for training and validation dataset</a:t>
                      </a:r>
                      <a:endParaRPr lang="en-IN" sz="1600" b="0" i="0" u="none" strike="noStrike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1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3) Setting up hyperparameters</a:t>
                      </a:r>
                      <a:endParaRPr lang="en-IN" sz="1600" b="0" i="0" u="none" strike="noStrike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1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                            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Batch =8</a:t>
                      </a:r>
                      <a:endParaRPr lang="en-IN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                            Learning rate = 10</a:t>
                      </a:r>
                      <a:r>
                        <a:rPr lang="en-IN" sz="1600" b="1" i="0" u="none" strike="noStrike" baseline="300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-4</a:t>
                      </a:r>
                      <a:endParaRPr lang="en-IN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                            Epochs = 20</a:t>
                      </a:r>
                      <a:endParaRPr lang="en-IN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4) Building U-Net model</a:t>
                      </a:r>
                      <a:endParaRPr lang="en-IN" sz="1600" b="0" i="0" u="none" strike="noStrike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1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5) Defining loss, optimiser, and metrics</a:t>
                      </a:r>
                      <a:endParaRPr lang="en-IN" sz="1600" b="0" i="0" u="none" strike="noStrike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1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                         </a:t>
                      </a:r>
                      <a:r>
                        <a:rPr lang="en-IN" sz="16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Loss: binary </a:t>
                      </a:r>
                      <a:r>
                        <a:rPr lang="en-IN" sz="1600" b="1" i="0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crossentropy</a:t>
                      </a:r>
                      <a:endParaRPr lang="en-IN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                         Optimizer: Adam</a:t>
                      </a:r>
                      <a:endParaRPr lang="en-IN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6) Defining </a:t>
                      </a:r>
                      <a:r>
                        <a:rPr lang="en-IN" sz="1600" b="1" i="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callbacks</a:t>
                      </a:r>
                      <a:endParaRPr lang="en-IN" sz="1600" b="0" i="0" u="none" strike="noStrike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1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7) Start the training</a:t>
                      </a:r>
                      <a:endParaRPr lang="en-IN" sz="1600" b="0" i="0" u="none" strike="noStrike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52139" marR="52139" marT="7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752961"/>
                  </a:ext>
                </a:extLst>
              </a:tr>
              <a:tr h="852822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1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Step 4: Testing of the model</a:t>
                      </a:r>
                      <a:endParaRPr lang="en-IN" sz="1600" b="0" i="0" u="none" strike="noStrike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1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600" b="0" i="0" u="none" strike="noStrike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52139" marR="52139" marT="7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100"/>
                        <a:buFont typeface="+mj-lt"/>
                        <a:buAutoNum type="arabicParenR"/>
                      </a:pPr>
                      <a:r>
                        <a:rPr lang="en-IN" sz="1600" b="1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Loading the testing dataset</a:t>
                      </a:r>
                      <a:endParaRPr lang="en-IN" sz="1600" b="0" i="0" u="none" strike="noStrike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2) Setting up the </a:t>
                      </a:r>
                      <a:r>
                        <a:rPr lang="en-IN" sz="1600" b="1" i="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tf.data</a:t>
                      </a:r>
                      <a:r>
                        <a:rPr lang="en-IN" sz="1600" b="1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pipeline for testing dataset</a:t>
                      </a:r>
                      <a:endParaRPr lang="en-IN" sz="1600" b="0" i="0" u="none" strike="noStrike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1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3) Loading the training U-Net model</a:t>
                      </a:r>
                      <a:endParaRPr lang="en-IN" sz="1600" b="0" i="0" u="none" strike="noStrike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  <a:p>
                      <a:pPr marL="347472" indent="-347472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1" i="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4) Make the prediction and save the result</a:t>
                      </a:r>
                    </a:p>
                  </a:txBody>
                  <a:tcPr marL="52139" marR="52139" marT="724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54428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91A9F3-B11F-4178-AC59-4A9BDDD4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6B88B-C422-4C7D-AD8E-7AEFBEAF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ENSC 813 Deep Learning Systems</a:t>
            </a:r>
          </a:p>
        </p:txBody>
      </p:sp>
    </p:spTree>
    <p:extLst>
      <p:ext uri="{BB962C8B-B14F-4D97-AF65-F5344CB8AC3E}">
        <p14:creationId xmlns:p14="http://schemas.microsoft.com/office/powerpoint/2010/main" val="2295270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2994</TotalTime>
  <Words>941</Words>
  <Application>Microsoft Office PowerPoint</Application>
  <PresentationFormat>Widescreen</PresentationFormat>
  <Paragraphs>227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Algerian</vt:lpstr>
      <vt:lpstr>Arial</vt:lpstr>
      <vt:lpstr>Calibri</vt:lpstr>
      <vt:lpstr>Calibri Light</vt:lpstr>
      <vt:lpstr>Cambria</vt:lpstr>
      <vt:lpstr>Castellar</vt:lpstr>
      <vt:lpstr>Caveat</vt:lpstr>
      <vt:lpstr>Century Gothic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POLYP SEGMENTATION</dc:title>
  <dc:creator>nimitha gopinath</dc:creator>
  <cp:lastModifiedBy>Nimitha Gopinath</cp:lastModifiedBy>
  <cp:revision>114</cp:revision>
  <dcterms:created xsi:type="dcterms:W3CDTF">2022-03-22T22:33:10Z</dcterms:created>
  <dcterms:modified xsi:type="dcterms:W3CDTF">2022-04-11T20:45:28Z</dcterms:modified>
</cp:coreProperties>
</file>